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7"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2018/11/18</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a:t>
            </a:r>
            <a:r>
              <a:rPr lang="en-US" altLang="zh-CN" sz="2800" b="1" dirty="0">
                <a:solidFill>
                  <a:schemeClr val="bg1"/>
                </a:solidFill>
                <a:latin typeface="Calibri" pitchFamily="34" charset="0"/>
                <a:sym typeface="Calibri" pitchFamily="34" charset="0"/>
              </a:rPr>
              <a:t>-1 SWOT</a:t>
            </a:r>
            <a:r>
              <a:rPr lang="zh-CN" altLang="en-US" sz="2800" b="1" dirty="0" smtClean="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本</a:t>
            </a:r>
            <a:r>
              <a:rPr lang="zh-CN" altLang="en-US" sz="1600" b="1" dirty="0">
                <a:solidFill>
                  <a:srgbClr val="000000"/>
                </a:solidFill>
                <a:latin typeface="Calibri" pitchFamily="34" charset="0"/>
                <a:sym typeface="Calibri" pitchFamily="34" charset="0"/>
              </a:rPr>
              <a:t>学期我们小组承担的项目是案例教学系统，我们的优势在于已经拥有实现代码和项目论文，且系统的功能已经基本具备这使我们可以通过逆向工程更加详细的了解案例教学系统。杨老师是本项目的指导者，而且他也是开发该项目的研究生的导师，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小组成员各有所长，且经过上学期软件工程课程的学习实践，大家对界面设计、项目流程，网页开发、后台搭建等有相关的经验，小组具有充分的凝聚力，相信能够完成该项目</a:t>
            </a:r>
            <a:r>
              <a:rPr lang="zh-CN" altLang="en-US" sz="1600" b="1" dirty="0" smtClean="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smtClean="0">
                <a:solidFill>
                  <a:srgbClr val="000000"/>
                </a:solidFill>
                <a:latin typeface="Calibri" pitchFamily="34" charset="0"/>
                <a:sym typeface="Calibri" pitchFamily="34" charset="0"/>
              </a:rPr>
              <a:t>优势（</a:t>
            </a:r>
            <a:r>
              <a:rPr lang="en-US" altLang="zh-CN" sz="1600" b="1" dirty="0" smtClean="0">
                <a:solidFill>
                  <a:srgbClr val="000000"/>
                </a:solidFill>
                <a:latin typeface="Calibri" pitchFamily="34" charset="0"/>
                <a:sym typeface="Calibri" pitchFamily="34" charset="0"/>
              </a:rPr>
              <a:t>strength</a:t>
            </a:r>
            <a:r>
              <a:rPr lang="zh-CN" altLang="en-US"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rPr>
              <a:t>：</a:t>
            </a:r>
            <a:endParaRPr lang="zh-CN" altLang="en-US" sz="1600" b="1" dirty="0">
              <a:solidFill>
                <a:srgbClr val="000000"/>
              </a:solidFill>
              <a:latin typeface="Calibri" pitchFamily="34" charset="0"/>
            </a:endParaRP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与</a:t>
            </a:r>
            <a:r>
              <a:rPr lang="zh-CN" altLang="en-US" sz="1600" b="1" dirty="0">
                <a:solidFill>
                  <a:srgbClr val="000000"/>
                </a:solidFill>
                <a:latin typeface="Calibri" pitchFamily="34" charset="0"/>
                <a:sym typeface="Calibri" pitchFamily="34" charset="0"/>
              </a:rPr>
              <a:t>市场上的其他学习系统相比，界面不够</a:t>
            </a:r>
            <a:r>
              <a:rPr lang="zh-CN" altLang="en-US" sz="1600" b="1" dirty="0" smtClean="0">
                <a:solidFill>
                  <a:srgbClr val="000000"/>
                </a:solidFill>
                <a:latin typeface="Calibri" pitchFamily="34" charset="0"/>
                <a:sym typeface="Calibri" pitchFamily="34" charset="0"/>
              </a:rPr>
              <a:t>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没有</a:t>
            </a:r>
            <a:r>
              <a:rPr lang="zh-CN" altLang="en-US" sz="1600" b="1" dirty="0">
                <a:solidFill>
                  <a:srgbClr val="000000"/>
                </a:solidFill>
                <a:latin typeface="Calibri" pitchFamily="34" charset="0"/>
                <a:sym typeface="Calibri" pitchFamily="34" charset="0"/>
              </a:rPr>
              <a:t>投入实际的教学中进行检验，难以得知其他的不足之</a:t>
            </a:r>
            <a:r>
              <a:rPr lang="zh-CN" altLang="en-US" sz="1600" b="1" dirty="0" smtClean="0">
                <a:solidFill>
                  <a:srgbClr val="000000"/>
                </a:solidFill>
                <a:latin typeface="Calibri" pitchFamily="34" charset="0"/>
                <a:sym typeface="Calibri" pitchFamily="34" charset="0"/>
              </a:rPr>
              <a:t>处。</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缺乏</a:t>
            </a:r>
            <a:r>
              <a:rPr lang="zh-CN" altLang="en-US" sz="1600" b="1" dirty="0">
                <a:solidFill>
                  <a:srgbClr val="000000"/>
                </a:solidFill>
                <a:latin typeface="Calibri" pitchFamily="34" charset="0"/>
                <a:sym typeface="Calibri" pitchFamily="34" charset="0"/>
              </a:rPr>
              <a:t>用户的反馈</a:t>
            </a:r>
            <a:r>
              <a:rPr lang="zh-CN" altLang="en-US" sz="1600" b="1" dirty="0" smtClean="0">
                <a:solidFill>
                  <a:srgbClr val="000000"/>
                </a:solidFill>
                <a:latin typeface="Calibri" pitchFamily="34" charset="0"/>
                <a:sym typeface="Calibri" pitchFamily="34" charset="0"/>
              </a:rPr>
              <a:t>意见。</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由于</a:t>
            </a:r>
            <a:r>
              <a:rPr lang="zh-CN" altLang="en-US" sz="1600" b="1" dirty="0">
                <a:solidFill>
                  <a:srgbClr val="000000"/>
                </a:solidFill>
                <a:latin typeface="Calibri" pitchFamily="34" charset="0"/>
                <a:sym typeface="Calibri" pitchFamily="34" charset="0"/>
              </a:rPr>
              <a:t>小组是根据现成的项目反过来获取需求，对该项目不太熟悉，需要花较多时间</a:t>
            </a:r>
            <a:r>
              <a:rPr lang="zh-CN" altLang="en-US" sz="1600" b="1" dirty="0" smtClean="0">
                <a:solidFill>
                  <a:srgbClr val="000000"/>
                </a:solidFill>
                <a:latin typeface="Calibri" pitchFamily="34" charset="0"/>
                <a:sym typeface="Calibri" pitchFamily="34" charset="0"/>
              </a:rPr>
              <a:t>了解。</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项目</a:t>
            </a:r>
            <a:r>
              <a:rPr lang="zh-CN" altLang="en-US" sz="1600" b="1" dirty="0">
                <a:solidFill>
                  <a:srgbClr val="000000"/>
                </a:solidFill>
                <a:latin typeface="Calibri" pitchFamily="34" charset="0"/>
                <a:sym typeface="Calibri" pitchFamily="34" charset="0"/>
              </a:rPr>
              <a:t>时间</a:t>
            </a:r>
            <a:r>
              <a:rPr lang="zh-CN" altLang="en-US" sz="1600" b="1" dirty="0" smtClean="0">
                <a:solidFill>
                  <a:srgbClr val="000000"/>
                </a:solidFill>
                <a:latin typeface="Calibri" pitchFamily="34" charset="0"/>
                <a:sym typeface="Calibri" pitchFamily="34" charset="0"/>
              </a:rPr>
              <a:t>紧迫，</a:t>
            </a:r>
            <a:r>
              <a:rPr lang="zh-CN" altLang="en-US" sz="1600" b="1" dirty="0">
                <a:solidFill>
                  <a:srgbClr val="000000"/>
                </a:solidFill>
                <a:latin typeface="Calibri" pitchFamily="34" charset="0"/>
                <a:sym typeface="Calibri" pitchFamily="34" charset="0"/>
              </a:rPr>
              <a:t>项目工作强度</a:t>
            </a:r>
            <a:r>
              <a:rPr lang="zh-CN" altLang="en-US" sz="1600" b="1" dirty="0" smtClean="0">
                <a:solidFill>
                  <a:srgbClr val="000000"/>
                </a:solidFill>
                <a:latin typeface="Calibri" pitchFamily="34" charset="0"/>
                <a:sym typeface="Calibri" pitchFamily="34" charset="0"/>
              </a:rPr>
              <a:t>较高。  </a:t>
            </a:r>
            <a:r>
              <a:rPr lang="en-US" altLang="zh-CN" sz="1600" b="1" dirty="0" smtClean="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smtClean="0">
                <a:solidFill>
                  <a:srgbClr val="000000"/>
                </a:solidFill>
                <a:latin typeface="Calibri" pitchFamily="34" charset="0"/>
                <a:sym typeface="Calibri" pitchFamily="34" charset="0"/>
              </a:rPr>
              <a:t>劣势</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weakness</a:t>
            </a:r>
            <a:r>
              <a:rPr lang="zh-CN" altLang="en-US"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rPr>
              <a:t>：</a:t>
            </a:r>
            <a:endParaRPr lang="zh-CN" altLang="en-US" sz="1600" b="1" dirty="0">
              <a:solidFill>
                <a:srgbClr val="000000"/>
              </a:solidFill>
              <a:latin typeface="Calibri" pitchFamily="34" charset="0"/>
            </a:endParaRP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a:t>
            </a:r>
            <a:r>
              <a:rPr lang="zh-CN" altLang="en-US" sz="1600" b="1" dirty="0" smtClean="0">
                <a:solidFill>
                  <a:srgbClr val="000000"/>
                </a:solidFill>
                <a:latin typeface="Calibri" pitchFamily="34" charset="0"/>
                <a:sym typeface="Calibri" pitchFamily="34" charset="0"/>
              </a:rPr>
              <a:t>。这</a:t>
            </a:r>
            <a:r>
              <a:rPr lang="zh-CN" altLang="en-US" sz="1600" b="1" dirty="0">
                <a:solidFill>
                  <a:srgbClr val="000000"/>
                </a:solidFill>
                <a:latin typeface="Calibri" pitchFamily="34" charset="0"/>
                <a:sym typeface="Calibri" pitchFamily="34" charset="0"/>
              </a:rPr>
              <a:t>可以让参与者有身临其境的感觉</a:t>
            </a:r>
            <a:r>
              <a:rPr lang="zh-CN" altLang="en-US" sz="1600" b="1" dirty="0" smtClean="0">
                <a:solidFill>
                  <a:srgbClr val="000000"/>
                </a:solidFill>
                <a:latin typeface="Calibri" pitchFamily="34" charset="0"/>
                <a:sym typeface="Calibri" pitchFamily="34" charset="0"/>
              </a:rPr>
              <a:t>。用户也能</a:t>
            </a:r>
            <a:r>
              <a:rPr lang="zh-CN" altLang="en-US" sz="1600" b="1" dirty="0">
                <a:solidFill>
                  <a:srgbClr val="000000"/>
                </a:solidFill>
                <a:latin typeface="Calibri" pitchFamily="34" charset="0"/>
                <a:sym typeface="Calibri" pitchFamily="34" charset="0"/>
              </a:rPr>
              <a:t>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a:t>
            </a:r>
            <a:r>
              <a:rPr lang="zh-CN" altLang="en-US" sz="1600" b="1" dirty="0" smtClean="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smtClean="0"/>
              <a:t>机会</a:t>
            </a:r>
            <a:r>
              <a:rPr lang="zh-CN" altLang="zh-CN" sz="1600" b="1" dirty="0"/>
              <a:t>（</a:t>
            </a:r>
            <a:r>
              <a:rPr lang="en-US" altLang="zh-CN" sz="1600" b="1" dirty="0"/>
              <a:t>opportunity</a:t>
            </a:r>
            <a:r>
              <a:rPr lang="zh-CN" altLang="zh-CN" sz="1600" b="1" dirty="0" smtClean="0"/>
              <a:t>）</a:t>
            </a:r>
            <a:r>
              <a:rPr lang="zh-CN" altLang="en-US" sz="1600" b="1" dirty="0" smtClean="0">
                <a:solidFill>
                  <a:srgbClr val="000000"/>
                </a:solidFill>
                <a:latin typeface="Calibri" pitchFamily="34" charset="0"/>
              </a:rPr>
              <a:t>：</a:t>
            </a:r>
            <a:endParaRPr lang="zh-CN" altLang="en-US" sz="1600" b="1" dirty="0">
              <a:solidFill>
                <a:srgbClr val="000000"/>
              </a:solidFill>
              <a:latin typeface="Calibri" pitchFamily="34" charset="0"/>
            </a:endParaRP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同班</a:t>
            </a:r>
            <a:r>
              <a:rPr lang="zh-CN" altLang="en-US" sz="1600" b="1" dirty="0">
                <a:solidFill>
                  <a:srgbClr val="000000"/>
                </a:solidFill>
                <a:latin typeface="Calibri" pitchFamily="34" charset="0"/>
                <a:sym typeface="Calibri" pitchFamily="34" charset="0"/>
              </a:rPr>
              <a:t>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a:t>
            </a:r>
            <a:r>
              <a:rPr lang="zh-CN" altLang="en-US" sz="1600" b="1" dirty="0" smtClean="0">
                <a:solidFill>
                  <a:srgbClr val="000000"/>
                </a:solidFill>
                <a:latin typeface="Calibri" pitchFamily="34" charset="0"/>
                <a:sym typeface="Calibri" pitchFamily="34" charset="0"/>
              </a:rPr>
              <a:t>项目</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小组</a:t>
            </a:r>
            <a:r>
              <a:rPr lang="zh-CN" altLang="en-US" sz="1600" b="1" dirty="0">
                <a:solidFill>
                  <a:srgbClr val="000000"/>
                </a:solidFill>
                <a:latin typeface="Calibri" pitchFamily="34" charset="0"/>
                <a:sym typeface="Calibri" pitchFamily="34" charset="0"/>
              </a:rPr>
              <a:t>成员中没有人以前接触</a:t>
            </a:r>
            <a:r>
              <a:rPr lang="zh-CN" altLang="en-US" sz="1600" b="1" dirty="0" smtClean="0">
                <a:solidFill>
                  <a:srgbClr val="000000"/>
                </a:solidFill>
                <a:latin typeface="Calibri" pitchFamily="34" charset="0"/>
                <a:sym typeface="Calibri" pitchFamily="34" charset="0"/>
              </a:rPr>
              <a:t>过</a:t>
            </a:r>
            <a:r>
              <a:rPr lang="en-US" altLang="zh-CN" sz="1600" b="1" dirty="0" smtClean="0">
                <a:solidFill>
                  <a:srgbClr val="000000"/>
                </a:solidFill>
                <a:latin typeface="Calibri" pitchFamily="34" charset="0"/>
                <a:sym typeface="Calibri" pitchFamily="34" charset="0"/>
              </a:rPr>
              <a:t>PHP</a:t>
            </a:r>
            <a:r>
              <a:rPr lang="zh-CN" altLang="en-US" sz="1600" b="1" dirty="0" smtClean="0">
                <a:solidFill>
                  <a:srgbClr val="00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a:t>
            </a:r>
            <a:r>
              <a:rPr lang="zh-CN" altLang="en-US" sz="1600" b="1" dirty="0" smtClean="0">
                <a:solidFill>
                  <a:srgbClr val="000000"/>
                </a:solidFill>
                <a:latin typeface="Calibri" pitchFamily="34" charset="0"/>
                <a:sym typeface="Calibri" pitchFamily="34" charset="0"/>
              </a:rPr>
              <a:t>掌握</a:t>
            </a:r>
            <a:r>
              <a:rPr lang="en-US" altLang="zh-CN" sz="1600" b="1" dirty="0" smtClean="0">
                <a:solidFill>
                  <a:srgbClr val="000000"/>
                </a:solidFill>
                <a:latin typeface="Calibri" pitchFamily="34" charset="0"/>
                <a:sym typeface="Calibri" pitchFamily="34" charset="0"/>
              </a:rPr>
              <a:t>PHP</a:t>
            </a:r>
            <a:r>
              <a:rPr lang="zh-CN" altLang="en-US" sz="1600" b="1" dirty="0" smtClean="0">
                <a:solidFill>
                  <a:srgbClr val="000000"/>
                </a:solidFill>
                <a:latin typeface="Calibri" pitchFamily="34" charset="0"/>
                <a:sym typeface="Calibri" pitchFamily="34" charset="0"/>
              </a:rPr>
              <a:t>语言</a:t>
            </a:r>
            <a:r>
              <a:rPr lang="zh-CN" altLang="en-US" sz="1600" b="1" dirty="0">
                <a:solidFill>
                  <a:srgbClr val="000000"/>
                </a:solidFill>
                <a:latin typeface="Calibri" pitchFamily="34" charset="0"/>
                <a:sym typeface="Calibri" pitchFamily="34" charset="0"/>
              </a:rPr>
              <a:t>才能对需求分析的更加</a:t>
            </a:r>
            <a:r>
              <a:rPr lang="zh-CN" altLang="en-US" sz="1600" b="1" dirty="0" smtClean="0">
                <a:solidFill>
                  <a:srgbClr val="000000"/>
                </a:solidFill>
                <a:latin typeface="Calibri" pitchFamily="34" charset="0"/>
                <a:sym typeface="Calibri" pitchFamily="34" charset="0"/>
              </a:rPr>
              <a:t>透彻。</a:t>
            </a:r>
            <a:endParaRPr lang="en-US" altLang="zh-CN" sz="1600" b="1" dirty="0" smtClean="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smtClean="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smtClean="0">
                <a:solidFill>
                  <a:srgbClr val="000000"/>
                </a:solidFill>
                <a:latin typeface="Calibri" pitchFamily="34" charset="0"/>
              </a:rPr>
              <a:t>威胁</a:t>
            </a:r>
            <a:r>
              <a:rPr lang="zh-CN" altLang="en-US" sz="1600" b="1" dirty="0">
                <a:solidFill>
                  <a:srgbClr val="000000"/>
                </a:solidFill>
                <a:latin typeface="Calibri" pitchFamily="34" charset="0"/>
              </a:rPr>
              <a:t>（</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可选的方案</a:t>
            </a:r>
            <a:endParaRPr lang="zh-CN" altLang="en-US" sz="2800" b="1" dirty="0">
              <a:solidFill>
                <a:schemeClr val="bg1"/>
              </a:solidFill>
              <a:latin typeface="Calibri" pitchFamily="34" charset="0"/>
              <a:sym typeface="Calibri" pitchFamily="34" charset="0"/>
            </a:endParaRP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smtClean="0">
                <a:solidFill>
                  <a:srgbClr val="000000"/>
                </a:solidFill>
                <a:latin typeface="Calibri" pitchFamily="34" charset="0"/>
              </a:rPr>
              <a:t>方案</a:t>
            </a:r>
            <a:r>
              <a:rPr lang="en-US" altLang="zh-CN" sz="1600" b="1" dirty="0" smtClean="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smtClean="0">
                <a:solidFill>
                  <a:srgbClr val="000000"/>
                </a:solidFill>
                <a:latin typeface="Calibri" pitchFamily="34" charset="0"/>
              </a:rPr>
              <a:t>沿用</a:t>
            </a:r>
            <a:r>
              <a:rPr lang="zh-CN" altLang="zh-CN" sz="1600" b="1" dirty="0">
                <a:solidFill>
                  <a:srgbClr val="000000"/>
                </a:solidFill>
                <a:latin typeface="Calibri" pitchFamily="34" charset="0"/>
              </a:rPr>
              <a:t>原设计，使用网页端</a:t>
            </a:r>
          </a:p>
          <a:p>
            <a:r>
              <a:rPr lang="zh-CN" altLang="zh-CN" sz="1600" b="1" dirty="0">
                <a:solidFill>
                  <a:srgbClr val="000000"/>
                </a:solidFill>
                <a:latin typeface="Calibri" pitchFamily="34" charset="0"/>
              </a:rPr>
              <a:t>优点：有原工程代码可供参考，对模块的实现思路会更清晰。网页端开发无需考虑跨平台因素。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r>
              <a:rPr lang="zh-CN" altLang="zh-CN"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smtClean="0">
                <a:solidFill>
                  <a:srgbClr val="000000"/>
                </a:solidFill>
                <a:latin typeface="Calibri" pitchFamily="34" charset="0"/>
              </a:rPr>
              <a:t>方案</a:t>
            </a:r>
            <a:r>
              <a:rPr lang="en-US" altLang="zh-CN" sz="1600" b="1" dirty="0" smtClean="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smtClean="0">
                <a:solidFill>
                  <a:srgbClr val="000000"/>
                </a:solidFill>
                <a:latin typeface="Calibri" pitchFamily="34" charset="0"/>
              </a:rPr>
              <a:t>开发</a:t>
            </a:r>
            <a:r>
              <a:rPr lang="zh-CN" altLang="zh-CN" sz="1600" b="1" dirty="0">
                <a:solidFill>
                  <a:srgbClr val="000000"/>
                </a:solidFill>
                <a:latin typeface="Calibri" pitchFamily="34" charset="0"/>
              </a:rPr>
              <a:t>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可实现的功能丰富，后期更新维护容易。同时可以实现丰富的过渡动画效果，增强用户体验。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zh-CN" altLang="zh-CN" sz="1600" b="1" dirty="0" smtClean="0">
                <a:solidFill>
                  <a:srgbClr val="000000"/>
                </a:solidFill>
                <a:latin typeface="Calibri" pitchFamily="34" charset="0"/>
              </a:rPr>
              <a:t>。</a:t>
            </a:r>
            <a:r>
              <a:rPr lang="en-US" altLang="zh-CN" sz="1600" b="1" dirty="0">
                <a:solidFill>
                  <a:srgbClr val="000000"/>
                </a:solidFill>
                <a:latin typeface="Calibri" pitchFamily="34" charset="0"/>
              </a:rPr>
              <a:t> </a:t>
            </a:r>
            <a:endParaRPr lang="en-US" altLang="zh-CN" sz="1600" b="1" dirty="0" smtClean="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smtClean="0">
                <a:solidFill>
                  <a:srgbClr val="000000"/>
                </a:solidFill>
                <a:latin typeface="Calibri" pitchFamily="34" charset="0"/>
              </a:rPr>
              <a:t>方案</a:t>
            </a:r>
            <a:r>
              <a:rPr lang="en-US" altLang="zh-CN" sz="1600" b="1" dirty="0" smtClean="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smtClean="0">
                <a:solidFill>
                  <a:srgbClr val="000000"/>
                </a:solidFill>
                <a:latin typeface="Calibri" pitchFamily="34" charset="0"/>
              </a:rPr>
              <a:t>开发</a:t>
            </a:r>
            <a:r>
              <a:rPr lang="zh-CN" altLang="zh-CN" sz="1600" b="1" dirty="0">
                <a:solidFill>
                  <a:srgbClr val="000000"/>
                </a:solidFill>
                <a:latin typeface="Calibri" pitchFamily="34" charset="0"/>
              </a:rPr>
              <a:t>微信小程序端 </a:t>
            </a:r>
          </a:p>
          <a:p>
            <a:r>
              <a:rPr lang="zh-CN" altLang="zh-CN" sz="1600" b="1" dirty="0">
                <a:solidFill>
                  <a:srgbClr val="000000"/>
                </a:solidFill>
                <a:latin typeface="Calibri" pitchFamily="34" charset="0"/>
              </a:rPr>
              <a:t>优点：无需考虑跨平台因素。容易设计出较为好看的界面。用户使用方便，无需安装或配置。使用人群广泛。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zh-CN" altLang="zh-CN" sz="1600" b="1" dirty="0" smtClean="0">
                <a:solidFill>
                  <a:srgbClr val="000000"/>
                </a:solidFill>
                <a:latin typeface="Calibri" pitchFamily="34" charset="0"/>
              </a:rPr>
              <a:t>。</a:t>
            </a:r>
            <a:r>
              <a:rPr lang="en-US" altLang="zh-CN" sz="1600" b="1" dirty="0" smtClean="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endParaRPr lang="zh-CN" altLang="en-US" sz="1600" b="1" dirty="0">
              <a:solidFill>
                <a:srgbClr val="000000"/>
              </a:solidFill>
              <a:latin typeface="Calibri" pitchFamily="34" charset="0"/>
            </a:endParaRPr>
          </a:p>
          <a:p>
            <a:r>
              <a:rPr lang="zh-CN" altLang="en-US" sz="1600" b="1" dirty="0">
                <a:solidFill>
                  <a:srgbClr val="000000"/>
                </a:solidFill>
                <a:latin typeface="Calibri" pitchFamily="34" charset="0"/>
              </a:rPr>
              <a:t>网页端具有良好的跨平台性，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因项目的文档普遍较长，使用手机进行预览并不方便，但可以利用电脑大屏的优势进行较好地查看，因此我们选择基于网页端进行开发</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endParaRPr lang="zh-CN" altLang="en-US" sz="1600" b="1" dirty="0">
              <a:solidFill>
                <a:srgbClr val="000000"/>
              </a:solidFill>
              <a:latin typeface="Calibri" pitchFamily="34" charset="0"/>
            </a:endParaRPr>
          </a:p>
          <a:p>
            <a:r>
              <a:rPr lang="zh-CN" altLang="en-US" sz="1600" b="1" dirty="0">
                <a:solidFill>
                  <a:srgbClr val="000000"/>
                </a:solidFill>
                <a:latin typeface="Calibri" pitchFamily="34" charset="0"/>
              </a:rPr>
              <a:t>管理员后台同样选择网页端的模式，管理员可以通过网页对案例进行发布、修订、删除等。借助电脑的大屏优势快速定位信息，方便进行数据的处理。同时也更容易对功能模块进行扩展，</a:t>
            </a:r>
            <a:r>
              <a:rPr lang="zh-CN" altLang="en-US" sz="1600" b="1" dirty="0" smtClean="0">
                <a:solidFill>
                  <a:srgbClr val="000000"/>
                </a:solidFill>
                <a:latin typeface="Calibri" pitchFamily="34" charset="0"/>
              </a:rPr>
              <a:t>删改等</a:t>
            </a:r>
            <a:r>
              <a:rPr lang="zh-CN" altLang="en-US" sz="1600" b="1" dirty="0">
                <a:solidFill>
                  <a:srgbClr val="000000"/>
                </a:solidFill>
                <a:latin typeface="Calibri" pitchFamily="34" charset="0"/>
              </a:rPr>
              <a:t>操作</a:t>
            </a:r>
            <a:r>
              <a:rPr lang="zh-CN" altLang="en-US" sz="1600" b="1" dirty="0" smtClean="0">
                <a:solidFill>
                  <a:srgbClr val="000000"/>
                </a:solidFill>
                <a:latin typeface="Calibri" pitchFamily="34" charset="0"/>
              </a:rPr>
              <a:t>。  </a:t>
            </a:r>
            <a:r>
              <a:rPr lang="en-US" altLang="zh-CN" sz="1600" b="1" dirty="0" smtClean="0">
                <a:solidFill>
                  <a:srgbClr val="000000"/>
                </a:solidFill>
                <a:latin typeface="Calibri" pitchFamily="34" charset="0"/>
              </a:rPr>
              <a:t>[</a:t>
            </a:r>
            <a:r>
              <a:rPr lang="en-US" altLang="zh-CN" sz="1600" b="1" dirty="0">
                <a:solidFill>
                  <a:srgbClr val="000000"/>
                </a:solidFill>
                <a:latin typeface="Calibri" pitchFamily="34" charset="0"/>
              </a:rPr>
              <a:t>1</a:t>
            </a:r>
            <a:r>
              <a:rPr lang="en-US" altLang="zh-CN" sz="1600" b="1" dirty="0" smtClean="0">
                <a:solidFill>
                  <a:srgbClr val="000000"/>
                </a:solidFill>
                <a:latin typeface="Calibri" pitchFamily="34" charset="0"/>
              </a:rPr>
              <a:t>]</a:t>
            </a:r>
            <a:endParaRPr lang="zh-CN" altLang="en-US"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a:t>
            </a:r>
            <a:r>
              <a:rPr lang="zh-CN" altLang="en-US" sz="1600" b="1" dirty="0" smtClean="0">
                <a:solidFill>
                  <a:srgbClr val="000000"/>
                </a:solidFill>
                <a:latin typeface="Calibri" pitchFamily="34" charset="0"/>
              </a:rPr>
              <a:t>准则：</a:t>
            </a:r>
            <a:endParaRPr lang="zh-CN" altLang="en-US" sz="1600" b="1" dirty="0">
              <a:solidFill>
                <a:srgbClr val="000000"/>
              </a:solidFill>
              <a:latin typeface="Calibri" pitchFamily="34" charset="0"/>
            </a:endParaRP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a:t>
            </a:r>
            <a:r>
              <a:rPr lang="en-US" altLang="zh-CN" sz="2800" b="1" dirty="0" smtClean="0">
                <a:solidFill>
                  <a:schemeClr val="bg1"/>
                </a:solidFill>
                <a:latin typeface="Calibri" pitchFamily="34" charset="0"/>
                <a:sym typeface="Calibri" pitchFamily="34" charset="0"/>
              </a:rPr>
              <a:t>-1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a:t>
            </a:r>
            <a:r>
              <a:rPr lang="en-US" altLang="zh-CN" sz="2800" b="1" dirty="0" smtClean="0">
                <a:solidFill>
                  <a:schemeClr val="bg1"/>
                </a:solidFill>
                <a:latin typeface="Calibri" pitchFamily="34" charset="0"/>
                <a:sym typeface="Calibri" pitchFamily="34" charset="0"/>
              </a:rPr>
              <a:t>-2 Gant</a:t>
            </a:r>
            <a:r>
              <a:rPr lang="en-US" altLang="zh-CN" sz="2800" b="1" dirty="0" smtClean="0">
                <a:solidFill>
                  <a:schemeClr val="bg1"/>
                </a:solidFill>
                <a:latin typeface="Calibri" pitchFamily="34" charset="0"/>
                <a:sym typeface="宋体" pitchFamily="2" charset="-122"/>
              </a:rPr>
              <a:t>t</a:t>
            </a:r>
            <a:r>
              <a:rPr lang="zh-CN" altLang="en-US" sz="2800" b="1" dirty="0" smtClean="0">
                <a:solidFill>
                  <a:schemeClr val="bg1"/>
                </a:solidFill>
                <a:latin typeface="Calibri" pitchFamily="34" charset="0"/>
                <a:sym typeface="宋体" pitchFamily="2" charset="-122"/>
              </a:rPr>
              <a:t>图</a:t>
            </a:r>
            <a:endParaRPr lang="en-US" altLang="zh-CN" sz="2800" b="1" dirty="0" smtClean="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文献参考、文档链接及分工明细</a:t>
            </a:r>
            <a:endParaRPr lang="en-US" altLang="zh-CN" b="1" dirty="0" smtClean="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项目可行性分析</a:t>
            </a:r>
            <a:endParaRPr lang="zh-CN" altLang="en-US" b="1" dirty="0">
              <a:solidFill>
                <a:srgbClr val="E36C09"/>
              </a:solidFill>
              <a:latin typeface="宋体" pitchFamily="2" charset="-122"/>
              <a:sym typeface="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smtClean="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-2 </a:t>
            </a:r>
            <a:r>
              <a:rPr lang="en-US" altLang="zh-CN" sz="2800" b="1" dirty="0">
                <a:solidFill>
                  <a:schemeClr val="bg1"/>
                </a:solidFill>
                <a:latin typeface="Calibri" pitchFamily="34" charset="0"/>
                <a:sym typeface="Calibri" pitchFamily="34" charset="0"/>
              </a:rPr>
              <a:t>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2018/11/18</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-2 </a:t>
            </a:r>
            <a:r>
              <a:rPr lang="en-US" altLang="zh-CN" sz="2800" b="1" dirty="0">
                <a:solidFill>
                  <a:schemeClr val="bg1"/>
                </a:solidFill>
                <a:latin typeface="Calibri" pitchFamily="34" charset="0"/>
                <a:sym typeface="Calibri" pitchFamily="34" charset="0"/>
              </a:rPr>
              <a:t>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2018/11/18</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a:t>
            </a:r>
            <a:r>
              <a:rPr lang="zh-CN" altLang="en-US" sz="1600" b="1" dirty="0" smtClean="0">
                <a:solidFill>
                  <a:srgbClr val="000000"/>
                </a:solidFill>
                <a:latin typeface="Calibri" pitchFamily="34" charset="0"/>
                <a:sym typeface="Calibri" pitchFamily="34" charset="0"/>
              </a:rPr>
              <a:t>，人均</a:t>
            </a:r>
            <a:r>
              <a:rPr lang="zh-CN" altLang="en-US" sz="1600" b="1" dirty="0">
                <a:solidFill>
                  <a:srgbClr val="000000"/>
                </a:solidFill>
                <a:latin typeface="Calibri" pitchFamily="34" charset="0"/>
                <a:sym typeface="Calibri" pitchFamily="34" charset="0"/>
              </a:rPr>
              <a:t>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项目</a:t>
            </a:r>
            <a:r>
              <a:rPr lang="zh-CN" altLang="en-US" sz="1600" b="1" dirty="0">
                <a:solidFill>
                  <a:srgbClr val="000000"/>
                </a:solidFill>
                <a:latin typeface="Calibri" pitchFamily="34" charset="0"/>
                <a:sym typeface="Calibri" pitchFamily="34" charset="0"/>
              </a:rPr>
              <a:t>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smtClean="0">
                <a:solidFill>
                  <a:srgbClr val="000000"/>
                </a:solidFill>
                <a:latin typeface="Calibri" pitchFamily="34" charset="0"/>
                <a:sym typeface="Calibri" pitchFamily="34" charset="0"/>
              </a:rPr>
              <a:t>元</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使用无支出（使用的</a:t>
            </a:r>
            <a:r>
              <a:rPr lang="zh-CN" altLang="en-US" sz="1600" b="1" dirty="0" smtClean="0">
                <a:solidFill>
                  <a:srgbClr val="000000"/>
                </a:solidFill>
                <a:latin typeface="Calibri" pitchFamily="34" charset="0"/>
                <a:sym typeface="Calibri" pitchFamily="34" charset="0"/>
              </a:rPr>
              <a:t>软件是开源的或是破解的）</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项目</a:t>
            </a:r>
            <a:r>
              <a:rPr lang="zh-CN" altLang="en-US" sz="1600" b="1" dirty="0">
                <a:solidFill>
                  <a:srgbClr val="000000"/>
                </a:solidFill>
                <a:latin typeface="Calibri" pitchFamily="34" charset="0"/>
                <a:sym typeface="Calibri" pitchFamily="34" charset="0"/>
              </a:rPr>
              <a:t>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a:t>
            </a:r>
            <a:r>
              <a:rPr lang="zh-CN" altLang="en-US" sz="1600" b="1" dirty="0" smtClean="0">
                <a:solidFill>
                  <a:srgbClr val="000000"/>
                </a:solidFill>
                <a:latin typeface="Calibri" pitchFamily="34" charset="0"/>
                <a:sym typeface="Calibri" pitchFamily="34" charset="0"/>
              </a:rPr>
              <a:t>价）</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总计</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-4 </a:t>
            </a:r>
            <a:r>
              <a:rPr lang="zh-CN" altLang="en-US" sz="2800" b="1" dirty="0" smtClean="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-1 </a:t>
            </a:r>
            <a:r>
              <a:rPr lang="en-US" altLang="zh-CN" sz="2800" b="1" dirty="0">
                <a:solidFill>
                  <a:schemeClr val="bg1"/>
                </a:solidFill>
                <a:latin typeface="Calibri" pitchFamily="34" charset="0"/>
                <a:sym typeface="Calibri" pitchFamily="34" charset="0"/>
              </a:rPr>
              <a:t>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人员</a:t>
            </a:r>
            <a:r>
              <a:rPr lang="zh-CN" altLang="en-US" sz="2800" b="1" dirty="0">
                <a:solidFill>
                  <a:schemeClr val="bg1"/>
                </a:solidFill>
                <a:latin typeface="Calibri" pitchFamily="34" charset="0"/>
                <a:sym typeface="Calibri" pitchFamily="34" charset="0"/>
              </a:rPr>
              <a:t>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开发</a:t>
            </a:r>
            <a:r>
              <a:rPr lang="zh-CN" altLang="en-US" sz="2800" b="1" dirty="0">
                <a:solidFill>
                  <a:schemeClr val="bg1"/>
                </a:solidFill>
                <a:latin typeface="Calibri" pitchFamily="34" charset="0"/>
                <a:sym typeface="Calibri" pitchFamily="34" charset="0"/>
              </a:rPr>
              <a:t>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gridCol w="936065"/>
                <a:gridCol w="864060"/>
                <a:gridCol w="936065"/>
                <a:gridCol w="864060"/>
                <a:gridCol w="936065"/>
                <a:gridCol w="1440099"/>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开发</a:t>
            </a:r>
            <a:r>
              <a:rPr lang="zh-CN" altLang="en-US" sz="2800" b="1" dirty="0">
                <a:solidFill>
                  <a:schemeClr val="bg1"/>
                </a:solidFill>
                <a:latin typeface="Calibri" pitchFamily="34" charset="0"/>
                <a:sym typeface="Calibri" pitchFamily="34" charset="0"/>
              </a:rPr>
              <a:t>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gridCol w="885105"/>
                <a:gridCol w="885105"/>
                <a:gridCol w="885105"/>
                <a:gridCol w="885105"/>
                <a:gridCol w="1076317"/>
                <a:gridCol w="1482644"/>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smtClean="0">
                <a:latin typeface="宋体" pitchFamily="2" charset="-122"/>
                <a:sym typeface="宋体" pitchFamily="2" charset="-122"/>
              </a:rPr>
              <a:t>Project </a:t>
            </a:r>
            <a:r>
              <a:rPr lang="en-US" altLang="zh-CN" sz="1400" b="1" dirty="0">
                <a:latin typeface="宋体" pitchFamily="2" charset="-122"/>
                <a:sym typeface="宋体" pitchFamily="2" charset="-122"/>
              </a:rPr>
              <a:t>Based Case Learning </a:t>
            </a:r>
            <a:r>
              <a:rPr lang="en-US" altLang="zh-CN" sz="1400" b="1" dirty="0" smtClean="0">
                <a:latin typeface="宋体" pitchFamily="2" charset="-122"/>
                <a:sym typeface="宋体" pitchFamily="2" charset="-122"/>
              </a:rPr>
              <a:t>System</a:t>
            </a:r>
            <a:endParaRPr lang="en-US" altLang="zh-CN" sz="1400" b="1" dirty="0">
              <a:latin typeface="宋体" pitchFamily="2" charset="-122"/>
              <a:sym typeface="宋体" pitchFamily="2" charset="-122"/>
            </a:endParaRP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2018/11/18</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gridCol w="1188226"/>
                <a:gridCol w="1188226"/>
                <a:gridCol w="1188226"/>
                <a:gridCol w="1188226"/>
                <a:gridCol w="1188226"/>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gridCol w="1434533"/>
                <a:gridCol w="1434533"/>
                <a:gridCol w="1434533"/>
                <a:gridCol w="2470439"/>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gridCol w="1231415"/>
                <a:gridCol w="1231415"/>
                <a:gridCol w="1231415"/>
                <a:gridCol w="2120647"/>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847825372"/>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gridCol w="1143330"/>
                <a:gridCol w="1143330"/>
                <a:gridCol w="1143330"/>
                <a:gridCol w="1968953"/>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验证并使用绝对正确且权威的模版</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gridCol w="1168497"/>
                <a:gridCol w="1168497"/>
                <a:gridCol w="1168497"/>
                <a:gridCol w="2012294"/>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gridCol w="1208027"/>
                <a:gridCol w="1208027"/>
                <a:gridCol w="1208027"/>
                <a:gridCol w="2944432"/>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gridCol w="1321280"/>
                <a:gridCol w="1321280"/>
                <a:gridCol w="1321280"/>
                <a:gridCol w="2275405"/>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smtClean="0">
                <a:solidFill>
                  <a:srgbClr val="000000"/>
                </a:solidFill>
                <a:latin typeface="Calibri" pitchFamily="34" charset="0"/>
                <a:sym typeface="Calibri" pitchFamily="34" charset="0"/>
              </a:rPr>
              <a:t>》  </a:t>
            </a:r>
            <a:r>
              <a:rPr lang="en-US" altLang="zh-CN" sz="1050" b="1" dirty="0" smtClean="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a:t>
            </a:r>
            <a:r>
              <a:rPr lang="zh-CN" altLang="en-US" sz="1600" b="1" dirty="0" smtClean="0">
                <a:solidFill>
                  <a:srgbClr val="000000"/>
                </a:solidFill>
                <a:latin typeface="Calibri" pitchFamily="34" charset="0"/>
                <a:sym typeface="Calibri" pitchFamily="34" charset="0"/>
              </a:rPr>
              <a:t>。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 </a:t>
            </a:r>
            <a:r>
              <a:rPr lang="en-US" altLang="zh-CN" sz="1100" b="1" dirty="0" smtClean="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10-4 </a:t>
            </a:r>
            <a:r>
              <a:rPr lang="zh-CN" altLang="en-US" sz="2800" b="1" dirty="0" smtClean="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a:t>
            </a:r>
            <a:r>
              <a:rPr lang="zh-CN" altLang="en-US" sz="1600" b="1" dirty="0" smtClean="0">
                <a:solidFill>
                  <a:srgbClr val="000000"/>
                </a:solidFill>
                <a:latin typeface="Calibri" pitchFamily="34" charset="0"/>
                <a:sym typeface="Calibri" pitchFamily="34" charset="0"/>
              </a:rPr>
              <a:t>正</a:t>
            </a:r>
            <a:r>
              <a:rPr lang="en-US" altLang="zh-CN" sz="1600" b="1" dirty="0" smtClean="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账号</a:t>
            </a:r>
            <a:r>
              <a:rPr lang="zh-CN" altLang="en-US" sz="1600" b="1" dirty="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其他管理人员</a:t>
            </a:r>
            <a:r>
              <a:rPr lang="zh-CN" altLang="en-US" sz="1600" b="1" dirty="0">
                <a:solidFill>
                  <a:srgbClr val="000000"/>
                </a:solidFill>
                <a:latin typeface="Calibri" pitchFamily="34" charset="0"/>
                <a:sym typeface="Calibri" pitchFamily="34" charset="0"/>
              </a:rPr>
              <a:t>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10-5 </a:t>
            </a:r>
            <a:r>
              <a:rPr lang="zh-CN" altLang="en-US" sz="2800" b="1" dirty="0" smtClean="0">
                <a:solidFill>
                  <a:schemeClr val="bg1"/>
                </a:solidFill>
                <a:latin typeface="Calibri" pitchFamily="34" charset="0"/>
                <a:sym typeface="Calibri" pitchFamily="34" charset="0"/>
              </a:rPr>
              <a:t>配置管理</a:t>
            </a:r>
            <a:r>
              <a:rPr lang="zh-CN" altLang="en-US" sz="2800" b="1" dirty="0">
                <a:solidFill>
                  <a:schemeClr val="bg1"/>
                </a:solidFill>
                <a:latin typeface="Calibri" pitchFamily="34" charset="0"/>
                <a:sym typeface="Calibri" pitchFamily="34" charset="0"/>
              </a:rPr>
              <a:t>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10-5 </a:t>
            </a:r>
            <a:r>
              <a:rPr lang="zh-CN" altLang="en-US" sz="2800" b="1" dirty="0" smtClean="0">
                <a:solidFill>
                  <a:schemeClr val="bg1"/>
                </a:solidFill>
                <a:latin typeface="Calibri" pitchFamily="34" charset="0"/>
                <a:sym typeface="Calibri" pitchFamily="34" charset="0"/>
              </a:rPr>
              <a:t>配置管理</a:t>
            </a:r>
            <a:r>
              <a:rPr lang="zh-CN" altLang="en-US" sz="2800" b="1" dirty="0">
                <a:solidFill>
                  <a:schemeClr val="bg1"/>
                </a:solidFill>
                <a:latin typeface="Calibri" pitchFamily="34" charset="0"/>
                <a:sym typeface="Calibri" pitchFamily="34" charset="0"/>
              </a:rPr>
              <a:t>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a:t>
            </a:r>
            <a:r>
              <a:rPr lang="en-US" altLang="zh-CN" sz="1600" b="1" dirty="0" smtClean="0">
                <a:solidFill>
                  <a:srgbClr val="000000"/>
                </a:solidFill>
                <a:latin typeface="Calibri" pitchFamily="34" charset="0"/>
                <a:sym typeface="Calibri" pitchFamily="34" charset="0"/>
              </a:rPr>
              <a:t>2018/11/11</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a:t>
            </a:r>
            <a:r>
              <a:rPr lang="en-US" altLang="zh-CN" sz="1600" b="1" dirty="0" smtClean="0">
                <a:solidFill>
                  <a:srgbClr val="000000"/>
                </a:solidFill>
                <a:latin typeface="Calibri" pitchFamily="34" charset="0"/>
                <a:sym typeface="Calibri" pitchFamily="34" charset="0"/>
              </a:rPr>
              <a:t>Beatty</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[5] </a:t>
            </a:r>
            <a:r>
              <a:rPr lang="en-US" altLang="zh-CN" sz="1600" b="1" dirty="0">
                <a:solidFill>
                  <a:srgbClr val="000000"/>
                </a:solidFill>
                <a:latin typeface="Calibri" pitchFamily="34" charset="0"/>
                <a:sym typeface="Calibri" pitchFamily="34" charset="0"/>
              </a:rPr>
              <a:t>https://</a:t>
            </a:r>
            <a:r>
              <a:rPr lang="en-US" altLang="zh-CN" sz="1600" b="1" dirty="0" smtClean="0">
                <a:solidFill>
                  <a:srgbClr val="000000"/>
                </a:solidFill>
                <a:latin typeface="Calibri" pitchFamily="34" charset="0"/>
                <a:sym typeface="Calibri" pitchFamily="34" charset="0"/>
              </a:rPr>
              <a:t>blog.csdn.net/lejuo/article/details/21085613    2018/10/18  20:06</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项目</a:t>
            </a:r>
            <a:r>
              <a:rPr lang="zh-CN" altLang="en-US" sz="1600" b="1" dirty="0">
                <a:solidFill>
                  <a:srgbClr val="000000"/>
                </a:solidFill>
                <a:latin typeface="Calibri" pitchFamily="34" charset="0"/>
                <a:sym typeface="Calibri" pitchFamily="34" charset="0"/>
              </a:rPr>
              <a:t>、系统开发中的需求分析说明书和需求规格说明书的区别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a:t>
            </a:r>
            <a:r>
              <a:rPr lang="zh-CN" altLang="en-US" sz="1600" b="1" dirty="0" smtClean="0">
                <a:solidFill>
                  <a:srgbClr val="000000"/>
                </a:solidFill>
                <a:latin typeface="Calibri" pitchFamily="34" charset="0"/>
                <a:sym typeface="Calibri" pitchFamily="34" charset="0"/>
              </a:rPr>
              <a:t>客</a:t>
            </a:r>
            <a:endParaRPr lang="en-US" altLang="zh-CN" sz="1600" b="1" dirty="0" smtClean="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42" y="889000"/>
            <a:ext cx="7578716" cy="3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1008061"/>
            <a:ext cx="5589324" cy="34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第八次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smtClean="0">
                <a:solidFill>
                  <a:srgbClr val="000000"/>
                </a:solidFill>
                <a:latin typeface="Calibri" pitchFamily="34" charset="0"/>
                <a:sym typeface="Calibri" pitchFamily="34" charset="0"/>
              </a:rPr>
              <a:t>docx</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0.3.docx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0.5.docx</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0.6.docx</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需求计划</a:t>
            </a:r>
            <a:r>
              <a:rPr lang="en-US" altLang="zh-CN" sz="1600" b="1" dirty="0" err="1" smtClean="0">
                <a:solidFill>
                  <a:srgbClr val="000000"/>
                </a:solidFill>
                <a:latin typeface="Calibri" pitchFamily="34" charset="0"/>
                <a:sym typeface="Calibri" pitchFamily="34" charset="0"/>
              </a:rPr>
              <a:t>Gantt.mpp</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endParaRPr lang="en-US" altLang="zh-CN" sz="1600" b="1" dirty="0" smtClean="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gridCol w="2420535"/>
                <a:gridCol w="1356083"/>
                <a:gridCol w="2422357"/>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smtClean="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2018/11/18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2018/11/18</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gridCol w="1883414"/>
                <a:gridCol w="1884342"/>
                <a:gridCol w="2485396"/>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smtClean="0">
                          <a:effectLst/>
                        </a:rPr>
                        <a:t>13567041998</a:t>
                      </a:r>
                      <a:endParaRPr lang="zh-CN" sz="1600" kern="100" dirty="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smtClean="0">
                          <a:effectLst/>
                        </a:rPr>
                        <a:t>13566567970</a:t>
                      </a:r>
                      <a:endParaRPr lang="zh-CN" sz="1600" kern="100" dirty="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gridCol w="1349381"/>
                <a:gridCol w="1512105"/>
                <a:gridCol w="1224085"/>
                <a:gridCol w="2448170"/>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smtClean="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smtClean="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smtClean="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smtClean="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smtClean="0">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smtClean="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smtClean="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 </a:t>
            </a:r>
            <a:r>
              <a:rPr lang="zh-CN" altLang="en-US" sz="2800" b="1" dirty="0" smtClean="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文档撰写及</a:t>
            </a:r>
            <a:r>
              <a:rPr lang="en-US" altLang="zh-CN" sz="1600" b="1" dirty="0" smtClean="0">
                <a:solidFill>
                  <a:srgbClr val="000000"/>
                </a:solidFill>
                <a:latin typeface="Calibri" pitchFamily="34" charset="0"/>
                <a:sym typeface="Calibri" pitchFamily="34" charset="0"/>
              </a:rPr>
              <a:t>PPT</a:t>
            </a:r>
            <a:r>
              <a:rPr lang="zh-CN" altLang="en-US" sz="1600" b="1" dirty="0" smtClean="0">
                <a:solidFill>
                  <a:srgbClr val="000000"/>
                </a:solidFill>
                <a:latin typeface="Calibri" pitchFamily="34" charset="0"/>
                <a:sym typeface="Calibri" pitchFamily="34" charset="0"/>
              </a:rPr>
              <a:t>制作：</a:t>
            </a:r>
            <a:r>
              <a:rPr lang="en-US" altLang="zh-CN" sz="1600" b="1" dirty="0" smtClean="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a:t>
            </a:r>
            <a:r>
              <a:rPr lang="zh-CN" altLang="en-US" sz="1600" b="1" dirty="0" smtClean="0">
                <a:solidFill>
                  <a:srgbClr val="000000"/>
                </a:solidFill>
                <a:latin typeface="Calibri" pitchFamily="34" charset="0"/>
                <a:sym typeface="Calibri" pitchFamily="34" charset="0"/>
              </a:rPr>
              <a:t>分析及修改：</a:t>
            </a:r>
            <a:r>
              <a:rPr lang="en-US" altLang="zh-CN" sz="1600" b="1" dirty="0" err="1" smtClean="0">
                <a:solidFill>
                  <a:srgbClr val="000000"/>
                </a:solidFill>
                <a:latin typeface="Calibri" pitchFamily="34" charset="0"/>
                <a:sym typeface="Calibri" pitchFamily="34" charset="0"/>
              </a:rPr>
              <a:t>JetBrians</a:t>
            </a:r>
            <a:r>
              <a:rPr lang="en-US" altLang="zh-CN" sz="1600" b="1" dirty="0" smtClean="0">
                <a:solidFill>
                  <a:srgbClr val="000000"/>
                </a:solidFill>
                <a:latin typeface="Calibri" pitchFamily="34" charset="0"/>
                <a:sym typeface="Calibri" pitchFamily="34" charset="0"/>
              </a:rPr>
              <a:t> </a:t>
            </a:r>
            <a:r>
              <a:rPr lang="en-US" altLang="zh-CN" sz="1600" b="1" dirty="0" err="1" smtClean="0">
                <a:solidFill>
                  <a:srgbClr val="000000"/>
                </a:solidFill>
                <a:latin typeface="Calibri" pitchFamily="34" charset="0"/>
                <a:sym typeface="Calibri" pitchFamily="34" charset="0"/>
              </a:rPr>
              <a:t>PhpStorm</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smtClean="0">
                <a:solidFill>
                  <a:srgbClr val="000000"/>
                </a:solidFill>
                <a:latin typeface="Calibri" pitchFamily="34" charset="0"/>
                <a:sym typeface="Calibri" pitchFamily="34" charset="0"/>
              </a:rPr>
              <a:t>PHP&amp;JS</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配置管理：</a:t>
            </a:r>
            <a:r>
              <a:rPr lang="en-US" altLang="zh-CN" sz="1600" b="1" dirty="0" err="1" smtClean="0">
                <a:solidFill>
                  <a:srgbClr val="000000"/>
                </a:solidFill>
                <a:latin typeface="Calibri" pitchFamily="34" charset="0"/>
                <a:sym typeface="Calibri" pitchFamily="34" charset="0"/>
              </a:rPr>
              <a:t>Git</a:t>
            </a:r>
            <a:r>
              <a:rPr lang="en-US" altLang="zh-CN" sz="1600" b="1" dirty="0" smtClean="0">
                <a:solidFill>
                  <a:srgbClr val="000000"/>
                </a:solidFill>
                <a:latin typeface="Calibri" pitchFamily="34" charset="0"/>
                <a:sym typeface="Calibri" pitchFamily="34" charset="0"/>
              </a:rPr>
              <a:t> &amp; </a:t>
            </a:r>
            <a:r>
              <a:rPr lang="en-US" altLang="zh-CN" sz="1600" b="1" dirty="0" err="1" smtClean="0">
                <a:solidFill>
                  <a:srgbClr val="000000"/>
                </a:solidFill>
                <a:latin typeface="Calibri" pitchFamily="34" charset="0"/>
                <a:sym typeface="Calibri" pitchFamily="34" charset="0"/>
              </a:rPr>
              <a:t>GitHub</a:t>
            </a:r>
            <a:r>
              <a:rPr lang="en-US" altLang="zh-CN" sz="1600" b="1" dirty="0" smtClean="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UML</a:t>
            </a:r>
            <a:r>
              <a:rPr lang="zh-CN" altLang="en-US" sz="1600" b="1" dirty="0" smtClean="0">
                <a:solidFill>
                  <a:srgbClr val="000000"/>
                </a:solidFill>
                <a:latin typeface="Calibri" pitchFamily="34" charset="0"/>
                <a:sym typeface="Calibri" pitchFamily="34" charset="0"/>
              </a:rPr>
              <a:t>工具：</a:t>
            </a:r>
            <a:r>
              <a:rPr lang="en-US" altLang="zh-CN" sz="1600" b="1" dirty="0" err="1" smtClean="0">
                <a:solidFill>
                  <a:srgbClr val="000000"/>
                </a:solidFill>
                <a:latin typeface="Calibri" pitchFamily="34" charset="0"/>
                <a:sym typeface="Calibri" pitchFamily="34" charset="0"/>
              </a:rPr>
              <a:t>StarUML</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云服务器：</a:t>
            </a:r>
            <a:r>
              <a:rPr lang="zh-CN" altLang="en-US" sz="1600" b="1" dirty="0">
                <a:solidFill>
                  <a:srgbClr val="000000"/>
                </a:solidFill>
                <a:latin typeface="Calibri" pitchFamily="34" charset="0"/>
                <a:sym typeface="Calibri" pitchFamily="34" charset="0"/>
              </a:rPr>
              <a:t>阿里</a:t>
            </a:r>
            <a:r>
              <a:rPr lang="zh-CN" altLang="en-US" sz="1600" b="1" dirty="0" smtClean="0">
                <a:solidFill>
                  <a:srgbClr val="000000"/>
                </a:solidFill>
                <a:latin typeface="Calibri" pitchFamily="34" charset="0"/>
                <a:sym typeface="Calibri" pitchFamily="34" charset="0"/>
              </a:rPr>
              <a:t>云服务器</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数据库服务：</a:t>
            </a:r>
            <a:r>
              <a:rPr lang="en-US" altLang="zh-CN" sz="1600" b="1" dirty="0" smtClean="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图片制作：</a:t>
            </a:r>
            <a:r>
              <a:rPr lang="en-US" altLang="zh-CN" sz="1600" b="1" dirty="0" smtClean="0">
                <a:solidFill>
                  <a:srgbClr val="000000"/>
                </a:solidFill>
                <a:latin typeface="Calibri" pitchFamily="34" charset="0"/>
                <a:sym typeface="Calibri" pitchFamily="34" charset="0"/>
              </a:rPr>
              <a:t>Adobe </a:t>
            </a:r>
            <a:r>
              <a:rPr lang="en-US" altLang="zh-CN" sz="1600" b="1" dirty="0" err="1" smtClean="0">
                <a:solidFill>
                  <a:srgbClr val="000000"/>
                </a:solidFill>
                <a:latin typeface="Calibri" pitchFamily="34" charset="0"/>
                <a:sym typeface="Calibri" pitchFamily="34" charset="0"/>
              </a:rPr>
              <a:t>PhotoShop</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原型制作：</a:t>
            </a:r>
            <a:r>
              <a:rPr lang="en-US" altLang="zh-CN" sz="1600" b="1" dirty="0" err="1" smtClean="0">
                <a:solidFill>
                  <a:srgbClr val="000000"/>
                </a:solidFill>
                <a:latin typeface="Calibri" pitchFamily="34" charset="0"/>
                <a:sym typeface="Calibri" pitchFamily="34" charset="0"/>
              </a:rPr>
              <a:t>Axure</a:t>
            </a:r>
            <a:r>
              <a:rPr lang="en-US" altLang="zh-CN" sz="1600" b="1" dirty="0" smtClean="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E-R</a:t>
            </a:r>
            <a:r>
              <a:rPr lang="zh-CN" altLang="en-US" sz="1600" b="1" dirty="0" smtClean="0">
                <a:solidFill>
                  <a:srgbClr val="000000"/>
                </a:solidFill>
                <a:latin typeface="Calibri" pitchFamily="34" charset="0"/>
                <a:sym typeface="Calibri" pitchFamily="34" charset="0"/>
              </a:rPr>
              <a:t>图制作：</a:t>
            </a:r>
            <a:r>
              <a:rPr lang="en-US" altLang="zh-CN" sz="1600" b="1" dirty="0" smtClean="0">
                <a:solidFill>
                  <a:srgbClr val="000000"/>
                </a:solidFill>
                <a:latin typeface="Calibri" pitchFamily="34" charset="0"/>
                <a:sym typeface="Calibri" pitchFamily="34" charset="0"/>
              </a:rPr>
              <a:t>Sybase </a:t>
            </a:r>
            <a:r>
              <a:rPr lang="en-US" altLang="zh-CN" sz="1600" b="1" dirty="0" err="1" smtClean="0">
                <a:solidFill>
                  <a:srgbClr val="000000"/>
                </a:solidFill>
                <a:latin typeface="Calibri" pitchFamily="34" charset="0"/>
                <a:sym typeface="Calibri" pitchFamily="34" charset="0"/>
              </a:rPr>
              <a:t>PowerDesigner</a:t>
            </a:r>
            <a:endParaRPr lang="en-US" altLang="zh-CN" sz="1600" b="1" dirty="0" smtClean="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2018/11/18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TotalTime>
  <Pages>0</Pages>
  <Words>3625</Words>
  <Characters>0</Characters>
  <Application>Microsoft Office PowerPoint</Application>
  <DocSecurity>0</DocSecurity>
  <PresentationFormat>全屏显示(16:9)</PresentationFormat>
  <Lines>0</Lines>
  <Paragraphs>797</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312</cp:revision>
  <dcterms:created xsi:type="dcterms:W3CDTF">2014-07-25T06:09:36Z</dcterms:created>
  <dcterms:modified xsi:type="dcterms:W3CDTF">2018-11-18T12:28:24Z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