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282" r:id="rId25"/>
    <p:sldId id="283" r:id="rId26"/>
    <p:sldId id="284" r:id="rId27"/>
    <p:sldId id="285" r:id="rId28"/>
    <p:sldId id="286" r:id="rId29"/>
    <p:sldId id="287" r:id="rId30"/>
    <p:sldId id="317" r:id="rId31"/>
    <p:sldId id="288" r:id="rId32"/>
    <p:sldId id="289" r:id="rId33"/>
    <p:sldId id="290" r:id="rId34"/>
    <p:sldId id="292"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498" autoAdjust="0"/>
  </p:normalViewPr>
  <p:slideViewPr>
    <p:cSldViewPr>
      <p:cViewPr varScale="1">
        <p:scale>
          <a:sx n="85" d="100"/>
          <a:sy n="85" d="100"/>
        </p:scale>
        <p:origin x="-736" y="-76"/>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200" b="0" i="0" kern="1200" dirty="0" smtClean="0">
                <a:solidFill>
                  <a:schemeClr val="tx1"/>
                </a:solidFill>
                <a:effectLst/>
                <a:latin typeface="+mn-lt"/>
                <a:ea typeface="+mn-ea"/>
                <a:cs typeface="+mn-cs"/>
              </a:rPr>
              <a:t>Organizational Breakdown Structure</a:t>
            </a: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2018/11/23</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2018/11/23</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2018/11/23</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2018/11/23</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a:t>
            </a:r>
            <a:r>
              <a:rPr lang="zh-CN" altLang="en-US" sz="1600" b="1" dirty="0">
                <a:solidFill>
                  <a:srgbClr val="FF0000"/>
                </a:solidFill>
                <a:latin typeface="Calibri" pitchFamily="34" charset="0"/>
                <a:sym typeface="Calibri" pitchFamily="34" charset="0"/>
              </a:rPr>
              <a:t>实现代码和项目论文</a:t>
            </a:r>
            <a:r>
              <a:rPr lang="zh-CN" altLang="en-US" sz="1600" b="1" dirty="0">
                <a:solidFill>
                  <a:srgbClr val="000000"/>
                </a:solidFill>
                <a:latin typeface="Calibri" pitchFamily="34" charset="0"/>
                <a:sym typeface="Calibri" pitchFamily="34" charset="0"/>
              </a:rPr>
              <a:t>，且系统的功能已经基本具备这使我们可以通过逆向工程更加详细的了解案例教学系统。</a:t>
            </a:r>
            <a:r>
              <a:rPr lang="zh-CN" altLang="en-US" sz="1600" b="1" dirty="0">
                <a:solidFill>
                  <a:srgbClr val="FF0000"/>
                </a:solidFill>
                <a:latin typeface="Calibri" pitchFamily="34" charset="0"/>
                <a:sym typeface="Calibri" pitchFamily="34" charset="0"/>
              </a:rPr>
              <a:t>杨老师是本项目的指导者，而且他也是开发该项目的研究生的导师</a:t>
            </a:r>
            <a:r>
              <a:rPr lang="zh-CN" altLang="en-US" sz="1600" b="1" dirty="0">
                <a:solidFill>
                  <a:srgbClr val="000000"/>
                </a:solidFill>
                <a:latin typeface="Calibri" pitchFamily="34" charset="0"/>
                <a:sym typeface="Calibri" pitchFamily="34" charset="0"/>
              </a:rPr>
              <a:t>，在他的指导下，我们需求开发的总体方向不会有大的问题。</a:t>
            </a:r>
          </a:p>
          <a:p>
            <a:pPr lvl="1">
              <a:lnSpc>
                <a:spcPct val="150000"/>
              </a:lnSpc>
              <a:buClr>
                <a:srgbClr val="E36C09"/>
              </a:buClr>
            </a:pPr>
            <a:r>
              <a:rPr lang="en-US" altLang="zh-CN" sz="1600" b="1" dirty="0">
                <a:solidFill>
                  <a:srgbClr val="000000"/>
                </a:solidFill>
                <a:latin typeface="Calibri" pitchFamily="34" charset="0"/>
                <a:sym typeface="Calibri" pitchFamily="34" charset="0"/>
              </a:rPr>
              <a:t>21</a:t>
            </a:r>
            <a:r>
              <a:rPr lang="zh-CN" altLang="en-US" sz="1600" b="1" dirty="0">
                <a:solidFill>
                  <a:srgbClr val="000000"/>
                </a:solidFill>
                <a:latin typeface="Calibri" pitchFamily="34" charset="0"/>
                <a:sym typeface="Calibri" pitchFamily="34" charset="0"/>
              </a:rPr>
              <a:t>世纪，在互联网的大环境下，网络教学已经如雨后春笋，市场广阔，开发前景一片大好。</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小组成员各有所长，且经过上学期软件工程课程的学习实践，</a:t>
            </a:r>
            <a:r>
              <a:rPr lang="zh-CN" altLang="en-US" sz="1600" b="1" dirty="0">
                <a:solidFill>
                  <a:srgbClr val="FF0000"/>
                </a:solidFill>
                <a:latin typeface="Calibri" pitchFamily="34" charset="0"/>
                <a:sym typeface="Calibri" pitchFamily="34" charset="0"/>
              </a:rPr>
              <a:t>大家对界面设计、项目流程，网页开发、后台搭建等有相关的经验</a:t>
            </a:r>
            <a:r>
              <a:rPr lang="zh-CN" altLang="en-US" sz="1600" b="1" dirty="0">
                <a:solidFill>
                  <a:srgbClr val="000000"/>
                </a:solidFill>
                <a:latin typeface="Calibri" pitchFamily="34" charset="0"/>
                <a:sym typeface="Calibri" pitchFamily="34" charset="0"/>
              </a:rPr>
              <a:t>，小组具有充分的凝聚力，相信能够完成该项目。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30657"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en-US" altLang="zh-CN" sz="1600" b="1" dirty="0">
                <a:solidFill>
                  <a:srgbClr val="000000"/>
                </a:solidFill>
                <a:latin typeface="Calibri" pitchFamily="34" charset="0"/>
                <a:sym typeface="Calibri" pitchFamily="34" charset="0"/>
              </a:rPr>
              <a:t>strength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a:t>
            </a:r>
            <a:r>
              <a:rPr lang="zh-CN" altLang="en-US" sz="1600" b="1" dirty="0">
                <a:solidFill>
                  <a:srgbClr val="FF0000"/>
                </a:solidFill>
                <a:latin typeface="Calibri" pitchFamily="34" charset="0"/>
                <a:sym typeface="Calibri" pitchFamily="34" charset="0"/>
              </a:rPr>
              <a:t>界面不够美观</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a:t>
            </a:r>
            <a:r>
              <a:rPr lang="zh-CN" altLang="en-US" sz="1600" b="1" dirty="0">
                <a:solidFill>
                  <a:srgbClr val="FF0000"/>
                </a:solidFill>
                <a:latin typeface="Calibri" pitchFamily="34" charset="0"/>
                <a:sym typeface="Calibri" pitchFamily="34" charset="0"/>
              </a:rPr>
              <a:t>反馈意见</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4735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en-US" altLang="zh-CN" sz="1600" b="1" dirty="0">
                <a:solidFill>
                  <a:srgbClr val="000000"/>
                </a:solidFill>
                <a:latin typeface="Calibri" pitchFamily="34" charset="0"/>
                <a:sym typeface="Calibri" pitchFamily="34" charset="0"/>
              </a:rPr>
              <a:t>weakness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a:t>
            </a:r>
            <a:r>
              <a:rPr lang="zh-CN" altLang="en-US" sz="1600" b="1" dirty="0">
                <a:solidFill>
                  <a:srgbClr val="FF0000"/>
                </a:solidFill>
                <a:latin typeface="Calibri" pitchFamily="34" charset="0"/>
                <a:sym typeface="Calibri" pitchFamily="34" charset="0"/>
              </a:rPr>
              <a:t>有身临其境的感觉</a:t>
            </a:r>
            <a:r>
              <a:rPr lang="zh-CN" altLang="en-US" sz="1600" b="1" dirty="0">
                <a:solidFill>
                  <a:srgbClr val="000000"/>
                </a:solidFill>
                <a:latin typeface="Calibri" pitchFamily="34" charset="0"/>
                <a:sym typeface="Calibri" pitchFamily="34" charset="0"/>
              </a:rPr>
              <a:t>。用户也能通过对案例的学习提升个人能力和团队能力。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58338" cy="338554"/>
          </a:xfrm>
          <a:prstGeom prst="rect">
            <a:avLst/>
          </a:prstGeom>
          <a:noFill/>
        </p:spPr>
        <p:txBody>
          <a:bodyPr wrap="none" rtlCol="0">
            <a:spAutoFit/>
          </a:bodyPr>
          <a:lstStyle/>
          <a:p>
            <a:r>
              <a:rPr lang="zh-CN" altLang="zh-CN" sz="1600" b="1" dirty="0"/>
              <a:t>机会（</a:t>
            </a:r>
            <a:r>
              <a:rPr lang="en-US" altLang="zh-CN" sz="1600" b="1" dirty="0"/>
              <a:t>opportunity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r>
              <a:rPr lang="zh-CN" altLang="en-US" sz="1600" b="1" dirty="0" smtClean="0">
                <a:solidFill>
                  <a:srgbClr val="000000"/>
                </a:solidFill>
                <a:latin typeface="Calibri" pitchFamily="34" charset="0"/>
                <a:sym typeface="Calibri" pitchFamily="34" charset="0"/>
              </a:rPr>
              <a:t>。</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a:t>
            </a:r>
            <a:r>
              <a:rPr lang="zh-CN" altLang="en-US" sz="1600" b="1" dirty="0">
                <a:solidFill>
                  <a:srgbClr val="FF0000"/>
                </a:solidFill>
                <a:latin typeface="Calibri" pitchFamily="34" charset="0"/>
                <a:sym typeface="Calibri" pitchFamily="34" charset="0"/>
              </a:rPr>
              <a:t>没有人以前接触过</a:t>
            </a:r>
            <a:r>
              <a:rPr lang="en-US" altLang="zh-CN" sz="1600" b="1" dirty="0">
                <a:solidFill>
                  <a:srgbClr val="FF0000"/>
                </a:solidFill>
                <a:latin typeface="Calibri" pitchFamily="34" charset="0"/>
                <a:sym typeface="Calibri" pitchFamily="34" charset="0"/>
              </a:rPr>
              <a:t>PHP</a:t>
            </a:r>
            <a:r>
              <a:rPr lang="zh-CN" altLang="en-US" sz="1600" b="1" dirty="0">
                <a:solidFill>
                  <a:srgbClr val="FF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43362"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有原工程代码可供参考，对模块的实现思路会更清晰。</a:t>
            </a:r>
            <a:r>
              <a:rPr lang="zh-CN" altLang="zh-CN" sz="1600" b="1" dirty="0">
                <a:solidFill>
                  <a:srgbClr val="000000"/>
                </a:solidFill>
                <a:latin typeface="Calibri" pitchFamily="34" charset="0"/>
              </a:rPr>
              <a:t>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a:t>
            </a:r>
            <a:r>
              <a:rPr lang="zh-CN" altLang="zh-CN" sz="1600" b="1" dirty="0">
                <a:solidFill>
                  <a:srgbClr val="FF0000"/>
                </a:solidFill>
                <a:latin typeface="Calibri" pitchFamily="34" charset="0"/>
              </a:rPr>
              <a:t>可实现的功能丰富，后期更新维护容易。</a:t>
            </a:r>
            <a:r>
              <a:rPr lang="zh-CN" altLang="zh-CN" sz="1600" b="1" dirty="0">
                <a:solidFill>
                  <a:srgbClr val="000000"/>
                </a:solidFill>
                <a:latin typeface="Calibri" pitchFamily="34" charset="0"/>
              </a:rPr>
              <a:t>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无需考虑跨平台因素。</a:t>
            </a:r>
            <a:r>
              <a:rPr lang="zh-CN" altLang="zh-CN" sz="1600" b="1" dirty="0">
                <a:solidFill>
                  <a:srgbClr val="000000"/>
                </a:solidFill>
                <a:latin typeface="Calibri" pitchFamily="34" charset="0"/>
              </a:rPr>
              <a:t>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、老师的要求</a:t>
            </a:r>
            <a:endParaRPr lang="en-US" altLang="zh-CN" sz="1600" b="1" dirty="0">
              <a:solidFill>
                <a:srgbClr val="000000"/>
              </a:solidFill>
              <a:latin typeface="Calibri" pitchFamily="34" charset="0"/>
            </a:endParaRPr>
          </a:p>
          <a:p>
            <a:endParaRPr lang="zh-CN" altLang="en-US" sz="1600" b="1" dirty="0">
              <a:solidFill>
                <a:srgbClr val="000000"/>
              </a:solidFill>
              <a:latin typeface="Calibri" pitchFamily="34" charset="0"/>
            </a:endParaRPr>
          </a:p>
          <a:p>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、网页端具有良好的</a:t>
            </a:r>
            <a:r>
              <a:rPr lang="zh-CN" altLang="en-US" sz="1600" b="1" dirty="0">
                <a:solidFill>
                  <a:srgbClr val="FF0000"/>
                </a:solidFill>
                <a:latin typeface="Calibri" pitchFamily="34" charset="0"/>
              </a:rPr>
              <a:t>跨平台性</a:t>
            </a:r>
            <a:r>
              <a:rPr lang="zh-CN" altLang="en-US" sz="1600" b="1" dirty="0">
                <a:solidFill>
                  <a:srgbClr val="000000"/>
                </a:solidFill>
                <a:latin typeface="Calibri" pitchFamily="34" charset="0"/>
              </a:rPr>
              <a:t>，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a:t>
            </a:r>
            <a:r>
              <a:rPr lang="zh-CN" altLang="en-US" sz="1600" b="1" dirty="0">
                <a:solidFill>
                  <a:srgbClr val="FF0000"/>
                </a:solidFill>
                <a:latin typeface="Calibri" pitchFamily="34" charset="0"/>
              </a:rPr>
              <a:t>因项目的文档普遍较长，使用手机进行预览并不方便，但可以利用电脑大屏的优势进行较好地</a:t>
            </a:r>
            <a:r>
              <a:rPr lang="zh-CN" altLang="en-US" sz="1600" b="1" dirty="0" smtClean="0">
                <a:solidFill>
                  <a:srgbClr val="FF0000"/>
                </a:solidFill>
                <a:latin typeface="Calibri" pitchFamily="34" charset="0"/>
              </a:rPr>
              <a:t>查看。</a:t>
            </a:r>
            <a:r>
              <a:rPr lang="zh-CN" altLang="en-US" sz="1600" b="1" dirty="0" smtClean="0">
                <a:solidFill>
                  <a:srgbClr val="000000"/>
                </a:solidFill>
                <a:latin typeface="Calibri" pitchFamily="34" charset="0"/>
              </a:rPr>
              <a:t>因此</a:t>
            </a:r>
            <a:r>
              <a:rPr lang="zh-CN" altLang="en-US" sz="1600" b="1" dirty="0">
                <a:solidFill>
                  <a:srgbClr val="000000"/>
                </a:solidFill>
                <a:latin typeface="Calibri" pitchFamily="34" charset="0"/>
              </a:rPr>
              <a:t>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2016405"/>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xmlns="" val="20000"/>
                    </a:ext>
                  </a:extLst>
                </a:gridCol>
                <a:gridCol w="1606229">
                  <a:extLst>
                    <a:ext uri="{9D8B030D-6E8A-4147-A177-3AD203B41FA5}">
                      <a16:colId xmlns:a16="http://schemas.microsoft.com/office/drawing/2014/main" xmlns="" val="20001"/>
                    </a:ext>
                  </a:extLst>
                </a:gridCol>
                <a:gridCol w="1204672">
                  <a:extLst>
                    <a:ext uri="{9D8B030D-6E8A-4147-A177-3AD203B41FA5}">
                      <a16:colId xmlns:a16="http://schemas.microsoft.com/office/drawing/2014/main" xmlns="" val="20002"/>
                    </a:ext>
                  </a:extLst>
                </a:gridCol>
                <a:gridCol w="3963422">
                  <a:extLst>
                    <a:ext uri="{9D8B030D-6E8A-4147-A177-3AD203B41FA5}">
                      <a16:colId xmlns:a16="http://schemas.microsoft.com/office/drawing/2014/main" xmlns=""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《项目章程》、《项目总体计划》、《需求工程计划</a:t>
                      </a:r>
                      <a:r>
                        <a:rPr lang="en-US" sz="1400" kern="100" dirty="0">
                          <a:effectLst/>
                        </a:rPr>
                        <a:t>-</a:t>
                      </a:r>
                      <a:r>
                        <a:rPr lang="zh-CN" sz="1400" kern="100" dirty="0">
                          <a:effectLst/>
                        </a:rPr>
                        <a:t>初步》</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247757">
                <a:tc>
                  <a:txBody>
                    <a:bodyPr/>
                    <a:lstStyle/>
                    <a:p>
                      <a:pPr algn="ctr">
                        <a:spcAft>
                          <a:spcPts val="0"/>
                        </a:spcAft>
                      </a:pPr>
                      <a:r>
                        <a:rPr lang="en-US" sz="1400" kern="100">
                          <a:effectLst/>
                        </a:rPr>
                        <a:t>M4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2018/10/25</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《需求工程计划》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r h="257989">
                <a:tc>
                  <a:txBody>
                    <a:bodyPr/>
                    <a:lstStyle/>
                    <a:p>
                      <a:pPr algn="ctr">
                        <a:spcAft>
                          <a:spcPts val="0"/>
                        </a:spcAft>
                      </a:pPr>
                      <a:r>
                        <a:rPr lang="en-US" sz="1400" kern="100">
                          <a:effectLst/>
                        </a:rPr>
                        <a:t>M5</a:t>
                      </a:r>
                      <a:endParaRPr lang="zh-CN" sz="1400" kern="100">
                        <a:effectLst/>
                        <a:latin typeface="Times New Roman"/>
                        <a:ea typeface="宋体"/>
                      </a:endParaRPr>
                    </a:p>
                  </a:txBody>
                  <a:tcPr marL="68580" marR="68580" marT="0" marB="0"/>
                </a:tc>
                <a:tc>
                  <a:txBody>
                    <a:bodyPr/>
                    <a:lstStyle/>
                    <a:p>
                      <a:pPr indent="110490" algn="ctr">
                        <a:spcAft>
                          <a:spcPts val="0"/>
                        </a:spcAft>
                      </a:pPr>
                      <a:r>
                        <a:rPr lang="en-US" sz="1400" kern="100">
                          <a:effectLst/>
                        </a:rPr>
                        <a:t>2018/11/6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《需求规格说明书》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6"/>
                  </a:ext>
                </a:extLst>
              </a:tr>
              <a:tr h="237525">
                <a:tc>
                  <a:txBody>
                    <a:bodyPr/>
                    <a:lstStyle/>
                    <a:p>
                      <a:pPr algn="ctr">
                        <a:spcAft>
                          <a:spcPts val="0"/>
                        </a:spcAft>
                      </a:pPr>
                      <a:r>
                        <a:rPr lang="en-US" sz="1400" kern="100">
                          <a:effectLst/>
                        </a:rPr>
                        <a:t>M6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2018/12/17</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《软件需求变更文档》</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7"/>
                  </a:ext>
                </a:extLst>
              </a:tr>
              <a:tr h="217061">
                <a:tc>
                  <a:txBody>
                    <a:bodyPr/>
                    <a:lstStyle/>
                    <a:p>
                      <a:pPr algn="ctr">
                        <a:spcAft>
                          <a:spcPts val="0"/>
                        </a:spcAft>
                      </a:pPr>
                      <a:r>
                        <a:rPr lang="en-US" sz="1400" kern="100">
                          <a:effectLst/>
                        </a:rPr>
                        <a:t>M7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《软件概要设计说明》</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xmlns="" val="20000"/>
                    </a:ext>
                  </a:extLst>
                </a:gridCol>
                <a:gridCol w="5590635">
                  <a:extLst>
                    <a:ext uri="{9D8B030D-6E8A-4147-A177-3AD203B41FA5}">
                      <a16:colId xmlns:a16="http://schemas.microsoft.com/office/drawing/2014/main" xmlns=""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xmlns=""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xmlns="" val="20000"/>
                    </a:ext>
                  </a:extLst>
                </a:gridCol>
                <a:gridCol w="1584195">
                  <a:extLst>
                    <a:ext uri="{9D8B030D-6E8A-4147-A177-3AD203B41FA5}">
                      <a16:colId xmlns:a16="http://schemas.microsoft.com/office/drawing/2014/main" xmlns="" val="20001"/>
                    </a:ext>
                  </a:extLst>
                </a:gridCol>
                <a:gridCol w="3408395">
                  <a:extLst>
                    <a:ext uri="{9D8B030D-6E8A-4147-A177-3AD203B41FA5}">
                      <a16:colId xmlns:a16="http://schemas.microsoft.com/office/drawing/2014/main" xmlns=""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F7D0E703-F1AE-481C-9332-82CBEC1558C6}"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69" y="888344"/>
            <a:ext cx="6624461" cy="414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307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16092"/>
          <a:stretch/>
        </p:blipFill>
        <p:spPr bwMode="auto">
          <a:xfrm>
            <a:off x="801770" y="910163"/>
            <a:ext cx="7658500" cy="348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161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1992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5CCB97EA-DF26-435B-BB35-D086A068A47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18"/>
          <a:stretch/>
        </p:blipFill>
        <p:spPr bwMode="auto">
          <a:xfrm>
            <a:off x="827740" y="889000"/>
            <a:ext cx="7659957" cy="377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4363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92472659"/>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a16="http://schemas.microsoft.com/office/drawing/2014/main" xmlns="" val="20000"/>
                    </a:ext>
                  </a:extLst>
                </a:gridCol>
                <a:gridCol w="936065">
                  <a:extLst>
                    <a:ext uri="{9D8B030D-6E8A-4147-A177-3AD203B41FA5}">
                      <a16:colId xmlns:a16="http://schemas.microsoft.com/office/drawing/2014/main" xmlns="" val="20001"/>
                    </a:ext>
                  </a:extLst>
                </a:gridCol>
                <a:gridCol w="864060">
                  <a:extLst>
                    <a:ext uri="{9D8B030D-6E8A-4147-A177-3AD203B41FA5}">
                      <a16:colId xmlns:a16="http://schemas.microsoft.com/office/drawing/2014/main" xmlns="" val="20002"/>
                    </a:ext>
                  </a:extLst>
                </a:gridCol>
                <a:gridCol w="936065">
                  <a:extLst>
                    <a:ext uri="{9D8B030D-6E8A-4147-A177-3AD203B41FA5}">
                      <a16:colId xmlns:a16="http://schemas.microsoft.com/office/drawing/2014/main" xmlns="" val="20003"/>
                    </a:ext>
                  </a:extLst>
                </a:gridCol>
                <a:gridCol w="864060">
                  <a:extLst>
                    <a:ext uri="{9D8B030D-6E8A-4147-A177-3AD203B41FA5}">
                      <a16:colId xmlns:a16="http://schemas.microsoft.com/office/drawing/2014/main" xmlns="" val="20004"/>
                    </a:ext>
                  </a:extLst>
                </a:gridCol>
                <a:gridCol w="936065">
                  <a:extLst>
                    <a:ext uri="{9D8B030D-6E8A-4147-A177-3AD203B41FA5}">
                      <a16:colId xmlns:a16="http://schemas.microsoft.com/office/drawing/2014/main" xmlns="" val="20005"/>
                    </a:ext>
                  </a:extLst>
                </a:gridCol>
                <a:gridCol w="1440099">
                  <a:extLst>
                    <a:ext uri="{9D8B030D-6E8A-4147-A177-3AD203B41FA5}">
                      <a16:colId xmlns:a16="http://schemas.microsoft.com/office/drawing/2014/main" xmlns=""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理四</a:t>
                      </a:r>
                      <a:r>
                        <a:rPr lang="en-US" sz="1400" kern="100">
                          <a:effectLst/>
                        </a:rPr>
                        <a:t>510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一般为理四</a:t>
                      </a:r>
                      <a:r>
                        <a:rPr lang="en-US" sz="1400" kern="100">
                          <a:effectLst/>
                        </a:rPr>
                        <a:t>221</a:t>
                      </a:r>
                      <a:r>
                        <a:rPr lang="zh-CN" sz="1400" kern="100">
                          <a:effectLst/>
                        </a:rPr>
                        <a:t>或理四</a:t>
                      </a:r>
                      <a:r>
                        <a:rPr lang="en-US" sz="1400" kern="100">
                          <a:effectLst/>
                        </a:rPr>
                        <a:t>508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553636973"/>
              </p:ext>
            </p:extLst>
          </p:nvPr>
        </p:nvGraphicFramePr>
        <p:xfrm>
          <a:off x="827739" y="1131650"/>
          <a:ext cx="727250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a16="http://schemas.microsoft.com/office/drawing/2014/main" xmlns="" val="20000"/>
                    </a:ext>
                  </a:extLst>
                </a:gridCol>
                <a:gridCol w="885105">
                  <a:extLst>
                    <a:ext uri="{9D8B030D-6E8A-4147-A177-3AD203B41FA5}">
                      <a16:colId xmlns:a16="http://schemas.microsoft.com/office/drawing/2014/main" xmlns="" val="20001"/>
                    </a:ext>
                  </a:extLst>
                </a:gridCol>
                <a:gridCol w="885105">
                  <a:extLst>
                    <a:ext uri="{9D8B030D-6E8A-4147-A177-3AD203B41FA5}">
                      <a16:colId xmlns:a16="http://schemas.microsoft.com/office/drawing/2014/main" xmlns="" val="20002"/>
                    </a:ext>
                  </a:extLst>
                </a:gridCol>
                <a:gridCol w="885105">
                  <a:extLst>
                    <a:ext uri="{9D8B030D-6E8A-4147-A177-3AD203B41FA5}">
                      <a16:colId xmlns:a16="http://schemas.microsoft.com/office/drawing/2014/main" xmlns="" val="20003"/>
                    </a:ext>
                  </a:extLst>
                </a:gridCol>
                <a:gridCol w="885105">
                  <a:extLst>
                    <a:ext uri="{9D8B030D-6E8A-4147-A177-3AD203B41FA5}">
                      <a16:colId xmlns:a16="http://schemas.microsoft.com/office/drawing/2014/main" xmlns="" val="20004"/>
                    </a:ext>
                  </a:extLst>
                </a:gridCol>
                <a:gridCol w="1406881">
                  <a:extLst>
                    <a:ext uri="{9D8B030D-6E8A-4147-A177-3AD203B41FA5}">
                      <a16:colId xmlns:a16="http://schemas.microsoft.com/office/drawing/2014/main" xmlns="" val="20005"/>
                    </a:ext>
                  </a:extLst>
                </a:gridCol>
                <a:gridCol w="1440100">
                  <a:extLst>
                    <a:ext uri="{9D8B030D-6E8A-4147-A177-3AD203B41FA5}">
                      <a16:colId xmlns:a16="http://schemas.microsoft.com/office/drawing/2014/main" xmlns=""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图书馆一楼</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a:t>
                      </a:r>
                      <a:r>
                        <a:rPr lang="zh-CN" sz="1400" kern="100" dirty="0" smtClean="0">
                          <a:effectLst/>
                        </a:rPr>
                        <a:t>周</a:t>
                      </a:r>
                      <a:r>
                        <a:rPr lang="zh-CN" altLang="en-US" sz="1400" kern="100" dirty="0" smtClean="0">
                          <a:effectLst/>
                        </a:rPr>
                        <a:t>六上午</a:t>
                      </a:r>
                      <a:r>
                        <a:rPr lang="en-US" altLang="zh-CN" sz="1400" kern="100" dirty="0" smtClean="0">
                          <a:effectLst/>
                        </a:rPr>
                        <a:t>9:30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面谈</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随机</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每周日</a:t>
                      </a:r>
                      <a:r>
                        <a:rPr lang="zh-CN" sz="1400" kern="100" dirty="0" smtClean="0">
                          <a:effectLst/>
                        </a:rPr>
                        <a:t>下午六点</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718617"/>
            <a:ext cx="37799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案例教学系统</a:t>
            </a:r>
          </a:p>
          <a:p>
            <a:r>
              <a:rPr lang="en-US" altLang="zh-CN" sz="16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2018/11/23</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风险概率和影响定义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a16="http://schemas.microsoft.com/office/drawing/2014/main" xmlns="" val="20000"/>
                    </a:ext>
                  </a:extLst>
                </a:gridCol>
                <a:gridCol w="1188226">
                  <a:extLst>
                    <a:ext uri="{9D8B030D-6E8A-4147-A177-3AD203B41FA5}">
                      <a16:colId xmlns:a16="http://schemas.microsoft.com/office/drawing/2014/main" xmlns="" val="20001"/>
                    </a:ext>
                  </a:extLst>
                </a:gridCol>
                <a:gridCol w="1188226">
                  <a:extLst>
                    <a:ext uri="{9D8B030D-6E8A-4147-A177-3AD203B41FA5}">
                      <a16:colId xmlns:a16="http://schemas.microsoft.com/office/drawing/2014/main" xmlns="" val="20002"/>
                    </a:ext>
                  </a:extLst>
                </a:gridCol>
                <a:gridCol w="1188226">
                  <a:extLst>
                    <a:ext uri="{9D8B030D-6E8A-4147-A177-3AD203B41FA5}">
                      <a16:colId xmlns:a16="http://schemas.microsoft.com/office/drawing/2014/main" xmlns="" val="20003"/>
                    </a:ext>
                  </a:extLst>
                </a:gridCol>
                <a:gridCol w="1188226">
                  <a:extLst>
                    <a:ext uri="{9D8B030D-6E8A-4147-A177-3AD203B41FA5}">
                      <a16:colId xmlns:a16="http://schemas.microsoft.com/office/drawing/2014/main" xmlns="" val="20004"/>
                    </a:ext>
                  </a:extLst>
                </a:gridCol>
                <a:gridCol w="1188226">
                  <a:extLst>
                    <a:ext uri="{9D8B030D-6E8A-4147-A177-3AD203B41FA5}">
                      <a16:colId xmlns:a16="http://schemas.microsoft.com/office/drawing/2014/main" xmlns=""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xmlns=""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639590838"/>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a16="http://schemas.microsoft.com/office/drawing/2014/main" xmlns="" val="20000"/>
                    </a:ext>
                  </a:extLst>
                </a:gridCol>
                <a:gridCol w="1434533">
                  <a:extLst>
                    <a:ext uri="{9D8B030D-6E8A-4147-A177-3AD203B41FA5}">
                      <a16:colId xmlns:a16="http://schemas.microsoft.com/office/drawing/2014/main" xmlns="" val="20001"/>
                    </a:ext>
                  </a:extLst>
                </a:gridCol>
                <a:gridCol w="1434533">
                  <a:extLst>
                    <a:ext uri="{9D8B030D-6E8A-4147-A177-3AD203B41FA5}">
                      <a16:colId xmlns:a16="http://schemas.microsoft.com/office/drawing/2014/main" xmlns="" val="20002"/>
                    </a:ext>
                  </a:extLst>
                </a:gridCol>
                <a:gridCol w="1434533">
                  <a:extLst>
                    <a:ext uri="{9D8B030D-6E8A-4147-A177-3AD203B41FA5}">
                      <a16:colId xmlns:a16="http://schemas.microsoft.com/office/drawing/2014/main" xmlns="" val="20003"/>
                    </a:ext>
                  </a:extLst>
                </a:gridCol>
                <a:gridCol w="2470439">
                  <a:extLst>
                    <a:ext uri="{9D8B030D-6E8A-4147-A177-3AD203B41FA5}">
                      <a16:colId xmlns:a16="http://schemas.microsoft.com/office/drawing/2014/main" xmlns=""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确定主要客户，并采用产品代言人的方法，保证有足够的客户代表的积极参与，确保由合适的人对需求做出权威性的决策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xmlns=""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刘晓倩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796436344"/>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a16="http://schemas.microsoft.com/office/drawing/2014/main" xmlns="" val="20000"/>
                    </a:ext>
                  </a:extLst>
                </a:gridCol>
                <a:gridCol w="1231415">
                  <a:extLst>
                    <a:ext uri="{9D8B030D-6E8A-4147-A177-3AD203B41FA5}">
                      <a16:colId xmlns:a16="http://schemas.microsoft.com/office/drawing/2014/main" xmlns="" val="20001"/>
                    </a:ext>
                  </a:extLst>
                </a:gridCol>
                <a:gridCol w="1231415">
                  <a:extLst>
                    <a:ext uri="{9D8B030D-6E8A-4147-A177-3AD203B41FA5}">
                      <a16:colId xmlns:a16="http://schemas.microsoft.com/office/drawing/2014/main" xmlns="" val="20002"/>
                    </a:ext>
                  </a:extLst>
                </a:gridCol>
                <a:gridCol w="1231415">
                  <a:extLst>
                    <a:ext uri="{9D8B030D-6E8A-4147-A177-3AD203B41FA5}">
                      <a16:colId xmlns:a16="http://schemas.microsoft.com/office/drawing/2014/main" xmlns="" val="20003"/>
                    </a:ext>
                  </a:extLst>
                </a:gridCol>
                <a:gridCol w="2120647">
                  <a:extLst>
                    <a:ext uri="{9D8B030D-6E8A-4147-A177-3AD203B41FA5}">
                      <a16:colId xmlns:a16="http://schemas.microsoft.com/office/drawing/2014/main" xmlns=""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要确保每个功能需求、特性或用例都设定了优先级，并安排在一个特定的系统版本或迭代中实现它们</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994988759"/>
              </p:ext>
            </p:extLst>
          </p:nvPr>
        </p:nvGraphicFramePr>
        <p:xfrm>
          <a:off x="1043755" y="1851700"/>
          <a:ext cx="6542273" cy="1080075"/>
        </p:xfrm>
        <a:graphic>
          <a:graphicData uri="http://schemas.openxmlformats.org/drawingml/2006/table">
            <a:tbl>
              <a:tblPr firstRow="1" firstCol="1" bandRow="1">
                <a:tableStyleId>{5C22544A-7EE6-4342-B048-85BDC9FD1C3A}</a:tableStyleId>
              </a:tblPr>
              <a:tblGrid>
                <a:gridCol w="1143330">
                  <a:extLst>
                    <a:ext uri="{9D8B030D-6E8A-4147-A177-3AD203B41FA5}">
                      <a16:colId xmlns:a16="http://schemas.microsoft.com/office/drawing/2014/main" xmlns="" val="20000"/>
                    </a:ext>
                  </a:extLst>
                </a:gridCol>
                <a:gridCol w="1143330">
                  <a:extLst>
                    <a:ext uri="{9D8B030D-6E8A-4147-A177-3AD203B41FA5}">
                      <a16:colId xmlns:a16="http://schemas.microsoft.com/office/drawing/2014/main" xmlns="" val="20001"/>
                    </a:ext>
                  </a:extLst>
                </a:gridCol>
                <a:gridCol w="1143330">
                  <a:extLst>
                    <a:ext uri="{9D8B030D-6E8A-4147-A177-3AD203B41FA5}">
                      <a16:colId xmlns:a16="http://schemas.microsoft.com/office/drawing/2014/main" xmlns="" val="20002"/>
                    </a:ext>
                  </a:extLst>
                </a:gridCol>
                <a:gridCol w="1143330">
                  <a:extLst>
                    <a:ext uri="{9D8B030D-6E8A-4147-A177-3AD203B41FA5}">
                      <a16:colId xmlns:a16="http://schemas.microsoft.com/office/drawing/2014/main" xmlns="" val="20003"/>
                    </a:ext>
                  </a:extLst>
                </a:gridCol>
                <a:gridCol w="1968953">
                  <a:extLst>
                    <a:ext uri="{9D8B030D-6E8A-4147-A177-3AD203B41FA5}">
                      <a16:colId xmlns:a16="http://schemas.microsoft.com/office/drawing/2014/main" xmlns="" val="20004"/>
                    </a:ext>
                  </a:extLst>
                </a:gridCol>
              </a:tblGrid>
              <a:tr h="341382">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738693">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644193368"/>
              </p:ext>
            </p:extLst>
          </p:nvPr>
        </p:nvGraphicFramePr>
        <p:xfrm>
          <a:off x="909928" y="1635685"/>
          <a:ext cx="6686282" cy="2197608"/>
        </p:xfrm>
        <a:graphic>
          <a:graphicData uri="http://schemas.openxmlformats.org/drawingml/2006/table">
            <a:tbl>
              <a:tblPr firstRow="1" firstCol="1" bandRow="1">
                <a:tableStyleId>{5C22544A-7EE6-4342-B048-85BDC9FD1C3A}</a:tableStyleId>
              </a:tblPr>
              <a:tblGrid>
                <a:gridCol w="1168497">
                  <a:extLst>
                    <a:ext uri="{9D8B030D-6E8A-4147-A177-3AD203B41FA5}">
                      <a16:colId xmlns:a16="http://schemas.microsoft.com/office/drawing/2014/main" xmlns="" val="20000"/>
                    </a:ext>
                  </a:extLst>
                </a:gridCol>
                <a:gridCol w="1168497">
                  <a:extLst>
                    <a:ext uri="{9D8B030D-6E8A-4147-A177-3AD203B41FA5}">
                      <a16:colId xmlns:a16="http://schemas.microsoft.com/office/drawing/2014/main" xmlns="" val="20001"/>
                    </a:ext>
                  </a:extLst>
                </a:gridCol>
                <a:gridCol w="1168497">
                  <a:extLst>
                    <a:ext uri="{9D8B030D-6E8A-4147-A177-3AD203B41FA5}">
                      <a16:colId xmlns:a16="http://schemas.microsoft.com/office/drawing/2014/main" xmlns="" val="20002"/>
                    </a:ext>
                  </a:extLst>
                </a:gridCol>
                <a:gridCol w="1168497">
                  <a:extLst>
                    <a:ext uri="{9D8B030D-6E8A-4147-A177-3AD203B41FA5}">
                      <a16:colId xmlns:a16="http://schemas.microsoft.com/office/drawing/2014/main" xmlns="" val="20003"/>
                    </a:ext>
                  </a:extLst>
                </a:gridCol>
                <a:gridCol w="2012294">
                  <a:extLst>
                    <a:ext uri="{9D8B030D-6E8A-4147-A177-3AD203B41FA5}">
                      <a16:colId xmlns:a16="http://schemas.microsoft.com/office/drawing/2014/main" xmlns="" val="20004"/>
                    </a:ext>
                  </a:extLst>
                </a:gridCol>
              </a:tblGrid>
              <a:tr h="244179">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133774100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a16="http://schemas.microsoft.com/office/drawing/2014/main" xmlns="" val="20000"/>
                    </a:ext>
                  </a:extLst>
                </a:gridCol>
                <a:gridCol w="1208027">
                  <a:extLst>
                    <a:ext uri="{9D8B030D-6E8A-4147-A177-3AD203B41FA5}">
                      <a16:colId xmlns:a16="http://schemas.microsoft.com/office/drawing/2014/main" xmlns="" val="20001"/>
                    </a:ext>
                  </a:extLst>
                </a:gridCol>
                <a:gridCol w="1208027">
                  <a:extLst>
                    <a:ext uri="{9D8B030D-6E8A-4147-A177-3AD203B41FA5}">
                      <a16:colId xmlns:a16="http://schemas.microsoft.com/office/drawing/2014/main" xmlns="" val="20002"/>
                    </a:ext>
                  </a:extLst>
                </a:gridCol>
                <a:gridCol w="1208027">
                  <a:extLst>
                    <a:ext uri="{9D8B030D-6E8A-4147-A177-3AD203B41FA5}">
                      <a16:colId xmlns:a16="http://schemas.microsoft.com/office/drawing/2014/main" xmlns="" val="20003"/>
                    </a:ext>
                  </a:extLst>
                </a:gridCol>
                <a:gridCol w="2944432">
                  <a:extLst>
                    <a:ext uri="{9D8B030D-6E8A-4147-A177-3AD203B41FA5}">
                      <a16:colId xmlns:a16="http://schemas.microsoft.com/office/drawing/2014/main" xmlns=""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项目经理严格把控变更控制过程，保证每次变更都有原因有记录以及有影响分析</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项目经理严格把关变更控制委员会以使其达到应有的效果以及保证维持日常的运作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项目经理与变更控制委员会负责人两首保留历史文件，并实时上传新文件至远程库</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534284913"/>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a16="http://schemas.microsoft.com/office/drawing/2014/main" xmlns="" val="20000"/>
                    </a:ext>
                  </a:extLst>
                </a:gridCol>
                <a:gridCol w="1321280">
                  <a:extLst>
                    <a:ext uri="{9D8B030D-6E8A-4147-A177-3AD203B41FA5}">
                      <a16:colId xmlns:a16="http://schemas.microsoft.com/office/drawing/2014/main" xmlns="" val="20001"/>
                    </a:ext>
                  </a:extLst>
                </a:gridCol>
                <a:gridCol w="1321280">
                  <a:extLst>
                    <a:ext uri="{9D8B030D-6E8A-4147-A177-3AD203B41FA5}">
                      <a16:colId xmlns:a16="http://schemas.microsoft.com/office/drawing/2014/main" xmlns="" val="20002"/>
                    </a:ext>
                  </a:extLst>
                </a:gridCol>
                <a:gridCol w="1321280">
                  <a:extLst>
                    <a:ext uri="{9D8B030D-6E8A-4147-A177-3AD203B41FA5}">
                      <a16:colId xmlns:a16="http://schemas.microsoft.com/office/drawing/2014/main" xmlns="" val="20003"/>
                    </a:ext>
                  </a:extLst>
                </a:gridCol>
                <a:gridCol w="2275405">
                  <a:extLst>
                    <a:ext uri="{9D8B030D-6E8A-4147-A177-3AD203B41FA5}">
                      <a16:colId xmlns:a16="http://schemas.microsoft.com/office/drawing/2014/main" xmlns="" val="20004"/>
                    </a:ext>
                  </a:extLst>
                </a:gridCol>
              </a:tblGrid>
              <a:tr h="201613">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r>
              <a:rPr lang="zh-CN" altLang="en-US" sz="1600" b="1" dirty="0" smtClean="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a:t>
            </a:r>
            <a:r>
              <a:rPr lang="zh-CN" altLang="en-US" sz="1600" b="1" dirty="0">
                <a:solidFill>
                  <a:srgbClr val="FF0000"/>
                </a:solidFill>
                <a:latin typeface="Calibri" pitchFamily="34" charset="0"/>
                <a:sym typeface="Calibri" pitchFamily="34" charset="0"/>
              </a:rPr>
              <a:t>明确受控文档与非受控文档</a:t>
            </a:r>
            <a:r>
              <a:rPr lang="zh-CN" altLang="en-US" sz="1600" b="1" dirty="0">
                <a:solidFill>
                  <a:srgbClr val="000000"/>
                </a:solidFill>
                <a:latin typeface="Calibri" pitchFamily="34" charset="0"/>
                <a:sym typeface="Calibri" pitchFamily="34" charset="0"/>
              </a:rPr>
              <a:t>，项目一经修改就传送每一个测试版本至非受控文档</a:t>
            </a:r>
            <a:r>
              <a:rPr lang="zh-CN" altLang="en-US" sz="1600" b="1" dirty="0" smtClean="0">
                <a:solidFill>
                  <a:srgbClr val="000000"/>
                </a:solidFill>
                <a:latin typeface="Calibri" pitchFamily="34" charset="0"/>
                <a:sym typeface="Calibri" pitchFamily="34" charset="0"/>
              </a:rPr>
              <a:t>，将</a:t>
            </a:r>
            <a:r>
              <a:rPr lang="zh-CN" altLang="en-US" sz="1600" b="1" dirty="0" smtClean="0">
                <a:solidFill>
                  <a:srgbClr val="FF0000"/>
                </a:solidFill>
                <a:latin typeface="Calibri" pitchFamily="34" charset="0"/>
                <a:sym typeface="Calibri" pitchFamily="34" charset="0"/>
              </a:rPr>
              <a:t>正式版本</a:t>
            </a:r>
            <a:r>
              <a:rPr lang="zh-CN" altLang="en-US" sz="1600" b="1" dirty="0" smtClean="0">
                <a:solidFill>
                  <a:srgbClr val="000000"/>
                </a:solidFill>
                <a:latin typeface="Calibri" pitchFamily="34" charset="0"/>
                <a:sym typeface="Calibri" pitchFamily="34" charset="0"/>
              </a:rPr>
              <a:t>保存</a:t>
            </a:r>
            <a:r>
              <a:rPr lang="zh-CN" altLang="en-US" sz="1600" b="1" dirty="0">
                <a:solidFill>
                  <a:srgbClr val="000000"/>
                </a:solidFill>
                <a:latin typeface="Calibri" pitchFamily="34" charset="0"/>
                <a:sym typeface="Calibri" pitchFamily="34" charset="0"/>
              </a:rPr>
              <a:t>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用户群分类</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需求优先级</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需求规格说明书</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需求变更控制</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3457575" cy="6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会议记录</a:t>
            </a:r>
            <a:r>
              <a:rPr lang="en-US" altLang="zh-CN" sz="1600" b="1" dirty="0">
                <a:solidFill>
                  <a:srgbClr val="00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需求变更申请文档</a:t>
            </a:r>
            <a:r>
              <a:rPr lang="en-US" altLang="zh-CN" sz="1600" b="1" dirty="0">
                <a:solidFill>
                  <a:srgbClr val="000000"/>
                </a:solidFill>
                <a:latin typeface="Calibri" pitchFamily="34" charset="0"/>
                <a:sym typeface="Calibri" pitchFamily="34" charset="0"/>
              </a:rPr>
              <a:t>》</a:t>
            </a: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10-2</a:t>
            </a:r>
            <a:r>
              <a:rPr lang="zh-CN" altLang="en-US" sz="2800" b="1" dirty="0">
                <a:solidFill>
                  <a:schemeClr val="bg1"/>
                </a:solidFill>
                <a:latin typeface="Calibri" pitchFamily="34" charset="0"/>
                <a:sym typeface="Calibri" pitchFamily="34" charset="0"/>
              </a:rPr>
              <a:t>项目的监督和控制机制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a:t>
            </a:r>
            <a:r>
              <a:rPr lang="zh-CN" altLang="en-US" sz="1600" b="1" dirty="0">
                <a:solidFill>
                  <a:srgbClr val="FF0000"/>
                </a:solidFill>
                <a:latin typeface="Calibri" pitchFamily="34" charset="0"/>
                <a:sym typeface="Calibri" pitchFamily="34" charset="0"/>
              </a:rPr>
              <a:t>向</a:t>
            </a:r>
            <a:r>
              <a:rPr lang="en-US" altLang="zh-CN" sz="1600" b="1" dirty="0">
                <a:solidFill>
                  <a:srgbClr val="FF0000"/>
                </a:solidFill>
                <a:latin typeface="Calibri" pitchFamily="34" charset="0"/>
                <a:sym typeface="Calibri" pitchFamily="34" charset="0"/>
              </a:rPr>
              <a:t>PM</a:t>
            </a:r>
            <a:r>
              <a:rPr lang="zh-CN" altLang="en-US" sz="1600" b="1" dirty="0">
                <a:solidFill>
                  <a:srgbClr val="FF0000"/>
                </a:solidFill>
                <a:latin typeface="Calibri" pitchFamily="34" charset="0"/>
                <a:sym typeface="Calibri" pitchFamily="34" charset="0"/>
              </a:rPr>
              <a:t>进行报告</a:t>
            </a:r>
            <a:r>
              <a:rPr lang="zh-CN" altLang="en-US" sz="1600" b="1" dirty="0">
                <a:solidFill>
                  <a:srgbClr val="000000"/>
                </a:solidFill>
                <a:latin typeface="Calibri" pitchFamily="34" charset="0"/>
                <a:sym typeface="Calibri" pitchFamily="34" charset="0"/>
              </a:rPr>
              <a:t>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a:t>
            </a:r>
            <a:r>
              <a:rPr lang="zh-CN" altLang="en-US" sz="1600" b="1" dirty="0">
                <a:solidFill>
                  <a:srgbClr val="FF0000"/>
                </a:solidFill>
                <a:latin typeface="Calibri" pitchFamily="34" charset="0"/>
                <a:sym typeface="Calibri" pitchFamily="34" charset="0"/>
              </a:rPr>
              <a:t>变更控制委员会</a:t>
            </a:r>
            <a:r>
              <a:rPr lang="zh-CN" altLang="en-US" sz="1600" b="1" dirty="0">
                <a:solidFill>
                  <a:srgbClr val="000000"/>
                </a:solidFill>
                <a:latin typeface="Calibri" pitchFamily="34" charset="0"/>
                <a:sym typeface="Calibri" pitchFamily="34" charset="0"/>
              </a:rPr>
              <a:t>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a:t>
            </a:r>
            <a:r>
              <a:rPr lang="zh-CN" altLang="en-US" sz="1600" b="1" dirty="0">
                <a:solidFill>
                  <a:srgbClr val="FF0000"/>
                </a:solidFill>
                <a:latin typeface="Calibri" pitchFamily="34" charset="0"/>
                <a:sym typeface="Calibri" pitchFamily="34" charset="0"/>
              </a:rPr>
              <a:t>定义变更的控制程序</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提供验收的标准和程序</a:t>
            </a:r>
            <a:r>
              <a:rPr lang="zh-CN" altLang="en-US" sz="1600" b="1" dirty="0">
                <a:solidFill>
                  <a:srgbClr val="000000"/>
                </a:solidFill>
                <a:latin typeface="Calibri" pitchFamily="34" charset="0"/>
                <a:sym typeface="Calibri" pitchFamily="34" charset="0"/>
              </a:rPr>
              <a:t>，确保可交付的产品符合用户既定的要求；</a:t>
            </a:r>
            <a:r>
              <a:rPr lang="zh-CN" altLang="en-US" sz="1600" b="1" dirty="0">
                <a:solidFill>
                  <a:srgbClr val="FF0000"/>
                </a:solidFill>
                <a:latin typeface="Calibri" pitchFamily="34" charset="0"/>
                <a:sym typeface="Calibri" pitchFamily="34" charset="0"/>
              </a:rPr>
              <a:t>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922517927"/>
              </p:ext>
            </p:extLst>
          </p:nvPr>
        </p:nvGraphicFramePr>
        <p:xfrm>
          <a:off x="683730" y="1275659"/>
          <a:ext cx="8136565" cy="3096216"/>
        </p:xfrm>
        <a:graphic>
          <a:graphicData uri="http://schemas.openxmlformats.org/drawingml/2006/table">
            <a:tbl>
              <a:tblPr firstRow="1" firstCol="1" bandRow="1">
                <a:tableStyleId>{5C22544A-7EE6-4342-B048-85BDC9FD1C3A}</a:tableStyleId>
              </a:tblPr>
              <a:tblGrid>
                <a:gridCol w="1584110"/>
                <a:gridCol w="1800125"/>
                <a:gridCol w="4752330"/>
              </a:tblGrid>
              <a:tr h="387027">
                <a:tc>
                  <a:txBody>
                    <a:bodyPr/>
                    <a:lstStyle/>
                    <a:p>
                      <a:pPr algn="just">
                        <a:spcAft>
                          <a:spcPts val="0"/>
                        </a:spcAft>
                      </a:pPr>
                      <a:r>
                        <a:rPr lang="zh-CN" sz="1600" kern="100">
                          <a:effectLst/>
                        </a:rPr>
                        <a:t>人员</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分支</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描述</a:t>
                      </a:r>
                      <a:endParaRPr lang="zh-CN" sz="1600" kern="100">
                        <a:effectLst/>
                        <a:latin typeface="Times New Roman"/>
                        <a:ea typeface="宋体"/>
                      </a:endParaRPr>
                    </a:p>
                  </a:txBody>
                  <a:tcPr marL="68580" marR="68580" marT="0" marB="0"/>
                </a:tc>
              </a:tr>
              <a:tr h="774054">
                <a:tc>
                  <a:txBody>
                    <a:bodyPr/>
                    <a:lstStyle/>
                    <a:p>
                      <a:pPr algn="just">
                        <a:spcAft>
                          <a:spcPts val="0"/>
                        </a:spcAft>
                      </a:pPr>
                      <a:r>
                        <a:rPr lang="zh-CN" sz="1600" kern="10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ZhangGuangCheng</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用于审核每个人分配到的任务，合作完成某任务时，在任意组员的分支上进行。</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YangZhiLin</a:t>
                      </a:r>
                      <a:endParaRPr lang="zh-CN" sz="1600" kern="100">
                        <a:effectLst/>
                        <a:latin typeface="Times New Roman"/>
                        <a:ea typeface="宋体"/>
                      </a:endParaRPr>
                    </a:p>
                  </a:txBody>
                  <a:tcPr marL="68580" marR="68580" marT="0" marB="0"/>
                </a:tc>
                <a:tc rowSpan="3">
                  <a:txBody>
                    <a:bodyPr/>
                    <a:lstStyle/>
                    <a:p>
                      <a:pPr algn="just">
                        <a:spcAft>
                          <a:spcPts val="0"/>
                        </a:spcAft>
                      </a:pPr>
                      <a:r>
                        <a:rPr lang="zh-CN" sz="1600" kern="100">
                          <a:effectLst/>
                        </a:rPr>
                        <a:t>在操作自己的分支前先执行</a:t>
                      </a:r>
                      <a:r>
                        <a:rPr lang="en-US" sz="1600" kern="100">
                          <a:effectLst/>
                        </a:rPr>
                        <a:t>pull</a:t>
                      </a:r>
                      <a:r>
                        <a:rPr lang="zh-CN" sz="1600" kern="100">
                          <a:effectLst/>
                        </a:rPr>
                        <a:t>操作，任务完成后先</a:t>
                      </a:r>
                      <a:r>
                        <a:rPr lang="en-US" sz="1600" kern="100">
                          <a:effectLst/>
                        </a:rPr>
                        <a:t>commit</a:t>
                      </a:r>
                      <a:r>
                        <a:rPr lang="zh-CN" sz="1600" kern="100">
                          <a:effectLst/>
                        </a:rPr>
                        <a:t>到本地，并发</a:t>
                      </a:r>
                      <a:r>
                        <a:rPr lang="en-US" sz="1600" kern="100">
                          <a:effectLst/>
                        </a:rPr>
                        <a:t>PM</a:t>
                      </a:r>
                      <a:r>
                        <a:rPr lang="zh-CN" sz="1600" kern="100">
                          <a:effectLst/>
                        </a:rPr>
                        <a:t>确认。</a:t>
                      </a:r>
                      <a:r>
                        <a:rPr lang="en-US" sz="1600" kern="100">
                          <a:effectLst/>
                        </a:rPr>
                        <a:t>PM</a:t>
                      </a:r>
                      <a:r>
                        <a:rPr lang="zh-CN" sz="1600" kern="100">
                          <a:effectLst/>
                        </a:rPr>
                        <a:t>确认无误后，</a:t>
                      </a:r>
                      <a:r>
                        <a:rPr lang="en-US" sz="1600" kern="100">
                          <a:effectLst/>
                        </a:rPr>
                        <a:t>push</a:t>
                      </a:r>
                      <a:r>
                        <a:rPr lang="zh-CN" sz="1600" kern="100">
                          <a:effectLst/>
                        </a:rPr>
                        <a:t>到</a:t>
                      </a:r>
                      <a:r>
                        <a:rPr lang="en-US" sz="1600" kern="100">
                          <a:effectLst/>
                        </a:rPr>
                        <a:t>GitHub</a:t>
                      </a:r>
                      <a:r>
                        <a:rPr lang="zh-CN" sz="1600" kern="100">
                          <a:effectLst/>
                        </a:rPr>
                        <a:t>。</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LiuYuFei</a:t>
                      </a:r>
                      <a:endParaRPr lang="zh-CN" sz="1600" kern="100">
                        <a:effectLst/>
                        <a:latin typeface="Times New Roman"/>
                        <a:ea typeface="宋体"/>
                      </a:endParaRPr>
                    </a:p>
                  </a:txBody>
                  <a:tcPr marL="68580" marR="68580" marT="0" marB="0"/>
                </a:tc>
                <a:tc vMerge="1">
                  <a:txBody>
                    <a:bodyPr/>
                    <a:lstStyle/>
                    <a:p>
                      <a:endParaRPr lang="zh-CN" altLang="en-US"/>
                    </a:p>
                  </a:txBody>
                  <a:tcPr/>
                </a:tc>
              </a:tr>
              <a:tr h="387027">
                <a:tc>
                  <a:txBody>
                    <a:bodyPr/>
                    <a:lstStyle/>
                    <a:p>
                      <a:pPr algn="just">
                        <a:spcAft>
                          <a:spcPts val="0"/>
                        </a:spcAft>
                      </a:pPr>
                      <a:r>
                        <a:rPr lang="zh-CN" sz="1600" kern="100">
                          <a:effectLst/>
                        </a:rPr>
                        <a:t>刘晓倩</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LiuXiaoQian</a:t>
                      </a:r>
                      <a:endParaRPr lang="zh-CN" sz="1600" kern="100">
                        <a:effectLst/>
                        <a:latin typeface="Times New Roman"/>
                        <a:ea typeface="宋体"/>
                      </a:endParaRPr>
                    </a:p>
                  </a:txBody>
                  <a:tcPr marL="68580" marR="68580" marT="0" marB="0"/>
                </a:tc>
                <a:tc vMerge="1">
                  <a:txBody>
                    <a:bodyPr/>
                    <a:lstStyle/>
                    <a:p>
                      <a:endParaRPr lang="zh-CN" altLang="en-US"/>
                    </a:p>
                  </a:txBody>
                  <a:tcPr/>
                </a:tc>
              </a:tr>
              <a:tr h="774054">
                <a:tc>
                  <a:txBody>
                    <a:bodyPr/>
                    <a:lstStyle/>
                    <a:p>
                      <a:pPr algn="just">
                        <a:spcAft>
                          <a:spcPts val="0"/>
                        </a:spcAft>
                      </a:pPr>
                      <a:r>
                        <a:rPr lang="zh-CN" sz="1600" kern="100">
                          <a:effectLst/>
                        </a:rPr>
                        <a:t>胡方正（配置管理员）</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dirty="0" err="1" smtClean="0">
                          <a:effectLst/>
                        </a:rPr>
                        <a:t>HuFangZheng</a:t>
                      </a:r>
                      <a:r>
                        <a:rPr lang="en-US" sz="1600" kern="100" dirty="0" smtClean="0">
                          <a:effectLst/>
                        </a:rPr>
                        <a:t> &amp;  </a:t>
                      </a:r>
                    </a:p>
                    <a:p>
                      <a:pPr algn="just">
                        <a:spcAft>
                          <a:spcPts val="0"/>
                        </a:spcAft>
                      </a:pPr>
                      <a:r>
                        <a:rPr lang="en-US" sz="1600" kern="100" dirty="0" smtClean="0">
                          <a:effectLst/>
                        </a:rPr>
                        <a:t>master</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dirty="0">
                          <a:effectLst/>
                        </a:rPr>
                        <a:t>管理</a:t>
                      </a:r>
                      <a:r>
                        <a:rPr lang="en-US" sz="1600" kern="100" dirty="0" err="1">
                          <a:effectLst/>
                        </a:rPr>
                        <a:t>Git</a:t>
                      </a:r>
                      <a:r>
                        <a:rPr lang="zh-CN" sz="1600" kern="100" dirty="0">
                          <a:effectLst/>
                        </a:rPr>
                        <a:t>，解决在发送时可能产生的冲突；待小组成员完成每周布置的任务后，</a:t>
                      </a:r>
                      <a:r>
                        <a:rPr lang="en-US" sz="1600" kern="100" dirty="0">
                          <a:effectLst/>
                        </a:rPr>
                        <a:t>merge</a:t>
                      </a:r>
                      <a:r>
                        <a:rPr lang="zh-CN" sz="1600" kern="100" dirty="0">
                          <a:effectLst/>
                        </a:rPr>
                        <a:t>到</a:t>
                      </a:r>
                      <a:r>
                        <a:rPr lang="en-US" sz="1600" kern="100" dirty="0">
                          <a:effectLst/>
                        </a:rPr>
                        <a:t>master</a:t>
                      </a:r>
                      <a:r>
                        <a:rPr lang="zh-CN" sz="1600" kern="100" dirty="0">
                          <a:effectLst/>
                        </a:rPr>
                        <a:t>分支。</a:t>
                      </a:r>
                      <a:endParaRPr lang="zh-CN" sz="16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 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   2018/11/17</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4" name="Picture 3">
            <a:extLst>
              <a:ext uri="{FF2B5EF4-FFF2-40B4-BE49-F238E27FC236}">
                <a16:creationId xmlns:a16="http://schemas.microsoft.com/office/drawing/2014/main" xmlns="" id="{D9B90BB1-E133-984B-B5ED-434BA857162B}"/>
              </a:ext>
            </a:extLst>
          </p:cNvPr>
          <p:cNvPicPr>
            <a:picLocks noChangeAspect="1"/>
          </p:cNvPicPr>
          <p:nvPr/>
        </p:nvPicPr>
        <p:blipFill>
          <a:blip r:embed="rId3"/>
          <a:stretch>
            <a:fillRect/>
          </a:stretch>
        </p:blipFill>
        <p:spPr>
          <a:xfrm>
            <a:off x="755735" y="889000"/>
            <a:ext cx="7488520" cy="4090670"/>
          </a:xfrm>
          <a:prstGeom prst="rect">
            <a:avLst/>
          </a:prstGeom>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4" name="Picture 3">
            <a:extLst>
              <a:ext uri="{FF2B5EF4-FFF2-40B4-BE49-F238E27FC236}">
                <a16:creationId xmlns:a16="http://schemas.microsoft.com/office/drawing/2014/main" xmlns="" id="{0AC00230-D92C-5046-A7CD-B988E2F07095}"/>
              </a:ext>
            </a:extLst>
          </p:cNvPr>
          <p:cNvPicPr>
            <a:picLocks noChangeAspect="1"/>
          </p:cNvPicPr>
          <p:nvPr/>
        </p:nvPicPr>
        <p:blipFill>
          <a:blip r:embed="rId3"/>
          <a:stretch>
            <a:fillRect/>
          </a:stretch>
        </p:blipFill>
        <p:spPr>
          <a:xfrm>
            <a:off x="755735" y="871740"/>
            <a:ext cx="7488520" cy="4171140"/>
          </a:xfrm>
          <a:prstGeom prst="rect">
            <a:avLst/>
          </a:prstGeom>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第</a:t>
            </a:r>
            <a:r>
              <a:rPr lang="zh-CN" altLang="en-US" sz="1600" b="1" dirty="0">
                <a:solidFill>
                  <a:srgbClr val="000000"/>
                </a:solidFill>
                <a:latin typeface="Calibri" pitchFamily="34" charset="0"/>
                <a:sym typeface="Calibri" pitchFamily="34" charset="0"/>
              </a:rPr>
              <a:t>九</a:t>
            </a:r>
            <a:r>
              <a:rPr lang="zh-CN" altLang="en-US" sz="1600" b="1" dirty="0" smtClean="0">
                <a:solidFill>
                  <a:srgbClr val="000000"/>
                </a:solidFill>
                <a:latin typeface="Calibri" pitchFamily="34" charset="0"/>
                <a:sym typeface="Calibri" pitchFamily="34" charset="0"/>
              </a:rPr>
              <a:t>次</a:t>
            </a:r>
            <a:r>
              <a:rPr lang="zh-CN" altLang="en-US" sz="1600" b="1" dirty="0">
                <a:solidFill>
                  <a:srgbClr val="000000"/>
                </a:solidFill>
                <a:latin typeface="Calibri" pitchFamily="34" charset="0"/>
                <a:sym typeface="Calibri" pitchFamily="34" charset="0"/>
              </a:rPr>
              <a:t>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smtClean="0">
                <a:solidFill>
                  <a:srgbClr val="000000"/>
                </a:solidFill>
                <a:latin typeface="Calibri" pitchFamily="34" charset="0"/>
                <a:sym typeface="Calibri" pitchFamily="34" charset="0"/>
              </a:rPr>
              <a:t>0.4.docx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smtClean="0">
                <a:solidFill>
                  <a:srgbClr val="000000"/>
                </a:solidFill>
                <a:latin typeface="Calibri" pitchFamily="34" charset="0"/>
                <a:sym typeface="Calibri" pitchFamily="34" charset="0"/>
              </a:rPr>
              <a:t>0.7.docx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smtClean="0">
                <a:solidFill>
                  <a:srgbClr val="000000"/>
                </a:solidFill>
                <a:latin typeface="Calibri" pitchFamily="34" charset="0"/>
                <a:sym typeface="Calibri" pitchFamily="34" charset="0"/>
              </a:rPr>
              <a:t>0.5.docx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需求工程计划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768274906"/>
              </p:ext>
            </p:extLst>
          </p:nvPr>
        </p:nvGraphicFramePr>
        <p:xfrm>
          <a:off x="683728" y="987640"/>
          <a:ext cx="7560526" cy="3657600"/>
        </p:xfrm>
        <a:graphic>
          <a:graphicData uri="http://schemas.openxmlformats.org/drawingml/2006/table">
            <a:tbl>
              <a:tblPr firstRow="1" firstCol="1" bandRow="1">
                <a:tableStyleId>{5C22544A-7EE6-4342-B048-85BDC9FD1C3A}</a:tableStyleId>
              </a:tblPr>
              <a:tblGrid>
                <a:gridCol w="1361551"/>
                <a:gridCol w="2420534"/>
                <a:gridCol w="1356083"/>
                <a:gridCol w="2422358"/>
              </a:tblGrid>
              <a:tr h="240017">
                <a:tc>
                  <a:txBody>
                    <a:bodyPr/>
                    <a:lstStyle/>
                    <a:p>
                      <a:pPr algn="just">
                        <a:spcAft>
                          <a:spcPts val="0"/>
                        </a:spcAft>
                      </a:pPr>
                      <a:r>
                        <a:rPr lang="zh-CN" sz="1600" kern="100">
                          <a:effectLst/>
                        </a:rPr>
                        <a:t>版本</a:t>
                      </a:r>
                      <a:r>
                        <a:rPr lang="en-US" sz="1600" kern="100">
                          <a:effectLst/>
                        </a:rPr>
                        <a:t>/</a:t>
                      </a:r>
                      <a:r>
                        <a:rPr lang="zh-CN" sz="1600" kern="100">
                          <a:effectLst/>
                        </a:rPr>
                        <a:t>状态</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tr>
              <a:tr h="960067">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tr>
              <a:tr h="480033">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对需求计划进行项目</a:t>
                      </a:r>
                      <a:r>
                        <a:rPr lang="en-US" sz="1600" kern="100">
                          <a:effectLst/>
                        </a:rPr>
                        <a:t>WBS</a:t>
                      </a:r>
                      <a:r>
                        <a:rPr lang="zh-CN" sz="1600" kern="100">
                          <a:effectLst/>
                        </a:rPr>
                        <a:t>图的增加</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0.6.0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2018-11-19</a:t>
                      </a:r>
                      <a:r>
                        <a:rPr lang="zh-CN" sz="1600" kern="100">
                          <a:effectLst/>
                        </a:rPr>
                        <a:t>至</a:t>
                      </a:r>
                      <a:r>
                        <a:rPr lang="en-US" sz="1600" kern="100">
                          <a:effectLst/>
                        </a:rPr>
                        <a:t>2018-11-23</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logo</a:t>
                      </a:r>
                      <a:r>
                        <a:rPr lang="zh-CN" sz="1600" kern="100" dirty="0">
                          <a:effectLst/>
                        </a:rPr>
                        <a:t>的增加</a:t>
                      </a:r>
                      <a:endParaRPr lang="zh-CN" sz="1600" kern="100" dirty="0">
                        <a:effectLst/>
                        <a:latin typeface="Times New Roman"/>
                        <a:ea typeface="宋体"/>
                      </a:endParaRPr>
                    </a:p>
                  </a:txBody>
                  <a:tcPr marL="68580" marR="68580" marT="0" marB="0"/>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a:solidFill>
                  <a:srgbClr val="000000"/>
                </a:solidFill>
                <a:latin typeface="Calibri" pitchFamily="34" charset="0"/>
              </a:rPr>
              <a:t>整合及</a:t>
            </a:r>
            <a:r>
              <a:rPr lang="zh-CN" altLang="en-US" sz="1600" b="1" dirty="0" smtClean="0">
                <a:solidFill>
                  <a:srgbClr val="000000"/>
                </a:solidFill>
                <a:latin typeface="Calibri" pitchFamily="34" charset="0"/>
              </a:rPr>
              <a:t>修改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张光程</a:t>
            </a:r>
            <a:r>
              <a:rPr lang="en-US" altLang="zh-CN" sz="1600" b="1" dirty="0" smtClean="0">
                <a:solidFill>
                  <a:srgbClr val="000000"/>
                </a:solidFill>
                <a:latin typeface="Calibri" pitchFamily="34" charset="0"/>
              </a:rPr>
              <a:t>	</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94</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文档</a:t>
            </a:r>
            <a:r>
              <a:rPr lang="zh-CN" altLang="en-US" sz="1600" b="1" dirty="0">
                <a:solidFill>
                  <a:srgbClr val="000000"/>
                </a:solidFill>
                <a:latin typeface="Calibri" pitchFamily="34" charset="0"/>
              </a:rPr>
              <a:t>书写及部分</a:t>
            </a:r>
            <a:r>
              <a:rPr lang="en-US" altLang="zh-CN" sz="1600" b="1" dirty="0">
                <a:solidFill>
                  <a:srgbClr val="000000"/>
                </a:solidFill>
                <a:latin typeface="Calibri" pitchFamily="34" charset="0"/>
              </a:rPr>
              <a:t>PPT</a:t>
            </a:r>
            <a:r>
              <a:rPr lang="zh-CN" altLang="en-US" sz="1600" b="1" dirty="0" smtClean="0">
                <a:solidFill>
                  <a:srgbClr val="000000"/>
                </a:solidFill>
                <a:latin typeface="Calibri" pitchFamily="34" charset="0"/>
              </a:rPr>
              <a:t>修改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刘晓倩  </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92</a:t>
            </a:r>
            <a:r>
              <a:rPr lang="zh-CN" altLang="en-US" sz="1600" b="1" dirty="0">
                <a:solidFill>
                  <a:srgbClr val="000000"/>
                </a:solidFill>
                <a:latin typeface="Calibri" pitchFamily="34" charset="0"/>
              </a:rPr>
              <a:t>分</a:t>
            </a:r>
            <a:r>
              <a:rPr lang="en-US" altLang="zh-CN" sz="1600" b="1" dirty="0">
                <a:solidFill>
                  <a:srgbClr val="000000"/>
                </a:solidFill>
                <a:latin typeface="Calibri" pitchFamily="34" charset="0"/>
              </a:rPr>
              <a:t>	</a:t>
            </a:r>
          </a:p>
          <a:p>
            <a:pPr>
              <a:lnSpc>
                <a:spcPct val="150000"/>
              </a:lnSpc>
            </a:pPr>
            <a:r>
              <a:rPr lang="en-US" altLang="zh-CN" sz="1600" b="1" dirty="0">
                <a:solidFill>
                  <a:srgbClr val="000000"/>
                </a:solidFill>
                <a:latin typeface="Calibri" pitchFamily="34" charset="0"/>
              </a:rPr>
              <a:t>LRC</a:t>
            </a:r>
            <a:r>
              <a:rPr lang="zh-CN" altLang="en-US" sz="1600" b="1" dirty="0">
                <a:solidFill>
                  <a:srgbClr val="000000"/>
                </a:solidFill>
                <a:latin typeface="Calibri" pitchFamily="34" charset="0"/>
              </a:rPr>
              <a:t>及</a:t>
            </a:r>
            <a:r>
              <a:rPr lang="en-US" altLang="zh-CN" sz="1600" b="1" dirty="0">
                <a:solidFill>
                  <a:srgbClr val="000000"/>
                </a:solidFill>
                <a:latin typeface="Calibri" pitchFamily="34" charset="0"/>
              </a:rPr>
              <a:t>OBS</a:t>
            </a:r>
            <a:r>
              <a:rPr lang="zh-CN" altLang="en-US" sz="1600" b="1" dirty="0">
                <a:solidFill>
                  <a:srgbClr val="000000"/>
                </a:solidFill>
                <a:latin typeface="Calibri" pitchFamily="34" charset="0"/>
              </a:rPr>
              <a:t>图的</a:t>
            </a:r>
            <a:r>
              <a:rPr lang="zh-CN" altLang="en-US" sz="1600" b="1" dirty="0" smtClean="0">
                <a:solidFill>
                  <a:srgbClr val="000000"/>
                </a:solidFill>
                <a:latin typeface="Calibri" pitchFamily="34" charset="0"/>
              </a:rPr>
              <a:t>修改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a:t>
            </a:r>
            <a:r>
              <a:rPr lang="en-US" altLang="zh-CN" sz="1600" b="1" dirty="0">
                <a:solidFill>
                  <a:srgbClr val="000000"/>
                </a:solidFill>
                <a:latin typeface="Calibri" pitchFamily="34" charset="0"/>
              </a:rPr>
              <a:t>87</a:t>
            </a:r>
            <a:r>
              <a:rPr lang="zh-CN" altLang="en-US" sz="1600" b="1" dirty="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甘特图绘制及</a:t>
            </a:r>
            <a:r>
              <a:rPr lang="zh-CN" altLang="en-US" sz="1600" b="1" dirty="0" smtClean="0">
                <a:solidFill>
                  <a:srgbClr val="000000"/>
                </a:solidFill>
                <a:latin typeface="Calibri" pitchFamily="34" charset="0"/>
              </a:rPr>
              <a:t>更新</a:t>
            </a:r>
            <a:r>
              <a:rPr lang="en-US" altLang="zh-CN" sz="1600" b="1" dirty="0" smtClean="0">
                <a:solidFill>
                  <a:srgbClr val="000000"/>
                </a:solidFill>
                <a:latin typeface="Calibri" pitchFamily="34" charset="0"/>
              </a:rPr>
              <a:t>	        ------- </a:t>
            </a:r>
            <a:r>
              <a:rPr lang="zh-CN" altLang="en-US" sz="1600" b="1" dirty="0" smtClean="0">
                <a:solidFill>
                  <a:srgbClr val="000000"/>
                </a:solidFill>
                <a:latin typeface="Calibri" pitchFamily="34" charset="0"/>
              </a:rPr>
              <a:t>杨智麟</a:t>
            </a:r>
            <a:r>
              <a:rPr lang="en-US" altLang="zh-CN" sz="1600" b="1" dirty="0" smtClean="0">
                <a:solidFill>
                  <a:srgbClr val="000000"/>
                </a:solidFill>
                <a:latin typeface="Calibri" pitchFamily="34" charset="0"/>
              </a:rPr>
              <a:t>		89</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en-US" altLang="zh-CN" sz="1600" b="1" dirty="0" err="1">
                <a:solidFill>
                  <a:srgbClr val="000000"/>
                </a:solidFill>
                <a:latin typeface="Calibri" pitchFamily="34" charset="0"/>
              </a:rPr>
              <a:t>Git</a:t>
            </a:r>
            <a:r>
              <a:rPr lang="zh-CN" altLang="en-US" sz="1600" b="1" dirty="0" smtClean="0">
                <a:solidFill>
                  <a:srgbClr val="000000"/>
                </a:solidFill>
                <a:latin typeface="Calibri" pitchFamily="34" charset="0"/>
              </a:rPr>
              <a:t>配置管理</a:t>
            </a:r>
            <a:r>
              <a:rPr lang="en-US" altLang="zh-CN" sz="1600" b="1" dirty="0" smtClean="0">
                <a:solidFill>
                  <a:srgbClr val="000000"/>
                </a:solidFill>
                <a:latin typeface="Calibri" pitchFamily="34" charset="0"/>
              </a:rPr>
              <a:t>	        ------- </a:t>
            </a:r>
            <a:r>
              <a:rPr lang="zh-CN" altLang="en-US" sz="1600" b="1" dirty="0" smtClean="0">
                <a:solidFill>
                  <a:srgbClr val="000000"/>
                </a:solidFill>
                <a:latin typeface="Calibri" pitchFamily="34" charset="0"/>
              </a:rPr>
              <a:t>胡方正</a:t>
            </a:r>
            <a:r>
              <a:rPr lang="en-US" altLang="zh-CN" sz="1600" b="1" dirty="0" smtClean="0">
                <a:solidFill>
                  <a:srgbClr val="000000"/>
                </a:solidFill>
                <a:latin typeface="Calibri" pitchFamily="34" charset="0"/>
              </a:rPr>
              <a:t>                            90</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2018/11/23</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a16="http://schemas.microsoft.com/office/drawing/2014/main" xmlns="" val="20000"/>
                    </a:ext>
                  </a:extLst>
                </a:gridCol>
                <a:gridCol w="1883414">
                  <a:extLst>
                    <a:ext uri="{9D8B030D-6E8A-4147-A177-3AD203B41FA5}">
                      <a16:colId xmlns:a16="http://schemas.microsoft.com/office/drawing/2014/main" xmlns="" val="20001"/>
                    </a:ext>
                  </a:extLst>
                </a:gridCol>
                <a:gridCol w="1884342">
                  <a:extLst>
                    <a:ext uri="{9D8B030D-6E8A-4147-A177-3AD203B41FA5}">
                      <a16:colId xmlns:a16="http://schemas.microsoft.com/office/drawing/2014/main" xmlns="" val="20002"/>
                    </a:ext>
                  </a:extLst>
                </a:gridCol>
                <a:gridCol w="2485396">
                  <a:extLst>
                    <a:ext uri="{9D8B030D-6E8A-4147-A177-3AD203B41FA5}">
                      <a16:colId xmlns:a16="http://schemas.microsoft.com/office/drawing/2014/main" xmlns=""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a16="http://schemas.microsoft.com/office/drawing/2014/main" xmlns="" val="20000"/>
                    </a:ext>
                  </a:extLst>
                </a:gridCol>
                <a:gridCol w="1349381">
                  <a:extLst>
                    <a:ext uri="{9D8B030D-6E8A-4147-A177-3AD203B41FA5}">
                      <a16:colId xmlns:a16="http://schemas.microsoft.com/office/drawing/2014/main" xmlns="" val="20001"/>
                    </a:ext>
                  </a:extLst>
                </a:gridCol>
                <a:gridCol w="1512105">
                  <a:extLst>
                    <a:ext uri="{9D8B030D-6E8A-4147-A177-3AD203B41FA5}">
                      <a16:colId xmlns:a16="http://schemas.microsoft.com/office/drawing/2014/main" xmlns="" val="20002"/>
                    </a:ext>
                  </a:extLst>
                </a:gridCol>
                <a:gridCol w="1224085">
                  <a:extLst>
                    <a:ext uri="{9D8B030D-6E8A-4147-A177-3AD203B41FA5}">
                      <a16:colId xmlns:a16="http://schemas.microsoft.com/office/drawing/2014/main" xmlns="" val="20003"/>
                    </a:ext>
                  </a:extLst>
                </a:gridCol>
                <a:gridCol w="2448170">
                  <a:extLst>
                    <a:ext uri="{9D8B030D-6E8A-4147-A177-3AD203B41FA5}">
                      <a16:colId xmlns:a16="http://schemas.microsoft.com/office/drawing/2014/main" xmlns=""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xmlns=""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xmlns=""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1025</TotalTime>
  <Pages>0</Pages>
  <Words>3689</Words>
  <Characters>0</Characters>
  <Application>Microsoft Office PowerPoint</Application>
  <DocSecurity>0</DocSecurity>
  <PresentationFormat>全屏显示(16:9)</PresentationFormat>
  <Lines>0</Lines>
  <Paragraphs>819</Paragraphs>
  <Slides>61</Slides>
  <Notes>61</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341</cp:revision>
  <dcterms:created xsi:type="dcterms:W3CDTF">2014-07-25T06:09:36Z</dcterms:created>
  <dcterms:modified xsi:type="dcterms:W3CDTF">2018-11-23T03:21:02Z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