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80" r:id="rId4"/>
    <p:sldId id="259" r:id="rId5"/>
    <p:sldId id="260" r:id="rId6"/>
    <p:sldId id="261" r:id="rId7"/>
    <p:sldId id="276" r:id="rId8"/>
    <p:sldId id="293" r:id="rId9"/>
    <p:sldId id="309" r:id="rId10"/>
    <p:sldId id="278" r:id="rId11"/>
    <p:sldId id="263" r:id="rId12"/>
    <p:sldId id="281" r:id="rId13"/>
    <p:sldId id="268" r:id="rId14"/>
    <p:sldId id="269" r:id="rId15"/>
    <p:sldId id="282" r:id="rId16"/>
    <p:sldId id="283" r:id="rId17"/>
    <p:sldId id="284" r:id="rId18"/>
    <p:sldId id="285" r:id="rId19"/>
    <p:sldId id="286" r:id="rId20"/>
    <p:sldId id="287" r:id="rId21"/>
    <p:sldId id="288" r:id="rId22"/>
    <p:sldId id="289" r:id="rId23"/>
    <p:sldId id="290" r:id="rId24"/>
    <p:sldId id="292" r:id="rId25"/>
    <p:sldId id="291" r:id="rId26"/>
    <p:sldId id="294" r:id="rId27"/>
    <p:sldId id="295" r:id="rId28"/>
    <p:sldId id="303" r:id="rId29"/>
    <p:sldId id="304" r:id="rId30"/>
    <p:sldId id="296" r:id="rId31"/>
    <p:sldId id="297" r:id="rId32"/>
    <p:sldId id="305" r:id="rId33"/>
    <p:sldId id="306" r:id="rId34"/>
    <p:sldId id="307" r:id="rId35"/>
    <p:sldId id="299" r:id="rId36"/>
    <p:sldId id="300" r:id="rId37"/>
    <p:sldId id="301" r:id="rId38"/>
    <p:sldId id="302" r:id="rId39"/>
    <p:sldId id="311" r:id="rId40"/>
    <p:sldId id="310" r:id="rId41"/>
    <p:sldId id="312" r:id="rId42"/>
    <p:sldId id="308" r:id="rId43"/>
    <p:sldId id="275" r:id="rId44"/>
  </p:sldIdLst>
  <p:sldSz cx="9144000" cy="5143500" type="screen16x9"/>
  <p:notesSz cx="6858000" cy="9144000"/>
  <p:custDataLst>
    <p:tags r:id="rId46"/>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96" y="-52"/>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extLst>
      <p:ext uri="{BB962C8B-B14F-4D97-AF65-F5344CB8AC3E}">
        <p14:creationId xmlns:p14="http://schemas.microsoft.com/office/powerpoint/2010/main" val="2539563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extLst>
      <p:ext uri="{BB962C8B-B14F-4D97-AF65-F5344CB8AC3E}">
        <p14:creationId xmlns:p14="http://schemas.microsoft.com/office/powerpoint/2010/main" val="2915068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extLst>
      <p:ext uri="{BB962C8B-B14F-4D97-AF65-F5344CB8AC3E}">
        <p14:creationId xmlns:p14="http://schemas.microsoft.com/office/powerpoint/2010/main" val="4833215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2018/11/4</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2018/11/4</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2018/11/4</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2018/11/4</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918" y="802134"/>
            <a:ext cx="2376165" cy="145964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2-1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19666346"/>
              </p:ext>
            </p:extLst>
          </p:nvPr>
        </p:nvGraphicFramePr>
        <p:xfrm>
          <a:off x="738822" y="1131650"/>
          <a:ext cx="7577438" cy="2985093"/>
        </p:xfrm>
        <a:graphic>
          <a:graphicData uri="http://schemas.openxmlformats.org/drawingml/2006/table">
            <a:tbl>
              <a:tblPr firstRow="1" firstCol="1" bandRow="1">
                <a:tableStyleId>{5C22544A-7EE6-4342-B048-85BDC9FD1C3A}</a:tableStyleId>
              </a:tblPr>
              <a:tblGrid>
                <a:gridCol w="803115">
                  <a:extLst>
                    <a:ext uri="{9D8B030D-6E8A-4147-A177-3AD203B41FA5}">
                      <a16:colId xmlns="" xmlns:a16="http://schemas.microsoft.com/office/drawing/2014/main" val="20000"/>
                    </a:ext>
                  </a:extLst>
                </a:gridCol>
                <a:gridCol w="1606229">
                  <a:extLst>
                    <a:ext uri="{9D8B030D-6E8A-4147-A177-3AD203B41FA5}">
                      <a16:colId xmlns="" xmlns:a16="http://schemas.microsoft.com/office/drawing/2014/main" val="20001"/>
                    </a:ext>
                  </a:extLst>
                </a:gridCol>
                <a:gridCol w="1204672">
                  <a:extLst>
                    <a:ext uri="{9D8B030D-6E8A-4147-A177-3AD203B41FA5}">
                      <a16:colId xmlns="" xmlns:a16="http://schemas.microsoft.com/office/drawing/2014/main" val="20002"/>
                    </a:ext>
                  </a:extLst>
                </a:gridCol>
                <a:gridCol w="3963422">
                  <a:extLst>
                    <a:ext uri="{9D8B030D-6E8A-4147-A177-3AD203B41FA5}">
                      <a16:colId xmlns="" xmlns:a16="http://schemas.microsoft.com/office/drawing/2014/main" val="20003"/>
                    </a:ext>
                  </a:extLst>
                </a:gridCol>
              </a:tblGrid>
              <a:tr h="258720">
                <a:tc>
                  <a:txBody>
                    <a:bodyPr/>
                    <a:lstStyle/>
                    <a:p>
                      <a:pPr algn="ctr">
                        <a:spcAft>
                          <a:spcPts val="0"/>
                        </a:spcAft>
                      </a:pPr>
                      <a:r>
                        <a:rPr lang="zh-CN" sz="1050" kern="100" dirty="0">
                          <a:effectLst/>
                        </a:rPr>
                        <a:t>里程碑</a:t>
                      </a:r>
                      <a:endParaRPr lang="zh-CN" sz="1050" kern="100" dirty="0">
                        <a:effectLst/>
                        <a:latin typeface="Times New Roman"/>
                        <a:ea typeface="宋体"/>
                      </a:endParaRPr>
                    </a:p>
                  </a:txBody>
                  <a:tcPr marL="68580" marR="68580" marT="0" marB="0"/>
                </a:tc>
                <a:tc>
                  <a:txBody>
                    <a:bodyPr/>
                    <a:lstStyle/>
                    <a:p>
                      <a:pPr algn="ctr">
                        <a:spcAft>
                          <a:spcPts val="0"/>
                        </a:spcAft>
                      </a:pPr>
                      <a:r>
                        <a:rPr lang="zh-CN" sz="1050" kern="100">
                          <a:effectLst/>
                        </a:rPr>
                        <a:t>开始时间</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结束时间</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交付成果</a:t>
                      </a:r>
                      <a:endParaRPr lang="zh-CN" sz="105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58720">
                <a:tc>
                  <a:txBody>
                    <a:bodyPr/>
                    <a:lstStyle/>
                    <a:p>
                      <a:pPr algn="ctr">
                        <a:spcAft>
                          <a:spcPts val="0"/>
                        </a:spcAft>
                      </a:pPr>
                      <a:r>
                        <a:rPr lang="en-US" sz="1050" kern="100">
                          <a:effectLst/>
                        </a:rPr>
                        <a:t>M0</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2018/09/27</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a:effectLst/>
                        </a:rPr>
                        <a:t>2018/10/02</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《项目计划》</a:t>
                      </a:r>
                      <a:endParaRPr lang="zh-CN" sz="105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r h="184173">
                <a:tc>
                  <a:txBody>
                    <a:bodyPr/>
                    <a:lstStyle/>
                    <a:p>
                      <a:pPr algn="ctr">
                        <a:spcAft>
                          <a:spcPts val="0"/>
                        </a:spcAft>
                      </a:pPr>
                      <a:r>
                        <a:rPr lang="en-US" sz="1050" kern="100">
                          <a:effectLst/>
                        </a:rPr>
                        <a:t>M1</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2018/10/11</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a:effectLst/>
                        </a:rPr>
                        <a:t>2018/10/13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《项目可行性报告》</a:t>
                      </a:r>
                      <a:endParaRPr lang="zh-CN" sz="105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234452">
                <a:tc>
                  <a:txBody>
                    <a:bodyPr/>
                    <a:lstStyle/>
                    <a:p>
                      <a:pPr algn="ctr">
                        <a:spcAft>
                          <a:spcPts val="0"/>
                        </a:spcAft>
                      </a:pPr>
                      <a:r>
                        <a:rPr lang="en-US" sz="1050" kern="100">
                          <a:effectLst/>
                        </a:rPr>
                        <a:t>M2</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2018/10/17</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dirty="0">
                          <a:effectLst/>
                        </a:rPr>
                        <a:t>2018/10/21</a:t>
                      </a:r>
                      <a:endParaRPr lang="zh-CN" sz="1050" kern="100" dirty="0">
                        <a:effectLst/>
                        <a:latin typeface="Times New Roman"/>
                        <a:ea typeface="宋体"/>
                      </a:endParaRPr>
                    </a:p>
                  </a:txBody>
                  <a:tcPr marL="68580" marR="68580" marT="0" marB="0"/>
                </a:tc>
                <a:tc>
                  <a:txBody>
                    <a:bodyPr/>
                    <a:lstStyle/>
                    <a:p>
                      <a:pPr algn="ctr">
                        <a:spcAft>
                          <a:spcPts val="0"/>
                        </a:spcAft>
                      </a:pPr>
                      <a:r>
                        <a:rPr lang="zh-CN" sz="1050" kern="100" dirty="0">
                          <a:effectLst/>
                        </a:rPr>
                        <a:t>《项目章程》、《项目总体计划》、《需求工程计划</a:t>
                      </a:r>
                      <a:r>
                        <a:rPr lang="en-US" sz="1050" kern="100" dirty="0">
                          <a:effectLst/>
                        </a:rPr>
                        <a:t>-</a:t>
                      </a:r>
                      <a:r>
                        <a:rPr lang="zh-CN" sz="1050" kern="100" dirty="0">
                          <a:effectLst/>
                        </a:rPr>
                        <a:t>初步》</a:t>
                      </a:r>
                      <a:endParaRPr lang="zh-CN" sz="105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r h="216015">
                <a:tc>
                  <a:txBody>
                    <a:bodyPr/>
                    <a:lstStyle/>
                    <a:p>
                      <a:pPr algn="ctr">
                        <a:spcAft>
                          <a:spcPts val="0"/>
                        </a:spcAft>
                      </a:pPr>
                      <a:r>
                        <a:rPr lang="en-US" sz="1050" kern="100">
                          <a:effectLst/>
                        </a:rPr>
                        <a:t>M3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2018/10/29</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《质量保证计划》</a:t>
                      </a:r>
                      <a:endParaRPr lang="zh-CN" sz="105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47757">
                <a:tc>
                  <a:txBody>
                    <a:bodyPr/>
                    <a:lstStyle/>
                    <a:p>
                      <a:pPr algn="ctr">
                        <a:spcAft>
                          <a:spcPts val="0"/>
                        </a:spcAft>
                      </a:pPr>
                      <a:r>
                        <a:rPr lang="en-US" sz="1050" kern="100">
                          <a:effectLst/>
                        </a:rPr>
                        <a:t>M4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2018/11/5</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《需求工程计划》</a:t>
                      </a:r>
                      <a:endParaRPr lang="zh-CN" sz="1050" kern="100">
                        <a:effectLst/>
                        <a:latin typeface="Times New Roman"/>
                        <a:ea typeface="宋体"/>
                      </a:endParaRPr>
                    </a:p>
                  </a:txBody>
                  <a:tcPr marL="68580" marR="68580" marT="0" marB="0"/>
                </a:tc>
                <a:extLst>
                  <a:ext uri="{0D108BD9-81ED-4DB2-BD59-A6C34878D82A}">
                    <a16:rowId xmlns="" xmlns:a16="http://schemas.microsoft.com/office/drawing/2014/main" val="10005"/>
                  </a:ext>
                </a:extLst>
              </a:tr>
              <a:tr h="257989">
                <a:tc>
                  <a:txBody>
                    <a:bodyPr/>
                    <a:lstStyle/>
                    <a:p>
                      <a:pPr algn="ctr">
                        <a:spcAft>
                          <a:spcPts val="0"/>
                        </a:spcAft>
                      </a:pPr>
                      <a:r>
                        <a:rPr lang="en-US" sz="1050" kern="100">
                          <a:effectLst/>
                        </a:rPr>
                        <a:t>M5</a:t>
                      </a:r>
                      <a:endParaRPr lang="zh-CN" sz="1050" kern="100">
                        <a:effectLst/>
                        <a:latin typeface="Times New Roman"/>
                        <a:ea typeface="宋体"/>
                      </a:endParaRPr>
                    </a:p>
                  </a:txBody>
                  <a:tcPr marL="68580" marR="68580" marT="0" marB="0"/>
                </a:tc>
                <a:tc>
                  <a:txBody>
                    <a:bodyPr/>
                    <a:lstStyle/>
                    <a:p>
                      <a:pPr indent="110490" algn="ctr">
                        <a:spcAft>
                          <a:spcPts val="0"/>
                        </a:spcAft>
                      </a:pPr>
                      <a:r>
                        <a:rPr lang="en-US" sz="1050" kern="100">
                          <a:effectLst/>
                        </a:rPr>
                        <a:t>2018/11/6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《需求规格说明书》</a:t>
                      </a:r>
                      <a:endParaRPr lang="zh-CN" sz="1050" kern="100">
                        <a:effectLst/>
                        <a:latin typeface="Times New Roman"/>
                        <a:ea typeface="宋体"/>
                      </a:endParaRPr>
                    </a:p>
                  </a:txBody>
                  <a:tcPr marL="68580" marR="68580" marT="0" marB="0"/>
                </a:tc>
                <a:extLst>
                  <a:ext uri="{0D108BD9-81ED-4DB2-BD59-A6C34878D82A}">
                    <a16:rowId xmlns="" xmlns:a16="http://schemas.microsoft.com/office/drawing/2014/main" val="10006"/>
                  </a:ext>
                </a:extLst>
              </a:tr>
              <a:tr h="237525">
                <a:tc>
                  <a:txBody>
                    <a:bodyPr/>
                    <a:lstStyle/>
                    <a:p>
                      <a:pPr algn="ctr">
                        <a:spcAft>
                          <a:spcPts val="0"/>
                        </a:spcAft>
                      </a:pPr>
                      <a:r>
                        <a:rPr lang="en-US" sz="1050" kern="100">
                          <a:effectLst/>
                        </a:rPr>
                        <a:t>M6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2018/12/17</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《软件需求变更文档》</a:t>
                      </a:r>
                      <a:endParaRPr lang="zh-CN" sz="1050" kern="100">
                        <a:effectLst/>
                        <a:latin typeface="Times New Roman"/>
                        <a:ea typeface="宋体"/>
                      </a:endParaRPr>
                    </a:p>
                  </a:txBody>
                  <a:tcPr marL="68580" marR="68580" marT="0" marB="0"/>
                </a:tc>
                <a:extLst>
                  <a:ext uri="{0D108BD9-81ED-4DB2-BD59-A6C34878D82A}">
                    <a16:rowId xmlns="" xmlns:a16="http://schemas.microsoft.com/office/drawing/2014/main" val="10007"/>
                  </a:ext>
                </a:extLst>
              </a:tr>
              <a:tr h="217061">
                <a:tc>
                  <a:txBody>
                    <a:bodyPr/>
                    <a:lstStyle/>
                    <a:p>
                      <a:pPr algn="ctr">
                        <a:spcAft>
                          <a:spcPts val="0"/>
                        </a:spcAft>
                      </a:pPr>
                      <a:r>
                        <a:rPr lang="en-US" sz="1050" kern="100">
                          <a:effectLst/>
                        </a:rPr>
                        <a:t>M7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《软件概要设计说明》</a:t>
                      </a:r>
                      <a:endParaRPr lang="zh-CN" sz="1050" kern="100">
                        <a:effectLst/>
                        <a:latin typeface="Times New Roman"/>
                        <a:ea typeface="宋体"/>
                      </a:endParaRPr>
                    </a:p>
                  </a:txBody>
                  <a:tcPr marL="68580" marR="68580" marT="0" marB="0"/>
                </a:tc>
                <a:extLst>
                  <a:ext uri="{0D108BD9-81ED-4DB2-BD59-A6C34878D82A}">
                    <a16:rowId xmlns="" xmlns:a16="http://schemas.microsoft.com/office/drawing/2014/main" val="10008"/>
                  </a:ext>
                </a:extLst>
              </a:tr>
              <a:tr h="655620">
                <a:tc>
                  <a:txBody>
                    <a:bodyPr/>
                    <a:lstStyle/>
                    <a:p>
                      <a:pPr algn="ctr">
                        <a:spcAft>
                          <a:spcPts val="0"/>
                        </a:spcAft>
                      </a:pPr>
                      <a:r>
                        <a:rPr lang="en-US" sz="1050" kern="100">
                          <a:effectLst/>
                        </a:rPr>
                        <a:t>M8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2018/11/27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《测试计划》</a:t>
                      </a:r>
                    </a:p>
                    <a:p>
                      <a:pPr algn="ctr">
                        <a:spcAft>
                          <a:spcPts val="0"/>
                        </a:spcAft>
                      </a:pPr>
                      <a:r>
                        <a:rPr lang="zh-CN" sz="1050" kern="100" dirty="0">
                          <a:effectLst/>
                        </a:rPr>
                        <a:t>《安装部署计划》</a:t>
                      </a:r>
                    </a:p>
                    <a:p>
                      <a:pPr algn="ctr">
                        <a:spcAft>
                          <a:spcPts val="0"/>
                        </a:spcAft>
                      </a:pPr>
                      <a:r>
                        <a:rPr lang="zh-CN" sz="1050" kern="100" dirty="0">
                          <a:effectLst/>
                        </a:rPr>
                        <a:t>《培训计划》</a:t>
                      </a:r>
                    </a:p>
                    <a:p>
                      <a:pPr algn="ctr">
                        <a:spcAft>
                          <a:spcPts val="0"/>
                        </a:spcAft>
                      </a:pPr>
                      <a:r>
                        <a:rPr lang="zh-CN" sz="1050" kern="100" dirty="0">
                          <a:effectLst/>
                        </a:rPr>
                        <a:t>《系统维护计划》</a:t>
                      </a:r>
                      <a:endParaRPr lang="zh-CN" sz="105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17061">
                <a:tc>
                  <a:txBody>
                    <a:bodyPr/>
                    <a:lstStyle/>
                    <a:p>
                      <a:pPr algn="ctr">
                        <a:spcAft>
                          <a:spcPts val="0"/>
                        </a:spcAft>
                      </a:pPr>
                      <a:r>
                        <a:rPr lang="en-US" sz="1050" kern="100">
                          <a:effectLst/>
                        </a:rPr>
                        <a:t>M9</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2019/1/2</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2019/1/5</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《项目总结报告》</a:t>
                      </a:r>
                      <a:endParaRPr lang="zh-CN" sz="1050" kern="100" dirty="0">
                        <a:effectLst/>
                        <a:latin typeface="Times New Roman"/>
                        <a:ea typeface="宋体"/>
                      </a:endParaRPr>
                    </a:p>
                  </a:txBody>
                  <a:tcPr marL="68580" marR="68580" marT="0" marB="0"/>
                </a:tc>
                <a:extLst>
                  <a:ext uri="{0D108BD9-81ED-4DB2-BD59-A6C34878D82A}">
                    <a16:rowId xmlns=""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 xmlns:a16="http://schemas.microsoft.com/office/drawing/2014/main" val="20000"/>
                    </a:ext>
                  </a:extLst>
                </a:gridCol>
                <a:gridCol w="5590635">
                  <a:extLst>
                    <a:ext uri="{9D8B030D-6E8A-4147-A177-3AD203B41FA5}">
                      <a16:colId xmlns=""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smtClean="0">
                <a:solidFill>
                  <a:srgbClr val="000000"/>
                </a:solidFill>
                <a:latin typeface="Calibri" pitchFamily="34" charset="0"/>
                <a:sym typeface="Calibri" pitchFamily="34" charset="0"/>
              </a:rPr>
              <a:t>[</a:t>
            </a:r>
            <a:r>
              <a:rPr lang="en-US" altLang="zh-CN" sz="1200" b="1" smtClean="0">
                <a:solidFill>
                  <a:srgbClr val="000000"/>
                </a:solidFill>
                <a:latin typeface="Calibri" pitchFamily="34" charset="0"/>
                <a:sym typeface="Calibri" pitchFamily="34" charset="0"/>
              </a:rPr>
              <a:t>2][5]</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2018/11/4</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491675"/>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年杭州社会平均标准月薪</a:t>
            </a:r>
            <a:r>
              <a:rPr lang="en-US" altLang="zh-CN" sz="1600" b="1" dirty="0">
                <a:solidFill>
                  <a:srgbClr val="000000"/>
                </a:solidFill>
                <a:latin typeface="Calibri" pitchFamily="34" charset="0"/>
                <a:sym typeface="Calibri" pitchFamily="34" charset="0"/>
              </a:rPr>
              <a:t>5096</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人，时薪约</a:t>
            </a:r>
            <a:r>
              <a:rPr lang="en-US" altLang="zh-CN" sz="1600" b="1" dirty="0">
                <a:solidFill>
                  <a:srgbClr val="000000"/>
                </a:solidFill>
                <a:latin typeface="Calibri" pitchFamily="34" charset="0"/>
                <a:sym typeface="Calibri" pitchFamily="34" charset="0"/>
              </a:rPr>
              <a:t>28</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人，杨老师指导权重比</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72</a:t>
            </a:r>
            <a:r>
              <a:rPr lang="zh-CN" altLang="en-US" sz="1600" b="1" dirty="0">
                <a:solidFill>
                  <a:srgbClr val="000000"/>
                </a:solidFill>
                <a:latin typeface="Calibri" pitchFamily="34" charset="0"/>
                <a:sym typeface="Calibri" pitchFamily="34" charset="0"/>
              </a:rPr>
              <a:t>，每天工作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3024</a:t>
            </a:r>
            <a:r>
              <a:rPr lang="zh-CN" altLang="en-US" sz="1600" b="1" dirty="0">
                <a:solidFill>
                  <a:srgbClr val="000000"/>
                </a:solidFill>
                <a:latin typeface="Calibri" pitchFamily="34" charset="0"/>
                <a:sym typeface="Calibri" pitchFamily="34" charset="0"/>
              </a:rPr>
              <a:t>元</a:t>
            </a: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软件使用无支出（使用的软件不是开源的就是盗版的）</a:t>
            </a: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阿里云云翼计划）（但是推迟一个月发货）</a:t>
            </a: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2800-3400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 xmlns:a16="http://schemas.microsoft.com/office/drawing/2014/main" val="20000"/>
                    </a:ext>
                  </a:extLst>
                </a:gridCol>
                <a:gridCol w="1584195">
                  <a:extLst>
                    <a:ext uri="{9D8B030D-6E8A-4147-A177-3AD203B41FA5}">
                      <a16:colId xmlns="" xmlns:a16="http://schemas.microsoft.com/office/drawing/2014/main" val="20001"/>
                    </a:ext>
                  </a:extLst>
                </a:gridCol>
                <a:gridCol w="3408395">
                  <a:extLst>
                    <a:ext uri="{9D8B030D-6E8A-4147-A177-3AD203B41FA5}">
                      <a16:colId xmlns=""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a:t>
            </a:r>
            <a:r>
              <a:rPr lang="zh-CN" altLang="en-US" sz="1600" b="1" dirty="0" smtClean="0">
                <a:solidFill>
                  <a:srgbClr val="000000"/>
                </a:solidFill>
                <a:latin typeface="Calibri" pitchFamily="34" charset="0"/>
                <a:sym typeface="Calibri" pitchFamily="34" charset="0"/>
              </a:rPr>
              <a:t>。  </a:t>
            </a:r>
            <a:r>
              <a:rPr lang="en-US" altLang="zh-CN" sz="1100" b="1" dirty="0" smtClean="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36196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26759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90822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815834"/>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45448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36566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0073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139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54699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463743"/>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309324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3011987"/>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63950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561819"/>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18576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110064"/>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文献参考、文档链接及</a:t>
            </a:r>
            <a:r>
              <a:rPr lang="zh-CN" altLang="en-US" b="1" dirty="0" smtClean="0">
                <a:solidFill>
                  <a:srgbClr val="E36C09"/>
                </a:solidFill>
                <a:latin typeface="宋体" pitchFamily="2" charset="-122"/>
                <a:sym typeface="宋体" pitchFamily="2" charset="-122"/>
              </a:rPr>
              <a:t>分工明细</a:t>
            </a:r>
            <a:endParaRPr lang="en-US" altLang="zh-CN" b="1" dirty="0" smtClean="0">
              <a:solidFill>
                <a:srgbClr val="E36C09"/>
              </a:solidFill>
              <a:latin typeface="宋体" pitchFamily="2" charset="-122"/>
              <a:sym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nodeType="afterGroup">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childTnLst>
                          </p:cTn>
                        </p:par>
                        <p:par>
                          <p:cTn id="25" fill="hold" nodeType="afterGroup">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102"/>
                                        </p:tgtEl>
                                        <p:attrNameLst>
                                          <p:attrName>style.visibility</p:attrName>
                                        </p:attrNameLst>
                                      </p:cBhvr>
                                      <p:to>
                                        <p:strVal val="visible"/>
                                      </p:to>
                                    </p:set>
                                    <p:anim calcmode="lin" valueType="num">
                                      <p:cBhvr>
                                        <p:cTn id="28" dur="500" fill="hold"/>
                                        <p:tgtEl>
                                          <p:spTgt spid="4102"/>
                                        </p:tgtEl>
                                        <p:attrNameLst>
                                          <p:attrName>ppt_x</p:attrName>
                                        </p:attrNameLst>
                                      </p:cBhvr>
                                      <p:tavLst>
                                        <p:tav tm="0">
                                          <p:val>
                                            <p:strVal val="1+#ppt_w/2"/>
                                          </p:val>
                                        </p:tav>
                                        <p:tav tm="100000">
                                          <p:val>
                                            <p:strVal val="#ppt_x"/>
                                          </p:val>
                                        </p:tav>
                                      </p:tavLst>
                                    </p:anim>
                                    <p:anim calcmode="lin" valueType="num">
                                      <p:cBhvr>
                                        <p:cTn id="29" dur="500" fill="hold"/>
                                        <p:tgtEl>
                                          <p:spTgt spid="41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4103"/>
                                        </p:tgtEl>
                                        <p:attrNameLst>
                                          <p:attrName>style.visibility</p:attrName>
                                        </p:attrNameLst>
                                      </p:cBhvr>
                                      <p:to>
                                        <p:strVal val="visible"/>
                                      </p:to>
                                    </p:set>
                                    <p:animEffect>
                                      <p:cBhvr>
                                        <p:cTn id="33" dur="500"/>
                                        <p:tgtEl>
                                          <p:spTgt spid="4103"/>
                                        </p:tgtEl>
                                      </p:cBhvr>
                                    </p:animEffect>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104"/>
                                        </p:tgtEl>
                                        <p:attrNameLst>
                                          <p:attrName>style.visibility</p:attrName>
                                        </p:attrNameLst>
                                      </p:cBhvr>
                                      <p:to>
                                        <p:strVal val="visible"/>
                                      </p:to>
                                    </p:set>
                                    <p:anim calcmode="lin" valueType="num">
                                      <p:cBhvr>
                                        <p:cTn id="37" dur="500" fill="hold"/>
                                        <p:tgtEl>
                                          <p:spTgt spid="4104"/>
                                        </p:tgtEl>
                                        <p:attrNameLst>
                                          <p:attrName>ppt_x</p:attrName>
                                        </p:attrNameLst>
                                      </p:cBhvr>
                                      <p:tavLst>
                                        <p:tav tm="0">
                                          <p:val>
                                            <p:strVal val="1+#ppt_w/2"/>
                                          </p:val>
                                        </p:tav>
                                        <p:tav tm="100000">
                                          <p:val>
                                            <p:strVal val="#ppt_x"/>
                                          </p:val>
                                        </p:tav>
                                      </p:tavLst>
                                    </p:anim>
                                    <p:anim calcmode="lin" valueType="num">
                                      <p:cBhvr>
                                        <p:cTn id="38" dur="500" fill="hold"/>
                                        <p:tgtEl>
                                          <p:spTgt spid="410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4105"/>
                                        </p:tgtEl>
                                        <p:attrNameLst>
                                          <p:attrName>style.visibility</p:attrName>
                                        </p:attrNameLst>
                                      </p:cBhvr>
                                      <p:to>
                                        <p:strVal val="visible"/>
                                      </p:to>
                                    </p:set>
                                    <p:animEffect>
                                      <p:cBhvr>
                                        <p:cTn id="42" dur="500"/>
                                        <p:tgtEl>
                                          <p:spTgt spid="4105"/>
                                        </p:tgtEl>
                                      </p:cBhvr>
                                    </p:animEffect>
                                  </p:childTnLst>
                                </p:cTn>
                              </p:par>
                            </p:childTnLst>
                          </p:cTn>
                        </p:par>
                        <p:par>
                          <p:cTn id="43" fill="hold" nodeType="afterGroup">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4106"/>
                                        </p:tgtEl>
                                        <p:attrNameLst>
                                          <p:attrName>style.visibility</p:attrName>
                                        </p:attrNameLst>
                                      </p:cBhvr>
                                      <p:to>
                                        <p:strVal val="visible"/>
                                      </p:to>
                                    </p:set>
                                    <p:anim calcmode="lin" valueType="num">
                                      <p:cBhvr>
                                        <p:cTn id="46" dur="500" fill="hold"/>
                                        <p:tgtEl>
                                          <p:spTgt spid="4106"/>
                                        </p:tgtEl>
                                        <p:attrNameLst>
                                          <p:attrName>ppt_x</p:attrName>
                                        </p:attrNameLst>
                                      </p:cBhvr>
                                      <p:tavLst>
                                        <p:tav tm="0">
                                          <p:val>
                                            <p:strVal val="1+#ppt_w/2"/>
                                          </p:val>
                                        </p:tav>
                                        <p:tav tm="100000">
                                          <p:val>
                                            <p:strVal val="#ppt_x"/>
                                          </p:val>
                                        </p:tav>
                                      </p:tavLst>
                                    </p:anim>
                                    <p:anim calcmode="lin" valueType="num">
                                      <p:cBhvr>
                                        <p:cTn id="47" dur="500" fill="hold"/>
                                        <p:tgtEl>
                                          <p:spTgt spid="410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4107"/>
                                        </p:tgtEl>
                                        <p:attrNameLst>
                                          <p:attrName>style.visibility</p:attrName>
                                        </p:attrNameLst>
                                      </p:cBhvr>
                                      <p:to>
                                        <p:strVal val="visible"/>
                                      </p:to>
                                    </p:set>
                                    <p:animEffect>
                                      <p:cBhvr>
                                        <p:cTn id="51" dur="500"/>
                                        <p:tgtEl>
                                          <p:spTgt spid="4107"/>
                                        </p:tgtEl>
                                      </p:cBhvr>
                                    </p:animEffect>
                                  </p:childTnLst>
                                </p:cTn>
                              </p:par>
                            </p:childTnLst>
                          </p:cTn>
                        </p:par>
                        <p:par>
                          <p:cTn id="52" fill="hold" nodeType="afterGroup">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4108"/>
                                        </p:tgtEl>
                                        <p:attrNameLst>
                                          <p:attrName>style.visibility</p:attrName>
                                        </p:attrNameLst>
                                      </p:cBhvr>
                                      <p:to>
                                        <p:strVal val="visible"/>
                                      </p:to>
                                    </p:set>
                                    <p:anim calcmode="lin" valueType="num">
                                      <p:cBhvr>
                                        <p:cTn id="55" dur="500" fill="hold"/>
                                        <p:tgtEl>
                                          <p:spTgt spid="4108"/>
                                        </p:tgtEl>
                                        <p:attrNameLst>
                                          <p:attrName>ppt_x</p:attrName>
                                        </p:attrNameLst>
                                      </p:cBhvr>
                                      <p:tavLst>
                                        <p:tav tm="0">
                                          <p:val>
                                            <p:strVal val="1+#ppt_w/2"/>
                                          </p:val>
                                        </p:tav>
                                        <p:tav tm="100000">
                                          <p:val>
                                            <p:strVal val="#ppt_x"/>
                                          </p:val>
                                        </p:tav>
                                      </p:tavLst>
                                    </p:anim>
                                    <p:anim calcmode="lin" valueType="num">
                                      <p:cBhvr>
                                        <p:cTn id="56" dur="500" fill="hold"/>
                                        <p:tgtEl>
                                          <p:spTgt spid="4108"/>
                                        </p:tgtEl>
                                        <p:attrNameLst>
                                          <p:attrName>ppt_y</p:attrName>
                                        </p:attrNameLst>
                                      </p:cBhvr>
                                      <p:tavLst>
                                        <p:tav tm="0">
                                          <p:val>
                                            <p:strVal val="#ppt_y"/>
                                          </p:val>
                                        </p:tav>
                                        <p:tav tm="100000">
                                          <p:val>
                                            <p:strVal val="#ppt_y"/>
                                          </p:val>
                                        </p:tav>
                                      </p:tavLst>
                                    </p:anim>
                                  </p:childTnLst>
                                </p:cTn>
                              </p:par>
                            </p:childTnLst>
                          </p:cTn>
                        </p:par>
                        <p:par>
                          <p:cTn id="57" fill="hold">
                            <p:stCondLst>
                              <p:cond delay="5500"/>
                            </p:stCondLst>
                            <p:childTnLst>
                              <p:par>
                                <p:cTn id="58" presetID="6"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p:cBhvr>
                                        <p:cTn id="60" dur="500"/>
                                        <p:tgtEl>
                                          <p:spTgt spid="21"/>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ppt_x</p:attrName>
                                        </p:attrNameLst>
                                      </p:cBhvr>
                                      <p:tavLst>
                                        <p:tav tm="0">
                                          <p:val>
                                            <p:strVal val="1+#ppt_w/2"/>
                                          </p:val>
                                        </p:tav>
                                        <p:tav tm="100000">
                                          <p:val>
                                            <p:strVal val="#ppt_x"/>
                                          </p:val>
                                        </p:tav>
                                      </p:tavLst>
                                    </p:anim>
                                    <p:anim calcmode="lin" valueType="num">
                                      <p:cBhvr>
                                        <p:cTn id="65" dur="500" fill="hold"/>
                                        <p:tgtEl>
                                          <p:spTgt spid="22"/>
                                        </p:tgtEl>
                                        <p:attrNameLst>
                                          <p:attrName>ppt_y</p:attrName>
                                        </p:attrNameLst>
                                      </p:cBhvr>
                                      <p:tavLst>
                                        <p:tav tm="0">
                                          <p:val>
                                            <p:strVal val="#ppt_y"/>
                                          </p:val>
                                        </p:tav>
                                        <p:tav tm="100000">
                                          <p:val>
                                            <p:strVal val="#ppt_y"/>
                                          </p:val>
                                        </p:tav>
                                      </p:tavLst>
                                    </p:anim>
                                  </p:childTnLst>
                                </p:cTn>
                              </p:par>
                            </p:childTnLst>
                          </p:cTn>
                        </p:par>
                        <p:par>
                          <p:cTn id="66" fill="hold">
                            <p:stCondLst>
                              <p:cond delay="6500"/>
                            </p:stCondLst>
                            <p:childTnLst>
                              <p:par>
                                <p:cTn id="67" presetID="6"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p:cBhvr>
                                        <p:cTn id="69" dur="500"/>
                                        <p:tgtEl>
                                          <p:spTgt spid="23"/>
                                        </p:tgtEl>
                                      </p:cBhvr>
                                    </p:animEffect>
                                  </p:childTnLst>
                                </p:cTn>
                              </p:par>
                            </p:childTnLst>
                          </p:cTn>
                        </p:par>
                        <p:par>
                          <p:cTn id="70" fill="hold">
                            <p:stCondLst>
                              <p:cond delay="7000"/>
                            </p:stCondLst>
                            <p:childTnLst>
                              <p:par>
                                <p:cTn id="71" presetID="2" presetClass="entr" presetSubtype="2"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ppt_x</p:attrName>
                                        </p:attrNameLst>
                                      </p:cBhvr>
                                      <p:tavLst>
                                        <p:tav tm="0">
                                          <p:val>
                                            <p:strVal val="1+#ppt_w/2"/>
                                          </p:val>
                                        </p:tav>
                                        <p:tav tm="100000">
                                          <p:val>
                                            <p:strVal val="#ppt_x"/>
                                          </p:val>
                                        </p:tav>
                                      </p:tavLst>
                                    </p:anim>
                                    <p:anim calcmode="lin" valueType="num">
                                      <p:cBhvr>
                                        <p:cTn id="74" dur="500" fill="hold"/>
                                        <p:tgtEl>
                                          <p:spTgt spid="24"/>
                                        </p:tgtEl>
                                        <p:attrNameLst>
                                          <p:attrName>ppt_y</p:attrName>
                                        </p:attrNameLst>
                                      </p:cBhvr>
                                      <p:tavLst>
                                        <p:tav tm="0">
                                          <p:val>
                                            <p:strVal val="#ppt_y"/>
                                          </p:val>
                                        </p:tav>
                                        <p:tav tm="100000">
                                          <p:val>
                                            <p:strVal val="#ppt_y"/>
                                          </p:val>
                                        </p:tav>
                                      </p:tavLst>
                                    </p:anim>
                                  </p:childTnLst>
                                </p:cTn>
                              </p:par>
                            </p:childTnLst>
                          </p:cTn>
                        </p:par>
                        <p:par>
                          <p:cTn id="75" fill="hold">
                            <p:stCondLst>
                              <p:cond delay="7500"/>
                            </p:stCondLst>
                            <p:childTnLst>
                              <p:par>
                                <p:cTn id="76" presetID="6" presetClass="entr" presetSubtype="16"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p:cBhvr>
                                        <p:cTn id="78" dur="500"/>
                                        <p:tgtEl>
                                          <p:spTgt spid="25"/>
                                        </p:tgtEl>
                                      </p:cBhvr>
                                    </p:animEffect>
                                  </p:childTnLst>
                                </p:cTn>
                              </p:par>
                            </p:childTnLst>
                          </p:cTn>
                        </p:par>
                        <p:par>
                          <p:cTn id="79" fill="hold">
                            <p:stCondLst>
                              <p:cond delay="8000"/>
                            </p:stCondLst>
                            <p:childTnLst>
                              <p:par>
                                <p:cTn id="80" presetID="2" presetClass="entr" presetSubtype="2"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ppt_x</p:attrName>
                                        </p:attrNameLst>
                                      </p:cBhvr>
                                      <p:tavLst>
                                        <p:tav tm="0">
                                          <p:val>
                                            <p:strVal val="1+#ppt_w/2"/>
                                          </p:val>
                                        </p:tav>
                                        <p:tav tm="100000">
                                          <p:val>
                                            <p:strVal val="#ppt_x"/>
                                          </p:val>
                                        </p:tav>
                                      </p:tavLst>
                                    </p:anim>
                                    <p:anim calcmode="lin" valueType="num">
                                      <p:cBhvr>
                                        <p:cTn id="83" dur="500" fill="hold"/>
                                        <p:tgtEl>
                                          <p:spTgt spid="26"/>
                                        </p:tgtEl>
                                        <p:attrNameLst>
                                          <p:attrName>ppt_y</p:attrName>
                                        </p:attrNameLst>
                                      </p:cBhvr>
                                      <p:tavLst>
                                        <p:tav tm="0">
                                          <p:val>
                                            <p:strVal val="#ppt_y"/>
                                          </p:val>
                                        </p:tav>
                                        <p:tav tm="100000">
                                          <p:val>
                                            <p:strVal val="#ppt_y"/>
                                          </p:val>
                                        </p:tav>
                                      </p:tavLst>
                                    </p:anim>
                                  </p:childTnLst>
                                </p:cTn>
                              </p:par>
                            </p:childTnLst>
                          </p:cTn>
                        </p:par>
                        <p:par>
                          <p:cTn id="84" fill="hold">
                            <p:stCondLst>
                              <p:cond delay="8500"/>
                            </p:stCondLst>
                            <p:childTnLst>
                              <p:par>
                                <p:cTn id="85" presetID="6" presetClass="entr" presetSubtype="16"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p:cBhvr>
                                        <p:cTn id="87" dur="500"/>
                                        <p:tgtEl>
                                          <p:spTgt spid="27"/>
                                        </p:tgtEl>
                                      </p:cBhvr>
                                    </p:animEffect>
                                  </p:childTnLst>
                                </p:cTn>
                              </p:par>
                            </p:childTnLst>
                          </p:cTn>
                        </p:par>
                        <p:par>
                          <p:cTn id="88" fill="hold">
                            <p:stCondLst>
                              <p:cond delay="9000"/>
                            </p:stCondLst>
                            <p:childTnLst>
                              <p:par>
                                <p:cTn id="89" presetID="2" presetClass="entr" presetSubtype="2"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ppt_x</p:attrName>
                                        </p:attrNameLst>
                                      </p:cBhvr>
                                      <p:tavLst>
                                        <p:tav tm="0">
                                          <p:val>
                                            <p:strVal val="1+#ppt_w/2"/>
                                          </p:val>
                                        </p:tav>
                                        <p:tav tm="100000">
                                          <p:val>
                                            <p:strVal val="#ppt_x"/>
                                          </p:val>
                                        </p:tav>
                                      </p:tavLst>
                                    </p:anim>
                                    <p:anim calcmode="lin" valueType="num">
                                      <p:cBhvr>
                                        <p:cTn id="92" dur="500" fill="hold"/>
                                        <p:tgtEl>
                                          <p:spTgt spid="28"/>
                                        </p:tgtEl>
                                        <p:attrNameLst>
                                          <p:attrName>ppt_y</p:attrName>
                                        </p:attrNameLst>
                                      </p:cBhvr>
                                      <p:tavLst>
                                        <p:tav tm="0">
                                          <p:val>
                                            <p:strVal val="#ppt_y"/>
                                          </p:val>
                                        </p:tav>
                                        <p:tav tm="100000">
                                          <p:val>
                                            <p:strVal val="#ppt_y"/>
                                          </p:val>
                                        </p:tav>
                                      </p:tavLst>
                                    </p:anim>
                                  </p:childTnLst>
                                </p:cTn>
                              </p:par>
                            </p:childTnLst>
                          </p:cTn>
                        </p:par>
                        <p:par>
                          <p:cTn id="93" fill="hold">
                            <p:stCondLst>
                              <p:cond delay="9500"/>
                            </p:stCondLst>
                            <p:childTnLst>
                              <p:par>
                                <p:cTn id="94" presetID="6" presetClass="entr" presetSubtype="16" fill="hold" grpId="0"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p:cBhvr>
                                        <p:cTn id="96" dur="500"/>
                                        <p:tgtEl>
                                          <p:spTgt spid="29"/>
                                        </p:tgtEl>
                                      </p:cBhvr>
                                    </p:animEffect>
                                  </p:childTnLst>
                                </p:cTn>
                              </p:par>
                            </p:childTnLst>
                          </p:cTn>
                        </p:par>
                        <p:par>
                          <p:cTn id="97" fill="hold">
                            <p:stCondLst>
                              <p:cond delay="10000"/>
                            </p:stCondLst>
                            <p:childTnLst>
                              <p:par>
                                <p:cTn id="98" presetID="2" presetClass="entr" presetSubtype="2"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p:cTn id="100" dur="500" fill="hold"/>
                                        <p:tgtEl>
                                          <p:spTgt spid="30"/>
                                        </p:tgtEl>
                                        <p:attrNameLst>
                                          <p:attrName>ppt_x</p:attrName>
                                        </p:attrNameLst>
                                      </p:cBhvr>
                                      <p:tavLst>
                                        <p:tav tm="0">
                                          <p:val>
                                            <p:strVal val="1+#ppt_w/2"/>
                                          </p:val>
                                        </p:tav>
                                        <p:tav tm="100000">
                                          <p:val>
                                            <p:strVal val="#ppt_x"/>
                                          </p:val>
                                        </p:tav>
                                      </p:tavLst>
                                    </p:anim>
                                    <p:anim calcmode="lin" valueType="num">
                                      <p:cBhvr>
                                        <p:cTn id="10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a:t>
            </a:r>
            <a:r>
              <a:rPr lang="zh-CN" altLang="en-US" sz="1600" b="1" dirty="0" smtClean="0">
                <a:solidFill>
                  <a:srgbClr val="000000"/>
                </a:solidFill>
                <a:latin typeface="Calibri" pitchFamily="34" charset="0"/>
                <a:sym typeface="Calibri" pitchFamily="34" charset="0"/>
              </a:rPr>
              <a:t>。  </a:t>
            </a:r>
            <a:r>
              <a:rPr lang="en-US" altLang="zh-CN" sz="1100" b="1" dirty="0" smtClean="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descr="C:\Users\Asus\AppData\Local\Temp\WeChat Files\69244321232266598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739" y="942973"/>
            <a:ext cx="7272505" cy="3789363"/>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6-2 </a:t>
            </a:r>
            <a:r>
              <a:rPr lang="zh-CN" altLang="en-US" sz="2800" b="1" dirty="0" smtClean="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6-2 </a:t>
            </a:r>
            <a:r>
              <a:rPr lang="zh-CN" altLang="en-US" sz="2800" b="1" dirty="0" smtClean="0">
                <a:solidFill>
                  <a:schemeClr val="bg1"/>
                </a:solidFill>
                <a:latin typeface="Calibri" pitchFamily="34" charset="0"/>
                <a:sym typeface="Calibri" pitchFamily="34" charset="0"/>
              </a:rPr>
              <a:t>人员</a:t>
            </a:r>
            <a:r>
              <a:rPr lang="zh-CN" altLang="en-US" sz="2800" b="1" dirty="0">
                <a:solidFill>
                  <a:schemeClr val="bg1"/>
                </a:solidFill>
                <a:latin typeface="Calibri" pitchFamily="34" charset="0"/>
                <a:sym typeface="Calibri" pitchFamily="34" charset="0"/>
              </a:rPr>
              <a:t>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a:t>
            </a:r>
            <a:r>
              <a:rPr lang="zh-CN" altLang="en-US" sz="2800" b="1" dirty="0">
                <a:solidFill>
                  <a:schemeClr val="bg1"/>
                </a:solidFill>
                <a:latin typeface="Calibri" pitchFamily="34" charset="0"/>
                <a:sym typeface="Calibri" pitchFamily="34" charset="0"/>
              </a:rPr>
              <a:t>风险评估</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
        <p:nvSpPr>
          <p:cNvPr id="8" name="TextBox 7"/>
          <p:cNvSpPr>
            <a:spLocks noChangeArrowheads="1"/>
          </p:cNvSpPr>
          <p:nvPr/>
        </p:nvSpPr>
        <p:spPr bwMode="auto">
          <a:xfrm>
            <a:off x="323037" y="1192689"/>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需求获取方面的风险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需求分析方面的风险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需求规格说明方面的风险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需求审核方面的风险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需求管理方面的风险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其他风险</a:t>
            </a:r>
          </a:p>
        </p:txBody>
      </p:sp>
    </p:spTree>
    <p:extLst>
      <p:ext uri="{BB962C8B-B14F-4D97-AF65-F5344CB8AC3E}">
        <p14:creationId xmlns:p14="http://schemas.microsoft.com/office/powerpoint/2010/main" val="313698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a:t>
            </a:r>
            <a:r>
              <a:rPr lang="zh-CN" altLang="en-US" sz="2800" b="1" dirty="0">
                <a:solidFill>
                  <a:schemeClr val="bg1"/>
                </a:solidFill>
                <a:latin typeface="Calibri" pitchFamily="34" charset="0"/>
                <a:sym typeface="Calibri" pitchFamily="34" charset="0"/>
              </a:rPr>
              <a:t>风险评估</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1364118"/>
            <a:ext cx="439230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需求获取方面的风险：</a:t>
            </a:r>
            <a:endParaRPr lang="zh-CN" altLang="zh-CN" sz="1400" dirty="0"/>
          </a:p>
          <a:p>
            <a:r>
              <a:rPr lang="en-US" altLang="zh-CN" sz="1400" dirty="0"/>
              <a:t>1.</a:t>
            </a:r>
            <a:r>
              <a:rPr lang="zh-CN" altLang="zh-CN" sz="1400" dirty="0"/>
              <a:t>产品项目范围</a:t>
            </a:r>
            <a:r>
              <a:rPr lang="zh-CN" altLang="zh-CN" sz="1400" dirty="0">
                <a:solidFill>
                  <a:srgbClr val="FF0000"/>
                </a:solidFill>
              </a:rPr>
              <a:t>没有达成明确的共识</a:t>
            </a:r>
            <a:r>
              <a:rPr lang="zh-CN" altLang="zh-CN" sz="1400" dirty="0"/>
              <a:t>引发的风险</a:t>
            </a:r>
          </a:p>
          <a:p>
            <a:r>
              <a:rPr lang="en-US" altLang="zh-CN" sz="1400" dirty="0"/>
              <a:t>2.</a:t>
            </a:r>
            <a:r>
              <a:rPr lang="zh-CN" altLang="zh-CN" sz="1400" dirty="0"/>
              <a:t>需求开发所需的</a:t>
            </a:r>
            <a:r>
              <a:rPr lang="zh-CN" altLang="zh-CN" sz="1400" dirty="0">
                <a:solidFill>
                  <a:srgbClr val="FF0000"/>
                </a:solidFill>
              </a:rPr>
              <a:t>时间分配不合理</a:t>
            </a:r>
            <a:r>
              <a:rPr lang="zh-CN" altLang="zh-CN" sz="1400" dirty="0"/>
              <a:t>引发的风险</a:t>
            </a:r>
          </a:p>
          <a:p>
            <a:r>
              <a:rPr lang="en-US" altLang="zh-CN" sz="1400" dirty="0"/>
              <a:t>3.</a:t>
            </a:r>
            <a:r>
              <a:rPr lang="zh-CN" altLang="zh-CN" sz="1400" dirty="0">
                <a:solidFill>
                  <a:srgbClr val="FF0000"/>
                </a:solidFill>
              </a:rPr>
              <a:t>忽视非功能需求</a:t>
            </a:r>
            <a:r>
              <a:rPr lang="zh-CN" altLang="zh-CN" sz="1400" dirty="0"/>
              <a:t>引发的风险</a:t>
            </a:r>
          </a:p>
          <a:p>
            <a:r>
              <a:rPr lang="en-US" altLang="zh-CN" sz="1400" dirty="0"/>
              <a:t>4.</a:t>
            </a:r>
            <a:r>
              <a:rPr lang="zh-CN" altLang="zh-CN" sz="1400" dirty="0">
                <a:solidFill>
                  <a:srgbClr val="FF0000"/>
                </a:solidFill>
              </a:rPr>
              <a:t>未加说明的需求</a:t>
            </a:r>
            <a:r>
              <a:rPr lang="zh-CN" altLang="zh-CN" sz="1400" dirty="0"/>
              <a:t>引发的风险</a:t>
            </a:r>
          </a:p>
          <a:p>
            <a:r>
              <a:rPr lang="en-US" altLang="zh-CN" sz="1400" dirty="0"/>
              <a:t>5.</a:t>
            </a:r>
            <a:r>
              <a:rPr lang="zh-CN" altLang="zh-CN" sz="1400" dirty="0"/>
              <a:t>对已有的产品作为需求基线来源引发的风险</a:t>
            </a:r>
          </a:p>
          <a:p>
            <a:r>
              <a:rPr lang="en-US" altLang="zh-CN" sz="1400" dirty="0"/>
              <a:t>6.</a:t>
            </a:r>
            <a:r>
              <a:rPr lang="zh-CN" altLang="zh-CN" sz="1400" dirty="0"/>
              <a:t>根据用户提议的解决方案引发的风险</a:t>
            </a:r>
          </a:p>
          <a:p>
            <a:r>
              <a:rPr lang="en-US" altLang="zh-CN" sz="1400" dirty="0"/>
              <a:t> </a:t>
            </a:r>
            <a:endParaRPr lang="zh-CN" altLang="zh-CN" sz="1400" dirty="0"/>
          </a:p>
          <a:p>
            <a:r>
              <a:rPr lang="zh-CN" altLang="zh-CN" sz="1400" b="1" dirty="0"/>
              <a:t>需求分析方面的风险：</a:t>
            </a:r>
            <a:endParaRPr lang="zh-CN" altLang="zh-CN" sz="1400" dirty="0"/>
          </a:p>
          <a:p>
            <a:r>
              <a:rPr lang="en-US" altLang="zh-CN" sz="1400" dirty="0"/>
              <a:t>1.</a:t>
            </a:r>
            <a:r>
              <a:rPr lang="zh-CN" altLang="zh-CN" sz="1400" dirty="0"/>
              <a:t>设定</a:t>
            </a:r>
            <a:r>
              <a:rPr lang="zh-CN" altLang="zh-CN" sz="1400" dirty="0">
                <a:solidFill>
                  <a:srgbClr val="FF0000"/>
                </a:solidFill>
              </a:rPr>
              <a:t>需求优先级</a:t>
            </a:r>
            <a:r>
              <a:rPr lang="zh-CN" altLang="zh-CN" sz="1400" dirty="0"/>
              <a:t>时的风险</a:t>
            </a:r>
          </a:p>
          <a:p>
            <a:r>
              <a:rPr lang="en-US" altLang="zh-CN" sz="1400" dirty="0"/>
              <a:t>2.</a:t>
            </a:r>
            <a:r>
              <a:rPr lang="zh-CN" altLang="zh-CN" sz="1400" dirty="0"/>
              <a:t>为需求</a:t>
            </a:r>
            <a:r>
              <a:rPr lang="zh-CN" altLang="zh-CN" sz="1400" dirty="0">
                <a:solidFill>
                  <a:srgbClr val="FF0000"/>
                </a:solidFill>
              </a:rPr>
              <a:t>建立模型</a:t>
            </a:r>
            <a:r>
              <a:rPr lang="zh-CN" altLang="zh-CN" sz="1400" dirty="0"/>
              <a:t>时的风险</a:t>
            </a:r>
          </a:p>
          <a:p>
            <a:r>
              <a:rPr lang="en-US" altLang="zh-CN" sz="1400" dirty="0"/>
              <a:t>3.</a:t>
            </a:r>
            <a:r>
              <a:rPr lang="zh-CN" altLang="zh-CN" sz="1400" dirty="0"/>
              <a:t>编写</a:t>
            </a:r>
            <a:r>
              <a:rPr lang="zh-CN" altLang="zh-CN" sz="1400" dirty="0">
                <a:solidFill>
                  <a:srgbClr val="FF0000"/>
                </a:solidFill>
              </a:rPr>
              <a:t>数据字典</a:t>
            </a:r>
            <a:r>
              <a:rPr lang="zh-CN" altLang="zh-CN" sz="1400" dirty="0"/>
              <a:t>时的</a:t>
            </a:r>
            <a:r>
              <a:rPr lang="zh-CN" altLang="zh-CN" sz="1400" dirty="0" smtClean="0"/>
              <a:t>风险</a:t>
            </a:r>
            <a:r>
              <a:rPr lang="en-US" altLang="zh-CN" sz="1400" dirty="0"/>
              <a:t> </a:t>
            </a:r>
            <a:r>
              <a:rPr lang="en-US" altLang="zh-CN" sz="1400" dirty="0" smtClean="0"/>
              <a:t>      </a:t>
            </a:r>
            <a:r>
              <a:rPr lang="en-US" altLang="zh-CN" sz="1050" dirty="0" smtClean="0"/>
              <a:t>[2][3][4]</a:t>
            </a:r>
            <a:r>
              <a:rPr lang="en-US" altLang="zh-CN" sz="1400" dirty="0" smtClean="0"/>
              <a:t>	</a:t>
            </a:r>
            <a:endParaRPr lang="zh-CN" altLang="zh-CN" sz="1400" dirty="0"/>
          </a:p>
          <a:p>
            <a:r>
              <a:rPr lang="en-US" altLang="zh-CN" sz="1400" dirty="0"/>
              <a:t> </a:t>
            </a:r>
            <a:endParaRPr lang="zh-CN" altLang="zh-CN" sz="1400" dirty="0"/>
          </a:p>
        </p:txBody>
      </p:sp>
      <p:sp>
        <p:nvSpPr>
          <p:cNvPr id="11" name="TextBox 7">
            <a:extLst>
              <a:ext uri="{FF2B5EF4-FFF2-40B4-BE49-F238E27FC236}">
                <a16:creationId xmlns="" xmlns:a16="http://schemas.microsoft.com/office/drawing/2014/main" id="{184897E0-D8AC-40E2-888B-67E4A0E7F3DF}"/>
              </a:ext>
            </a:extLst>
          </p:cNvPr>
          <p:cNvSpPr>
            <a:spLocks noChangeArrowheads="1"/>
          </p:cNvSpPr>
          <p:nvPr/>
        </p:nvSpPr>
        <p:spPr bwMode="auto">
          <a:xfrm>
            <a:off x="5009001" y="1364118"/>
            <a:ext cx="439230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需求规格说明方面的风险：</a:t>
            </a:r>
            <a:endParaRPr lang="zh-CN" altLang="zh-CN" sz="1400" dirty="0"/>
          </a:p>
          <a:p>
            <a:r>
              <a:rPr lang="zh-CN" altLang="zh-CN" sz="1400" dirty="0"/>
              <a:t>采用模版错误的风险</a:t>
            </a:r>
          </a:p>
          <a:p>
            <a:r>
              <a:rPr lang="en-US" altLang="zh-CN" sz="1400" dirty="0"/>
              <a:t> </a:t>
            </a:r>
            <a:endParaRPr lang="zh-CN" altLang="zh-CN" sz="1400" dirty="0"/>
          </a:p>
          <a:p>
            <a:endParaRPr lang="en-US" altLang="zh-CN" sz="1400" b="1" dirty="0"/>
          </a:p>
          <a:p>
            <a:endParaRPr lang="en-US" altLang="zh-CN" sz="1400" b="1" dirty="0"/>
          </a:p>
          <a:p>
            <a:r>
              <a:rPr lang="zh-CN" altLang="zh-CN" sz="1400" b="1" dirty="0"/>
              <a:t>需求审核方面的风险：</a:t>
            </a:r>
            <a:endParaRPr lang="zh-CN" altLang="zh-CN" sz="1400" dirty="0"/>
          </a:p>
          <a:p>
            <a:r>
              <a:rPr lang="en-US" altLang="zh-CN" sz="1400" dirty="0"/>
              <a:t>1.</a:t>
            </a:r>
            <a:r>
              <a:rPr lang="zh-CN" altLang="zh-CN" sz="1400" dirty="0"/>
              <a:t>编写</a:t>
            </a:r>
            <a:r>
              <a:rPr lang="zh-CN" altLang="zh-CN" sz="1400" dirty="0">
                <a:solidFill>
                  <a:srgbClr val="FF0000"/>
                </a:solidFill>
              </a:rPr>
              <a:t>测试用例</a:t>
            </a:r>
            <a:r>
              <a:rPr lang="zh-CN" altLang="zh-CN" sz="1400" dirty="0"/>
              <a:t>时的风险</a:t>
            </a:r>
          </a:p>
          <a:p>
            <a:r>
              <a:rPr lang="en-US" altLang="zh-CN" sz="1400" dirty="0"/>
              <a:t>2.</a:t>
            </a:r>
            <a:r>
              <a:rPr lang="zh-CN" altLang="zh-CN" sz="1400" dirty="0"/>
              <a:t>编写</a:t>
            </a:r>
            <a:r>
              <a:rPr lang="zh-CN" altLang="zh-CN" sz="1400" dirty="0">
                <a:solidFill>
                  <a:srgbClr val="FF0000"/>
                </a:solidFill>
              </a:rPr>
              <a:t>用户手册</a:t>
            </a:r>
            <a:r>
              <a:rPr lang="zh-CN" altLang="zh-CN" sz="1400" dirty="0"/>
              <a:t>不够详细的风险</a:t>
            </a:r>
          </a:p>
          <a:p>
            <a:r>
              <a:rPr lang="en-US" altLang="zh-CN" sz="1400" dirty="0"/>
              <a:t>3.</a:t>
            </a:r>
            <a:r>
              <a:rPr lang="zh-CN" altLang="zh-CN" sz="1400" dirty="0"/>
              <a:t>合格标准定制时的风险</a:t>
            </a:r>
          </a:p>
          <a:p>
            <a:r>
              <a:rPr lang="en-US" altLang="zh-CN" sz="1400" dirty="0"/>
              <a:t> </a:t>
            </a:r>
            <a:endParaRPr lang="zh-CN" altLang="zh-CN" sz="1400" dirty="0"/>
          </a:p>
          <a:p>
            <a:r>
              <a:rPr lang="en-US" altLang="zh-CN" sz="1400" dirty="0"/>
              <a:t> </a:t>
            </a:r>
            <a:endParaRPr lang="zh-CN" altLang="zh-CN" sz="1400" dirty="0"/>
          </a:p>
        </p:txBody>
      </p:sp>
    </p:spTree>
    <p:extLst>
      <p:ext uri="{BB962C8B-B14F-4D97-AF65-F5344CB8AC3E}">
        <p14:creationId xmlns:p14="http://schemas.microsoft.com/office/powerpoint/2010/main" val="396359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P spid="11"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7"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a:t>
            </a:r>
            <a:r>
              <a:rPr lang="zh-CN" altLang="en-US" sz="2800" b="1" dirty="0">
                <a:solidFill>
                  <a:schemeClr val="bg1"/>
                </a:solidFill>
                <a:latin typeface="Calibri" pitchFamily="34" charset="0"/>
                <a:sym typeface="Calibri" pitchFamily="34" charset="0"/>
              </a:rPr>
              <a:t>风险评估</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1364118"/>
            <a:ext cx="439230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需求管理方面的风险：</a:t>
            </a:r>
            <a:endParaRPr lang="zh-CN" altLang="zh-CN" sz="1400" dirty="0"/>
          </a:p>
          <a:p>
            <a:r>
              <a:rPr lang="en-US" altLang="zh-CN" sz="1400" dirty="0"/>
              <a:t>1.</a:t>
            </a:r>
            <a:r>
              <a:rPr lang="zh-CN" altLang="zh-CN" sz="1400" dirty="0"/>
              <a:t>变更控制</a:t>
            </a:r>
            <a:r>
              <a:rPr lang="zh-CN" altLang="zh-CN" sz="1400" dirty="0">
                <a:solidFill>
                  <a:srgbClr val="FF0000"/>
                </a:solidFill>
              </a:rPr>
              <a:t>过程不完善</a:t>
            </a:r>
            <a:r>
              <a:rPr lang="zh-CN" altLang="zh-CN" sz="1400" dirty="0"/>
              <a:t>引发的风险</a:t>
            </a:r>
          </a:p>
          <a:p>
            <a:r>
              <a:rPr lang="en-US" altLang="zh-CN" sz="1400" dirty="0"/>
              <a:t>2.</a:t>
            </a:r>
            <a:r>
              <a:rPr lang="zh-CN" altLang="zh-CN" sz="1400" dirty="0"/>
              <a:t>变更控制</a:t>
            </a:r>
            <a:r>
              <a:rPr lang="zh-CN" altLang="zh-CN" sz="1400" dirty="0">
                <a:solidFill>
                  <a:srgbClr val="FF0000"/>
                </a:solidFill>
              </a:rPr>
              <a:t>委员会没有实际生效</a:t>
            </a:r>
            <a:r>
              <a:rPr lang="zh-CN" altLang="zh-CN" sz="1400" dirty="0"/>
              <a:t>的风险</a:t>
            </a:r>
          </a:p>
          <a:p>
            <a:r>
              <a:rPr lang="en-US" altLang="zh-CN" sz="1400" dirty="0"/>
              <a:t>3.</a:t>
            </a:r>
            <a:r>
              <a:rPr lang="zh-CN" altLang="zh-CN" sz="1400" dirty="0"/>
              <a:t>变更</a:t>
            </a:r>
            <a:r>
              <a:rPr lang="zh-CN" altLang="zh-CN" sz="1400" dirty="0">
                <a:solidFill>
                  <a:srgbClr val="FF0000"/>
                </a:solidFill>
              </a:rPr>
              <a:t>影响分析不当</a:t>
            </a:r>
            <a:r>
              <a:rPr lang="zh-CN" altLang="zh-CN" sz="1400" dirty="0"/>
              <a:t>的风险</a:t>
            </a:r>
          </a:p>
          <a:p>
            <a:r>
              <a:rPr lang="en-US" altLang="zh-CN" sz="1400" dirty="0"/>
              <a:t>4.</a:t>
            </a:r>
            <a:r>
              <a:rPr lang="zh-CN" altLang="zh-CN" sz="1400" dirty="0">
                <a:solidFill>
                  <a:srgbClr val="FF0000"/>
                </a:solidFill>
              </a:rPr>
              <a:t>历史记录丢失</a:t>
            </a:r>
            <a:r>
              <a:rPr lang="zh-CN" altLang="zh-CN" sz="1400" dirty="0"/>
              <a:t>的风险</a:t>
            </a:r>
          </a:p>
          <a:p>
            <a:r>
              <a:rPr lang="en-US" altLang="zh-CN" sz="1400" dirty="0"/>
              <a:t>5.</a:t>
            </a:r>
            <a:r>
              <a:rPr lang="zh-CN" altLang="zh-CN" sz="1400" dirty="0"/>
              <a:t>需求管理</a:t>
            </a:r>
            <a:r>
              <a:rPr lang="zh-CN" altLang="zh-CN" sz="1400" dirty="0">
                <a:solidFill>
                  <a:srgbClr val="FF0000"/>
                </a:solidFill>
              </a:rPr>
              <a:t>工具使用不当</a:t>
            </a:r>
            <a:r>
              <a:rPr lang="zh-CN" altLang="zh-CN" sz="1400" dirty="0"/>
              <a:t>的风险</a:t>
            </a:r>
          </a:p>
          <a:p>
            <a:r>
              <a:rPr lang="en-US" altLang="zh-CN" sz="1400" dirty="0"/>
              <a:t> </a:t>
            </a:r>
            <a:endParaRPr lang="zh-CN" altLang="zh-CN" sz="1400" dirty="0"/>
          </a:p>
          <a:p>
            <a:r>
              <a:rPr lang="zh-CN" altLang="zh-CN" sz="1400" b="1" dirty="0"/>
              <a:t>其他风险：</a:t>
            </a:r>
            <a:endParaRPr lang="zh-CN" altLang="zh-CN" sz="1400" dirty="0"/>
          </a:p>
          <a:p>
            <a:r>
              <a:rPr lang="en-US" altLang="zh-CN" sz="1400" dirty="0"/>
              <a:t>1.</a:t>
            </a:r>
            <a:r>
              <a:rPr lang="zh-CN" altLang="zh-CN" sz="1400" dirty="0"/>
              <a:t>工作人员的</a:t>
            </a:r>
            <a:r>
              <a:rPr lang="zh-CN" altLang="zh-CN" sz="1400" dirty="0">
                <a:solidFill>
                  <a:srgbClr val="FF0000"/>
                </a:solidFill>
              </a:rPr>
              <a:t>事假病假</a:t>
            </a:r>
          </a:p>
          <a:p>
            <a:r>
              <a:rPr lang="en-US" altLang="zh-CN" sz="1400" dirty="0"/>
              <a:t>2.</a:t>
            </a:r>
            <a:r>
              <a:rPr lang="zh-CN" altLang="zh-CN" sz="1400" dirty="0"/>
              <a:t>项目经费的不足</a:t>
            </a:r>
            <a:r>
              <a:rPr lang="en-US" altLang="zh-CN" sz="1400" dirty="0"/>
              <a:t> </a:t>
            </a:r>
            <a:r>
              <a:rPr lang="en-US" altLang="zh-CN" sz="1400" dirty="0" smtClean="0"/>
              <a:t>	</a:t>
            </a:r>
            <a:r>
              <a:rPr lang="en-US" altLang="zh-CN" sz="1000" dirty="0" smtClean="0"/>
              <a:t>[2]</a:t>
            </a:r>
            <a:endParaRPr lang="zh-CN" altLang="zh-CN" sz="1400" dirty="0"/>
          </a:p>
        </p:txBody>
      </p:sp>
    </p:spTree>
    <p:extLst>
      <p:ext uri="{BB962C8B-B14F-4D97-AF65-F5344CB8AC3E}">
        <p14:creationId xmlns:p14="http://schemas.microsoft.com/office/powerpoint/2010/main" val="18722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
        <p:nvSpPr>
          <p:cNvPr id="8" name="TextBox 7"/>
          <p:cNvSpPr>
            <a:spLocks noChangeArrowheads="1"/>
          </p:cNvSpPr>
          <p:nvPr/>
        </p:nvSpPr>
        <p:spPr bwMode="auto">
          <a:xfrm>
            <a:off x="323037" y="1192689"/>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需求获取方面的风险控制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需求分析方面的风险控制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需求规格说明方面的风险控制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需求审核方面的风险控制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需求管理方面的风险控制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其他风险控制</a:t>
            </a:r>
          </a:p>
        </p:txBody>
      </p:sp>
    </p:spTree>
    <p:extLst>
      <p:ext uri="{BB962C8B-B14F-4D97-AF65-F5344CB8AC3E}">
        <p14:creationId xmlns:p14="http://schemas.microsoft.com/office/powerpoint/2010/main" val="184522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
        <p:nvSpPr>
          <p:cNvPr id="9" name="TextBox 7">
            <a:extLst>
              <a:ext uri="{FF2B5EF4-FFF2-40B4-BE49-F238E27FC236}">
                <a16:creationId xmlns="" xmlns:a16="http://schemas.microsoft.com/office/drawing/2014/main" id="{1579604E-79A5-4F95-963B-6B88B7A4A78D}"/>
              </a:ext>
            </a:extLst>
          </p:cNvPr>
          <p:cNvSpPr>
            <a:spLocks noChangeArrowheads="1"/>
          </p:cNvSpPr>
          <p:nvPr/>
        </p:nvSpPr>
        <p:spPr bwMode="auto">
          <a:xfrm>
            <a:off x="251700" y="1150282"/>
            <a:ext cx="84351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需求获取方面的风险控制：</a:t>
            </a:r>
            <a:endParaRPr lang="zh-CN" altLang="zh-CN" sz="1400" dirty="0"/>
          </a:p>
          <a:p>
            <a:r>
              <a:rPr lang="en-US" altLang="zh-CN" sz="1400" dirty="0"/>
              <a:t>1.</a:t>
            </a:r>
            <a:r>
              <a:rPr lang="zh-CN" altLang="zh-CN" sz="1400" dirty="0"/>
              <a:t>在项目早期确定项目的</a:t>
            </a:r>
            <a:r>
              <a:rPr lang="zh-CN" altLang="zh-CN" sz="1400" dirty="0">
                <a:solidFill>
                  <a:srgbClr val="FF0000"/>
                </a:solidFill>
              </a:rPr>
              <a:t>业务需求范围</a:t>
            </a:r>
            <a:r>
              <a:rPr lang="zh-CN" altLang="zh-CN" sz="1400" dirty="0"/>
              <a:t>，并将它作为添加新需求和修改现有需求的指导</a:t>
            </a:r>
          </a:p>
          <a:p>
            <a:r>
              <a:rPr lang="en-US" altLang="zh-CN" sz="1400" dirty="0"/>
              <a:t>2.</a:t>
            </a:r>
            <a:r>
              <a:rPr lang="zh-CN" altLang="zh-CN" sz="1400" dirty="0"/>
              <a:t>合理安排需求开发所需的</a:t>
            </a:r>
            <a:r>
              <a:rPr lang="zh-CN" altLang="zh-CN" sz="1400" dirty="0">
                <a:solidFill>
                  <a:srgbClr val="FF0000"/>
                </a:solidFill>
              </a:rPr>
              <a:t>时间</a:t>
            </a:r>
          </a:p>
          <a:p>
            <a:r>
              <a:rPr lang="en-US" altLang="zh-CN" sz="1400" dirty="0"/>
              <a:t>3.</a:t>
            </a:r>
            <a:r>
              <a:rPr lang="zh-CN" altLang="zh-CN" sz="1400" dirty="0"/>
              <a:t>确定主要客户，并采用产品代言人的方法，保证有</a:t>
            </a:r>
            <a:r>
              <a:rPr lang="zh-CN" altLang="zh-CN" sz="1400" dirty="0">
                <a:solidFill>
                  <a:srgbClr val="FF0000"/>
                </a:solidFill>
              </a:rPr>
              <a:t>足够的客户代表的积极参与</a:t>
            </a:r>
            <a:r>
              <a:rPr lang="zh-CN" altLang="zh-CN" sz="1400" dirty="0"/>
              <a:t>，确保由合适的人对需求做出权威性的决策。</a:t>
            </a:r>
          </a:p>
          <a:p>
            <a:r>
              <a:rPr lang="en-US" altLang="zh-CN" sz="1400" dirty="0"/>
              <a:t>4.</a:t>
            </a:r>
            <a:r>
              <a:rPr lang="zh-CN" altLang="zh-CN" sz="1400" dirty="0"/>
              <a:t>尽量识别客户可能做出的任何假设。提出自由回答的问题来</a:t>
            </a:r>
            <a:r>
              <a:rPr lang="zh-CN" altLang="zh-CN" sz="1400" dirty="0">
                <a:solidFill>
                  <a:srgbClr val="FF0000"/>
                </a:solidFill>
              </a:rPr>
              <a:t>鼓励客户分享</a:t>
            </a:r>
            <a:r>
              <a:rPr lang="zh-CN" altLang="zh-CN" sz="1400" dirty="0"/>
              <a:t>更多的想法、期望、主意、信息和关注点，而不是我们以其他方式所听到的。</a:t>
            </a:r>
          </a:p>
          <a:p>
            <a:r>
              <a:rPr lang="en-US" altLang="zh-CN" sz="1400" dirty="0"/>
              <a:t>5.</a:t>
            </a:r>
            <a:r>
              <a:rPr lang="zh-CN" altLang="zh-CN" sz="1400" dirty="0"/>
              <a:t>通过</a:t>
            </a:r>
            <a:r>
              <a:rPr lang="zh-CN" altLang="zh-CN" sz="1400" dirty="0">
                <a:solidFill>
                  <a:srgbClr val="FF0000"/>
                </a:solidFill>
              </a:rPr>
              <a:t>逆向工程</a:t>
            </a:r>
            <a:r>
              <a:rPr lang="zh-CN" altLang="zh-CN" sz="1400" dirty="0"/>
              <a:t>发现的需求编写成文档，让客户评审这些需求，以确保其正确定和相关性。</a:t>
            </a:r>
          </a:p>
          <a:p>
            <a:r>
              <a:rPr lang="en-US" altLang="zh-CN" sz="1400" dirty="0"/>
              <a:t>6.</a:t>
            </a:r>
            <a:r>
              <a:rPr lang="zh-CN" altLang="zh-CN" sz="1400" dirty="0"/>
              <a:t>分析人员必须提炼出隐藏在客户提出的解决方案背后的</a:t>
            </a:r>
            <a:r>
              <a:rPr lang="zh-CN" altLang="zh-CN" sz="1400" dirty="0">
                <a:solidFill>
                  <a:srgbClr val="FF0000"/>
                </a:solidFill>
              </a:rPr>
              <a:t>真正意图</a:t>
            </a:r>
            <a:r>
              <a:rPr lang="zh-CN" altLang="zh-CN" sz="1400" dirty="0"/>
              <a:t>。</a:t>
            </a:r>
          </a:p>
          <a:p>
            <a:r>
              <a:rPr lang="en-US" altLang="zh-CN" sz="1400" dirty="0"/>
              <a:t> </a:t>
            </a:r>
            <a:endParaRPr lang="zh-CN" altLang="zh-CN" sz="1400" dirty="0"/>
          </a:p>
          <a:p>
            <a:r>
              <a:rPr lang="zh-CN" altLang="zh-CN" sz="1400" b="1" dirty="0"/>
              <a:t>需求分析方面的风险控制：</a:t>
            </a:r>
            <a:endParaRPr lang="zh-CN" altLang="zh-CN" sz="1400" dirty="0"/>
          </a:p>
          <a:p>
            <a:r>
              <a:rPr lang="en-US" altLang="zh-CN" sz="1400" dirty="0"/>
              <a:t>1.</a:t>
            </a:r>
            <a:r>
              <a:rPr lang="zh-CN" altLang="zh-CN" sz="1400" dirty="0"/>
              <a:t>要确保每个功能需求、特性或用例都设定了</a:t>
            </a:r>
            <a:r>
              <a:rPr lang="zh-CN" altLang="zh-CN" sz="1400" dirty="0">
                <a:solidFill>
                  <a:srgbClr val="FF0000"/>
                </a:solidFill>
              </a:rPr>
              <a:t>优先级</a:t>
            </a:r>
            <a:r>
              <a:rPr lang="zh-CN" altLang="zh-CN" sz="1400" dirty="0"/>
              <a:t>，并安排在一个特定的系统版本或迭代中实现它们。</a:t>
            </a:r>
          </a:p>
          <a:p>
            <a:r>
              <a:rPr lang="en-US" altLang="zh-CN" sz="1400" dirty="0"/>
              <a:t>2.</a:t>
            </a:r>
            <a:r>
              <a:rPr lang="zh-CN" altLang="zh-CN" sz="1400" dirty="0"/>
              <a:t>获取足够的知识以对需求进行</a:t>
            </a:r>
            <a:r>
              <a:rPr lang="zh-CN" altLang="zh-CN" sz="1400" dirty="0">
                <a:solidFill>
                  <a:srgbClr val="FF0000"/>
                </a:solidFill>
              </a:rPr>
              <a:t>正确的建模</a:t>
            </a:r>
            <a:r>
              <a:rPr lang="zh-CN" altLang="zh-CN" sz="1400" dirty="0"/>
              <a:t>。</a:t>
            </a:r>
          </a:p>
          <a:p>
            <a:r>
              <a:rPr lang="en-US" altLang="zh-CN" sz="1400" dirty="0"/>
              <a:t>3.</a:t>
            </a:r>
            <a:r>
              <a:rPr lang="zh-CN" altLang="zh-CN" sz="1400" dirty="0"/>
              <a:t>正确了解需求的内容以打造</a:t>
            </a:r>
            <a:r>
              <a:rPr lang="zh-CN" altLang="zh-CN" sz="1400" dirty="0">
                <a:solidFill>
                  <a:srgbClr val="FF0000"/>
                </a:solidFill>
              </a:rPr>
              <a:t>正确的数据字典</a:t>
            </a:r>
            <a:r>
              <a:rPr lang="zh-CN" altLang="zh-CN" sz="1400" dirty="0" smtClean="0"/>
              <a:t>。</a:t>
            </a:r>
            <a:r>
              <a:rPr lang="en-US" altLang="zh-CN" sz="1400" dirty="0" smtClean="0"/>
              <a:t> </a:t>
            </a:r>
            <a:r>
              <a:rPr lang="en-US" altLang="zh-CN" sz="1050" dirty="0" smtClean="0"/>
              <a:t>[2]</a:t>
            </a:r>
            <a:endParaRPr lang="zh-CN" altLang="zh-CN" sz="1400" dirty="0"/>
          </a:p>
        </p:txBody>
      </p:sp>
    </p:spTree>
    <p:extLst>
      <p:ext uri="{BB962C8B-B14F-4D97-AF65-F5344CB8AC3E}">
        <p14:creationId xmlns:p14="http://schemas.microsoft.com/office/powerpoint/2010/main" val="209434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
        <p:nvSpPr>
          <p:cNvPr id="9" name="TextBox 7">
            <a:extLst>
              <a:ext uri="{FF2B5EF4-FFF2-40B4-BE49-F238E27FC236}">
                <a16:creationId xmlns="" xmlns:a16="http://schemas.microsoft.com/office/drawing/2014/main" id="{479F81FC-DEC2-413B-8B04-D88431592787}"/>
              </a:ext>
            </a:extLst>
          </p:cNvPr>
          <p:cNvSpPr>
            <a:spLocks noChangeArrowheads="1"/>
          </p:cNvSpPr>
          <p:nvPr/>
        </p:nvSpPr>
        <p:spPr bwMode="auto">
          <a:xfrm>
            <a:off x="323705" y="1158245"/>
            <a:ext cx="849659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需求规格说明方面的风险控制：</a:t>
            </a:r>
            <a:endParaRPr lang="zh-CN" altLang="zh-CN" sz="1400" dirty="0"/>
          </a:p>
          <a:p>
            <a:pPr lvl="0"/>
            <a:r>
              <a:rPr lang="zh-CN" altLang="zh-CN" sz="1400" dirty="0"/>
              <a:t>验证并使用绝对</a:t>
            </a:r>
            <a:r>
              <a:rPr lang="zh-CN" altLang="zh-CN" sz="1400" dirty="0">
                <a:solidFill>
                  <a:srgbClr val="FF0000"/>
                </a:solidFill>
              </a:rPr>
              <a:t>正确且权威</a:t>
            </a:r>
            <a:r>
              <a:rPr lang="zh-CN" altLang="zh-CN" sz="1400" dirty="0"/>
              <a:t>的模版。</a:t>
            </a:r>
          </a:p>
          <a:p>
            <a:r>
              <a:rPr lang="en-US" altLang="zh-CN" sz="1400" dirty="0"/>
              <a:t> </a:t>
            </a:r>
            <a:endParaRPr lang="zh-CN" altLang="zh-CN" sz="1400" dirty="0"/>
          </a:p>
          <a:p>
            <a:r>
              <a:rPr lang="zh-CN" altLang="zh-CN" sz="1400" b="1" dirty="0"/>
              <a:t>需求审核方面的风险控制：</a:t>
            </a:r>
            <a:endParaRPr lang="zh-CN" altLang="zh-CN" sz="1400" dirty="0"/>
          </a:p>
          <a:p>
            <a:r>
              <a:rPr lang="en-US" altLang="zh-CN" sz="1400" dirty="0"/>
              <a:t>1.</a:t>
            </a:r>
            <a:r>
              <a:rPr lang="zh-CN" altLang="zh-CN" sz="1400" dirty="0"/>
              <a:t>确保测试用例正确的实例化，文档化。</a:t>
            </a:r>
          </a:p>
          <a:p>
            <a:r>
              <a:rPr lang="en-US" altLang="zh-CN" sz="1400" dirty="0"/>
              <a:t>2.</a:t>
            </a:r>
            <a:r>
              <a:rPr lang="zh-CN" altLang="zh-CN" sz="1400" dirty="0"/>
              <a:t>间断性采纳足够的客户建议以</a:t>
            </a:r>
            <a:r>
              <a:rPr lang="zh-CN" altLang="zh-CN" sz="1400" dirty="0">
                <a:solidFill>
                  <a:srgbClr val="FF0000"/>
                </a:solidFill>
              </a:rPr>
              <a:t>不断改善用户手册</a:t>
            </a:r>
            <a:r>
              <a:rPr lang="zh-CN" altLang="zh-CN" sz="1400" dirty="0"/>
              <a:t>。</a:t>
            </a:r>
          </a:p>
          <a:p>
            <a:r>
              <a:rPr lang="en-US" altLang="zh-CN" sz="1400" dirty="0"/>
              <a:t>3.</a:t>
            </a:r>
            <a:r>
              <a:rPr lang="zh-CN" altLang="zh-CN" sz="1400" dirty="0">
                <a:solidFill>
                  <a:srgbClr val="FF0000"/>
                </a:solidFill>
              </a:rPr>
              <a:t>多次与需求给及方接触</a:t>
            </a:r>
            <a:r>
              <a:rPr lang="zh-CN" altLang="zh-CN" sz="1400" dirty="0"/>
              <a:t>，确定需求的最终模式以正确的制定合格标准。</a:t>
            </a:r>
          </a:p>
          <a:p>
            <a:r>
              <a:rPr lang="en-US" altLang="zh-CN" sz="1400" dirty="0"/>
              <a:t> </a:t>
            </a:r>
            <a:endParaRPr lang="zh-CN" altLang="zh-CN" sz="1400" dirty="0"/>
          </a:p>
          <a:p>
            <a:r>
              <a:rPr lang="zh-CN" altLang="zh-CN" sz="1400" b="1" dirty="0"/>
              <a:t>需求管理方面的风险控制：</a:t>
            </a:r>
            <a:endParaRPr lang="zh-CN" altLang="zh-CN" sz="1400" dirty="0"/>
          </a:p>
          <a:p>
            <a:r>
              <a:rPr lang="en-US" altLang="zh-CN" sz="1400" dirty="0"/>
              <a:t>1.</a:t>
            </a:r>
            <a:r>
              <a:rPr lang="zh-CN" altLang="zh-CN" sz="1400" dirty="0"/>
              <a:t>项目经理严格把控</a:t>
            </a:r>
            <a:r>
              <a:rPr lang="zh-CN" altLang="zh-CN" sz="1400" dirty="0">
                <a:solidFill>
                  <a:srgbClr val="FF0000"/>
                </a:solidFill>
              </a:rPr>
              <a:t>变更控制过程</a:t>
            </a:r>
            <a:r>
              <a:rPr lang="zh-CN" altLang="zh-CN" sz="1400" dirty="0"/>
              <a:t>，保证每次变更都有原因有记录以及有影响分析。</a:t>
            </a:r>
          </a:p>
          <a:p>
            <a:r>
              <a:rPr lang="en-US" altLang="zh-CN" sz="1400" dirty="0"/>
              <a:t>2.</a:t>
            </a:r>
            <a:r>
              <a:rPr lang="zh-CN" altLang="zh-CN" sz="1400" dirty="0"/>
              <a:t>项目经理严格把关</a:t>
            </a:r>
            <a:r>
              <a:rPr lang="zh-CN" altLang="zh-CN" sz="1400" dirty="0">
                <a:solidFill>
                  <a:srgbClr val="FF0000"/>
                </a:solidFill>
              </a:rPr>
              <a:t>变更控制</a:t>
            </a:r>
            <a:r>
              <a:rPr lang="zh-CN" altLang="zh-CN" sz="1400" dirty="0" smtClean="0">
                <a:solidFill>
                  <a:srgbClr val="FF0000"/>
                </a:solidFill>
              </a:rPr>
              <a:t>委员会</a:t>
            </a:r>
            <a:r>
              <a:rPr lang="zh-CN" altLang="en-US" sz="1400" dirty="0" smtClean="0"/>
              <a:t>，</a:t>
            </a:r>
            <a:r>
              <a:rPr lang="zh-CN" altLang="zh-CN" sz="1400" dirty="0" smtClean="0"/>
              <a:t>以</a:t>
            </a:r>
            <a:r>
              <a:rPr lang="zh-CN" altLang="zh-CN" sz="1400" dirty="0"/>
              <a:t>使其达到应有的效果以及保证维持日常的运作。</a:t>
            </a:r>
          </a:p>
          <a:p>
            <a:r>
              <a:rPr lang="en-US" altLang="zh-CN" sz="1400" dirty="0"/>
              <a:t>3.</a:t>
            </a:r>
            <a:r>
              <a:rPr lang="zh-CN" altLang="zh-CN" sz="1400" dirty="0"/>
              <a:t>变更控制委员会对每一次变更申请</a:t>
            </a:r>
            <a:r>
              <a:rPr lang="zh-CN" altLang="zh-CN" sz="1400" dirty="0">
                <a:solidFill>
                  <a:srgbClr val="FF0000"/>
                </a:solidFill>
              </a:rPr>
              <a:t>做出正确的影响分析</a:t>
            </a:r>
            <a:r>
              <a:rPr lang="zh-CN" altLang="zh-CN" sz="1400" dirty="0"/>
              <a:t>并与项目经理协商决定变更与否。</a:t>
            </a:r>
          </a:p>
          <a:p>
            <a:r>
              <a:rPr lang="en-US" altLang="zh-CN" sz="1400" dirty="0"/>
              <a:t>4.</a:t>
            </a:r>
            <a:r>
              <a:rPr lang="zh-CN" altLang="zh-CN" sz="1400" dirty="0"/>
              <a:t>项目经理与变更控制委员会负责人两首</a:t>
            </a:r>
            <a:r>
              <a:rPr lang="zh-CN" altLang="zh-CN" sz="1400" dirty="0">
                <a:solidFill>
                  <a:srgbClr val="FF0000"/>
                </a:solidFill>
              </a:rPr>
              <a:t>保留历史文件</a:t>
            </a:r>
            <a:r>
              <a:rPr lang="zh-CN" altLang="zh-CN" sz="1400" dirty="0"/>
              <a:t>，并实时上传新文件至远程库。</a:t>
            </a:r>
          </a:p>
          <a:p>
            <a:r>
              <a:rPr lang="en-US" altLang="zh-CN" sz="1400" dirty="0"/>
              <a:t>5.</a:t>
            </a:r>
            <a:r>
              <a:rPr lang="zh-CN" altLang="zh-CN" sz="1400" dirty="0"/>
              <a:t>所有组员认真学习需求管理工具的</a:t>
            </a:r>
            <a:r>
              <a:rPr lang="zh-CN" altLang="zh-CN" sz="1400" dirty="0" smtClean="0"/>
              <a:t>使用</a:t>
            </a:r>
            <a:r>
              <a:rPr lang="zh-CN" altLang="en-US" sz="1400" dirty="0" smtClean="0"/>
              <a:t>，达到</a:t>
            </a:r>
            <a:r>
              <a:rPr lang="zh-CN" altLang="zh-CN" sz="1400" dirty="0" smtClean="0"/>
              <a:t>对</a:t>
            </a:r>
            <a:r>
              <a:rPr lang="zh-CN" altLang="zh-CN" sz="1400" dirty="0"/>
              <a:t>其进行</a:t>
            </a:r>
            <a:r>
              <a:rPr lang="zh-CN" altLang="zh-CN" sz="1400" dirty="0">
                <a:solidFill>
                  <a:srgbClr val="FF0000"/>
                </a:solidFill>
              </a:rPr>
              <a:t>熟练的基础操作</a:t>
            </a:r>
            <a:r>
              <a:rPr lang="zh-CN" altLang="zh-CN" sz="1400" dirty="0" smtClean="0"/>
              <a:t>。</a:t>
            </a:r>
            <a:r>
              <a:rPr lang="en-US" altLang="zh-CN" sz="1400" dirty="0" smtClean="0"/>
              <a:t>   </a:t>
            </a:r>
            <a:r>
              <a:rPr lang="en-US" altLang="zh-CN" sz="1050" dirty="0" smtClean="0"/>
              <a:t>[2][3]</a:t>
            </a:r>
            <a:endParaRPr lang="zh-CN" altLang="zh-CN" sz="1400" dirty="0"/>
          </a:p>
        </p:txBody>
      </p:sp>
    </p:spTree>
    <p:extLst>
      <p:ext uri="{BB962C8B-B14F-4D97-AF65-F5344CB8AC3E}">
        <p14:creationId xmlns:p14="http://schemas.microsoft.com/office/powerpoint/2010/main" val="101399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9" name="TextBox 7">
            <a:extLst>
              <a:ext uri="{FF2B5EF4-FFF2-40B4-BE49-F238E27FC236}">
                <a16:creationId xmlns="" xmlns:a16="http://schemas.microsoft.com/office/drawing/2014/main" id="{479F81FC-DEC2-413B-8B04-D88431592787}"/>
              </a:ext>
            </a:extLst>
          </p:cNvPr>
          <p:cNvSpPr>
            <a:spLocks noChangeArrowheads="1"/>
          </p:cNvSpPr>
          <p:nvPr/>
        </p:nvSpPr>
        <p:spPr bwMode="auto">
          <a:xfrm>
            <a:off x="323705" y="1771531"/>
            <a:ext cx="849659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其他风险控制：</a:t>
            </a:r>
            <a:endParaRPr lang="zh-CN" altLang="zh-CN" sz="1400" dirty="0"/>
          </a:p>
          <a:p>
            <a:r>
              <a:rPr lang="en-US" altLang="zh-CN" sz="1400" dirty="0"/>
              <a:t>1.</a:t>
            </a:r>
            <a:r>
              <a:rPr lang="zh-CN" altLang="zh-CN" sz="1400" dirty="0"/>
              <a:t>工作人员做到所有事假</a:t>
            </a:r>
            <a:r>
              <a:rPr lang="zh-CN" altLang="zh-CN" sz="1400" dirty="0">
                <a:solidFill>
                  <a:srgbClr val="FF0000"/>
                </a:solidFill>
              </a:rPr>
              <a:t>提前一星期通知</a:t>
            </a:r>
            <a:r>
              <a:rPr lang="zh-CN" altLang="zh-CN" sz="1400" dirty="0"/>
              <a:t>以让项目经理合理安排其他人员的分工使计划照常推进。所有计划应有第二套执行方案以保证在员工病假或突然的事假以及其他理由的请假中能急事实施以确保项目的正常推进。</a:t>
            </a:r>
          </a:p>
          <a:p>
            <a:r>
              <a:rPr lang="en-US" altLang="zh-CN" sz="1400" dirty="0"/>
              <a:t>2.</a:t>
            </a:r>
            <a:r>
              <a:rPr lang="zh-CN" altLang="zh-CN" sz="1400" dirty="0"/>
              <a:t>早期进行正确的经费预算，项目经理对开支进行严格的把控</a:t>
            </a:r>
            <a:r>
              <a:rPr lang="zh-CN" altLang="zh-CN" sz="1400" dirty="0">
                <a:solidFill>
                  <a:srgbClr val="FF0000"/>
                </a:solidFill>
              </a:rPr>
              <a:t>以保证预算的充足</a:t>
            </a:r>
            <a:r>
              <a:rPr lang="zh-CN" altLang="zh-CN" sz="1400" dirty="0"/>
              <a:t>，对无法预计的花费进行判断重要性及经后的预算重估和经费申请</a:t>
            </a:r>
            <a:r>
              <a:rPr lang="zh-CN" altLang="zh-CN" sz="1400" dirty="0" smtClean="0"/>
              <a:t>。</a:t>
            </a:r>
            <a:r>
              <a:rPr lang="en-US" altLang="zh-CN" sz="1400" dirty="0"/>
              <a:t>  </a:t>
            </a:r>
            <a:r>
              <a:rPr lang="en-US" altLang="zh-CN" sz="1050" dirty="0"/>
              <a:t>[2][3]</a:t>
            </a:r>
            <a:endParaRPr lang="zh-CN" altLang="zh-CN" sz="1050" dirty="0"/>
          </a:p>
          <a:p>
            <a:endParaRPr lang="zh-CN" altLang="zh-CN" sz="1400" dirty="0"/>
          </a:p>
        </p:txBody>
      </p:sp>
    </p:spTree>
    <p:extLst>
      <p:ext uri="{BB962C8B-B14F-4D97-AF65-F5344CB8AC3E}">
        <p14:creationId xmlns:p14="http://schemas.microsoft.com/office/powerpoint/2010/main" val="37034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8"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在远端创建库并允许小组成员对其的操作。明确受控文档与非受控文档，项目一经修改就传送每一个测试版本至非受控文档，</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及以上的正式版本将最高版本保存至受控文档，确保版本的回溯可能。</a:t>
            </a:r>
          </a:p>
        </p:txBody>
      </p:sp>
    </p:spTree>
    <p:extLst>
      <p:ext uri="{BB962C8B-B14F-4D97-AF65-F5344CB8AC3E}">
        <p14:creationId xmlns:p14="http://schemas.microsoft.com/office/powerpoint/2010/main" val="309663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项目组其他成员可以对范围提出变更意见，但必须向</a:t>
            </a:r>
            <a:r>
              <a:rPr lang="en-US" altLang="zh-CN" sz="1600" b="1" dirty="0">
                <a:solidFill>
                  <a:srgbClr val="000000"/>
                </a:solidFill>
                <a:latin typeface="Calibri" pitchFamily="34" charset="0"/>
                <a:sym typeface="Calibri" pitchFamily="34" charset="0"/>
              </a:rPr>
              <a:t>PM</a:t>
            </a:r>
            <a:r>
              <a:rPr lang="zh-CN" altLang="en-US" sz="1600" b="1" dirty="0">
                <a:solidFill>
                  <a:srgbClr val="000000"/>
                </a:solidFill>
                <a:latin typeface="Calibri" pitchFamily="34" charset="0"/>
                <a:sym typeface="Calibri" pitchFamily="34" charset="0"/>
              </a:rPr>
              <a:t>进行报告并估计每一个项目成员提出新方法、新工具以提高项目的开发进度，但严格控制在未经讨论的擅自变更，这些变更指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对于客户提出的变更，视变更影响的大小，首先须经变更控制委员会正式或者非正式的讨论，把最后的变更意见交由项目经理实施</a:t>
            </a:r>
            <a:r>
              <a:rPr lang="zh-CN" altLang="en-US" sz="1600" b="1" dirty="0" smtClean="0">
                <a:solidFill>
                  <a:srgbClr val="000000"/>
                </a:solidFill>
                <a:latin typeface="Calibri" pitchFamily="34" charset="0"/>
                <a:sym typeface="Calibri" pitchFamily="34" charset="0"/>
              </a:rPr>
              <a:t>。 </a:t>
            </a:r>
            <a:r>
              <a:rPr lang="en-US" altLang="zh-CN" sz="1100" b="1" dirty="0" smtClean="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100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r>
              <a:rPr lang="zh-CN" altLang="en-US" sz="1600" b="1" dirty="0" smtClean="0">
                <a:solidFill>
                  <a:srgbClr val="000000"/>
                </a:solidFill>
                <a:latin typeface="Calibri" pitchFamily="34" charset="0"/>
                <a:sym typeface="Calibri" pitchFamily="34" charset="0"/>
              </a:rPr>
              <a:t>。 </a:t>
            </a:r>
            <a:r>
              <a:rPr lang="en-US" altLang="zh-CN" sz="1100" b="1" dirty="0" smtClean="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软件工程系列课程教学辅助网站</a:t>
            </a:r>
          </a:p>
          <a:p>
            <a:r>
              <a:rPr lang="en-US" altLang="zh-CN" sz="1400" b="1" dirty="0">
                <a:latin typeface="宋体" pitchFamily="2" charset="-122"/>
                <a:sym typeface="宋体" pitchFamily="2" charset="-122"/>
              </a:rPr>
              <a:t>Project Based Case Learning System</a:t>
            </a:r>
          </a:p>
          <a:p>
            <a:endParaRPr lang="zh-CN" altLang="zh-CN" sz="1400" b="1" dirty="0">
              <a:latin typeface="宋体" pitchFamily="2" charset="-122"/>
              <a:sym typeface="宋体" pitchFamily="2" charset="-122"/>
            </a:endParaRP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2018/11/4</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a:t>
            </a:r>
            <a:r>
              <a:rPr lang="en-US" altLang="zh-CN" sz="1600" b="1" dirty="0" smtClean="0">
                <a:solidFill>
                  <a:srgbClr val="000000"/>
                </a:solidFill>
                <a:latin typeface="Calibri" pitchFamily="34" charset="0"/>
                <a:sym typeface="Calibri" pitchFamily="34" charset="0"/>
              </a:rPr>
              <a:t>Beatty</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[5]  </a:t>
            </a:r>
            <a:r>
              <a:rPr lang="zh-CN" altLang="en-US" sz="1600" b="1" dirty="0">
                <a:solidFill>
                  <a:srgbClr val="000000"/>
                </a:solidFill>
                <a:latin typeface="Calibri" pitchFamily="34" charset="0"/>
                <a:sym typeface="Calibri" pitchFamily="34" charset="0"/>
              </a:rPr>
              <a:t>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 </a:t>
            </a:r>
            <a:r>
              <a:rPr lang="en-US" altLang="zh-CN" sz="1600" b="1" dirty="0">
                <a:solidFill>
                  <a:srgbClr val="000000"/>
                </a:solidFill>
                <a:latin typeface="Calibri" pitchFamily="34" charset="0"/>
                <a:sym typeface="Calibri" pitchFamily="34" charset="0"/>
              </a:rPr>
              <a:t>2018\10\18</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9-2 </a:t>
            </a:r>
            <a:r>
              <a:rPr lang="zh-CN" altLang="en-US" sz="2800" b="1" dirty="0" smtClean="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第六次系统分析会议</a:t>
            </a:r>
            <a:r>
              <a:rPr lang="en-US" altLang="zh-CN" sz="1600" b="1" dirty="0">
                <a:solidFill>
                  <a:srgbClr val="000000"/>
                </a:solidFill>
                <a:latin typeface="Calibri" pitchFamily="34" charset="0"/>
                <a:sym typeface="Calibri" pitchFamily="34" charset="0"/>
              </a:rPr>
              <a:t>.</a:t>
            </a:r>
            <a:r>
              <a:rPr lang="en-US" altLang="zh-CN" sz="1600" b="1" dirty="0" err="1" smtClean="0">
                <a:solidFill>
                  <a:srgbClr val="000000"/>
                </a:solidFill>
                <a:latin typeface="Calibri" pitchFamily="34" charset="0"/>
                <a:sym typeface="Calibri" pitchFamily="34" charset="0"/>
              </a:rPr>
              <a:t>docx</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0.2.docx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0.3.docx</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0.3.docx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需求计划</a:t>
            </a:r>
            <a:r>
              <a:rPr lang="en-US" altLang="zh-CN" sz="1600" b="1" dirty="0" err="1" smtClean="0">
                <a:solidFill>
                  <a:srgbClr val="000000"/>
                </a:solidFill>
                <a:latin typeface="Calibri" pitchFamily="34" charset="0"/>
                <a:sym typeface="Calibri" pitchFamily="34" charset="0"/>
              </a:rPr>
              <a:t>Gantt.mpp</a:t>
            </a:r>
            <a:endParaRPr lang="en-US" altLang="zh-CN" sz="1600" b="1" dirty="0" smtClean="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8980"/>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10430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79634"/>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5496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30288"/>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60561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9-3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smtClean="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smtClean="0">
                <a:solidFill>
                  <a:srgbClr val="000000"/>
                </a:solidFill>
                <a:latin typeface="Calibri" pitchFamily="34" charset="0"/>
                <a:sym typeface="Calibri" pitchFamily="34" charset="0"/>
              </a:rPr>
              <a:t>》  </a:t>
            </a:r>
            <a:r>
              <a:rPr lang="en-US" altLang="zh-CN" sz="1050" b="1" dirty="0" smtClean="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740" y="1563680"/>
            <a:ext cx="7704535" cy="2104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r>
              <a:rPr kumimoji="0" 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2018/11/4</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89179097"/>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gridCol w="1883414"/>
                <a:gridCol w="1884342"/>
                <a:gridCol w="2485396"/>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135 6704 1998</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135 6656 7970</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1613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83730" y="1059645"/>
            <a:ext cx="1011815" cy="338554"/>
          </a:xfrm>
          <a:prstGeom prst="rect">
            <a:avLst/>
          </a:prstGeom>
        </p:spPr>
        <p:txBody>
          <a:bodyPr wrap="none">
            <a:spAutoFit/>
          </a:bodyPr>
          <a:lstStyle/>
          <a:p>
            <a:r>
              <a:rPr lang="zh-CN" altLang="zh-CN" sz="1600" b="1" dirty="0"/>
              <a:t>开发方：</a:t>
            </a:r>
            <a:endParaRPr lang="zh-CN" altLang="zh-CN" sz="1600" dirty="0"/>
          </a:p>
        </p:txBody>
      </p:sp>
      <p:graphicFrame>
        <p:nvGraphicFramePr>
          <p:cNvPr id="7" name="表格 6"/>
          <p:cNvGraphicFramePr>
            <a:graphicFrameLocks noGrp="1"/>
          </p:cNvGraphicFramePr>
          <p:nvPr>
            <p:extLst>
              <p:ext uri="{D42A27DB-BD31-4B8C-83A1-F6EECF244321}">
                <p14:modId xmlns:p14="http://schemas.microsoft.com/office/powerpoint/2010/main" val="3417568040"/>
              </p:ext>
            </p:extLst>
          </p:nvPr>
        </p:nvGraphicFramePr>
        <p:xfrm>
          <a:off x="683730" y="1543039"/>
          <a:ext cx="6408445" cy="2756830"/>
        </p:xfrm>
        <a:graphic>
          <a:graphicData uri="http://schemas.openxmlformats.org/drawingml/2006/table">
            <a:tbl>
              <a:tblPr firstRow="1" firstCol="1" bandRow="1">
                <a:tableStyleId>{5C22544A-7EE6-4342-B048-85BDC9FD1C3A}</a:tableStyleId>
              </a:tblPr>
              <a:tblGrid>
                <a:gridCol w="1088151">
                  <a:extLst>
                    <a:ext uri="{9D8B030D-6E8A-4147-A177-3AD203B41FA5}">
                      <a16:colId xmlns="" xmlns:a16="http://schemas.microsoft.com/office/drawing/2014/main" val="20000"/>
                    </a:ext>
                  </a:extLst>
                </a:gridCol>
                <a:gridCol w="1720044">
                  <a:extLst>
                    <a:ext uri="{9D8B030D-6E8A-4147-A177-3AD203B41FA5}">
                      <a16:colId xmlns="" xmlns:a16="http://schemas.microsoft.com/office/drawing/2014/main" val="20001"/>
                    </a:ext>
                  </a:extLst>
                </a:gridCol>
                <a:gridCol w="3600250">
                  <a:extLst>
                    <a:ext uri="{9D8B030D-6E8A-4147-A177-3AD203B41FA5}">
                      <a16:colId xmlns="" xmlns:a16="http://schemas.microsoft.com/office/drawing/2014/main" val="20002"/>
                    </a:ext>
                  </a:extLst>
                </a:gridCol>
              </a:tblGrid>
              <a:tr h="453581">
                <a:tc>
                  <a:txBody>
                    <a:bodyPr/>
                    <a:lstStyle/>
                    <a:p>
                      <a:pPr algn="just">
                        <a:spcAft>
                          <a:spcPts val="0"/>
                        </a:spcAft>
                      </a:pPr>
                      <a:r>
                        <a:rPr lang="zh-CN" sz="14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4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400" kern="0">
                          <a:effectLst/>
                        </a:rPr>
                        <a:t>邮箱</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453581">
                <a:tc>
                  <a:txBody>
                    <a:bodyPr/>
                    <a:lstStyle/>
                    <a:p>
                      <a:pPr algn="just">
                        <a:spcAft>
                          <a:spcPts val="0"/>
                        </a:spcAft>
                      </a:pPr>
                      <a:r>
                        <a:rPr lang="zh-CN" sz="1400" kern="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19967306561</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3"/>
                        </a:rPr>
                        <a:t>31601236@stu.zucc.edu.cn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435909">
                <a:tc>
                  <a:txBody>
                    <a:bodyPr/>
                    <a:lstStyle/>
                    <a:p>
                      <a:pPr algn="just">
                        <a:spcAft>
                          <a:spcPts val="0"/>
                        </a:spcAft>
                      </a:pPr>
                      <a:r>
                        <a:rPr lang="zh-CN" sz="1400" kern="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15968128542</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4"/>
                        </a:rPr>
                        <a:t>31601259@stu.zucc.edu.cn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471253">
                <a:tc>
                  <a:txBody>
                    <a:bodyPr/>
                    <a:lstStyle/>
                    <a:p>
                      <a:pPr algn="just">
                        <a:spcAft>
                          <a:spcPts val="0"/>
                        </a:spcAft>
                      </a:pPr>
                      <a:r>
                        <a:rPr lang="zh-CN" sz="1400" kern="0" dirty="0">
                          <a:effectLst/>
                        </a:rPr>
                        <a:t>刘晓倩</a:t>
                      </a:r>
                      <a:endParaRPr lang="zh-CN" sz="1600" kern="100" dirty="0">
                        <a:effectLst/>
                        <a:latin typeface="Times New Roman"/>
                        <a:ea typeface="宋体"/>
                      </a:endParaRPr>
                    </a:p>
                  </a:txBody>
                  <a:tcPr marL="68580" marR="68580" marT="0" marB="0"/>
                </a:tc>
                <a:tc>
                  <a:txBody>
                    <a:bodyPr/>
                    <a:lstStyle/>
                    <a:p>
                      <a:pPr algn="just">
                        <a:spcAft>
                          <a:spcPts val="0"/>
                        </a:spcAft>
                      </a:pPr>
                      <a:r>
                        <a:rPr lang="en-US" sz="1400" kern="0" dirty="0">
                          <a:effectLst/>
                        </a:rPr>
                        <a:t>15988154533</a:t>
                      </a:r>
                      <a:endParaRPr lang="zh-CN" sz="1600" kern="100" dirty="0">
                        <a:effectLst/>
                        <a:latin typeface="Times New Roman"/>
                        <a:ea typeface="宋体"/>
                      </a:endParaRPr>
                    </a:p>
                  </a:txBody>
                  <a:tcPr marL="68580" marR="68580" marT="0" marB="0"/>
                </a:tc>
                <a:tc>
                  <a:txBody>
                    <a:bodyPr/>
                    <a:lstStyle/>
                    <a:p>
                      <a:pPr algn="just">
                        <a:spcAft>
                          <a:spcPts val="0"/>
                        </a:spcAft>
                      </a:pPr>
                      <a:r>
                        <a:rPr lang="en-US" sz="1400" u="none" strike="noStrike" kern="0" dirty="0">
                          <a:effectLst/>
                          <a:hlinkClick r:id="rId5"/>
                        </a:rPr>
                        <a:t>31601381@stu.zucc.edu.cn</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r h="471253">
                <a:tc>
                  <a:txBody>
                    <a:bodyPr/>
                    <a:lstStyle/>
                    <a:p>
                      <a:pPr algn="just">
                        <a:spcAft>
                          <a:spcPts val="0"/>
                        </a:spcAft>
                      </a:pPr>
                      <a:r>
                        <a:rPr lang="zh-CN" sz="1400" kern="0">
                          <a:effectLst/>
                        </a:rPr>
                        <a:t>胡方正</a:t>
                      </a:r>
                      <a:endParaRPr lang="zh-CN" sz="1600" kern="100">
                        <a:effectLst/>
                        <a:latin typeface="Times New Roman"/>
                        <a:ea typeface="宋体"/>
                      </a:endParaRPr>
                    </a:p>
                  </a:txBody>
                  <a:tcPr marL="68580" marR="68580" marT="0" marB="0"/>
                </a:tc>
                <a:tc>
                  <a:txBody>
                    <a:bodyPr/>
                    <a:lstStyle/>
                    <a:p>
                      <a:pPr algn="just">
                        <a:spcAft>
                          <a:spcPts val="0"/>
                        </a:spcAft>
                      </a:pPr>
                      <a:r>
                        <a:rPr lang="en-US" sz="1400" kern="0" dirty="0">
                          <a:effectLst/>
                        </a:rPr>
                        <a:t>13567797411</a:t>
                      </a:r>
                      <a:endParaRPr lang="zh-CN" sz="1600" kern="100" dirty="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6"/>
                        </a:rPr>
                        <a:t>31601391@stu.zucc.edu.cn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471253">
                <a:tc>
                  <a:txBody>
                    <a:bodyPr/>
                    <a:lstStyle/>
                    <a:p>
                      <a:pPr algn="just">
                        <a:spcAft>
                          <a:spcPts val="0"/>
                        </a:spcAft>
                      </a:pPr>
                      <a:r>
                        <a:rPr lang="zh-CN" sz="1400" kern="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15988133320</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dirty="0">
                          <a:effectLst/>
                          <a:hlinkClick r:id="rId7"/>
                        </a:rPr>
                        <a:t>31608035@stu.zucc.edu.cn</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bl>
          </a:graphicData>
        </a:graphic>
      </p:graphicFrame>
      <p:sp>
        <p:nvSpPr>
          <p:cNvPr id="2" name="日期占位符 1"/>
          <p:cNvSpPr>
            <a:spLocks noGrp="1"/>
          </p:cNvSpPr>
          <p:nvPr>
            <p:ph type="dt" sz="half" idx="10"/>
          </p:nvPr>
        </p:nvSpPr>
        <p:spPr/>
        <p:txBody>
          <a:bodyPr/>
          <a:lstStyle/>
          <a:p>
            <a:pPr>
              <a:defRPr/>
            </a:pPr>
            <a:fld id="{ADA64D27-2A80-436C-8CD1-596BCD90234A}"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Tree>
    <p:extLst>
      <p:ext uri="{BB962C8B-B14F-4D97-AF65-F5344CB8AC3E}">
        <p14:creationId xmlns:p14="http://schemas.microsoft.com/office/powerpoint/2010/main" val="43066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 </a:t>
            </a:r>
            <a:r>
              <a:rPr lang="zh-CN" altLang="en-US" sz="2800" b="1" dirty="0" smtClean="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252882"/>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文档撰写及</a:t>
            </a:r>
            <a:r>
              <a:rPr lang="en-US" altLang="zh-CN" sz="1600" b="1" dirty="0" smtClean="0">
                <a:solidFill>
                  <a:srgbClr val="000000"/>
                </a:solidFill>
                <a:latin typeface="Calibri" pitchFamily="34" charset="0"/>
                <a:sym typeface="Calibri" pitchFamily="34" charset="0"/>
              </a:rPr>
              <a:t>PPT</a:t>
            </a:r>
            <a:r>
              <a:rPr lang="zh-CN" altLang="en-US" sz="1600" b="1" dirty="0" smtClean="0">
                <a:solidFill>
                  <a:srgbClr val="000000"/>
                </a:solidFill>
                <a:latin typeface="Calibri" pitchFamily="34" charset="0"/>
                <a:sym typeface="Calibri" pitchFamily="34" charset="0"/>
              </a:rPr>
              <a:t>制作：</a:t>
            </a:r>
            <a:r>
              <a:rPr lang="en-US" altLang="zh-CN" sz="1600" b="1" dirty="0" smtClean="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源码分析及修改：</a:t>
            </a:r>
            <a:r>
              <a:rPr lang="en-US" altLang="zh-CN" sz="1600" b="1" dirty="0" err="1" smtClean="0">
                <a:solidFill>
                  <a:srgbClr val="000000"/>
                </a:solidFill>
                <a:latin typeface="Calibri" pitchFamily="34" charset="0"/>
                <a:sym typeface="Calibri" pitchFamily="34" charset="0"/>
              </a:rPr>
              <a:t>JetBrians</a:t>
            </a:r>
            <a:r>
              <a:rPr lang="en-US" altLang="zh-CN" sz="1600" b="1" dirty="0" smtClean="0">
                <a:solidFill>
                  <a:srgbClr val="000000"/>
                </a:solidFill>
                <a:latin typeface="Calibri" pitchFamily="34" charset="0"/>
                <a:sym typeface="Calibri" pitchFamily="34" charset="0"/>
              </a:rPr>
              <a:t> </a:t>
            </a:r>
            <a:r>
              <a:rPr lang="en-US" altLang="zh-CN" sz="1600" b="1" dirty="0" err="1" smtClean="0">
                <a:solidFill>
                  <a:srgbClr val="000000"/>
                </a:solidFill>
                <a:latin typeface="Calibri" pitchFamily="34" charset="0"/>
                <a:sym typeface="Calibri" pitchFamily="34" charset="0"/>
              </a:rPr>
              <a:t>PhpStorm</a:t>
            </a: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smtClean="0">
                <a:solidFill>
                  <a:srgbClr val="000000"/>
                </a:solidFill>
                <a:latin typeface="Calibri" pitchFamily="34" charset="0"/>
                <a:sym typeface="Calibri" pitchFamily="34" charset="0"/>
              </a:rPr>
              <a:t>PHP&amp;JS</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配置管理：</a:t>
            </a:r>
            <a:r>
              <a:rPr lang="en-US" altLang="zh-CN" sz="1600" b="1" dirty="0" err="1" smtClean="0">
                <a:solidFill>
                  <a:srgbClr val="000000"/>
                </a:solidFill>
                <a:latin typeface="Calibri" pitchFamily="34" charset="0"/>
                <a:sym typeface="Calibri" pitchFamily="34" charset="0"/>
              </a:rPr>
              <a:t>Git</a:t>
            </a:r>
            <a:r>
              <a:rPr lang="en-US" altLang="zh-CN" sz="1600" b="1" dirty="0" smtClean="0">
                <a:solidFill>
                  <a:srgbClr val="000000"/>
                </a:solidFill>
                <a:latin typeface="Calibri" pitchFamily="34" charset="0"/>
                <a:sym typeface="Calibri" pitchFamily="34" charset="0"/>
              </a:rPr>
              <a:t> &amp; </a:t>
            </a:r>
            <a:r>
              <a:rPr lang="en-US" altLang="zh-CN" sz="1600" b="1" dirty="0" err="1" smtClean="0">
                <a:solidFill>
                  <a:srgbClr val="000000"/>
                </a:solidFill>
                <a:latin typeface="Calibri" pitchFamily="34" charset="0"/>
                <a:sym typeface="Calibri" pitchFamily="34" charset="0"/>
              </a:rPr>
              <a:t>GitHub</a:t>
            </a:r>
            <a:r>
              <a:rPr lang="en-US" altLang="zh-CN" sz="1600" b="1" dirty="0" smtClean="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UML</a:t>
            </a:r>
            <a:r>
              <a:rPr lang="zh-CN" altLang="en-US" sz="1600" b="1" dirty="0" smtClean="0">
                <a:solidFill>
                  <a:srgbClr val="000000"/>
                </a:solidFill>
                <a:latin typeface="Calibri" pitchFamily="34" charset="0"/>
                <a:sym typeface="Calibri" pitchFamily="34" charset="0"/>
              </a:rPr>
              <a:t>工具：</a:t>
            </a:r>
            <a:r>
              <a:rPr lang="en-US" altLang="zh-CN" sz="1600" b="1" dirty="0" err="1" smtClean="0">
                <a:solidFill>
                  <a:srgbClr val="000000"/>
                </a:solidFill>
                <a:latin typeface="Calibri" pitchFamily="34" charset="0"/>
                <a:sym typeface="Calibri" pitchFamily="34" charset="0"/>
              </a:rPr>
              <a:t>StarUML</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云服务器：</a:t>
            </a:r>
            <a:r>
              <a:rPr lang="zh-CN" altLang="en-US" sz="1600" b="1" dirty="0">
                <a:solidFill>
                  <a:srgbClr val="000000"/>
                </a:solidFill>
                <a:latin typeface="Calibri" pitchFamily="34" charset="0"/>
                <a:sym typeface="Calibri" pitchFamily="34" charset="0"/>
              </a:rPr>
              <a:t>阿里</a:t>
            </a:r>
            <a:r>
              <a:rPr lang="zh-CN" altLang="en-US" sz="1600" b="1" dirty="0" smtClean="0">
                <a:solidFill>
                  <a:srgbClr val="000000"/>
                </a:solidFill>
                <a:latin typeface="Calibri" pitchFamily="34" charset="0"/>
                <a:sym typeface="Calibri" pitchFamily="34" charset="0"/>
              </a:rPr>
              <a:t>云服务器</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数据库服务：</a:t>
            </a:r>
            <a:r>
              <a:rPr lang="en-US" altLang="zh-CN" sz="1600" b="1" dirty="0" smtClean="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图片制作：</a:t>
            </a:r>
            <a:r>
              <a:rPr lang="en-US" altLang="zh-CN" sz="1600" b="1" dirty="0" smtClean="0">
                <a:solidFill>
                  <a:srgbClr val="000000"/>
                </a:solidFill>
                <a:latin typeface="Calibri" pitchFamily="34" charset="0"/>
                <a:sym typeface="Calibri" pitchFamily="34" charset="0"/>
              </a:rPr>
              <a:t>Adobe </a:t>
            </a:r>
            <a:r>
              <a:rPr lang="en-US" altLang="zh-CN" sz="1600" b="1" dirty="0" err="1" smtClean="0">
                <a:solidFill>
                  <a:srgbClr val="000000"/>
                </a:solidFill>
                <a:latin typeface="Calibri" pitchFamily="34" charset="0"/>
                <a:sym typeface="Calibri" pitchFamily="34" charset="0"/>
              </a:rPr>
              <a:t>PhotoShop</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原型制作：</a:t>
            </a:r>
            <a:r>
              <a:rPr lang="en-US" altLang="zh-CN" sz="1600" b="1" dirty="0" err="1" smtClean="0">
                <a:solidFill>
                  <a:srgbClr val="000000"/>
                </a:solidFill>
                <a:latin typeface="Calibri" pitchFamily="34" charset="0"/>
                <a:sym typeface="Calibri" pitchFamily="34" charset="0"/>
              </a:rPr>
              <a:t>Axure</a:t>
            </a:r>
            <a:r>
              <a:rPr lang="en-US" altLang="zh-CN" sz="1600" b="1" dirty="0" smtClean="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E-R</a:t>
            </a:r>
            <a:r>
              <a:rPr lang="zh-CN" altLang="en-US" sz="1600" b="1" dirty="0" smtClean="0">
                <a:solidFill>
                  <a:srgbClr val="000000"/>
                </a:solidFill>
                <a:latin typeface="Calibri" pitchFamily="34" charset="0"/>
                <a:sym typeface="Calibri" pitchFamily="34" charset="0"/>
              </a:rPr>
              <a:t>图制作：</a:t>
            </a:r>
            <a:r>
              <a:rPr lang="en-US" altLang="zh-CN" sz="1600" b="1" dirty="0" smtClean="0">
                <a:solidFill>
                  <a:srgbClr val="000000"/>
                </a:solidFill>
                <a:latin typeface="Calibri" pitchFamily="34" charset="0"/>
                <a:sym typeface="Calibri" pitchFamily="34" charset="0"/>
              </a:rPr>
              <a:t>Sybase </a:t>
            </a:r>
            <a:r>
              <a:rPr lang="en-US" altLang="zh-CN" sz="1600" b="1" dirty="0" err="1" smtClean="0">
                <a:solidFill>
                  <a:srgbClr val="000000"/>
                </a:solidFill>
                <a:latin typeface="Calibri" pitchFamily="34" charset="0"/>
                <a:sym typeface="Calibri" pitchFamily="34" charset="0"/>
              </a:rPr>
              <a:t>PowerDesigner</a:t>
            </a:r>
            <a:endParaRPr lang="en-US" altLang="zh-CN" sz="1600" b="1" dirty="0" smtClean="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TotalTime>
  <Pages>0</Pages>
  <Words>1940</Words>
  <Characters>0</Characters>
  <Application>Microsoft Office PowerPoint</Application>
  <DocSecurity>0</DocSecurity>
  <PresentationFormat>全屏显示(16:9)</PresentationFormat>
  <Lines>0</Lines>
  <Paragraphs>476</Paragraphs>
  <Slides>43</Slides>
  <Notes>43</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223</cp:revision>
  <dcterms:created xsi:type="dcterms:W3CDTF">2014-07-25T06:09:36Z</dcterms:created>
  <dcterms:modified xsi:type="dcterms:W3CDTF">2018-11-04T11:52:09Z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