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5"/>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endParaR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1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14"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105"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106"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8724900" y="762000"/>
            <a:ext cx="2628901" cy="5410200"/>
          </a:xfrm>
          <a:prstGeom prst="rect">
            <a:avLst/>
          </a:prstGeom>
        </p:spPr>
        <p:txBody>
          <a:bodyPr/>
          <a:lstStyle/>
          <a:p>
            <a:r>
              <a:t>Title Text</a:t>
            </a:r>
          </a:p>
        </p:txBody>
      </p:sp>
      <p:sp>
        <p:nvSpPr>
          <p:cNvPr id="115" name="Body Level One…"/>
          <p:cNvSpPr txBox="1">
            <a:spLocks noGrp="1"/>
          </p:cNvSpPr>
          <p:nvPr>
            <p:ph type="body" idx="1"/>
          </p:nvPr>
        </p:nvSpPr>
        <p:spPr>
          <a:xfrm>
            <a:off x="990600" y="762000"/>
            <a:ext cx="7581901" cy="5410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24"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25"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endParaR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35"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36"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4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47" name="Body Level One…"/>
          <p:cNvSpPr txBox="1">
            <a:spLocks noGrp="1"/>
          </p:cNvSpPr>
          <p:nvPr>
            <p:ph type="body" sz="half" idx="1"/>
          </p:nvPr>
        </p:nvSpPr>
        <p:spPr>
          <a:xfrm>
            <a:off x="1024127" y="2286000"/>
            <a:ext cx="4754880"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5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57" name="Body Level One…"/>
          <p:cNvSpPr txBox="1">
            <a:spLocks noGrp="1"/>
          </p:cNvSpPr>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67"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83" name="Title Text"/>
          <p:cNvSpPr txBox="1">
            <a:spLocks noGrp="1"/>
          </p:cNvSpPr>
          <p:nvPr>
            <p:ph type="title"/>
          </p:nvPr>
        </p:nvSpPr>
        <p:spPr>
          <a:xfrm>
            <a:off x="1024127" y="471509"/>
            <a:ext cx="4389122" cy="1737361"/>
          </a:xfrm>
          <a:prstGeom prst="rect">
            <a:avLst/>
          </a:prstGeom>
        </p:spPr>
        <p:txBody>
          <a:bodyPr/>
          <a:lstStyle>
            <a:lvl1pPr>
              <a:defRPr sz="4000"/>
            </a:lvl1pPr>
          </a:lstStyle>
          <a:p>
            <a:r>
              <a:t>Title Text</a:t>
            </a:r>
          </a:p>
        </p:txBody>
      </p:sp>
      <p:sp>
        <p:nvSpPr>
          <p:cNvPr id="84" name="Body Level One…"/>
          <p:cNvSpPr txBox="1">
            <a:spLocks noGrp="1"/>
          </p:cNvSpPr>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94" name="Picture Placeholder 2"/>
          <p:cNvSpPr>
            <a:spLocks noGrp="1"/>
          </p:cNvSpPr>
          <p:nvPr>
            <p:ph type="pic" idx="13"/>
          </p:nvPr>
        </p:nvSpPr>
        <p:spPr>
          <a:xfrm>
            <a:off x="0" y="-2"/>
            <a:ext cx="12188953" cy="4572001"/>
          </a:xfrm>
          <a:prstGeom prst="rect">
            <a:avLst/>
          </a:prstGeom>
        </p:spPr>
        <p:txBody>
          <a:bodyPr lIns="91439" rIns="91439">
            <a:noAutofit/>
          </a:bodyPr>
          <a:lstStyle/>
          <a:p>
            <a:endParaRPr/>
          </a:p>
        </p:txBody>
      </p:sp>
      <p:sp>
        <p:nvSpPr>
          <p:cNvPr id="95"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sz="2200" b="0" i="0" u="none" strike="noStrike" cap="none" spc="0" baseline="0">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ctrTitle"/>
          </p:nvPr>
        </p:nvSpPr>
        <p:spPr>
          <a:xfrm>
            <a:off x="8126311" y="4989785"/>
            <a:ext cx="4194314" cy="1463041"/>
          </a:xfrm>
          <a:prstGeom prst="rect">
            <a:avLst/>
          </a:prstGeom>
        </p:spPr>
        <p:txBody>
          <a:bodyPr/>
          <a:lstStyle>
            <a:lvl1pPr algn="ctr"/>
          </a:lstStyle>
          <a:p>
            <a:r>
              <a:rPr dirty="0" err="1"/>
              <a:t>界面原型</a:t>
            </a:r>
            <a:endParaRPr dirty="0"/>
          </a:p>
        </p:txBody>
      </p:sp>
      <p:sp>
        <p:nvSpPr>
          <p:cNvPr id="127" name="Subtitle 2"/>
          <p:cNvSpPr txBox="1">
            <a:spLocks noGrp="1"/>
          </p:cNvSpPr>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
        <p:nvSpPr>
          <p:cNvPr id="128" name="Slide Number"/>
          <p:cNvSpPr txBox="1">
            <a:spLocks noGrp="1"/>
          </p:cNvSpPr>
          <p:nvPr>
            <p:ph type="sldNum" sz="quarter" idx="4294967295"/>
          </p:nvPr>
        </p:nvSpPr>
        <p:spPr>
          <a:xfrm>
            <a:off x="10837333" y="6466894"/>
            <a:ext cx="202243" cy="2819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t>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77"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112" b="1"/>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endParaRPr/>
          </a:p>
          <a:p>
            <a:pPr marL="87782" indent="-87782" defTabSz="877823">
              <a:spcBef>
                <a:spcPts val="1100"/>
              </a:spcBef>
              <a:defRPr sz="2304" b="1"/>
            </a:pPr>
            <a:r>
              <a:t>领域模型</a:t>
            </a:r>
            <a:r>
              <a:rPr b="0"/>
              <a:t>包括了信息流和工作流程的图表</a:t>
            </a:r>
          </a:p>
          <a:p>
            <a:pPr marL="87782" indent="-87782" defTabSz="877823">
              <a:spcBef>
                <a:spcPts val="1100"/>
              </a:spcBef>
              <a:defRPr sz="2304" b="1"/>
            </a:pPr>
            <a:endParaRPr b="0"/>
          </a:p>
          <a:p>
            <a:pPr marL="87782" indent="-87782" defTabSz="877823">
              <a:spcBef>
                <a:spcPts val="1100"/>
              </a:spcBef>
              <a:defRPr sz="2304" b="1"/>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
        <p:nvSpPr>
          <p:cNvPr id="17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1" name="Content Placeholder 2"/>
          <p:cNvSpPr txBox="1">
            <a:spLocks noGrp="1"/>
          </p:cNvSpPr>
          <p:nvPr>
            <p:ph type="body" idx="1"/>
          </p:nvPr>
        </p:nvSpPr>
        <p:spPr>
          <a:xfrm>
            <a:off x="1024127" y="2286000"/>
            <a:ext cx="9720075" cy="4023360"/>
          </a:xfrm>
          <a:prstGeom prst="rect">
            <a:avLst/>
          </a:prstGeom>
        </p:spPr>
        <p:txBody>
          <a:bodyPr/>
          <a:lstStyle/>
          <a:p>
            <a:pPr>
              <a:defRPr b="1"/>
            </a:pPr>
            <a:r>
              <a:t>实现模型（Implementation Model）</a:t>
            </a:r>
          </a:p>
          <a:p>
            <a:pPr>
              <a:defRPr b="1"/>
            </a:pPr>
            <a:r>
              <a:t>        </a:t>
            </a:r>
            <a:r>
              <a:rPr b="0"/>
              <a:t>有关程序如何实际工作的表达[1]</a:t>
            </a:r>
          </a:p>
          <a:p>
            <a:pPr>
              <a:defRPr b="1"/>
            </a:pPr>
            <a:endParaRPr b="0"/>
          </a:p>
          <a:p>
            <a:r>
              <a:rPr b="1"/>
              <a:t>心理模型（Mental Model）</a:t>
            </a:r>
            <a:r>
              <a:t>：人们使用产品时，不需要了解其中复杂机构实际运转的所有细节，因此人们创造出一种认知上的简捷的解释方式。</a:t>
            </a:r>
          </a:p>
          <a:p>
            <a:r>
              <a:t>例如：在电影观众看来，放映机只不过是在大屏幕上投射出移动的图片而已。</a:t>
            </a:r>
          </a:p>
        </p:txBody>
      </p:sp>
      <p:sp>
        <p:nvSpPr>
          <p:cNvPr id="18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5" name="Content Placeholder 2"/>
          <p:cNvSpPr txBox="1">
            <a:spLocks noGrp="1"/>
          </p:cNvSpPr>
          <p:nvPr>
            <p:ph type="body" idx="1"/>
          </p:nvPr>
        </p:nvSpPr>
        <p:spPr>
          <a:xfrm>
            <a:off x="1024127" y="2286000"/>
            <a:ext cx="9720075" cy="4023360"/>
          </a:xfrm>
          <a:prstGeom prst="rect">
            <a:avLst/>
          </a:prstGeom>
        </p:spPr>
        <p:txBody>
          <a:bodyPr/>
          <a:lstStyle/>
          <a:p>
            <a:pPr>
              <a:defRPr sz="2300"/>
            </a:pPr>
            <a:r>
              <a:t>       对于软件应用来说，实现模型和心理模型之间的差异非常明显。在这种情况下，实现的复杂性使得用户几乎不可能看到用户动作和程序反应之间存在的联系。</a:t>
            </a:r>
          </a:p>
          <a:p>
            <a:pPr>
              <a:defRPr sz="2300"/>
            </a:pPr>
            <a:endParaRPr/>
          </a:p>
          <a:p>
            <a:pPr>
              <a:defRPr sz="2300"/>
            </a:pPr>
            <a:r>
              <a:t>        计算机最能够帮助人类的一个重要方面就是将复杂的过程和情况隐藏在简单的外表下，</a:t>
            </a:r>
            <a:r>
              <a:rPr b="1"/>
              <a:t>所以和用户心理模型一致的用户界面远远比仅仅能够反应出实现模型的界面要卓越的多。</a:t>
            </a:r>
          </a:p>
        </p:txBody>
      </p:sp>
      <p:sp>
        <p:nvSpPr>
          <p:cNvPr id="18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9" name="Content Placeholder 2"/>
          <p:cNvSpPr txBox="1">
            <a:spLocks noGrp="1"/>
          </p:cNvSpPr>
          <p:nvPr>
            <p:ph type="body" idx="1"/>
          </p:nvPr>
        </p:nvSpPr>
        <p:spPr>
          <a:xfrm>
            <a:off x="1024127" y="2286000"/>
            <a:ext cx="9720075" cy="4023360"/>
          </a:xfrm>
          <a:prstGeom prst="rect">
            <a:avLst/>
          </a:prstGeom>
        </p:spPr>
        <p:txBody>
          <a:bodyPr/>
          <a:lstStyle/>
          <a:p>
            <a:pPr>
              <a:defRPr sz="2300" b="1"/>
            </a:pPr>
            <a:r>
              <a:t>        </a:t>
            </a:r>
            <a:r>
              <a:rPr b="0"/>
              <a:t>用研究结果来生成关于用户描述性的模型是交互设计中一种独特且强有力的工具，我们把这些</a:t>
            </a:r>
            <a:r>
              <a:t>用户模型</a:t>
            </a:r>
            <a:r>
              <a:rPr b="0"/>
              <a:t>叫做</a:t>
            </a:r>
            <a:r>
              <a:t>人物角色</a:t>
            </a:r>
            <a:r>
              <a:rPr b="0"/>
              <a:t>。</a:t>
            </a:r>
          </a:p>
          <a:p>
            <a:pPr>
              <a:defRPr sz="2300" b="1"/>
            </a:pPr>
            <a:endParaRPr b="0"/>
          </a:p>
          <a:p>
            <a:pPr>
              <a:defRPr sz="2300" b="1"/>
            </a:pPr>
            <a:r>
              <a:rPr b="0"/>
              <a:t>        人物角色并不是真实的人，但他们是基于我们观察到的那些真实人的行为和动机，并且在整个设计过程中代表真实的人。通过人物角色，我们可以理解在特定情境下用户的目标。</a:t>
            </a:r>
          </a:p>
        </p:txBody>
      </p:sp>
      <p:sp>
        <p:nvSpPr>
          <p:cNvPr id="19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3"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208" b="1"/>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
        <p:nvSpPr>
          <p:cNvPr id="19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7" name="Content Placeholder 2"/>
          <p:cNvSpPr txBox="1">
            <a:spLocks noGrp="1"/>
          </p:cNvSpPr>
          <p:nvPr>
            <p:ph type="body" idx="1"/>
          </p:nvPr>
        </p:nvSpPr>
        <p:spPr>
          <a:xfrm>
            <a:off x="1024127" y="2286000"/>
            <a:ext cx="9720075" cy="4023360"/>
          </a:xfrm>
          <a:prstGeom prst="rect">
            <a:avLst/>
          </a:prstGeom>
        </p:spPr>
        <p:txBody>
          <a:bodyPr/>
          <a:lstStyle/>
          <a:p>
            <a:pPr>
              <a:defRPr sz="2300" b="1"/>
            </a:pPr>
            <a:r>
              <a:t>行为变量一般包括：</a:t>
            </a:r>
          </a:p>
          <a:p>
            <a:pPr>
              <a:defRPr sz="2300"/>
            </a:pPr>
            <a:r>
              <a:t>       活动：用户做什么，做的频率和工作量</a:t>
            </a:r>
          </a:p>
          <a:p>
            <a:pPr marL="548640" lvl="3" indent="-91440">
              <a:buChar char=" "/>
              <a:defRPr sz="2300"/>
            </a:pPr>
            <a:r>
              <a:t> 态度：如何看待产品和技术</a:t>
            </a:r>
          </a:p>
          <a:p>
            <a:pPr marL="548640" lvl="3" indent="-91440">
              <a:buChar char=" "/>
              <a:defRPr sz="2300"/>
            </a:pPr>
            <a:r>
              <a:t> 能力：用户的学习能力</a:t>
            </a:r>
          </a:p>
          <a:p>
            <a:pPr marL="548640" lvl="3" indent="-91440">
              <a:buChar char=" "/>
              <a:defRPr sz="2300"/>
            </a:pPr>
            <a:r>
              <a:t> 动机：用户为何会从事该产品领域范围的工作</a:t>
            </a:r>
          </a:p>
          <a:p>
            <a:pPr marL="548640" lvl="3" indent="-91440">
              <a:buChar char=" "/>
              <a:defRPr sz="2300"/>
            </a:pPr>
            <a:r>
              <a:t> 技能：用户在产品领域和技术范围内的技能</a:t>
            </a:r>
          </a:p>
        </p:txBody>
      </p:sp>
      <p:sp>
        <p:nvSpPr>
          <p:cNvPr id="19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201" name="Content Placeholder 2"/>
          <p:cNvSpPr txBox="1">
            <a:spLocks noGrp="1"/>
          </p:cNvSpPr>
          <p:nvPr>
            <p:ph type="body" idx="1"/>
          </p:nvPr>
        </p:nvSpPr>
        <p:spPr>
          <a:xfrm>
            <a:off x="1024127" y="2286000"/>
            <a:ext cx="9720075" cy="4023360"/>
          </a:xfrm>
          <a:prstGeom prst="rect">
            <a:avLst/>
          </a:prstGeom>
        </p:spPr>
        <p:txBody>
          <a:bodyPr/>
          <a:lstStyle/>
          <a:p>
            <a:pPr>
              <a:defRPr sz="2300" b="1"/>
            </a:pPr>
            <a:r>
              <a:t>将访问对象和行为变量对应起来</a:t>
            </a:r>
          </a:p>
          <a:p>
            <a:pPr>
              <a:defRPr sz="2300" b="1"/>
            </a:pPr>
            <a:endParaRPr/>
          </a:p>
        </p:txBody>
      </p:sp>
      <p:pic>
        <p:nvPicPr>
          <p:cNvPr id="202"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203" name="[1]"/>
          <p:cNvSpPr txBox="1"/>
          <p:nvPr/>
        </p:nvSpPr>
        <p:spPr>
          <a:xfrm>
            <a:off x="10829807" y="2803342"/>
            <a:ext cx="354173"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0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07" name="Content Placeholder 2"/>
          <p:cNvSpPr txBox="1">
            <a:spLocks noGrp="1"/>
          </p:cNvSpPr>
          <p:nvPr>
            <p:ph type="body" idx="1"/>
          </p:nvPr>
        </p:nvSpPr>
        <p:spPr>
          <a:xfrm>
            <a:off x="1024127" y="2286000"/>
            <a:ext cx="9720075" cy="4023360"/>
          </a:xfrm>
          <a:prstGeom prst="rect">
            <a:avLst/>
          </a:prstGeom>
        </p:spPr>
        <p:txBody>
          <a:bodyPr/>
          <a:lstStyle/>
          <a:p>
            <a:pPr>
              <a:defRPr b="1"/>
            </a:pPr>
            <a:r>
              <a:t>需求定义（Requirements Definition）</a:t>
            </a:r>
          </a:p>
          <a:p>
            <a:r>
              <a:t>对每一个界面/首要人物角色来说，在需求定义阶段中的设计过程中要分析人物角色数据和功能性需求。在不同情境中，基于人物 角色目标、行为及与其他人物角色的交互来对这些数据和需求进行优先级排序。</a:t>
            </a:r>
          </a:p>
          <a:p>
            <a:endParaRPr/>
          </a:p>
          <a:p>
            <a:endParaRPr/>
          </a:p>
        </p:txBody>
      </p:sp>
      <p:sp>
        <p:nvSpPr>
          <p:cNvPr id="20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1" name="Content Placeholder 2"/>
          <p:cNvSpPr txBox="1">
            <a:spLocks noGrp="1"/>
          </p:cNvSpPr>
          <p:nvPr>
            <p:ph type="body" sz="quarter" idx="1"/>
          </p:nvPr>
        </p:nvSpPr>
        <p:spPr>
          <a:xfrm>
            <a:off x="1024127" y="2286000"/>
            <a:ext cx="9720075" cy="1499617"/>
          </a:xfrm>
          <a:prstGeom prst="rect">
            <a:avLst/>
          </a:prstGeom>
        </p:spPr>
        <p:txBody>
          <a:bodyPr/>
          <a:lstStyle/>
          <a:p>
            <a:r>
              <a:t>主要工作：</a:t>
            </a:r>
          </a:p>
          <a:p>
            <a:endParaRPr/>
          </a:p>
        </p:txBody>
      </p:sp>
      <p:pic>
        <p:nvPicPr>
          <p:cNvPr id="212"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
        <p:nvSpPr>
          <p:cNvPr id="21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6"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t>场景剧本（Scenario）：</a:t>
            </a:r>
          </a:p>
          <a:p>
            <a:pPr>
              <a:defRPr sz="2300"/>
            </a:pPr>
            <a:r>
              <a:rPr b="1"/>
              <a:t>基于人物角色的场景剧本</a:t>
            </a:r>
            <a:r>
              <a:t>：一个或者多个人物角色的简明叙述性描述，以某个用户角色通过一个故事描述其理想体验开始设计。</a:t>
            </a:r>
          </a:p>
        </p:txBody>
      </p:sp>
      <p:sp>
        <p:nvSpPr>
          <p:cNvPr id="21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024128" y="585216"/>
            <a:ext cx="9720072" cy="1499617"/>
          </a:xfrm>
          <a:prstGeom prst="rect">
            <a:avLst/>
          </a:prstGeom>
        </p:spPr>
        <p:txBody>
          <a:bodyPr/>
          <a:lstStyle/>
          <a:p>
            <a:r>
              <a:t>Content</a:t>
            </a:r>
          </a:p>
        </p:txBody>
      </p:sp>
      <p:sp>
        <p:nvSpPr>
          <p:cNvPr id="131" name="Content Placeholder 2"/>
          <p:cNvSpPr txBox="1">
            <a:spLocks noGrp="1"/>
          </p:cNvSpPr>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t>1、目标导向设计概述</a:t>
            </a:r>
          </a:p>
          <a:p>
            <a:pPr marL="87782" indent="-87782" defTabSz="877823">
              <a:spcBef>
                <a:spcPts val="1100"/>
              </a:spcBef>
              <a:defRPr sz="2304"/>
            </a:pPr>
            <a:r>
              <a:t>2、研究阶段</a:t>
            </a:r>
          </a:p>
          <a:p>
            <a:pPr marL="87782" indent="-87782" defTabSz="877823">
              <a:spcBef>
                <a:spcPts val="1100"/>
              </a:spcBef>
              <a:defRPr sz="2304"/>
            </a:pPr>
            <a:r>
              <a:t>3、建模阶段</a:t>
            </a:r>
          </a:p>
          <a:p>
            <a:pPr marL="87782" indent="-87782" defTabSz="877823">
              <a:spcBef>
                <a:spcPts val="1100"/>
              </a:spcBef>
              <a:defRPr sz="2304"/>
            </a:pPr>
            <a:r>
              <a:t>4、需求定义阶段</a:t>
            </a:r>
          </a:p>
          <a:p>
            <a:pPr marL="87782" indent="-87782" defTabSz="877823">
              <a:spcBef>
                <a:spcPts val="1100"/>
              </a:spcBef>
              <a:defRPr sz="2304"/>
            </a:pPr>
            <a:r>
              <a:t>5、框架定义阶段</a:t>
            </a:r>
          </a:p>
          <a:p>
            <a:pPr marL="87782" indent="-87782" defTabSz="877823">
              <a:spcBef>
                <a:spcPts val="1100"/>
              </a:spcBef>
              <a:defRPr sz="2304"/>
            </a:pPr>
            <a:r>
              <a:t>6、细化阶段</a:t>
            </a:r>
          </a:p>
          <a:p>
            <a:pPr marL="87782" indent="-87782" defTabSz="877823">
              <a:spcBef>
                <a:spcPts val="1100"/>
              </a:spcBef>
              <a:defRPr sz="2304"/>
            </a:pPr>
            <a:r>
              <a:t>7、开发支持阶段</a:t>
            </a:r>
          </a:p>
        </p:txBody>
      </p:sp>
      <p:sp>
        <p:nvSpPr>
          <p:cNvPr id="132"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0"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t>场景剧本（Scenario）与用例（use case）：</a:t>
            </a:r>
          </a:p>
          <a:p>
            <a:pPr>
              <a:defRPr sz="2300"/>
            </a:pPr>
            <a:endParaRPr/>
          </a:p>
          <a:p>
            <a:pPr>
              <a:defRPr sz="2300"/>
            </a:pPr>
            <a:r>
              <a:t>相同点：都是描述用户与系统交互的方法</a:t>
            </a:r>
          </a:p>
          <a:p>
            <a:pPr>
              <a:defRPr sz="2300"/>
            </a:pPr>
            <a:endParaRPr/>
          </a:p>
          <a:p>
            <a:pPr>
              <a:defRPr sz="2300"/>
            </a:pPr>
            <a:r>
              <a:t>不同点：</a:t>
            </a:r>
            <a:r>
              <a:rPr b="1"/>
              <a:t>场景剧本</a:t>
            </a:r>
            <a:r>
              <a:t>是从人物角色角度定义产品行为的迭代手段，不仅包括系统功能，也包括功能过的优先级，以及用户与系统的交互方式。</a:t>
            </a:r>
          </a:p>
          <a:p>
            <a:pPr>
              <a:defRPr sz="2300"/>
            </a:pPr>
            <a:r>
              <a:rPr b="1"/>
              <a:t>用例</a:t>
            </a:r>
            <a:r>
              <a:t>是对系统功能需求的详尽描述，系统的精确行为通常不是用例的一部分，很少提到任务如何向用户表达或者如何在界面中进行优先级排序。</a:t>
            </a:r>
          </a:p>
        </p:txBody>
      </p:sp>
      <p:sp>
        <p:nvSpPr>
          <p:cNvPr id="22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4"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t>根据场景剧本确定需求</a:t>
            </a:r>
          </a:p>
          <a:p>
            <a:pPr marL="91440" indent="-91440">
              <a:defRPr sz="2300"/>
            </a:pPr>
            <a:r>
              <a:t>数据需求</a:t>
            </a:r>
          </a:p>
          <a:p>
            <a:pPr marL="91440" indent="-91440">
              <a:defRPr sz="2300"/>
            </a:pPr>
            <a:r>
              <a:t>        包括账号、文档、邮件、歌曲、图片等</a:t>
            </a:r>
          </a:p>
          <a:p>
            <a:pPr marL="91440" indent="-91440">
              <a:defRPr sz="2300"/>
            </a:pPr>
            <a:endParaRPr/>
          </a:p>
          <a:p>
            <a:pPr marL="91440" indent="-91440">
              <a:defRPr sz="2300"/>
            </a:pPr>
            <a:r>
              <a:t>功能需求</a:t>
            </a:r>
          </a:p>
          <a:p>
            <a:pPr marL="91440" indent="-91440">
              <a:defRPr sz="2300"/>
            </a:pPr>
            <a:r>
              <a:t>        功能需求是针对系统对象必须进行的操作，它们最终会转换为界面空间。</a:t>
            </a:r>
          </a:p>
        </p:txBody>
      </p:sp>
      <p:sp>
        <p:nvSpPr>
          <p:cNvPr id="22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28" name="Content Placeholder 2"/>
          <p:cNvSpPr txBox="1">
            <a:spLocks noGrp="1"/>
          </p:cNvSpPr>
          <p:nvPr>
            <p:ph type="body" idx="1"/>
          </p:nvPr>
        </p:nvSpPr>
        <p:spPr>
          <a:xfrm>
            <a:off x="1024127" y="2286000"/>
            <a:ext cx="9720075" cy="4023360"/>
          </a:xfrm>
          <a:prstGeom prst="rect">
            <a:avLst/>
          </a:prstGeom>
        </p:spPr>
        <p:txBody>
          <a:bodyPr/>
          <a:lstStyle/>
          <a:p>
            <a:pPr>
              <a:defRPr b="1"/>
            </a:pPr>
            <a:r>
              <a:t>框架定义（framework Definition）</a:t>
            </a:r>
          </a:p>
          <a:p>
            <a:r>
              <a:t>在框架定义阶段，设计者创建整个产品的概念，产品行为、视觉设计及物理形式（如果有的话）的基本框架。</a:t>
            </a:r>
          </a:p>
          <a:p>
            <a:r>
              <a:t>交互设计团队使用</a:t>
            </a:r>
            <a:r>
              <a:rPr b="1"/>
              <a:t>交互设计原则</a:t>
            </a:r>
            <a:r>
              <a:t>与</a:t>
            </a:r>
            <a:r>
              <a:rPr b="1"/>
              <a:t>交互设计模式</a:t>
            </a:r>
            <a:r>
              <a:t>来合成一个</a:t>
            </a:r>
            <a:r>
              <a:rPr b="1"/>
              <a:t>交互框架</a:t>
            </a:r>
          </a:p>
          <a:p>
            <a:endParaRPr b="1"/>
          </a:p>
          <a:p>
            <a:pPr>
              <a:defRPr b="1"/>
            </a:pPr>
            <a:r>
              <a:t>交互设计原则（interaction design principle）</a:t>
            </a:r>
            <a:r>
              <a:rPr b="0"/>
              <a:t>提供了在多种情境中定义恰当系统行为的指导原则。</a:t>
            </a:r>
          </a:p>
          <a:p>
            <a:pPr>
              <a:defRPr b="1"/>
            </a:pPr>
            <a:r>
              <a:t>交互设计模式（interaction design pattern）</a:t>
            </a:r>
            <a:r>
              <a:rPr b="0"/>
              <a:t>对先前已经分析过的不同类别的问题，它给出了通用的解决方案（基于情境不同会有所不同）</a:t>
            </a:r>
          </a:p>
        </p:txBody>
      </p:sp>
      <p:sp>
        <p:nvSpPr>
          <p:cNvPr id="22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2"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下面的6个步骤描述了定义交互框架的过程[1]</a:t>
            </a:r>
          </a:p>
          <a:p>
            <a:r>
              <a:t>（1）定义外形因素、姿态和输入方法（略）</a:t>
            </a:r>
          </a:p>
          <a:p>
            <a:r>
              <a:t>（2）定义功能和数据元素</a:t>
            </a:r>
          </a:p>
          <a:p>
            <a:r>
              <a:t>（3）决定功能组和层次</a:t>
            </a:r>
          </a:p>
          <a:p>
            <a:r>
              <a:t>（4）勾画出大致的交互框架</a:t>
            </a:r>
          </a:p>
          <a:p>
            <a:r>
              <a:t>（5）构建关键线路</a:t>
            </a:r>
          </a:p>
          <a:p>
            <a:r>
              <a:t>（6）检查设计（略）</a:t>
            </a:r>
          </a:p>
        </p:txBody>
      </p:sp>
      <p:sp>
        <p:nvSpPr>
          <p:cNvPr id="23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6"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（2）定义功能和数据元素</a:t>
            </a:r>
          </a:p>
          <a:p>
            <a:r>
              <a:rPr b="1"/>
              <a:t>数据元素</a:t>
            </a:r>
            <a:r>
              <a:t>：一些对象，例如：相片、电子邮件、客户记录及订单等</a:t>
            </a:r>
          </a:p>
          <a:p>
            <a:endParaRPr/>
          </a:p>
          <a:p>
            <a:r>
              <a:rPr b="1"/>
              <a:t>功能元素</a:t>
            </a:r>
            <a:r>
              <a:t>：指对数据元素对操作及其在界面上的表达</a:t>
            </a:r>
          </a:p>
        </p:txBody>
      </p:sp>
      <p:sp>
        <p:nvSpPr>
          <p:cNvPr id="23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0"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（3）决定功能组和层次</a:t>
            </a:r>
          </a:p>
          <a:p>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
        <p:nvSpPr>
          <p:cNvPr id="24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4"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（4）勾画出大致的交互框架</a:t>
            </a:r>
          </a:p>
          <a:p>
            <a:endParaRPr/>
          </a:p>
          <a:p>
            <a:r>
              <a:t>       可以勾画不同的草图来在界面上排列组合这些高层次的容器，勾画框架是一个反复的过程，最好由一到两个交互设计者、一个视觉设计者或者一个工业设计者组成的小的合作小组来进行。</a:t>
            </a:r>
          </a:p>
        </p:txBody>
      </p:sp>
      <p:sp>
        <p:nvSpPr>
          <p:cNvPr id="24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
        <p:nvSpPr>
          <p:cNvPr id="24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1"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（5）构建关键线路</a:t>
            </a:r>
          </a:p>
          <a:p>
            <a:endParaRPr/>
          </a:p>
          <a:p>
            <a:r>
              <a:t>       描述了人物角色最频繁使用界面的主要路径，经常是每天都使用的路径。关键线路必须在细节上严谨地描述每个主要交互的精确行为。</a:t>
            </a:r>
          </a:p>
        </p:txBody>
      </p:sp>
      <p:sp>
        <p:nvSpPr>
          <p:cNvPr id="2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5" name="Content Placeholder 2"/>
          <p:cNvSpPr txBox="1">
            <a:spLocks noGrp="1"/>
          </p:cNvSpPr>
          <p:nvPr>
            <p:ph type="body" sz="half" idx="1"/>
          </p:nvPr>
        </p:nvSpPr>
        <p:spPr>
          <a:xfrm>
            <a:off x="1024127" y="2286000"/>
            <a:ext cx="5706668" cy="4023360"/>
          </a:xfrm>
          <a:prstGeom prst="rect">
            <a:avLst/>
          </a:prstGeom>
        </p:spPr>
        <p:txBody>
          <a:bodyPr/>
          <a:lstStyle/>
          <a:p>
            <a:r>
              <a:t>       一旦交互框架浮现出来，视觉设计者便开始着手创建一些</a:t>
            </a:r>
            <a:r>
              <a:rPr b="1"/>
              <a:t>视觉框架</a:t>
            </a:r>
            <a:r>
              <a:t>，有时这也称为“</a:t>
            </a:r>
            <a:r>
              <a:rPr b="1"/>
              <a:t>视觉语言策略</a:t>
            </a:r>
            <a:r>
              <a:t>”</a:t>
            </a:r>
            <a:r>
              <a:rPr b="1"/>
              <a:t>（visual language strategy）</a:t>
            </a:r>
            <a:r>
              <a:t>。视觉设计者运用品牌属性和对整体界面结构的理解来开发出</a:t>
            </a:r>
            <a:r>
              <a:rPr b="1"/>
              <a:t>版面</a:t>
            </a:r>
            <a:r>
              <a:t>、</a:t>
            </a:r>
            <a:r>
              <a:rPr b="1"/>
              <a:t>色彩模式</a:t>
            </a:r>
            <a:r>
              <a:t>和</a:t>
            </a:r>
            <a:r>
              <a:rPr b="1"/>
              <a:t>视觉风格</a:t>
            </a:r>
          </a:p>
        </p:txBody>
      </p:sp>
      <p:pic>
        <p:nvPicPr>
          <p:cNvPr id="256"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
        <p:nvSpPr>
          <p:cNvPr id="25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5" name="Content Placeholder 2"/>
          <p:cNvSpPr txBox="1">
            <a:spLocks noGrp="1"/>
          </p:cNvSpPr>
          <p:nvPr>
            <p:ph type="body" idx="1"/>
          </p:nvPr>
        </p:nvSpPr>
        <p:spPr>
          <a:xfrm>
            <a:off x="1024127" y="2286000"/>
            <a:ext cx="9720075" cy="4023360"/>
          </a:xfrm>
          <a:prstGeom prst="rect">
            <a:avLst/>
          </a:prstGeom>
        </p:spPr>
        <p:txBody>
          <a:bodyPr/>
          <a:lstStyle/>
          <a:p>
            <a:r>
              <a:t>       “目前，多数数字产品的开发过程就像怪物从咕咚冒泡的容器中诞生一样。开发人员没有从购买者与用户的需求出发进行规划与开发，最终创造出以技术为主导的产品很难控制与使用。”[1]</a:t>
            </a:r>
          </a:p>
        </p:txBody>
      </p:sp>
      <p:sp>
        <p:nvSpPr>
          <p:cNvPr id="13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0"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endParaRPr/>
          </a:p>
          <a:p>
            <a:r>
              <a:t>过程：（1）开发视觉语言研究</a:t>
            </a:r>
          </a:p>
          <a:p>
            <a:r>
              <a:t>           （2）将选好的视觉风格变成屏幕原型</a:t>
            </a:r>
          </a:p>
        </p:txBody>
      </p:sp>
      <p:sp>
        <p:nvSpPr>
          <p:cNvPr id="26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4"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r>
              <a:t>（1）开发视觉语言研究</a:t>
            </a:r>
          </a:p>
          <a:p>
            <a:r>
              <a:t>        研究包括颜色、类型、小部件处理，以及整体的外形尺寸和界面的“材料属性”（比如界面像纸还是像玻璃）。</a:t>
            </a:r>
          </a:p>
          <a:p>
            <a:r>
              <a:t>        考虑环境因素和人物角色的能力也同样重要。比如在强光下或者远距离也要能够看清楚屏幕，需要高对比度和更为饱和的色彩，上年纪的人和视力不好的人需要较大且易读的显示。</a:t>
            </a:r>
          </a:p>
          <a:p>
            <a:endParaRPr/>
          </a:p>
          <a:p>
            <a:r>
              <a:t>此阶段的目标是评估</a:t>
            </a:r>
            <a:r>
              <a:rPr b="1"/>
              <a:t>整体格调</a:t>
            </a:r>
          </a:p>
        </p:txBody>
      </p:sp>
      <p:sp>
        <p:nvSpPr>
          <p:cNvPr id="26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68"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69" name="[1]"/>
          <p:cNvSpPr txBox="1"/>
          <p:nvPr/>
        </p:nvSpPr>
        <p:spPr>
          <a:xfrm>
            <a:off x="5715013" y="3676985"/>
            <a:ext cx="354172"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70"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r>
              <a:t>（2）将选好的视觉风格变成屏幕原型</a:t>
            </a:r>
          </a:p>
        </p:txBody>
      </p:sp>
      <p:sp>
        <p:nvSpPr>
          <p:cNvPr id="27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4"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endParaRPr/>
          </a:p>
          <a:p>
            <a:r>
              <a:t>细化阶段的最终成果是详细的设计文档、</a:t>
            </a:r>
            <a:r>
              <a:rPr b="1"/>
              <a:t>形式和行为规范。</a:t>
            </a:r>
          </a:p>
        </p:txBody>
      </p:sp>
      <p:sp>
        <p:nvSpPr>
          <p:cNvPr id="27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8"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细化阶段的基本过程和框架设计阶段一样，只不过要关注更深更细节的层次。</a:t>
            </a:r>
          </a:p>
          <a:p>
            <a:r>
              <a:t>       在该阶段，视觉设计者应该发展并提出一套</a:t>
            </a:r>
            <a:r>
              <a:rPr b="1"/>
              <a:t>视觉风格指南</a:t>
            </a:r>
            <a:r>
              <a:t>。对于设计者没有时间和资源完成的界面中较低优先级的部分，程序员可以按照这份指南来运用视觉设计元素。</a:t>
            </a:r>
          </a:p>
        </p:txBody>
      </p:sp>
      <p:sp>
        <p:nvSpPr>
          <p:cNvPr id="27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t>目标导向设计-开发支持阶段</a:t>
            </a:r>
          </a:p>
        </p:txBody>
      </p:sp>
      <p:sp>
        <p:nvSpPr>
          <p:cNvPr id="282" name="Content Placeholder 2"/>
          <p:cNvSpPr txBox="1">
            <a:spLocks noGrp="1"/>
          </p:cNvSpPr>
          <p:nvPr>
            <p:ph type="body" idx="1"/>
          </p:nvPr>
        </p:nvSpPr>
        <p:spPr>
          <a:xfrm>
            <a:off x="1024127" y="2286000"/>
            <a:ext cx="9720075" cy="4023360"/>
          </a:xfrm>
          <a:prstGeom prst="rect">
            <a:avLst/>
          </a:prstGeom>
        </p:spPr>
        <p:txBody>
          <a:bodyPr/>
          <a:lstStyle/>
          <a:p>
            <a:pPr>
              <a:defRPr b="1"/>
            </a:pPr>
            <a:r>
              <a:t>开发支持</a:t>
            </a:r>
          </a:p>
          <a:p>
            <a:r>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86" name="Content Placeholder 2"/>
          <p:cNvSpPr txBox="1">
            <a:spLocks noGrp="1"/>
          </p:cNvSpPr>
          <p:nvPr>
            <p:ph type="body" idx="1"/>
          </p:nvPr>
        </p:nvSpPr>
        <p:spPr>
          <a:xfrm>
            <a:off x="1024127" y="2286000"/>
            <a:ext cx="9720075" cy="4023360"/>
          </a:xfrm>
          <a:prstGeom prst="rect">
            <a:avLst/>
          </a:prstGeom>
        </p:spPr>
        <p:txBody>
          <a:bodyPr/>
          <a:lstStyle/>
          <a:p>
            <a:pPr marL="84124" indent="-84124" defTabSz="841247">
              <a:spcBef>
                <a:spcPts val="1100"/>
              </a:spcBef>
              <a:defRPr sz="2484" b="1"/>
            </a:pPr>
            <a:r>
              <a:rPr dirty="0"/>
              <a:t>1.请大致说出研究阶段主要有哪些方法和手段？（</a:t>
            </a:r>
            <a:r>
              <a:rPr dirty="0" err="1"/>
              <a:t>回答三个即可</a:t>
            </a:r>
            <a:r>
              <a:rPr dirty="0"/>
              <a:t>）</a:t>
            </a:r>
          </a:p>
          <a:p>
            <a:pPr marL="84124" indent="-84124" defTabSz="841247">
              <a:spcBef>
                <a:spcPts val="1100"/>
              </a:spcBef>
              <a:defRPr sz="2484" b="1"/>
            </a:pPr>
            <a:endParaRPr dirty="0"/>
          </a:p>
          <a:p>
            <a:pPr marL="84124" indent="-84124" defTabSz="841247">
              <a:spcBef>
                <a:spcPts val="1100"/>
              </a:spcBef>
              <a:defRPr sz="2208" b="1"/>
            </a:pPr>
            <a:r>
              <a:rPr dirty="0" err="1"/>
              <a:t>访谈利益相关人</a:t>
            </a:r>
            <a:endParaRPr dirty="0"/>
          </a:p>
          <a:p>
            <a:pPr marL="84124" indent="-84124" defTabSz="841247">
              <a:spcBef>
                <a:spcPts val="1100"/>
              </a:spcBef>
              <a:defRPr sz="2208" b="1"/>
            </a:pPr>
            <a:r>
              <a:rPr dirty="0" err="1"/>
              <a:t>访谈主题专家</a:t>
            </a:r>
            <a:endParaRPr dirty="0"/>
          </a:p>
          <a:p>
            <a:pPr marL="84124" indent="-84124" defTabSz="841247">
              <a:spcBef>
                <a:spcPts val="1100"/>
              </a:spcBef>
              <a:defRPr sz="2208" b="1"/>
            </a:pPr>
            <a:r>
              <a:rPr dirty="0" err="1"/>
              <a:t>访谈用户和顾客</a:t>
            </a:r>
            <a:endParaRPr dirty="0"/>
          </a:p>
          <a:p>
            <a:pPr marL="84124" indent="-84124" defTabSz="841247">
              <a:spcBef>
                <a:spcPts val="1100"/>
              </a:spcBef>
              <a:defRPr sz="2208" b="1"/>
            </a:pPr>
            <a:r>
              <a:rPr dirty="0" err="1"/>
              <a:t>用户观察</a:t>
            </a:r>
            <a:endParaRPr dirty="0"/>
          </a:p>
          <a:p>
            <a:pPr marL="84124" indent="-84124" defTabSz="841247">
              <a:spcBef>
                <a:spcPts val="1100"/>
              </a:spcBef>
              <a:defRPr sz="2208" b="1"/>
            </a:pPr>
            <a:r>
              <a:rPr dirty="0" err="1"/>
              <a:t>文献调研</a:t>
            </a:r>
            <a:endParaRPr dirty="0"/>
          </a:p>
          <a:p>
            <a:pPr marL="84124" indent="-84124" defTabSz="841247">
              <a:spcBef>
                <a:spcPts val="1100"/>
              </a:spcBef>
              <a:defRPr sz="2208" b="1"/>
            </a:pPr>
            <a:r>
              <a:rPr dirty="0" err="1"/>
              <a:t>产品</a:t>
            </a:r>
            <a:r>
              <a:rPr dirty="0"/>
              <a:t>/</a:t>
            </a:r>
            <a:r>
              <a:rPr dirty="0" err="1"/>
              <a:t>原型和竞争审查</a:t>
            </a:r>
            <a:endParaRPr dirty="0"/>
          </a:p>
        </p:txBody>
      </p:sp>
      <p:sp>
        <p:nvSpPr>
          <p:cNvPr id="28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2" end="2"/>
                                            </p:txEl>
                                          </p:spTgt>
                                        </p:tgtEl>
                                        <p:attrNameLst>
                                          <p:attrName>style.visibility</p:attrName>
                                        </p:attrNameLst>
                                      </p:cBhvr>
                                      <p:to>
                                        <p:strVal val="visible"/>
                                      </p:to>
                                    </p:set>
                                    <p:anim calcmode="lin" valueType="num">
                                      <p:cBhvr additive="base">
                                        <p:cTn id="13"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
                                            <p:txEl>
                                              <p:pRg st="3" end="3"/>
                                            </p:txEl>
                                          </p:spTgt>
                                        </p:tgtEl>
                                        <p:attrNameLst>
                                          <p:attrName>style.visibility</p:attrName>
                                        </p:attrNameLst>
                                      </p:cBhvr>
                                      <p:to>
                                        <p:strVal val="visible"/>
                                      </p:to>
                                    </p:set>
                                    <p:anim calcmode="lin" valueType="num">
                                      <p:cBhvr additive="base">
                                        <p:cTn id="17"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
                                            <p:txEl>
                                              <p:pRg st="4" end="4"/>
                                            </p:txEl>
                                          </p:spTgt>
                                        </p:tgtEl>
                                        <p:attrNameLst>
                                          <p:attrName>style.visibility</p:attrName>
                                        </p:attrNameLst>
                                      </p:cBhvr>
                                      <p:to>
                                        <p:strVal val="visible"/>
                                      </p:to>
                                    </p:set>
                                    <p:anim calcmode="lin" valueType="num">
                                      <p:cBhvr additive="base">
                                        <p:cTn id="2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
                                            <p:txEl>
                                              <p:pRg st="5" end="5"/>
                                            </p:txEl>
                                          </p:spTgt>
                                        </p:tgtEl>
                                        <p:attrNameLst>
                                          <p:attrName>style.visibility</p:attrName>
                                        </p:attrNameLst>
                                      </p:cBhvr>
                                      <p:to>
                                        <p:strVal val="visible"/>
                                      </p:to>
                                    </p:set>
                                    <p:anim calcmode="lin" valueType="num">
                                      <p:cBhvr additive="base">
                                        <p:cTn id="25"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
                                            <p:txEl>
                                              <p:pRg st="6" end="6"/>
                                            </p:txEl>
                                          </p:spTgt>
                                        </p:tgtEl>
                                        <p:attrNameLst>
                                          <p:attrName>style.visibility</p:attrName>
                                        </p:attrNameLst>
                                      </p:cBhvr>
                                      <p:to>
                                        <p:strVal val="visible"/>
                                      </p:to>
                                    </p:set>
                                    <p:anim calcmode="lin" valueType="num">
                                      <p:cBhvr additive="base">
                                        <p:cTn id="29"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
                                            <p:txEl>
                                              <p:pRg st="7" end="7"/>
                                            </p:txEl>
                                          </p:spTgt>
                                        </p:tgtEl>
                                        <p:attrNameLst>
                                          <p:attrName>style.visibility</p:attrName>
                                        </p:attrNameLst>
                                      </p:cBhvr>
                                      <p:to>
                                        <p:strVal val="visible"/>
                                      </p:to>
                                    </p:set>
                                    <p:anim calcmode="lin" valueType="num">
                                      <p:cBhvr additive="base">
                                        <p:cTn id="33" dur="500" fill="hold"/>
                                        <p:tgtEl>
                                          <p:spTgt spid="2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xfrm>
            <a:off x="1024128" y="585216"/>
            <a:ext cx="9720072" cy="1499617"/>
          </a:xfrm>
          <a:prstGeom prst="rect">
            <a:avLst/>
          </a:prstGeom>
        </p:spPr>
        <p:txBody>
          <a:bodyPr/>
          <a:lstStyle/>
          <a:p>
            <a:r>
              <a:t>提问</a:t>
            </a:r>
          </a:p>
        </p:txBody>
      </p:sp>
      <p:sp>
        <p:nvSpPr>
          <p:cNvPr id="290"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2.用户界面与实现模型一致更好还是与心理模型一致更好？</a:t>
            </a:r>
          </a:p>
          <a:p>
            <a:pPr marL="91440" indent="-91440">
              <a:defRPr sz="2700" b="1"/>
            </a:pPr>
            <a:endParaRPr dirty="0"/>
          </a:p>
          <a:p>
            <a:pPr marL="91440" indent="-91440">
              <a:defRPr sz="2700" b="1"/>
            </a:pPr>
            <a:r>
              <a:rPr dirty="0" err="1"/>
              <a:t>心理模型</a:t>
            </a:r>
            <a:endParaRPr dirty="0"/>
          </a:p>
          <a:p>
            <a:pPr marL="91440" indent="-91440">
              <a:defRPr sz="2700" b="1"/>
            </a:pPr>
            <a:endParaRPr dirty="0"/>
          </a:p>
        </p:txBody>
      </p:sp>
      <p:sp>
        <p:nvSpPr>
          <p:cNvPr id="29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fill="hold"/>
                                        <p:tgtEl>
                                          <p:spTgt spid="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base">
                                        <p:cTn id="13" dur="500" fill="hold"/>
                                        <p:tgtEl>
                                          <p:spTgt spid="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1024128" y="585216"/>
            <a:ext cx="9720072" cy="1499617"/>
          </a:xfrm>
          <a:prstGeom prst="rect">
            <a:avLst/>
          </a:prstGeom>
        </p:spPr>
        <p:txBody>
          <a:bodyPr/>
          <a:lstStyle/>
          <a:p>
            <a:r>
              <a:t>提问</a:t>
            </a:r>
          </a:p>
        </p:txBody>
      </p:sp>
      <p:sp>
        <p:nvSpPr>
          <p:cNvPr id="294"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3.需求定义阶段中场景剧本与用例的区别是什么？</a:t>
            </a:r>
          </a:p>
          <a:p>
            <a:pPr marL="91440" indent="-91440">
              <a:defRPr sz="2700" b="1"/>
            </a:pPr>
            <a:endParaRPr dirty="0"/>
          </a:p>
          <a:p>
            <a:pPr>
              <a:defRPr sz="2300"/>
            </a:pPr>
            <a:r>
              <a:rPr b="1" dirty="0" err="1"/>
              <a:t>场景剧本</a:t>
            </a:r>
            <a:r>
              <a:rPr dirty="0" err="1"/>
              <a:t>是从人物角色角度定义产品行为的迭代手段，不仅包括系统功能，也包括功能过的优先级，以及用户与系统的交互方式</a:t>
            </a:r>
            <a:r>
              <a:rPr dirty="0"/>
              <a:t>。</a:t>
            </a:r>
          </a:p>
          <a:p>
            <a:pPr>
              <a:defRPr sz="2300"/>
            </a:pPr>
            <a:r>
              <a:rPr b="1" dirty="0" err="1"/>
              <a:t>用例</a:t>
            </a:r>
            <a:r>
              <a:rPr dirty="0" err="1"/>
              <a:t>是对系统功能需求的详尽描述，系统的精确行为通常不是用例的一部分，很少提到任务如何向用户表达或者如何在界面中进行优先级排序</a:t>
            </a:r>
            <a:r>
              <a:rPr dirty="0"/>
              <a:t>。</a:t>
            </a:r>
          </a:p>
        </p:txBody>
      </p:sp>
      <p:sp>
        <p:nvSpPr>
          <p:cNvPr id="29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anim calcmode="lin" valueType="num">
                                      <p:cBhvr additive="base">
                                        <p:cTn id="7"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xEl>
                                              <p:pRg st="2" end="2"/>
                                            </p:txEl>
                                          </p:spTgt>
                                        </p:tgtEl>
                                        <p:attrNameLst>
                                          <p:attrName>style.visibility</p:attrName>
                                        </p:attrNameLst>
                                      </p:cBhvr>
                                      <p:to>
                                        <p:strVal val="visible"/>
                                      </p:to>
                                    </p:set>
                                    <p:anim calcmode="lin" valueType="num">
                                      <p:cBhvr additive="base">
                                        <p:cTn id="13"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
                                            <p:txEl>
                                              <p:pRg st="3" end="3"/>
                                            </p:txEl>
                                          </p:spTgt>
                                        </p:tgtEl>
                                        <p:attrNameLst>
                                          <p:attrName>style.visibility</p:attrName>
                                        </p:attrNameLst>
                                      </p:cBhvr>
                                      <p:to>
                                        <p:strVal val="visible"/>
                                      </p:to>
                                    </p:set>
                                    <p:anim calcmode="lin" valueType="num">
                                      <p:cBhvr additive="base">
                                        <p:cTn id="17" dur="500" fill="hold"/>
                                        <p:tgtEl>
                                          <p:spTgt spid="29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1"/>
          <p:cNvSpPr txBox="1">
            <a:spLocks noGrp="1"/>
          </p:cNvSpPr>
          <p:nvPr>
            <p:ph type="title"/>
          </p:nvPr>
        </p:nvSpPr>
        <p:spPr>
          <a:xfrm>
            <a:off x="1024128" y="585216"/>
            <a:ext cx="9720072" cy="1499617"/>
          </a:xfrm>
          <a:prstGeom prst="rect">
            <a:avLst/>
          </a:prstGeom>
        </p:spPr>
        <p:txBody>
          <a:bodyPr/>
          <a:lstStyle/>
          <a:p>
            <a:r>
              <a:t>参考资料</a:t>
            </a:r>
          </a:p>
        </p:txBody>
      </p:sp>
      <p:sp>
        <p:nvSpPr>
          <p:cNvPr id="298" name="Content Placeholder 2"/>
          <p:cNvSpPr txBox="1">
            <a:spLocks noGrp="1"/>
          </p:cNvSpPr>
          <p:nvPr>
            <p:ph type="body" idx="1"/>
          </p:nvPr>
        </p:nvSpPr>
        <p:spPr>
          <a:xfrm>
            <a:off x="1024127" y="2286000"/>
            <a:ext cx="9720075" cy="4023360"/>
          </a:xfrm>
          <a:prstGeom prst="rect">
            <a:avLst/>
          </a:prstGeom>
        </p:spPr>
        <p:txBody>
          <a:bodyPr/>
          <a:lstStyle/>
          <a:p>
            <a:r>
              <a:rPr dirty="0"/>
              <a:t>[1]About Face3（《交互设计精髓3》）  Alan Cooper / Robert Reimann  David Cronin</a:t>
            </a:r>
            <a:r>
              <a:rPr dirty="0">
                <a:solidFill>
                  <a:srgbClr val="111111"/>
                </a:solidFill>
              </a:rPr>
              <a:t> </a:t>
            </a:r>
            <a:r>
              <a:rPr dirty="0" err="1">
                <a:solidFill>
                  <a:srgbClr val="111111"/>
                </a:solidFill>
              </a:rPr>
              <a:t>电子工业出版社</a:t>
            </a:r>
            <a:r>
              <a:rPr dirty="0">
                <a:solidFill>
                  <a:srgbClr val="111111"/>
                </a:solidFill>
              </a:rPr>
              <a:t>   </a:t>
            </a:r>
            <a:r>
              <a:rPr dirty="0"/>
              <a:t>ISBN: 9787121070174</a:t>
            </a:r>
          </a:p>
        </p:txBody>
      </p:sp>
      <p:sp>
        <p:nvSpPr>
          <p:cNvPr id="29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9" name="Content Placeholder 2"/>
          <p:cNvSpPr txBox="1">
            <a:spLocks noGrp="1"/>
          </p:cNvSpPr>
          <p:nvPr>
            <p:ph type="body" sz="quarter" idx="1"/>
          </p:nvPr>
        </p:nvSpPr>
        <p:spPr>
          <a:xfrm>
            <a:off x="1024127" y="2286000"/>
            <a:ext cx="9720075" cy="680705"/>
          </a:xfrm>
          <a:prstGeom prst="rect">
            <a:avLst/>
          </a:prstGeom>
        </p:spPr>
        <p:txBody>
          <a:bodyPr/>
          <a:lstStyle/>
          <a:p>
            <a:r>
              <a:t>为了确保产品真正满足用户的需要，设计过程应当先于编码和测试工作。</a:t>
            </a:r>
          </a:p>
        </p:txBody>
      </p:sp>
      <p:sp>
        <p:nvSpPr>
          <p:cNvPr id="140"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管理者</a:t>
            </a:r>
          </a:p>
        </p:txBody>
      </p:sp>
      <p:sp>
        <p:nvSpPr>
          <p:cNvPr id="141"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设计人员</a:t>
            </a:r>
          </a:p>
        </p:txBody>
      </p:sp>
      <p:sp>
        <p:nvSpPr>
          <p:cNvPr id="142"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程序员</a:t>
            </a:r>
          </a:p>
        </p:txBody>
      </p:sp>
      <p:sp>
        <p:nvSpPr>
          <p:cNvPr id="143"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质量保证部</a:t>
            </a:r>
          </a:p>
        </p:txBody>
      </p:sp>
      <p:sp>
        <p:nvSpPr>
          <p:cNvPr id="144"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发布</a:t>
            </a:r>
          </a:p>
        </p:txBody>
      </p:sp>
      <p:sp>
        <p:nvSpPr>
          <p:cNvPr id="145" name="立项"/>
          <p:cNvSpPr txBox="1"/>
          <p:nvPr/>
        </p:nvSpPr>
        <p:spPr>
          <a:xfrm>
            <a:off x="1151075"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立项</a:t>
            </a:r>
          </a:p>
        </p:txBody>
      </p:sp>
      <p:sp>
        <p:nvSpPr>
          <p:cNvPr id="146" name="设计"/>
          <p:cNvSpPr txBox="1"/>
          <p:nvPr/>
        </p:nvSpPr>
        <p:spPr>
          <a:xfrm>
            <a:off x="3181114"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设计</a:t>
            </a:r>
          </a:p>
        </p:txBody>
      </p:sp>
      <p:sp>
        <p:nvSpPr>
          <p:cNvPr id="147" name="编程"/>
          <p:cNvSpPr txBox="1"/>
          <p:nvPr/>
        </p:nvSpPr>
        <p:spPr>
          <a:xfrm>
            <a:off x="5356016"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编程</a:t>
            </a:r>
          </a:p>
        </p:txBody>
      </p:sp>
      <p:sp>
        <p:nvSpPr>
          <p:cNvPr id="148" name="测试"/>
          <p:cNvSpPr txBox="1"/>
          <p:nvPr/>
        </p:nvSpPr>
        <p:spPr>
          <a:xfrm>
            <a:off x="7530919"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测试</a:t>
            </a:r>
          </a:p>
        </p:txBody>
      </p:sp>
      <p:sp>
        <p:nvSpPr>
          <p:cNvPr id="149" name="Line"/>
          <p:cNvSpPr/>
          <p:nvPr/>
        </p:nvSpPr>
        <p:spPr>
          <a:xfrm>
            <a:off x="2162479" y="4061193"/>
            <a:ext cx="695572" cy="1"/>
          </a:xfrm>
          <a:prstGeom prst="line">
            <a:avLst/>
          </a:prstGeom>
          <a:ln w="15875">
            <a:solidFill>
              <a:schemeClr val="accent1"/>
            </a:solidFill>
            <a:tailEnd type="triangle"/>
          </a:ln>
        </p:spPr>
        <p:txBody>
          <a:bodyPr lIns="45719" rIns="45719"/>
          <a:lstStyle/>
          <a:p>
            <a:endParaRPr/>
          </a:p>
        </p:txBody>
      </p:sp>
      <p:sp>
        <p:nvSpPr>
          <p:cNvPr id="150" name="Line"/>
          <p:cNvSpPr/>
          <p:nvPr/>
        </p:nvSpPr>
        <p:spPr>
          <a:xfrm>
            <a:off x="4264950" y="4061193"/>
            <a:ext cx="695572" cy="1"/>
          </a:xfrm>
          <a:prstGeom prst="line">
            <a:avLst/>
          </a:prstGeom>
          <a:ln w="15875">
            <a:solidFill>
              <a:schemeClr val="accent1"/>
            </a:solidFill>
            <a:tailEnd type="triangle"/>
          </a:ln>
        </p:spPr>
        <p:txBody>
          <a:bodyPr lIns="45719" rIns="45719"/>
          <a:lstStyle/>
          <a:p>
            <a:endParaRPr/>
          </a:p>
        </p:txBody>
      </p:sp>
      <p:sp>
        <p:nvSpPr>
          <p:cNvPr id="151" name="Line"/>
          <p:cNvSpPr/>
          <p:nvPr/>
        </p:nvSpPr>
        <p:spPr>
          <a:xfrm>
            <a:off x="8614754" y="4061193"/>
            <a:ext cx="695572" cy="1"/>
          </a:xfrm>
          <a:prstGeom prst="line">
            <a:avLst/>
          </a:prstGeom>
          <a:ln w="15875">
            <a:solidFill>
              <a:schemeClr val="accent1"/>
            </a:solidFill>
            <a:tailEnd type="triangle"/>
          </a:ln>
        </p:spPr>
        <p:txBody>
          <a:bodyPr lIns="45719" rIns="45719"/>
          <a:lstStyle/>
          <a:p>
            <a:endParaRPr/>
          </a:p>
        </p:txBody>
      </p:sp>
      <p:sp>
        <p:nvSpPr>
          <p:cNvPr id="152" name="Line"/>
          <p:cNvSpPr/>
          <p:nvPr/>
        </p:nvSpPr>
        <p:spPr>
          <a:xfrm>
            <a:off x="6439852" y="4061193"/>
            <a:ext cx="695572" cy="1"/>
          </a:xfrm>
          <a:prstGeom prst="line">
            <a:avLst/>
          </a:prstGeom>
          <a:ln w="15875">
            <a:solidFill>
              <a:schemeClr val="accent1"/>
            </a:solidFill>
            <a:tailEnd type="triangle"/>
          </a:ln>
        </p:spPr>
        <p:txBody>
          <a:bodyPr lIns="45719" rIns="45719"/>
          <a:lstStyle/>
          <a:p>
            <a:endParaRPr/>
          </a:p>
        </p:txBody>
      </p:sp>
      <p:sp>
        <p:nvSpPr>
          <p:cNvPr id="153"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小组成员绩效"/>
          <p:cNvSpPr txBox="1">
            <a:spLocks noGrp="1"/>
          </p:cNvSpPr>
          <p:nvPr>
            <p:ph type="title"/>
          </p:nvPr>
        </p:nvSpPr>
        <p:spPr>
          <a:prstGeom prst="rect">
            <a:avLst/>
          </a:prstGeom>
        </p:spPr>
        <p:txBody>
          <a:bodyPr/>
          <a:lstStyle/>
          <a:p>
            <a:r>
              <a:t>小组成员绩效</a:t>
            </a:r>
          </a:p>
        </p:txBody>
      </p:sp>
      <p:sp>
        <p:nvSpPr>
          <p:cNvPr id="302" name="张光程  92 （PPT验收，检查）…"/>
          <p:cNvSpPr txBox="1">
            <a:spLocks noGrp="1"/>
          </p:cNvSpPr>
          <p:nvPr>
            <p:ph type="body" idx="1"/>
          </p:nvPr>
        </p:nvSpPr>
        <p:spPr>
          <a:prstGeom prst="rect">
            <a:avLst/>
          </a:prstGeom>
        </p:spPr>
        <p:txBody>
          <a:bodyPr/>
          <a:lstStyle/>
          <a:p>
            <a:r>
              <a:t>张光程  92 （PPT验收，检查）</a:t>
            </a:r>
          </a:p>
          <a:p>
            <a:r>
              <a:t>杨智麟  91 （提供PPT制作思路）</a:t>
            </a:r>
          </a:p>
          <a:p>
            <a:r>
              <a:t>刘雨霏  89 （PPT审核）</a:t>
            </a:r>
          </a:p>
          <a:p>
            <a:r>
              <a:t>刘晓倩  90（PPT审核，提出修改意见）</a:t>
            </a:r>
          </a:p>
          <a:p>
            <a:r>
              <a:t>胡方正  94（主要PPT制作）</a:t>
            </a:r>
          </a:p>
        </p:txBody>
      </p:sp>
      <p:sp>
        <p:nvSpPr>
          <p:cNvPr id="30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56" name="Content Placeholder 2"/>
          <p:cNvSpPr txBox="1">
            <a:spLocks noGrp="1"/>
          </p:cNvSpPr>
          <p:nvPr>
            <p:ph type="body" idx="1"/>
          </p:nvPr>
        </p:nvSpPr>
        <p:spPr>
          <a:xfrm>
            <a:off x="1024127" y="2286000"/>
            <a:ext cx="9720075" cy="4023360"/>
          </a:xfrm>
          <a:prstGeom prst="rect">
            <a:avLst/>
          </a:prstGeom>
        </p:spPr>
        <p:txBody>
          <a:bodyPr/>
          <a:lstStyle/>
          <a:p>
            <a:r>
              <a:t>为什么技术产品中通常无法设计出好的数字产品的交互部分</a:t>
            </a:r>
          </a:p>
          <a:p>
            <a:endParaRPr/>
          </a:p>
          <a:p>
            <a:r>
              <a:t>1、不了解用户</a:t>
            </a:r>
          </a:p>
          <a:p>
            <a:r>
              <a:t>2、满足用户需求与产品开发之间存在利益冲突</a:t>
            </a:r>
          </a:p>
          <a:p>
            <a:r>
              <a:t>3、缺乏一个设计过程</a:t>
            </a:r>
          </a:p>
        </p:txBody>
      </p:sp>
      <p:sp>
        <p:nvSpPr>
          <p:cNvPr id="157"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1024128" y="585216"/>
            <a:ext cx="9720072" cy="1499617"/>
          </a:xfrm>
          <a:prstGeom prst="rect">
            <a:avLst/>
          </a:prstGeom>
        </p:spPr>
        <p:txBody>
          <a:bodyPr/>
          <a:lstStyle/>
          <a:p>
            <a:r>
              <a:t>目标导向设计</a:t>
            </a:r>
          </a:p>
        </p:txBody>
      </p:sp>
      <p:pic>
        <p:nvPicPr>
          <p:cNvPr id="160"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
        <p:nvSpPr>
          <p:cNvPr id="161"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1024128" y="585216"/>
            <a:ext cx="9720072" cy="1499617"/>
          </a:xfrm>
          <a:prstGeom prst="rect">
            <a:avLst/>
          </a:prstGeom>
        </p:spPr>
        <p:txBody>
          <a:bodyPr/>
          <a:lstStyle/>
          <a:p>
            <a:r>
              <a:t>目标导向设计-设计过程概览</a:t>
            </a:r>
          </a:p>
        </p:txBody>
      </p:sp>
      <p:pic>
        <p:nvPicPr>
          <p:cNvPr id="164"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65" name="接下来讲解以上各过程"/>
          <p:cNvSpPr txBox="1"/>
          <p:nvPr/>
        </p:nvSpPr>
        <p:spPr>
          <a:xfrm>
            <a:off x="1032635" y="5562653"/>
            <a:ext cx="239014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接下来讲解以上各过程</a:t>
            </a:r>
          </a:p>
        </p:txBody>
      </p:sp>
      <p:sp>
        <p:nvSpPr>
          <p:cNvPr id="16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xfrm>
            <a:off x="1024128" y="585216"/>
            <a:ext cx="9720072" cy="1499617"/>
          </a:xfrm>
          <a:prstGeom prst="rect">
            <a:avLst/>
          </a:prstGeom>
        </p:spPr>
        <p:txBody>
          <a:bodyPr/>
          <a:lstStyle/>
          <a:p>
            <a:r>
              <a:t>目标导向设计-研究阶段</a:t>
            </a:r>
          </a:p>
        </p:txBody>
      </p:sp>
      <p:sp>
        <p:nvSpPr>
          <p:cNvPr id="169" name="Content Placeholder 2"/>
          <p:cNvSpPr txBox="1">
            <a:spLocks noGrp="1"/>
          </p:cNvSpPr>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
        <p:nvSpPr>
          <p:cNvPr id="170"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1024128" y="585216"/>
            <a:ext cx="9720072" cy="1499617"/>
          </a:xfrm>
          <a:prstGeom prst="rect">
            <a:avLst/>
          </a:prstGeom>
        </p:spPr>
        <p:txBody>
          <a:bodyPr/>
          <a:lstStyle/>
          <a:p>
            <a:r>
              <a:t>目标导向设计-研究阶段</a:t>
            </a:r>
          </a:p>
        </p:txBody>
      </p:sp>
      <p:sp>
        <p:nvSpPr>
          <p:cNvPr id="173" name="Content Placeholder 2"/>
          <p:cNvSpPr txBox="1">
            <a:spLocks noGrp="1"/>
          </p:cNvSpPr>
          <p:nvPr>
            <p:ph type="body" idx="1"/>
          </p:nvPr>
        </p:nvSpPr>
        <p:spPr>
          <a:xfrm>
            <a:off x="1024127" y="2286000"/>
            <a:ext cx="9720075" cy="4023360"/>
          </a:xfrm>
          <a:prstGeom prst="rect">
            <a:avLst/>
          </a:prstGeom>
        </p:spPr>
        <p:txBody>
          <a:bodyPr/>
          <a:lstStyle/>
          <a:p>
            <a:pPr marL="79552" indent="-79552" defTabSz="795527">
              <a:spcBef>
                <a:spcPts val="1000"/>
              </a:spcBef>
              <a:defRPr sz="1914" b="1"/>
            </a:pPr>
            <a:r>
              <a:t>定性研究 </a:t>
            </a:r>
          </a:p>
          <a:p>
            <a:pPr marL="79552" indent="-79552" defTabSz="795527">
              <a:spcBef>
                <a:spcPts val="1000"/>
              </a:spcBef>
              <a:defRPr sz="2088"/>
            </a:pPr>
            <a:r>
              <a:t>       与定量研究相比，定性研究以另一种更有用的方式帮助我们理解产品的问题域、情境和约束条件。定性研究的主要方法如下：</a:t>
            </a:r>
          </a:p>
          <a:p>
            <a:pPr marL="79552" indent="-79552" defTabSz="795527">
              <a:spcBef>
                <a:spcPts val="1000"/>
              </a:spcBef>
              <a:defRPr sz="2088" b="1"/>
            </a:pPr>
            <a:r>
              <a:t>访谈利益相关人</a:t>
            </a:r>
          </a:p>
          <a:p>
            <a:pPr marL="79552" indent="-79552" defTabSz="795527">
              <a:spcBef>
                <a:spcPts val="1000"/>
              </a:spcBef>
              <a:defRPr sz="2088" b="1"/>
            </a:pPr>
            <a:r>
              <a:t>访谈主题专家</a:t>
            </a:r>
          </a:p>
          <a:p>
            <a:pPr marL="79552" indent="-79552" defTabSz="795527">
              <a:spcBef>
                <a:spcPts val="1000"/>
              </a:spcBef>
              <a:defRPr sz="2088" b="1"/>
            </a:pPr>
            <a:r>
              <a:t>访谈用户和顾客</a:t>
            </a:r>
          </a:p>
          <a:p>
            <a:pPr marL="79552" indent="-79552" defTabSz="795527">
              <a:spcBef>
                <a:spcPts val="1000"/>
              </a:spcBef>
              <a:defRPr sz="2088" b="1"/>
            </a:pPr>
            <a:r>
              <a:t>用户观察</a:t>
            </a:r>
          </a:p>
          <a:p>
            <a:pPr marL="79552" indent="-79552" defTabSz="795527">
              <a:spcBef>
                <a:spcPts val="1000"/>
              </a:spcBef>
              <a:defRPr sz="2088" b="1"/>
            </a:pPr>
            <a:r>
              <a:t>文献调研</a:t>
            </a:r>
          </a:p>
          <a:p>
            <a:pPr marL="79552" indent="-79552" defTabSz="795527">
              <a:spcBef>
                <a:spcPts val="1000"/>
              </a:spcBef>
              <a:defRPr sz="2088" b="1"/>
            </a:pPr>
            <a:r>
              <a:t>产品/原型和竞争审查</a:t>
            </a:r>
          </a:p>
        </p:txBody>
      </p:sp>
      <p:sp>
        <p:nvSpPr>
          <p:cNvPr id="174"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789</Words>
  <Application>Microsoft Macintosh PowerPoint</Application>
  <PresentationFormat>Widescreen</PresentationFormat>
  <Paragraphs>241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Helvetica</vt:lpstr>
      <vt:lpstr>Tw Cen MT</vt:lpstr>
      <vt:lpstr>Tw Cen MT Condensed</vt:lpstr>
      <vt:lpstr>Integral</vt:lpstr>
      <vt:lpstr>界面原型</vt:lpstr>
      <vt:lpstr>Content</vt:lpstr>
      <vt:lpstr>目标导向设计</vt:lpstr>
      <vt:lpstr>目标导向设计</vt:lpstr>
      <vt:lpstr>目标导向设计</vt:lpstr>
      <vt:lpstr>目标导向设计</vt:lpstr>
      <vt:lpstr>目标导向设计-设计过程概览</vt:lpstr>
      <vt:lpstr>目标导向设计-研究阶段</vt:lpstr>
      <vt:lpstr>目标导向设计-研究阶段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目标导向设计-需求定义阶段</vt:lpstr>
      <vt:lpstr>目标导向设计-需求定义阶段</vt:lpstr>
      <vt:lpstr>目标导向设计-需求定义阶段</vt:lpstr>
      <vt:lpstr>目标导向设计-需求定义阶段</vt:lpstr>
      <vt:lpstr>目标导向设计-需求定义阶段</vt:lpstr>
      <vt:lpstr>目标导向设计-框架定义阶段</vt:lpstr>
      <vt:lpstr>目标导向设计-框架定义阶段</vt:lpstr>
      <vt:lpstr>目标导向设计-框架定义阶段</vt:lpstr>
      <vt:lpstr>目标导向设计-框架定义阶段</vt:lpstr>
      <vt:lpstr>目标导向设计-框架定义阶段</vt:lpstr>
      <vt:lpstr>PowerPoint Presentation</vt:lpstr>
      <vt:lpstr>目标导向设计-框架定义阶段</vt:lpstr>
      <vt:lpstr>目标导向设计-框架定义阶段</vt:lpstr>
      <vt:lpstr>目标导向设计-框架定义阶段</vt:lpstr>
      <vt:lpstr>目标导向设计-框架定义阶段</vt:lpstr>
      <vt:lpstr>PowerPoint Presentation</vt:lpstr>
      <vt:lpstr>目标导向设计-细化阶段</vt:lpstr>
      <vt:lpstr>目标导向设计-细化阶段</vt:lpstr>
      <vt:lpstr>目标导向设计-开发支持阶段</vt:lpstr>
      <vt:lpstr>提问</vt:lpstr>
      <vt:lpstr>提问</vt:lpstr>
      <vt:lpstr>提问</vt:lpstr>
      <vt:lpstr>参考资料</vt:lpstr>
      <vt:lpstr>小组成员绩效</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界面原型</dc:title>
  <cp:lastModifiedBy>Charlie Leoi</cp:lastModifiedBy>
  <cp:revision>2</cp:revision>
  <dcterms:modified xsi:type="dcterms:W3CDTF">2018-11-06T15:39:23Z</dcterms:modified>
</cp:coreProperties>
</file>