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63" r:id="rId4"/>
    <p:sldId id="279" r:id="rId5"/>
    <p:sldId id="281" r:id="rId6"/>
    <p:sldId id="283" r:id="rId7"/>
    <p:sldId id="295" r:id="rId8"/>
    <p:sldId id="284" r:id="rId9"/>
    <p:sldId id="289" r:id="rId10"/>
    <p:sldId id="290" r:id="rId11"/>
    <p:sldId id="291" r:id="rId12"/>
    <p:sldId id="292" r:id="rId13"/>
    <p:sldId id="293" r:id="rId14"/>
    <p:sldId id="294" r:id="rId15"/>
    <p:sldId id="296" r:id="rId16"/>
    <p:sldId id="297" r:id="rId17"/>
    <p:sldId id="298" r:id="rId18"/>
    <p:sldId id="299" r:id="rId19"/>
    <p:sldId id="300" r:id="rId20"/>
    <p:sldId id="302" r:id="rId21"/>
    <p:sldId id="301" r:id="rId22"/>
    <p:sldId id="303" r:id="rId23"/>
    <p:sldId id="304" r:id="rId24"/>
    <p:sldId id="305" r:id="rId25"/>
    <p:sldId id="306" r:id="rId26"/>
    <p:sldId id="307" r:id="rId27"/>
    <p:sldId id="308" r:id="rId28"/>
    <p:sldId id="309" r:id="rId29"/>
    <p:sldId id="310" r:id="rId30"/>
    <p:sldId id="311" r:id="rId31"/>
    <p:sldId id="312" r:id="rId32"/>
    <p:sldId id="313" r:id="rId33"/>
    <p:sldId id="315" r:id="rId34"/>
    <p:sldId id="316" r:id="rId35"/>
    <p:sldId id="314" r:id="rId36"/>
    <p:sldId id="317" r:id="rId37"/>
    <p:sldId id="318" r:id="rId38"/>
    <p:sldId id="319" r:id="rId39"/>
    <p:sldId id="322" r:id="rId40"/>
    <p:sldId id="320" r:id="rId41"/>
    <p:sldId id="321"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a:srgbClr val="99CCFF"/>
    <a:srgbClr val="FFFFCC"/>
    <a:srgbClr val="CCCCFF"/>
    <a:srgbClr val="99CCCC"/>
    <a:srgbClr val="66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33" autoAdjust="0"/>
    <p:restoredTop sz="94740" autoAdjust="0"/>
  </p:normalViewPr>
  <p:slideViewPr>
    <p:cSldViewPr snapToGrid="0">
      <p:cViewPr>
        <p:scale>
          <a:sx n="65" d="100"/>
          <a:sy n="65" d="100"/>
        </p:scale>
        <p:origin x="2184" y="141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DC01E-F1E3-6847-B7B0-96CD73E896BD}" type="datetimeFigureOut">
              <a:rPr kumimoji="1" lang="zh-CN" altLang="en-US" smtClean="0"/>
              <a:t>2018/10/31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96D77E-3286-A149-86A0-FB62DF57DBF8}" type="slidenum">
              <a:rPr kumimoji="1" lang="zh-CN" altLang="en-US" smtClean="0"/>
              <a:t>‹#›</a:t>
            </a:fld>
            <a:endParaRPr kumimoji="1" lang="zh-CN" altLang="en-US"/>
          </a:p>
        </p:txBody>
      </p:sp>
    </p:spTree>
    <p:extLst>
      <p:ext uri="{BB962C8B-B14F-4D97-AF65-F5344CB8AC3E}">
        <p14:creationId xmlns:p14="http://schemas.microsoft.com/office/powerpoint/2010/main" val="27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0D96D77E-3286-A149-86A0-FB62DF57DBF8}" type="slidenum">
              <a:rPr kumimoji="1" lang="zh-CN" altLang="en-US" smtClean="0"/>
              <a:t>1</a:t>
            </a:fld>
            <a:endParaRPr kumimoji="1" lang="zh-CN" altLang="en-US"/>
          </a:p>
        </p:txBody>
      </p:sp>
    </p:spTree>
    <p:extLst>
      <p:ext uri="{BB962C8B-B14F-4D97-AF65-F5344CB8AC3E}">
        <p14:creationId xmlns:p14="http://schemas.microsoft.com/office/powerpoint/2010/main" val="339899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A8D132D-C0AB-824A-862F-2A316DAB3CBB}" type="datetime1">
              <a:rPr lang="zh-CN" altLang="en-US" smtClean="0"/>
              <a:t>2018/10/31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1945843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E9A3688-087B-D443-B7AA-9A22CD5C4FD5}" type="datetime1">
              <a:rPr lang="zh-CN" altLang="en-US" smtClean="0"/>
              <a:t>2018/10/31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760776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43F2221-B3D1-794B-9C07-61FD25D0151B}" type="datetime1">
              <a:rPr lang="zh-CN" altLang="en-US" smtClean="0"/>
              <a:t>2018/10/31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359819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699808E-DBA3-5041-837C-DA3EA15F9F0F}" type="datetime1">
              <a:rPr lang="zh-CN" altLang="en-US" smtClean="0"/>
              <a:t>2018/10/31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3377912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11C9632-0608-E24D-AE52-FB991DF54A5C}" type="datetime1">
              <a:rPr lang="zh-CN" altLang="en-US" smtClean="0"/>
              <a:t>2018/10/31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133108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A689388-5EDD-A741-AAFA-2D5ECDF10CD6}" type="datetime1">
              <a:rPr lang="zh-CN" altLang="en-US" smtClean="0"/>
              <a:t>2018/10/31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3596022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B11599F-2577-4F43-9F9B-E744E65CB8E0}" type="datetime1">
              <a:rPr lang="zh-CN" altLang="en-US" smtClean="0"/>
              <a:t>2018/10/31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3768807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A74ABFD-EC28-1D45-98C2-F4FC8D210DDE}" type="datetime1">
              <a:rPr lang="zh-CN" altLang="en-US" smtClean="0"/>
              <a:t>2018/10/31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769326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50A163-C1DE-5E4D-B0BA-64E3E3AD1F5C}" type="datetime1">
              <a:rPr lang="zh-CN" altLang="en-US" smtClean="0"/>
              <a:t>2018/10/31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47BF149-DB0C-40EC-9C61-A22A196B7B45}" type="slidenum">
              <a:rPr lang="zh-CN" altLang="en-US" smtClean="0"/>
              <a:pPr/>
              <a:t>‹#›</a:t>
            </a:fld>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7714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3D520F7-FB3C-9246-A9D4-5342200DE26A}" type="datetime1">
              <a:rPr lang="zh-CN" altLang="en-US" smtClean="0"/>
              <a:t>2018/10/31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197195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BC3CDD7-2F21-7A49-885A-CBC3ADE9E69A}" type="datetime1">
              <a:rPr lang="zh-CN" altLang="en-US" smtClean="0"/>
              <a:t>2018/10/31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11110417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497F95-470E-FB41-8B52-BDB835682FB7}" type="datetime1">
              <a:rPr lang="zh-CN" altLang="en-US" smtClean="0"/>
              <a:t>2018/10/31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611132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emf"/><Relationship Id="rId3" Type="http://schemas.openxmlformats.org/officeDocument/2006/relationships/image" Target="../media/image8.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 Id="rId3" Type="http://schemas.openxmlformats.org/officeDocument/2006/relationships/image" Target="../media/image21.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jpeg"/><Relationship Id="rId3" Type="http://schemas.openxmlformats.org/officeDocument/2006/relationships/image" Target="../media/image28.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4810099" y="2143099"/>
            <a:ext cx="2571801" cy="2571801"/>
          </a:xfrm>
          <a:prstGeom prst="ellipse">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259720" y="1232899"/>
            <a:ext cx="3482002" cy="3482002"/>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419500" y="3302881"/>
            <a:ext cx="2802619" cy="280261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59679" y="3783279"/>
            <a:ext cx="2322221" cy="2322221"/>
          </a:xfrm>
          <a:prstGeom prst="ellipse">
            <a:avLst/>
          </a:prstGeom>
          <a:solidFill>
            <a:srgbClr val="FFFF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969882" y="3302881"/>
            <a:ext cx="3052197" cy="3052197"/>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450279" y="1487777"/>
            <a:ext cx="3013761" cy="3013761"/>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969882" y="716282"/>
            <a:ext cx="2838838" cy="2838838"/>
          </a:xfrm>
          <a:prstGeom prst="ellipse">
            <a:avLst/>
          </a:prstGeom>
          <a:solidFill>
            <a:srgbClr val="66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810099" y="502920"/>
            <a:ext cx="2571801" cy="2571801"/>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3032760" y="365760"/>
            <a:ext cx="3189359" cy="318935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3419501" y="752501"/>
            <a:ext cx="5353000" cy="5353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3470364" y="3434527"/>
            <a:ext cx="5251269" cy="1200329"/>
          </a:xfrm>
          <a:prstGeom prst="rect">
            <a:avLst/>
          </a:prstGeom>
          <a:noFill/>
        </p:spPr>
        <p:txBody>
          <a:bodyPr wrap="square" rtlCol="0">
            <a:spAutoFit/>
          </a:bodyPr>
          <a:lstStyle/>
          <a:p>
            <a:pPr algn="ct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G02</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小组</a:t>
            </a:r>
            <a:endParaRPr lang="en-US" altLang="zh-CN" sz="2400" dirty="0">
              <a:solidFill>
                <a:schemeClr val="bg1">
                  <a:lumMod val="50000"/>
                </a:schemeClr>
              </a:solidFill>
              <a:latin typeface="微软雅黑" panose="020B0503020204020204" pitchFamily="34" charset="-122"/>
              <a:ea typeface="微软雅黑" panose="020B0503020204020204" pitchFamily="34" charset="-122"/>
            </a:endParaRPr>
          </a:p>
          <a:p>
            <a:pPr algn="ct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组长</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张光程 </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endParaRPr>
          </a:p>
          <a:p>
            <a:pPr algn="ct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组员</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杨智麟 胡方正 刘晓倩 刘雨霏 </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3718560" y="1960439"/>
            <a:ext cx="4754882" cy="830997"/>
          </a:xfrm>
          <a:prstGeom prst="rect">
            <a:avLst/>
          </a:prstGeom>
          <a:noFill/>
        </p:spPr>
        <p:txBody>
          <a:bodyPr wrap="square" rtlCol="0">
            <a:spAutoFit/>
          </a:bodyPr>
          <a:lstStyle/>
          <a:p>
            <a:pPr algn="ctr"/>
            <a:r>
              <a:rPr lang="en-US" altLang="zh-CN" sz="4800" b="1" dirty="0" smtClean="0">
                <a:latin typeface="微软雅黑" panose="020B0503020204020204" pitchFamily="34" charset="-122"/>
                <a:ea typeface="微软雅黑" panose="020B0503020204020204" pitchFamily="34" charset="-122"/>
              </a:rPr>
              <a:t>UML</a:t>
            </a:r>
            <a:r>
              <a:rPr lang="zh-CN" altLang="en-US" sz="4800" b="1" dirty="0" smtClean="0">
                <a:latin typeface="微软雅黑" panose="020B0503020204020204" pitchFamily="34" charset="-122"/>
                <a:ea typeface="微软雅黑" panose="020B0503020204020204" pitchFamily="34" charset="-122"/>
              </a:rPr>
              <a:t>基础</a:t>
            </a:r>
            <a:r>
              <a:rPr lang="en-US" altLang="zh-CN" sz="4800" b="1" dirty="0">
                <a:latin typeface="微软雅黑" panose="020B0503020204020204" pitchFamily="34" charset="-122"/>
                <a:ea typeface="微软雅黑" panose="020B0503020204020204" pitchFamily="34" charset="-122"/>
              </a:rPr>
              <a:t>I</a:t>
            </a:r>
            <a:endParaRPr lang="zh-CN" altLang="en-US" sz="4800" b="1" dirty="0">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3718559" y="3137244"/>
            <a:ext cx="4754882" cy="34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1"/>
          </p:nvPr>
        </p:nvSpPr>
        <p:spPr/>
        <p:txBody>
          <a:bodyPr/>
          <a:lstStyle/>
          <a:p>
            <a:endParaRPr lang="zh-CN" altLang="en-US"/>
          </a:p>
        </p:txBody>
      </p:sp>
      <p:sp>
        <p:nvSpPr>
          <p:cNvPr id="3" name="幻灯片编号占位符 2"/>
          <p:cNvSpPr>
            <a:spLocks noGrp="1"/>
          </p:cNvSpPr>
          <p:nvPr>
            <p:ph type="sldNum" sz="quarter" idx="12"/>
          </p:nvPr>
        </p:nvSpPr>
        <p:spPr/>
        <p:txBody>
          <a:bodyPr/>
          <a:lstStyle/>
          <a:p>
            <a:fld id="{C47BF149-DB0C-40EC-9C61-A22A196B7B45}" type="slidenum">
              <a:rPr lang="zh-CN" altLang="en-US" smtClean="0"/>
              <a:pPr/>
              <a:t>1</a:t>
            </a:fld>
            <a:endParaRPr lang="zh-CN" altLang="en-US"/>
          </a:p>
        </p:txBody>
      </p:sp>
    </p:spTree>
    <p:extLst>
      <p:ext uri="{BB962C8B-B14F-4D97-AF65-F5344CB8AC3E}">
        <p14:creationId xmlns:p14="http://schemas.microsoft.com/office/powerpoint/2010/main" val="37671814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泛化</a:t>
            </a:r>
            <a:r>
              <a:rPr lang="zh-CN" altLang="en-US" sz="2800" b="1" i="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TextBox 5"/>
          <p:cNvSpPr txBox="1"/>
          <p:nvPr/>
        </p:nvSpPr>
        <p:spPr>
          <a:xfrm>
            <a:off x="3199707" y="2579902"/>
            <a:ext cx="6082148" cy="923330"/>
          </a:xfrm>
          <a:prstGeom prst="rect">
            <a:avLst/>
          </a:prstGeom>
          <a:noFill/>
        </p:spPr>
        <p:txBody>
          <a:bodyPr wrap="square" rtlCol="0">
            <a:spAutoFit/>
          </a:bodyPr>
          <a:lstStyle/>
          <a:p>
            <a:r>
              <a:rPr lang="zh-CN" altLang="en-US" dirty="0">
                <a:solidFill>
                  <a:schemeClr val="bg1"/>
                </a:solidFill>
                <a:latin typeface="微软雅黑" pitchFamily="34" charset="-122"/>
                <a:ea typeface="微软雅黑" pitchFamily="34" charset="-122"/>
              </a:rPr>
              <a:t>当多个用例共同拥有一种类似的结构和行为的时候，可以将它们的共性抽象成为父用例，其它的用例作为泛化关系中的子</a:t>
            </a:r>
            <a:r>
              <a:rPr lang="zh-CN" altLang="en-US" dirty="0" smtClean="0">
                <a:solidFill>
                  <a:schemeClr val="bg1"/>
                </a:solidFill>
                <a:latin typeface="微软雅黑" pitchFamily="34" charset="-122"/>
                <a:ea typeface="微软雅黑" pitchFamily="34" charset="-122"/>
              </a:rPr>
              <a:t>用例。</a:t>
            </a:r>
            <a:endParaRPr lang="zh-CN" altLang="en-US" dirty="0">
              <a:solidFill>
                <a:schemeClr val="bg1"/>
              </a:solidFill>
              <a:latin typeface="微软雅黑" pitchFamily="34" charset="-122"/>
              <a:ea typeface="微软雅黑"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10</a:t>
            </a:fld>
            <a:endParaRPr lang="zh-CN" altLang="en-US"/>
          </a:p>
        </p:txBody>
      </p:sp>
      <p:pic>
        <p:nvPicPr>
          <p:cNvPr id="5" name="图片 4"/>
          <p:cNvPicPr>
            <a:picLocks noChangeAspect="1"/>
          </p:cNvPicPr>
          <p:nvPr/>
        </p:nvPicPr>
        <p:blipFill>
          <a:blip r:embed="rId2"/>
          <a:stretch>
            <a:fillRect/>
          </a:stretch>
        </p:blipFill>
        <p:spPr>
          <a:xfrm>
            <a:off x="3085104" y="3614496"/>
            <a:ext cx="6021788" cy="2348843"/>
          </a:xfrm>
          <a:prstGeom prst="rect">
            <a:avLst/>
          </a:prstGeom>
        </p:spPr>
      </p:pic>
    </p:spTree>
    <p:extLst>
      <p:ext uri="{BB962C8B-B14F-4D97-AF65-F5344CB8AC3E}">
        <p14:creationId xmlns:p14="http://schemas.microsoft.com/office/powerpoint/2010/main" val="164042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分组</a:t>
            </a:r>
            <a:r>
              <a:rPr lang="zh-CN" altLang="en-US" sz="2800" b="1" i="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TextBox 5"/>
          <p:cNvSpPr txBox="1"/>
          <p:nvPr/>
        </p:nvSpPr>
        <p:spPr>
          <a:xfrm>
            <a:off x="2598417" y="2852708"/>
            <a:ext cx="6995161" cy="2308324"/>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⚪用例</a:t>
            </a:r>
            <a:r>
              <a:rPr lang="zh-CN" altLang="en-US" dirty="0">
                <a:solidFill>
                  <a:schemeClr val="bg1"/>
                </a:solidFill>
                <a:latin typeface="微软雅黑" pitchFamily="34" charset="-122"/>
                <a:ea typeface="微软雅黑" pitchFamily="34" charset="-122"/>
              </a:rPr>
              <a:t>的数目可能很多，这时就需要把这些用例组织起来。这种情况在一个系统包含很多子系统时就会出现</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⚪每个</a:t>
            </a:r>
            <a:r>
              <a:rPr lang="zh-CN" altLang="en-US" dirty="0">
                <a:solidFill>
                  <a:schemeClr val="bg1"/>
                </a:solidFill>
                <a:latin typeface="微软雅黑" pitchFamily="34" charset="-122"/>
                <a:ea typeface="微软雅黑" pitchFamily="34" charset="-122"/>
              </a:rPr>
              <a:t>需求必须用一个单独的用例来表达，这时就需要某种方式来对这些需求进行分类</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zh-CN" altLang="en-US" dirty="0">
              <a:solidFill>
                <a:schemeClr val="bg1"/>
              </a:solidFill>
              <a:latin typeface="微软雅黑" pitchFamily="34" charset="-122"/>
              <a:ea typeface="微软雅黑" pitchFamily="34" charset="-122"/>
            </a:endParaRPr>
          </a:p>
          <a:p>
            <a:r>
              <a:rPr lang="en-US" altLang="zh-CN" dirty="0">
                <a:solidFill>
                  <a:schemeClr val="bg1"/>
                </a:solidFill>
                <a:latin typeface="微软雅黑" pitchFamily="34" charset="-122"/>
                <a:ea typeface="微软雅黑" pitchFamily="34" charset="-122"/>
              </a:rPr>
              <a:t>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解决上述</a:t>
            </a:r>
            <a:r>
              <a:rPr lang="en-US" altLang="zh-CN" dirty="0" smtClean="0">
                <a:solidFill>
                  <a:schemeClr val="bg1"/>
                </a:solidFill>
                <a:latin typeface="微软雅黑" pitchFamily="34" charset="-122"/>
                <a:ea typeface="微软雅黑" pitchFamily="34" charset="-122"/>
              </a:rPr>
              <a:t>2</a:t>
            </a:r>
            <a:r>
              <a:rPr lang="zh-CN" altLang="en-US" dirty="0" smtClean="0">
                <a:solidFill>
                  <a:schemeClr val="bg1"/>
                </a:solidFill>
                <a:latin typeface="微软雅黑" pitchFamily="34" charset="-122"/>
                <a:ea typeface="微软雅黑" pitchFamily="34" charset="-122"/>
              </a:rPr>
              <a:t>种情况</a:t>
            </a:r>
            <a:r>
              <a:rPr lang="en-US" altLang="zh-CN" dirty="0" smtClean="0">
                <a:solidFill>
                  <a:schemeClr val="bg1"/>
                </a:solidFill>
                <a:latin typeface="微软雅黑" pitchFamily="34" charset="-122"/>
                <a:ea typeface="微软雅黑" pitchFamily="34" charset="-122"/>
              </a:rPr>
              <a:t>,</a:t>
            </a:r>
            <a:r>
              <a:rPr lang="zh-CN" altLang="en-US" dirty="0" smtClean="0">
                <a:solidFill>
                  <a:schemeClr val="bg1"/>
                </a:solidFill>
                <a:latin typeface="微软雅黑" pitchFamily="34" charset="-122"/>
                <a:ea typeface="微软雅黑" pitchFamily="34" charset="-122"/>
              </a:rPr>
              <a:t>最</a:t>
            </a:r>
            <a:r>
              <a:rPr lang="zh-CN" altLang="en-US" dirty="0">
                <a:solidFill>
                  <a:schemeClr val="bg1"/>
                </a:solidFill>
                <a:latin typeface="微软雅黑" pitchFamily="34" charset="-122"/>
                <a:ea typeface="微软雅黑" pitchFamily="34" charset="-122"/>
              </a:rPr>
              <a:t>直接的方法就是把相关的用例放在一个包中组织</a:t>
            </a:r>
            <a:r>
              <a:rPr lang="zh-CN" altLang="en-US" dirty="0" smtClean="0">
                <a:solidFill>
                  <a:schemeClr val="bg1"/>
                </a:solidFill>
                <a:latin typeface="微软雅黑" pitchFamily="34" charset="-122"/>
                <a:ea typeface="微软雅黑" pitchFamily="34" charset="-122"/>
              </a:rPr>
              <a:t>起来</a:t>
            </a:r>
            <a:r>
              <a:rPr lang="en-US" altLang="zh-CN" dirty="0" smtClean="0">
                <a:solidFill>
                  <a:schemeClr val="bg1"/>
                </a:solidFill>
                <a:latin typeface="微软雅黑" pitchFamily="34" charset="-122"/>
                <a:ea typeface="微软雅黑" pitchFamily="34" charset="-122"/>
              </a:rPr>
              <a:t>,</a:t>
            </a:r>
            <a:r>
              <a:rPr lang="zh-CN" altLang="en-US" dirty="0" smtClean="0">
                <a:solidFill>
                  <a:schemeClr val="bg1"/>
                </a:solidFill>
                <a:latin typeface="微软雅黑" pitchFamily="34" charset="-122"/>
                <a:ea typeface="微软雅黑" pitchFamily="34" charset="-122"/>
              </a:rPr>
              <a:t>这就是分组关系。</a:t>
            </a:r>
            <a:r>
              <a:rPr lang="zh-CN" altLang="en-US" dirty="0">
                <a:solidFill>
                  <a:schemeClr val="bg1"/>
                </a:solidFill>
                <a:latin typeface="微软雅黑" pitchFamily="34" charset="-122"/>
                <a:ea typeface="微软雅黑" pitchFamily="34" charset="-122"/>
              </a:rPr>
              <a:t>一组用例可以放在一个文件夹中。</a:t>
            </a: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11</a:t>
            </a:fld>
            <a:endParaRPr lang="zh-CN" altLang="en-US"/>
          </a:p>
        </p:txBody>
      </p:sp>
    </p:spTree>
    <p:extLst>
      <p:ext uri="{BB962C8B-B14F-4D97-AF65-F5344CB8AC3E}">
        <p14:creationId xmlns:p14="http://schemas.microsoft.com/office/powerpoint/2010/main" val="164042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Straight Connector 72"/>
          <p:cNvCxnSpPr/>
          <p:nvPr/>
        </p:nvCxnSpPr>
        <p:spPr>
          <a:xfrm>
            <a:off x="1997133" y="2698626"/>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1" name="Rectangle 46"/>
          <p:cNvSpPr/>
          <p:nvPr/>
        </p:nvSpPr>
        <p:spPr>
          <a:xfrm>
            <a:off x="1969303" y="3653673"/>
            <a:ext cx="7593745" cy="1200329"/>
          </a:xfrm>
          <a:prstGeom prst="rect">
            <a:avLst/>
          </a:prstGeom>
        </p:spPr>
        <p:txBody>
          <a:bodyPr wrap="none">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类是一组具有相同属性</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操作</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关系和语义的对象的抽象</a:t>
            </a:r>
            <a:endParaRPr lang="en-US" altLang="zh-CN" sz="2400" dirty="0" smtClean="0">
              <a:solidFill>
                <a:schemeClr val="bg1"/>
              </a:solidFill>
              <a:latin typeface="微软雅黑" panose="020B0503020204020204" pitchFamily="34" charset="-122"/>
              <a:ea typeface="微软雅黑" panose="020B0503020204020204" pitchFamily="34" charset="-122"/>
            </a:endParaRPr>
          </a:p>
          <a:p>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zh-CN" altLang="en-US" sz="2400" dirty="0" smtClean="0">
                <a:solidFill>
                  <a:schemeClr val="bg1"/>
                </a:solidFill>
                <a:latin typeface="微软雅黑" panose="020B0503020204020204" pitchFamily="34" charset="-122"/>
                <a:ea typeface="微软雅黑" panose="020B0503020204020204" pitchFamily="34" charset="-122"/>
              </a:rPr>
              <a:t>类主要包括名称部分</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属性部分</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操作部分</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
        <p:nvSpPr>
          <p:cNvPr id="24" name="文本框 2"/>
          <p:cNvSpPr txBox="1"/>
          <p:nvPr/>
        </p:nvSpPr>
        <p:spPr>
          <a:xfrm>
            <a:off x="1997133" y="1892674"/>
            <a:ext cx="4754882" cy="523220"/>
          </a:xfrm>
          <a:prstGeom prst="rect">
            <a:avLst/>
          </a:prstGeom>
          <a:noFill/>
        </p:spPr>
        <p:txBody>
          <a:bodyPr wrap="squar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类</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12</a:t>
            </a:fld>
            <a:endParaRPr lang="zh-CN" altLang="en-US"/>
          </a:p>
        </p:txBody>
      </p:sp>
    </p:spTree>
    <p:extLst>
      <p:ext uri="{BB962C8B-B14F-4D97-AF65-F5344CB8AC3E}">
        <p14:creationId xmlns:p14="http://schemas.microsoft.com/office/powerpoint/2010/main" val="349204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类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2959671" y="1636542"/>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类图</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2286694" y="2784780"/>
            <a:ext cx="3262432" cy="1938992"/>
          </a:xfrm>
          <a:prstGeom prst="rect">
            <a:avLst/>
          </a:prstGeom>
        </p:spPr>
        <p:txBody>
          <a:bodyPr wrap="none">
            <a:spAutoFit/>
          </a:bodyPr>
          <a:lstStyle/>
          <a:p>
            <a:r>
              <a:rPr lang="zh-CN" altLang="en-US" sz="2400" b="0" i="0" dirty="0" smtClean="0">
                <a:solidFill>
                  <a:schemeClr val="bg1"/>
                </a:solidFill>
                <a:effectLst/>
                <a:latin typeface="微软雅黑" panose="020B0503020204020204" pitchFamily="34" charset="-122"/>
                <a:ea typeface="微软雅黑" panose="020B0503020204020204" pitchFamily="34" charset="-122"/>
              </a:rPr>
              <a:t>类图用一个</a:t>
            </a:r>
            <a:r>
              <a:rPr lang="zh-CN" altLang="en-US" sz="2400" b="1" i="0" dirty="0" smtClean="0">
                <a:solidFill>
                  <a:schemeClr val="bg1"/>
                </a:solidFill>
                <a:effectLst/>
                <a:latin typeface="微软雅黑" panose="020B0503020204020204" pitchFamily="34" charset="-122"/>
                <a:ea typeface="微软雅黑" panose="020B0503020204020204" pitchFamily="34" charset="-122"/>
              </a:rPr>
              <a:t>矩形框</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表示</a:t>
            </a:r>
            <a:endParaRPr lang="en-US" altLang="zh-CN" sz="2400" dirty="0">
              <a:solidFill>
                <a:schemeClr val="bg1"/>
              </a:solidFill>
              <a:latin typeface="微软雅黑" panose="020B0503020204020204" pitchFamily="34" charset="-122"/>
              <a:ea typeface="微软雅黑" panose="020B0503020204020204" pitchFamily="34" charset="-122"/>
            </a:endParaRPr>
          </a:p>
          <a:p>
            <a:r>
              <a:rPr lang="zh-CN" altLang="en-US" sz="2400" b="0" i="0" dirty="0" smtClean="0">
                <a:solidFill>
                  <a:schemeClr val="bg1"/>
                </a:solidFill>
                <a:effectLst/>
                <a:latin typeface="微软雅黑" panose="020B0503020204020204" pitchFamily="34" charset="-122"/>
                <a:ea typeface="微软雅黑" panose="020B0503020204020204" pitchFamily="34" charset="-122"/>
              </a:rPr>
              <a:t>它分别包含</a:t>
            </a:r>
            <a:r>
              <a:rPr lang="en-US" altLang="zh-CN" sz="2400" b="0" i="0" dirty="0" smtClean="0">
                <a:solidFill>
                  <a:schemeClr val="bg1"/>
                </a:solidFill>
                <a:effectLst/>
                <a:latin typeface="微软雅黑" panose="020B0503020204020204" pitchFamily="34" charset="-122"/>
                <a:ea typeface="微软雅黑" panose="020B0503020204020204" pitchFamily="34" charset="-122"/>
              </a:rPr>
              <a:t>:</a:t>
            </a:r>
            <a:endParaRPr lang="en-US" altLang="zh-CN" sz="2400" dirty="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(1)</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最上方的</a:t>
            </a:r>
            <a:r>
              <a:rPr lang="zh-CN" altLang="en-US" sz="2400" b="1" i="0" dirty="0" smtClean="0">
                <a:solidFill>
                  <a:schemeClr val="bg1"/>
                </a:solidFill>
                <a:effectLst/>
                <a:latin typeface="微软雅黑" panose="020B0503020204020204" pitchFamily="34" charset="-122"/>
                <a:ea typeface="微软雅黑" panose="020B0503020204020204" pitchFamily="34" charset="-122"/>
              </a:rPr>
              <a:t>类名</a:t>
            </a:r>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r>
              <a:rPr lang="en-US" altLang="zh-CN" sz="2400" dirty="0" smtClean="0">
                <a:solidFill>
                  <a:schemeClr val="bg1"/>
                </a:solidFill>
                <a:latin typeface="微软雅黑" panose="020B0503020204020204" pitchFamily="34" charset="-122"/>
                <a:ea typeface="微软雅黑" panose="020B0503020204020204" pitchFamily="34" charset="-122"/>
              </a:rPr>
              <a:t>(2)</a:t>
            </a:r>
            <a:r>
              <a:rPr lang="zh-CN" altLang="en-US" sz="2400" dirty="0" smtClean="0">
                <a:solidFill>
                  <a:schemeClr val="bg1"/>
                </a:solidFill>
                <a:latin typeface="微软雅黑" panose="020B0503020204020204" pitchFamily="34" charset="-122"/>
                <a:ea typeface="微软雅黑" panose="020B0503020204020204" pitchFamily="34" charset="-122"/>
              </a:rPr>
              <a:t>中间的类</a:t>
            </a:r>
            <a:r>
              <a:rPr lang="zh-CN" altLang="en-US" sz="2400" b="1" dirty="0" smtClean="0">
                <a:solidFill>
                  <a:schemeClr val="bg1"/>
                </a:solidFill>
                <a:latin typeface="微软雅黑" panose="020B0503020204020204" pitchFamily="34" charset="-122"/>
                <a:ea typeface="微软雅黑" panose="020B0503020204020204" pitchFamily="34" charset="-122"/>
              </a:rPr>
              <a:t>属性</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en-US" altLang="zh-CN" sz="2400" i="0" dirty="0" smtClean="0">
                <a:solidFill>
                  <a:schemeClr val="bg1"/>
                </a:solidFill>
                <a:effectLst/>
                <a:latin typeface="微软雅黑" panose="020B0503020204020204" pitchFamily="34" charset="-122"/>
                <a:ea typeface="微软雅黑" panose="020B0503020204020204" pitchFamily="34" charset="-122"/>
              </a:rPr>
              <a:t>(3)</a:t>
            </a:r>
            <a:r>
              <a:rPr lang="zh-CN" altLang="en-US" sz="2400" i="0" dirty="0" smtClean="0">
                <a:solidFill>
                  <a:schemeClr val="bg1"/>
                </a:solidFill>
                <a:effectLst/>
                <a:latin typeface="微软雅黑" panose="020B0503020204020204" pitchFamily="34" charset="-122"/>
                <a:ea typeface="微软雅黑" panose="020B0503020204020204" pitchFamily="34" charset="-122"/>
              </a:rPr>
              <a:t>最下方的</a:t>
            </a:r>
            <a:r>
              <a:rPr lang="zh-CN" altLang="en-US" sz="2400" b="1" dirty="0">
                <a:solidFill>
                  <a:schemeClr val="bg1"/>
                </a:solidFill>
                <a:latin typeface="微软雅黑" panose="020B0503020204020204" pitchFamily="34" charset="-122"/>
                <a:ea typeface="微软雅黑" panose="020B0503020204020204" pitchFamily="34" charset="-122"/>
              </a:rPr>
              <a:t>操作</a:t>
            </a:r>
            <a:endParaRPr lang="en-US" sz="2400" b="1" i="0" dirty="0">
              <a:solidFill>
                <a:schemeClr val="bg1"/>
              </a:solidFill>
              <a:effectLst/>
              <a:latin typeface="微软雅黑" panose="020B0503020204020204" pitchFamily="34" charset="-122"/>
              <a:ea typeface="微软雅黑" panose="020B0503020204020204" pitchFamily="34" charset="-122"/>
            </a:endParaRPr>
          </a:p>
        </p:txBody>
      </p:sp>
      <p:pic>
        <p:nvPicPr>
          <p:cNvPr id="24" name="Picture 4"/>
          <p:cNvPicPr>
            <a:picLocks noChangeAspect="1" noChangeArrowheads="1"/>
          </p:cNvPicPr>
          <p:nvPr/>
        </p:nvPicPr>
        <p:blipFill>
          <a:blip r:embed="rId2">
            <a:extLst>
              <a:ext uri="{28A0092B-C50C-407E-A947-70E740481C1C}">
                <a14:useLocalDpi xmlns:a14="http://schemas.microsoft.com/office/drawing/2010/main" val="0"/>
              </a:ext>
            </a:extLst>
          </a:blip>
          <a:srcRect l="8636" t="13754" r="9337" b="17717"/>
          <a:stretch>
            <a:fillRect/>
          </a:stretch>
        </p:blipFill>
        <p:spPr bwMode="auto">
          <a:xfrm>
            <a:off x="6678033" y="1478494"/>
            <a:ext cx="3311525" cy="170021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p:cNvPicPr>
            <a:picLocks noChangeAspect="1" noChangeArrowheads="1"/>
          </p:cNvPicPr>
          <p:nvPr/>
        </p:nvPicPr>
        <p:blipFill>
          <a:blip r:embed="rId3">
            <a:extLst>
              <a:ext uri="{28A0092B-C50C-407E-A947-70E740481C1C}">
                <a14:useLocalDpi xmlns:a14="http://schemas.microsoft.com/office/drawing/2010/main" val="0"/>
              </a:ext>
            </a:extLst>
          </a:blip>
          <a:srcRect l="8929" t="9898" r="11990" b="10378"/>
          <a:stretch>
            <a:fillRect/>
          </a:stretch>
        </p:blipFill>
        <p:spPr bwMode="auto">
          <a:xfrm>
            <a:off x="6929651" y="3429000"/>
            <a:ext cx="2808287" cy="2787650"/>
          </a:xfrm>
          <a:prstGeom prst="rect">
            <a:avLst/>
          </a:prstGeom>
          <a:noFill/>
          <a:extLst>
            <a:ext uri="{909E8E84-426E-40DD-AFC4-6F175D3DCCD1}">
              <a14:hiddenFill xmlns:a14="http://schemas.microsoft.com/office/drawing/2010/main">
                <a:solidFill>
                  <a:srgbClr val="FFFFFF"/>
                </a:solidFill>
              </a14:hiddenFill>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13</a:t>
            </a:fld>
            <a:endParaRPr lang="zh-CN" altLang="en-US"/>
          </a:p>
        </p:txBody>
      </p:sp>
    </p:spTree>
    <p:extLst>
      <p:ext uri="{BB962C8B-B14F-4D97-AF65-F5344CB8AC3E}">
        <p14:creationId xmlns:p14="http://schemas.microsoft.com/office/powerpoint/2010/main" val="349204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类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4926449" y="1661998"/>
            <a:ext cx="2339102" cy="523220"/>
          </a:xfrm>
          <a:prstGeom prst="rect">
            <a:avLst/>
          </a:prstGeom>
        </p:spPr>
        <p:txBody>
          <a:bodyPr wrap="non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类之间的关系</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5388114" y="2851463"/>
            <a:ext cx="1415772" cy="2677656"/>
          </a:xfrm>
          <a:prstGeom prst="rect">
            <a:avLst/>
          </a:prstGeom>
        </p:spPr>
        <p:txBody>
          <a:bodyPr wrap="none">
            <a:spAutoFit/>
          </a:bodyPr>
          <a:lstStyle/>
          <a:p>
            <a:r>
              <a:rPr lang="zh-CN" altLang="en-US" sz="2400" b="1" i="0" dirty="0" smtClean="0">
                <a:solidFill>
                  <a:schemeClr val="bg1"/>
                </a:solidFill>
                <a:effectLst/>
                <a:latin typeface="微软雅黑" panose="020B0503020204020204" pitchFamily="34" charset="-122"/>
                <a:ea typeface="微软雅黑" panose="020B0503020204020204" pitchFamily="34" charset="-122"/>
              </a:rPr>
              <a:t>依赖关系</a:t>
            </a:r>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r>
              <a:rPr lang="zh-CN" altLang="en-US" sz="2400" b="1" dirty="0" smtClean="0">
                <a:solidFill>
                  <a:schemeClr val="bg1"/>
                </a:solidFill>
                <a:latin typeface="微软雅黑" panose="020B0503020204020204" pitchFamily="34" charset="-122"/>
                <a:ea typeface="微软雅黑" panose="020B0503020204020204" pitchFamily="34" charset="-122"/>
              </a:rPr>
              <a:t>泛化关系</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zh-CN" altLang="en-US" sz="2400" b="1" dirty="0" smtClean="0">
                <a:solidFill>
                  <a:schemeClr val="bg1"/>
                </a:solidFill>
                <a:latin typeface="微软雅黑" panose="020B0503020204020204" pitchFamily="34" charset="-122"/>
                <a:ea typeface="微软雅黑" panose="020B0503020204020204" pitchFamily="34" charset="-122"/>
              </a:rPr>
              <a:t>关联关系</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zh-CN" altLang="en-US" sz="2400" b="1" i="0" dirty="0" smtClean="0">
                <a:solidFill>
                  <a:schemeClr val="bg1"/>
                </a:solidFill>
                <a:effectLst/>
                <a:latin typeface="微软雅黑" panose="020B0503020204020204" pitchFamily="34" charset="-122"/>
                <a:ea typeface="微软雅黑" panose="020B0503020204020204" pitchFamily="34" charset="-122"/>
              </a:rPr>
              <a:t>实现关系</a:t>
            </a:r>
            <a:endParaRPr lang="en-US" sz="2400" b="1" i="0" dirty="0">
              <a:solidFill>
                <a:schemeClr val="bg1"/>
              </a:solidFill>
              <a:effectLst/>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14</a:t>
            </a:fld>
            <a:endParaRPr lang="zh-CN" altLang="en-US"/>
          </a:p>
        </p:txBody>
      </p:sp>
    </p:spTree>
    <p:extLst>
      <p:ext uri="{BB962C8B-B14F-4D97-AF65-F5344CB8AC3E}">
        <p14:creationId xmlns:p14="http://schemas.microsoft.com/office/powerpoint/2010/main" val="194664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类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依赖</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8000" y="2612349"/>
            <a:ext cx="6096000" cy="1200329"/>
          </a:xfrm>
          <a:prstGeom prst="rect">
            <a:avLst/>
          </a:prstGeom>
        </p:spPr>
        <p:txBody>
          <a:bodyPr>
            <a:spAutoFit/>
          </a:bodyPr>
          <a:lstStyle/>
          <a:p>
            <a:r>
              <a:rPr lang="zh-CN" altLang="en-US" dirty="0" smtClean="0">
                <a:solidFill>
                  <a:schemeClr val="bg1"/>
                </a:solidFill>
                <a:latin typeface="微软雅黑" pitchFamily="34" charset="-122"/>
                <a:ea typeface="微软雅黑" pitchFamily="34" charset="-122"/>
              </a:rPr>
              <a:t>使用</a:t>
            </a:r>
            <a:r>
              <a:rPr lang="zh-CN" altLang="en-US" dirty="0">
                <a:solidFill>
                  <a:schemeClr val="bg1"/>
                </a:solidFill>
                <a:latin typeface="微软雅黑" pitchFamily="34" charset="-122"/>
                <a:ea typeface="微软雅黑" pitchFamily="34" charset="-122"/>
              </a:rPr>
              <a:t>者以某种形式依赖于其他类元</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当要指明一个事物使用另一个事物时，就使用依赖</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在</a:t>
            </a:r>
            <a:r>
              <a:rPr lang="en-US" altLang="zh-CN" dirty="0">
                <a:solidFill>
                  <a:schemeClr val="bg1"/>
                </a:solidFill>
                <a:latin typeface="微软雅黑" pitchFamily="34" charset="-122"/>
                <a:ea typeface="微软雅黑" pitchFamily="34" charset="-122"/>
              </a:rPr>
              <a:t>UML</a:t>
            </a:r>
            <a:r>
              <a:rPr lang="zh-CN" altLang="en-US" dirty="0">
                <a:solidFill>
                  <a:schemeClr val="bg1"/>
                </a:solidFill>
                <a:latin typeface="微软雅黑" pitchFamily="34" charset="-122"/>
                <a:ea typeface="微软雅黑" pitchFamily="34" charset="-122"/>
              </a:rPr>
              <a:t>图形上，把依赖画成一条有向的虚线，指向被依赖的事物。</a:t>
            </a:r>
          </a:p>
        </p:txBody>
      </p:sp>
      <p:pic>
        <p:nvPicPr>
          <p:cNvPr id="24" name="Picture 4"/>
          <p:cNvPicPr>
            <a:picLocks noChangeAspect="1" noChangeArrowheads="1"/>
          </p:cNvPicPr>
          <p:nvPr/>
        </p:nvPicPr>
        <p:blipFill>
          <a:blip r:embed="rId2">
            <a:extLst>
              <a:ext uri="{28A0092B-C50C-407E-A947-70E740481C1C}">
                <a14:useLocalDpi xmlns:a14="http://schemas.microsoft.com/office/drawing/2010/main" val="0"/>
              </a:ext>
            </a:extLst>
          </a:blip>
          <a:srcRect l="5011" t="14682" r="5885" b="15410"/>
          <a:stretch>
            <a:fillRect/>
          </a:stretch>
        </p:blipFill>
        <p:spPr bwMode="auto">
          <a:xfrm>
            <a:off x="3540123" y="3829163"/>
            <a:ext cx="5111750" cy="1347788"/>
          </a:xfrm>
          <a:prstGeom prst="rect">
            <a:avLst/>
          </a:prstGeom>
          <a:noFill/>
          <a:extLst>
            <a:ext uri="{909E8E84-426E-40DD-AFC4-6F175D3DCCD1}">
              <a14:hiddenFill xmlns:a14="http://schemas.microsoft.com/office/drawing/2010/main">
                <a:solidFill>
                  <a:srgbClr val="FFFFFF"/>
                </a:solidFill>
              </a14:hiddenFill>
            </a:ext>
          </a:extLst>
        </p:spPr>
      </p:pic>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15</a:t>
            </a:fld>
            <a:endParaRPr lang="zh-CN" altLang="en-US"/>
          </a:p>
        </p:txBody>
      </p:sp>
    </p:spTree>
    <p:extLst>
      <p:ext uri="{BB962C8B-B14F-4D97-AF65-F5344CB8AC3E}">
        <p14:creationId xmlns:p14="http://schemas.microsoft.com/office/powerpoint/2010/main" val="3000312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类 关 系</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泛化</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7998" y="2612127"/>
            <a:ext cx="6096000" cy="1200329"/>
          </a:xfrm>
          <a:prstGeom prst="rect">
            <a:avLst/>
          </a:prstGeom>
        </p:spPr>
        <p:txBody>
          <a:bodyPr>
            <a:spAutoFit/>
          </a:bodyPr>
          <a:lstStyle/>
          <a:p>
            <a:r>
              <a:rPr lang="zh-CN" altLang="en-US" dirty="0">
                <a:solidFill>
                  <a:schemeClr val="bg1"/>
                </a:solidFill>
                <a:latin typeface="微软雅黑" pitchFamily="34" charset="-122"/>
                <a:ea typeface="微软雅黑" pitchFamily="34" charset="-122"/>
              </a:rPr>
              <a:t>泛化关系是一种存在于一般元素和特殊元素之间的分类关系，它只使用在类型上，而不是实例上。</a:t>
            </a:r>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在</a:t>
            </a:r>
            <a:r>
              <a:rPr lang="en-US" altLang="zh-CN" dirty="0">
                <a:solidFill>
                  <a:schemeClr val="bg1"/>
                </a:solidFill>
                <a:latin typeface="微软雅黑" pitchFamily="34" charset="-122"/>
                <a:ea typeface="微软雅黑" pitchFamily="34" charset="-122"/>
              </a:rPr>
              <a:t>UML</a:t>
            </a:r>
            <a:r>
              <a:rPr lang="zh-CN" altLang="en-US" dirty="0">
                <a:solidFill>
                  <a:schemeClr val="bg1"/>
                </a:solidFill>
                <a:latin typeface="微软雅黑" pitchFamily="34" charset="-122"/>
                <a:ea typeface="微软雅黑" pitchFamily="34" charset="-122"/>
              </a:rPr>
              <a:t>中，泛化关系用一条从子类指向父类的空心三角箭头表示。</a:t>
            </a:r>
          </a:p>
        </p:txBody>
      </p:sp>
      <p:pic>
        <p:nvPicPr>
          <p:cNvPr id="26" name="Picture 4"/>
          <p:cNvPicPr>
            <a:picLocks noChangeAspect="1" noChangeArrowheads="1"/>
          </p:cNvPicPr>
          <p:nvPr/>
        </p:nvPicPr>
        <p:blipFill>
          <a:blip r:embed="rId2">
            <a:extLst>
              <a:ext uri="{28A0092B-C50C-407E-A947-70E740481C1C}">
                <a14:useLocalDpi xmlns:a14="http://schemas.microsoft.com/office/drawing/2010/main" val="0"/>
              </a:ext>
            </a:extLst>
          </a:blip>
          <a:srcRect l="5023" t="16321" r="6171" b="18690"/>
          <a:stretch>
            <a:fillRect/>
          </a:stretch>
        </p:blipFill>
        <p:spPr bwMode="auto">
          <a:xfrm>
            <a:off x="3112651" y="4044685"/>
            <a:ext cx="6136379" cy="1381512"/>
          </a:xfrm>
          <a:prstGeom prst="rect">
            <a:avLst/>
          </a:prstGeom>
          <a:noFill/>
          <a:extLst>
            <a:ext uri="{909E8E84-426E-40DD-AFC4-6F175D3DCCD1}">
              <a14:hiddenFill xmlns:a14="http://schemas.microsoft.com/office/drawing/2010/main">
                <a:solidFill>
                  <a:srgbClr val="FFFFFF"/>
                </a:solidFill>
              </a14:hiddenFill>
            </a:ext>
          </a:extLst>
        </p:spPr>
      </p:pic>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16</a:t>
            </a:fld>
            <a:endParaRPr lang="zh-CN" altLang="en-US"/>
          </a:p>
        </p:txBody>
      </p:sp>
    </p:spTree>
    <p:extLst>
      <p:ext uri="{BB962C8B-B14F-4D97-AF65-F5344CB8AC3E}">
        <p14:creationId xmlns:p14="http://schemas.microsoft.com/office/powerpoint/2010/main" val="102040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类 关 系</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关联</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7998" y="2612127"/>
            <a:ext cx="6096000" cy="923330"/>
          </a:xfrm>
          <a:prstGeom prst="rect">
            <a:avLst/>
          </a:prstGeom>
        </p:spPr>
        <p:txBody>
          <a:bodyPr>
            <a:spAutoFit/>
          </a:bodyPr>
          <a:lstStyle/>
          <a:p>
            <a:r>
              <a:rPr lang="zh-CN" altLang="en-US" dirty="0">
                <a:solidFill>
                  <a:schemeClr val="bg1"/>
                </a:solidFill>
                <a:latin typeface="微软雅黑" pitchFamily="34" charset="-122"/>
                <a:ea typeface="微软雅黑" pitchFamily="34" charset="-122"/>
              </a:rPr>
              <a:t>关联</a:t>
            </a:r>
            <a:r>
              <a:rPr lang="zh-CN" altLang="en-US" dirty="0" smtClean="0">
                <a:solidFill>
                  <a:schemeClr val="bg1"/>
                </a:solidFill>
                <a:latin typeface="微软雅黑" pitchFamily="34" charset="-122"/>
                <a:ea typeface="微软雅黑" pitchFamily="34" charset="-122"/>
              </a:rPr>
              <a:t>关系是</a:t>
            </a:r>
            <a:r>
              <a:rPr lang="zh-CN" altLang="en-US" dirty="0">
                <a:solidFill>
                  <a:schemeClr val="bg1"/>
                </a:solidFill>
                <a:latin typeface="微软雅黑" pitchFamily="34" charset="-122"/>
                <a:ea typeface="微软雅黑" pitchFamily="34" charset="-122"/>
              </a:rPr>
              <a:t>一种结构关系，它指明一个事物的对象与另一个事物的对象之间的联系</a:t>
            </a:r>
            <a:r>
              <a:rPr lang="zh-CN" altLang="en-US" dirty="0" smtClean="0">
                <a:solidFill>
                  <a:schemeClr val="bg1"/>
                </a:solidFill>
                <a:latin typeface="微软雅黑" pitchFamily="34" charset="-122"/>
                <a:ea typeface="微软雅黑" pitchFamily="34" charset="-122"/>
              </a:rPr>
              <a:t>。</a:t>
            </a:r>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在</a:t>
            </a:r>
            <a:r>
              <a:rPr lang="en-US" altLang="zh-CN" dirty="0">
                <a:solidFill>
                  <a:schemeClr val="bg1"/>
                </a:solidFill>
                <a:latin typeface="微软雅黑" pitchFamily="34" charset="-122"/>
                <a:ea typeface="微软雅黑" pitchFamily="34" charset="-122"/>
              </a:rPr>
              <a:t>UML</a:t>
            </a:r>
            <a:r>
              <a:rPr lang="zh-CN" altLang="en-US" dirty="0">
                <a:solidFill>
                  <a:schemeClr val="bg1"/>
                </a:solidFill>
                <a:latin typeface="微软雅黑" pitchFamily="34" charset="-122"/>
                <a:ea typeface="微软雅黑" pitchFamily="34" charset="-122"/>
              </a:rPr>
              <a:t>图形中，关联关系用一条连接两个类的实线表示。</a:t>
            </a:r>
          </a:p>
        </p:txBody>
      </p:sp>
      <p:pic>
        <p:nvPicPr>
          <p:cNvPr id="24" name="Picture 4"/>
          <p:cNvPicPr>
            <a:picLocks noChangeAspect="1" noChangeArrowheads="1"/>
          </p:cNvPicPr>
          <p:nvPr/>
        </p:nvPicPr>
        <p:blipFill>
          <a:blip r:embed="rId2">
            <a:extLst>
              <a:ext uri="{28A0092B-C50C-407E-A947-70E740481C1C}">
                <a14:useLocalDpi xmlns:a14="http://schemas.microsoft.com/office/drawing/2010/main" val="0"/>
              </a:ext>
            </a:extLst>
          </a:blip>
          <a:srcRect l="5739" t="17416" r="5615" b="18472"/>
          <a:stretch>
            <a:fillRect/>
          </a:stretch>
        </p:blipFill>
        <p:spPr bwMode="auto">
          <a:xfrm>
            <a:off x="3558035" y="3942214"/>
            <a:ext cx="5075929" cy="1239385"/>
          </a:xfrm>
          <a:prstGeom prst="rect">
            <a:avLst/>
          </a:prstGeom>
          <a:noFill/>
          <a:extLst>
            <a:ext uri="{909E8E84-426E-40DD-AFC4-6F175D3DCCD1}">
              <a14:hiddenFill xmlns:a14="http://schemas.microsoft.com/office/drawing/2010/main">
                <a:solidFill>
                  <a:srgbClr val="FFFFFF"/>
                </a:solidFill>
              </a14:hiddenFill>
            </a:ext>
          </a:extLst>
        </p:spPr>
      </p:pic>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17</a:t>
            </a:fld>
            <a:endParaRPr lang="zh-CN" altLang="en-US"/>
          </a:p>
        </p:txBody>
      </p:sp>
    </p:spTree>
    <p:extLst>
      <p:ext uri="{BB962C8B-B14F-4D97-AF65-F5344CB8AC3E}">
        <p14:creationId xmlns:p14="http://schemas.microsoft.com/office/powerpoint/2010/main" val="93908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类 关 系</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实现</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7998" y="2612127"/>
            <a:ext cx="6096000" cy="1477328"/>
          </a:xfrm>
          <a:prstGeom prst="rect">
            <a:avLst/>
          </a:prstGeom>
        </p:spPr>
        <p:txBody>
          <a:bodyPr>
            <a:spAutoFit/>
          </a:bodyPr>
          <a:lstStyle/>
          <a:p>
            <a:r>
              <a:rPr lang="zh-CN" altLang="en-US" dirty="0">
                <a:solidFill>
                  <a:schemeClr val="bg1"/>
                </a:solidFill>
                <a:latin typeface="微软雅黑" pitchFamily="34" charset="-122"/>
                <a:ea typeface="微软雅黑" pitchFamily="34" charset="-122"/>
              </a:rPr>
              <a:t>实现将一种模型元素与另一种模型元素连接起来，比如类和接口</a:t>
            </a:r>
            <a:r>
              <a:rPr lang="zh-CN" altLang="en-US" dirty="0" smtClean="0">
                <a:solidFill>
                  <a:schemeClr val="bg1"/>
                </a:solidFill>
                <a:latin typeface="微软雅黑" pitchFamily="34" charset="-122"/>
                <a:ea typeface="微软雅黑" pitchFamily="34" charset="-122"/>
              </a:rPr>
              <a:t>。通常在</a:t>
            </a:r>
            <a:r>
              <a:rPr lang="zh-CN" altLang="en-US" dirty="0">
                <a:solidFill>
                  <a:schemeClr val="bg1"/>
                </a:solidFill>
                <a:latin typeface="微软雅黑" pitchFamily="34" charset="-122"/>
                <a:ea typeface="微软雅黑" pitchFamily="34" charset="-122"/>
              </a:rPr>
              <a:t>接口与实现该接口的</a:t>
            </a:r>
            <a:r>
              <a:rPr lang="zh-CN" altLang="en-US" dirty="0" smtClean="0">
                <a:solidFill>
                  <a:schemeClr val="bg1"/>
                </a:solidFill>
                <a:latin typeface="微软雅黑" pitchFamily="34" charset="-122"/>
                <a:ea typeface="微软雅黑" pitchFamily="34" charset="-122"/>
              </a:rPr>
              <a:t>类</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在</a:t>
            </a:r>
            <a:r>
              <a:rPr lang="zh-CN" altLang="en-US" dirty="0">
                <a:solidFill>
                  <a:schemeClr val="bg1"/>
                </a:solidFill>
                <a:latin typeface="微软雅黑" pitchFamily="34" charset="-122"/>
                <a:ea typeface="微软雅黑" pitchFamily="34" charset="-122"/>
              </a:rPr>
              <a:t>用例以及实现该用例的协作</a:t>
            </a:r>
            <a:r>
              <a:rPr lang="zh-CN" altLang="en-US" dirty="0" smtClean="0">
                <a:solidFill>
                  <a:schemeClr val="bg1"/>
                </a:solidFill>
                <a:latin typeface="微软雅黑" pitchFamily="34" charset="-122"/>
                <a:ea typeface="微软雅黑" pitchFamily="34" charset="-122"/>
              </a:rPr>
              <a:t>之间被使用</a:t>
            </a:r>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在</a:t>
            </a:r>
            <a:r>
              <a:rPr lang="en-US" altLang="zh-CN" dirty="0" smtClean="0">
                <a:solidFill>
                  <a:schemeClr val="bg1"/>
                </a:solidFill>
                <a:latin typeface="微软雅黑" pitchFamily="34" charset="-122"/>
                <a:ea typeface="微软雅黑" pitchFamily="34" charset="-122"/>
              </a:rPr>
              <a:t>UML</a:t>
            </a:r>
            <a:r>
              <a:rPr lang="zh-CN" altLang="en-US" dirty="0" smtClean="0">
                <a:solidFill>
                  <a:schemeClr val="bg1"/>
                </a:solidFill>
                <a:latin typeface="微软雅黑" pitchFamily="34" charset="-122"/>
                <a:ea typeface="微软雅黑" pitchFamily="34" charset="-122"/>
              </a:rPr>
              <a:t>中</a:t>
            </a:r>
            <a:r>
              <a:rPr lang="en-US" altLang="zh-CN" dirty="0" smtClean="0">
                <a:solidFill>
                  <a:schemeClr val="bg1"/>
                </a:solidFill>
                <a:latin typeface="微软雅黑" pitchFamily="34" charset="-122"/>
                <a:ea typeface="微软雅黑" pitchFamily="34" charset="-122"/>
              </a:rPr>
              <a:t>,</a:t>
            </a:r>
            <a:r>
              <a:rPr lang="zh-CN" altLang="en-US" dirty="0" smtClean="0">
                <a:solidFill>
                  <a:schemeClr val="bg1"/>
                </a:solidFill>
                <a:latin typeface="微软雅黑" pitchFamily="34" charset="-122"/>
                <a:ea typeface="微软雅黑" pitchFamily="34" charset="-122"/>
              </a:rPr>
              <a:t>实现关系用一条带指向接口的空心三角箭头的虚线表示。</a:t>
            </a:r>
            <a:endParaRPr lang="zh-CN" altLang="en-US" dirty="0">
              <a:solidFill>
                <a:schemeClr val="bg1"/>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6246" y="4186917"/>
            <a:ext cx="3319504" cy="1594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18</a:t>
            </a:fld>
            <a:endParaRPr lang="zh-CN" altLang="en-US"/>
          </a:p>
        </p:txBody>
      </p:sp>
    </p:spTree>
    <p:extLst>
      <p:ext uri="{BB962C8B-B14F-4D97-AF65-F5344CB8AC3E}">
        <p14:creationId xmlns:p14="http://schemas.microsoft.com/office/powerpoint/2010/main" val="3904169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顺 序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1261884"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顺序图</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59" name="Rectangle 46"/>
          <p:cNvSpPr/>
          <p:nvPr/>
        </p:nvSpPr>
        <p:spPr>
          <a:xfrm>
            <a:off x="1927319" y="2086191"/>
            <a:ext cx="8304761" cy="646331"/>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顺序图（</a:t>
            </a:r>
            <a:r>
              <a:rPr lang="en-US" altLang="zh-CN" dirty="0">
                <a:solidFill>
                  <a:schemeClr val="bg1"/>
                </a:solidFill>
                <a:latin typeface="微软雅黑" panose="020B0503020204020204" pitchFamily="34" charset="-122"/>
                <a:ea typeface="微软雅黑" panose="020B0503020204020204" pitchFamily="34" charset="-122"/>
              </a:rPr>
              <a:t>sequence diagram</a:t>
            </a:r>
            <a:r>
              <a:rPr lang="zh-CN" altLang="en-US" dirty="0">
                <a:solidFill>
                  <a:schemeClr val="bg1"/>
                </a:solidFill>
                <a:latin typeface="微软雅黑" panose="020B0503020204020204" pitchFamily="34" charset="-122"/>
                <a:ea typeface="微软雅黑" panose="020B0503020204020204" pitchFamily="34" charset="-122"/>
              </a:rPr>
              <a:t>）是强调消息时间顺序的交互图，它描述了对象之间传送消息的时间顺序，用于表示用例中的行为顺序。</a:t>
            </a:r>
            <a:endParaRPr lang="en-US" dirty="0">
              <a:solidFill>
                <a:schemeClr val="bg1"/>
              </a:solidFill>
              <a:latin typeface="微软雅黑" panose="020B0503020204020204" pitchFamily="34" charset="-122"/>
              <a:ea typeface="微软雅黑" panose="020B0503020204020204" pitchFamily="34" charset="-122"/>
            </a:endParaRPr>
          </a:p>
        </p:txBody>
      </p:sp>
      <p:sp>
        <p:nvSpPr>
          <p:cNvPr id="60" name="Rectangle 46"/>
          <p:cNvSpPr/>
          <p:nvPr/>
        </p:nvSpPr>
        <p:spPr>
          <a:xfrm>
            <a:off x="1927319" y="2900668"/>
            <a:ext cx="902811"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表示</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1969303" y="3483216"/>
            <a:ext cx="8069450" cy="646331"/>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顺序图将交互关系表示为一个二维图。横向轴代表了在协作中各独立对象的类元角色。纵向轴是时间轴，时间沿竖线向下延伸。</a:t>
            </a:r>
            <a:endParaRPr lang="en-US" dirty="0">
              <a:solidFill>
                <a:schemeClr val="bg1"/>
              </a:solidFill>
              <a:latin typeface="微软雅黑" panose="020B0503020204020204" pitchFamily="34" charset="-122"/>
              <a:ea typeface="微软雅黑" panose="020B0503020204020204" pitchFamily="34" charset="-122"/>
            </a:endParaRPr>
          </a:p>
        </p:txBody>
      </p:sp>
      <p:sp>
        <p:nvSpPr>
          <p:cNvPr id="24" name="Rectangle 46"/>
          <p:cNvSpPr/>
          <p:nvPr/>
        </p:nvSpPr>
        <p:spPr>
          <a:xfrm>
            <a:off x="1959921" y="4340593"/>
            <a:ext cx="1620957"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基本内容</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6" name="Rectangle 46"/>
          <p:cNvSpPr/>
          <p:nvPr/>
        </p:nvSpPr>
        <p:spPr>
          <a:xfrm>
            <a:off x="1969303" y="4975057"/>
            <a:ext cx="8069450" cy="369332"/>
          </a:xfrm>
          <a:prstGeom prst="rect">
            <a:avLst/>
          </a:prstGeom>
        </p:spPr>
        <p:txBody>
          <a:bodyPr wrap="square">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角色</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对象</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生命线</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激活期</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消息</a:t>
            </a:r>
            <a:endParaRPr lang="en-US" dirty="0">
              <a:solidFill>
                <a:schemeClr val="bg1"/>
              </a:solidFill>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19</a:t>
            </a:fld>
            <a:endParaRPr lang="zh-CN" altLang="en-US"/>
          </a:p>
        </p:txBody>
      </p:sp>
    </p:spTree>
    <p:extLst>
      <p:ext uri="{BB962C8B-B14F-4D97-AF65-F5344CB8AC3E}">
        <p14:creationId xmlns:p14="http://schemas.microsoft.com/office/powerpoint/2010/main" val="192711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500"/>
                                        <p:tgtEl>
                                          <p:spTgt spid="5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wipe(left)">
                                      <p:cBhvr>
                                        <p:cTn id="15" dur="500"/>
                                        <p:tgtEl>
                                          <p:spTgt spid="6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wipe(left)">
                                      <p:cBhvr>
                                        <p:cTn id="19" dur="500"/>
                                        <p:tgtEl>
                                          <p:spTgt spid="6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500"/>
                                        <p:tgtEl>
                                          <p:spTgt spid="24"/>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9" grpId="0"/>
      <p:bldP spid="60" grpId="0"/>
      <p:bldP spid="61" grpId="0"/>
      <p:bldP spid="24" grpId="0"/>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624840"/>
            <a:ext cx="12192000" cy="1844040"/>
          </a:xfrm>
          <a:prstGeom prst="rect">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89578" y="33823"/>
            <a:ext cx="1770741" cy="1770741"/>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445130" y="674413"/>
            <a:ext cx="1770741" cy="1770741"/>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100682" y="0"/>
            <a:ext cx="3745739" cy="374573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386317" y="2200707"/>
            <a:ext cx="984004" cy="984004"/>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346496" y="2494727"/>
            <a:ext cx="622807" cy="622807"/>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500878" y="1110847"/>
            <a:ext cx="4754882" cy="923330"/>
          </a:xfrm>
          <a:prstGeom prst="rect">
            <a:avLst/>
          </a:prstGeom>
          <a:noFill/>
        </p:spPr>
        <p:txBody>
          <a:bodyPr wrap="square" rtlCol="0">
            <a:spAutoFit/>
          </a:bodyPr>
          <a:lstStyle/>
          <a:p>
            <a:pPr algn="ctr"/>
            <a:r>
              <a:rPr lang="zh-CN" altLang="en-US" sz="5400" dirty="0" smtClean="0">
                <a:solidFill>
                  <a:schemeClr val="bg1"/>
                </a:solidFill>
                <a:latin typeface="微软雅黑" panose="020B0503020204020204" pitchFamily="34" charset="-122"/>
                <a:ea typeface="微软雅黑" panose="020B0503020204020204" pitchFamily="34" charset="-122"/>
              </a:rPr>
              <a:t>目录</a:t>
            </a:r>
            <a:endParaRPr lang="zh-CN" altLang="en-US" sz="540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6370321" y="3387890"/>
            <a:ext cx="4754882" cy="1015663"/>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通信</a:t>
            </a:r>
            <a:r>
              <a:rPr lang="zh-CN" altLang="en-US" sz="2800" dirty="0" smtClean="0">
                <a:solidFill>
                  <a:schemeClr val="bg1"/>
                </a:solidFill>
                <a:latin typeface="微软雅黑" panose="020B0503020204020204" pitchFamily="34" charset="-122"/>
                <a:ea typeface="微软雅黑" panose="020B0503020204020204" pitchFamily="34" charset="-122"/>
              </a:rPr>
              <a:t>图</a:t>
            </a:r>
            <a:endParaRPr lang="en-US" altLang="zh-CN" sz="2800" dirty="0" smtClean="0">
              <a:solidFill>
                <a:schemeClr val="bg1"/>
              </a:solidFill>
              <a:latin typeface="微软雅黑" panose="020B0503020204020204" pitchFamily="34" charset="-122"/>
              <a:ea typeface="微软雅黑" panose="020B0503020204020204" pitchFamily="34" charset="-122"/>
            </a:endParaRPr>
          </a:p>
          <a:p>
            <a:pPr algn="ctr"/>
            <a:r>
              <a:rPr lang="en-US" altLang="zh-CN" sz="1600" dirty="0">
                <a:solidFill>
                  <a:schemeClr val="bg1"/>
                </a:solidFill>
                <a:latin typeface="微软雅黑" panose="020B0503020204020204" pitchFamily="34" charset="-122"/>
                <a:ea typeface="微软雅黑" panose="020B0503020204020204" pitchFamily="34" charset="-122"/>
              </a:rPr>
              <a:t>(UML2.0</a:t>
            </a:r>
            <a:r>
              <a:rPr lang="zh-CN" altLang="en-US" sz="1600" dirty="0">
                <a:solidFill>
                  <a:schemeClr val="bg1"/>
                </a:solidFill>
                <a:latin typeface="微软雅黑" panose="020B0503020204020204" pitchFamily="34" charset="-122"/>
                <a:ea typeface="微软雅黑" panose="020B0503020204020204" pitchFamily="34" charset="-122"/>
              </a:rPr>
              <a:t>后不再用协作图的说法</a:t>
            </a:r>
            <a:r>
              <a:rPr lang="en-US" altLang="zh-CN" sz="1600" dirty="0">
                <a:solidFill>
                  <a:schemeClr val="bg1"/>
                </a:solidFill>
                <a:latin typeface="微软雅黑" panose="020B0503020204020204" pitchFamily="34" charset="-122"/>
                <a:ea typeface="微软雅黑" panose="020B0503020204020204" pitchFamily="34" charset="-122"/>
              </a:rPr>
              <a:t>)</a:t>
            </a:r>
            <a:endParaRPr lang="zh-CN" altLang="en-US" sz="1600" dirty="0">
              <a:solidFill>
                <a:schemeClr val="bg1"/>
              </a:solidFill>
              <a:latin typeface="微软雅黑" panose="020B0503020204020204" pitchFamily="34" charset="-122"/>
              <a:ea typeface="微软雅黑" panose="020B0503020204020204" pitchFamily="34" charset="-122"/>
            </a:endParaRPr>
          </a:p>
          <a:p>
            <a:pPr algn="ct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6370321" y="4149890"/>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状态图</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6370321" y="4911890"/>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部署图</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7" name="文本框 12"/>
          <p:cNvSpPr txBox="1"/>
          <p:nvPr/>
        </p:nvSpPr>
        <p:spPr>
          <a:xfrm>
            <a:off x="841365" y="3387890"/>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用例图</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8" name="文本框 12"/>
          <p:cNvSpPr txBox="1"/>
          <p:nvPr/>
        </p:nvSpPr>
        <p:spPr>
          <a:xfrm>
            <a:off x="841365" y="4149890"/>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类图</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9" name="文本框 12"/>
          <p:cNvSpPr txBox="1"/>
          <p:nvPr/>
        </p:nvSpPr>
        <p:spPr>
          <a:xfrm>
            <a:off x="838430" y="4903437"/>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顺序图</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3" name="幻灯片编号占位符 2"/>
          <p:cNvSpPr>
            <a:spLocks noGrp="1"/>
          </p:cNvSpPr>
          <p:nvPr>
            <p:ph type="sldNum" sz="quarter" idx="12"/>
          </p:nvPr>
        </p:nvSpPr>
        <p:spPr/>
        <p:txBody>
          <a:bodyPr/>
          <a:lstStyle/>
          <a:p>
            <a:fld id="{C47BF149-DB0C-40EC-9C61-A22A196B7B45}" type="slidenum">
              <a:rPr lang="zh-CN" altLang="en-US" smtClean="0"/>
              <a:pPr/>
              <a:t>2</a:t>
            </a:fld>
            <a:endParaRPr lang="zh-CN" altLang="en-US"/>
          </a:p>
        </p:txBody>
      </p:sp>
    </p:spTree>
    <p:extLst>
      <p:ext uri="{BB962C8B-B14F-4D97-AF65-F5344CB8AC3E}">
        <p14:creationId xmlns:p14="http://schemas.microsoft.com/office/powerpoint/2010/main" val="28412092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顺 序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7" name="Rectangle 46"/>
          <p:cNvSpPr/>
          <p:nvPr/>
        </p:nvSpPr>
        <p:spPr>
          <a:xfrm>
            <a:off x="1969303" y="1961978"/>
            <a:ext cx="8553554" cy="646331"/>
          </a:xfrm>
          <a:prstGeom prst="rect">
            <a:avLst/>
          </a:prstGeom>
        </p:spPr>
        <p:txBody>
          <a:bodyPr wrap="square">
            <a:spAutoFit/>
          </a:bodyPr>
          <a:lstStyle/>
          <a:p>
            <a:r>
              <a:rPr lang="zh-CN" altLang="fr-FR" b="1" dirty="0">
                <a:solidFill>
                  <a:schemeClr val="bg1"/>
                </a:solidFill>
                <a:latin typeface="微软雅黑" panose="020B0503020204020204" pitchFamily="34" charset="-122"/>
                <a:ea typeface="微软雅黑" panose="020B0503020204020204" pitchFamily="34" charset="-122"/>
              </a:rPr>
              <a:t>同步</a:t>
            </a:r>
            <a:r>
              <a:rPr lang="zh-CN" altLang="fr-FR" b="1" dirty="0" smtClean="0">
                <a:solidFill>
                  <a:schemeClr val="bg1"/>
                </a:solidFill>
                <a:latin typeface="微软雅黑" panose="020B0503020204020204" pitchFamily="34" charset="-122"/>
                <a:ea typeface="微软雅黑" panose="020B0503020204020204" pitchFamily="34" charset="-122"/>
              </a:rPr>
              <a:t>消息</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fr-FR" dirty="0">
                <a:solidFill>
                  <a:schemeClr val="bg1"/>
                </a:solidFill>
                <a:latin typeface="微软雅黑" panose="020B0503020204020204" pitchFamily="34" charset="-122"/>
                <a:ea typeface="微软雅黑" panose="020B0503020204020204" pitchFamily="34" charset="-122"/>
              </a:rPr>
              <a:t>仅当发送者要发送一个消息而且接收者已经做好接收这个消息的准备时才能传送的消息称为同步</a:t>
            </a:r>
            <a:r>
              <a:rPr lang="zh-CN" altLang="fr-FR" dirty="0" smtClean="0">
                <a:solidFill>
                  <a:schemeClr val="bg1"/>
                </a:solidFill>
                <a:latin typeface="微软雅黑" panose="020B0503020204020204" pitchFamily="34" charset="-122"/>
                <a:ea typeface="微软雅黑" panose="020B0503020204020204" pitchFamily="34" charset="-122"/>
              </a:rPr>
              <a:t>消息</a:t>
            </a:r>
            <a:r>
              <a:rPr lang="zh-CN" altLang="en-US" dirty="0">
                <a:solidFill>
                  <a:schemeClr val="bg1"/>
                </a:solidFill>
                <a:latin typeface="微软雅黑" panose="020B0503020204020204" pitchFamily="34" charset="-122"/>
                <a:ea typeface="微软雅黑" panose="020B0503020204020204" pitchFamily="34" charset="-122"/>
              </a:rPr>
              <a:t>。</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7133" y="2678216"/>
            <a:ext cx="8648050" cy="89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46"/>
          <p:cNvSpPr/>
          <p:nvPr/>
        </p:nvSpPr>
        <p:spPr>
          <a:xfrm>
            <a:off x="1927319" y="3709798"/>
            <a:ext cx="8553554" cy="369332"/>
          </a:xfrm>
          <a:prstGeom prst="rect">
            <a:avLst/>
          </a:prstGeom>
        </p:spPr>
        <p:txBody>
          <a:bodyPr wrap="square">
            <a:spAutoFit/>
          </a:bodyPr>
          <a:lstStyle/>
          <a:p>
            <a:r>
              <a:rPr lang="zh-CN" altLang="fr-FR" b="1" dirty="0">
                <a:solidFill>
                  <a:schemeClr val="bg1"/>
                </a:solidFill>
                <a:latin typeface="微软雅黑" panose="020B0503020204020204" pitchFamily="34" charset="-122"/>
                <a:ea typeface="微软雅黑" panose="020B0503020204020204" pitchFamily="34" charset="-122"/>
              </a:rPr>
              <a:t>异步消息</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发送者不管接收者是否做好了接收准备都可以发送的消息称为异步消息。</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3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7133" y="4079130"/>
            <a:ext cx="8648050" cy="938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Rectangle 46"/>
          <p:cNvSpPr/>
          <p:nvPr/>
        </p:nvSpPr>
        <p:spPr>
          <a:xfrm>
            <a:off x="1899633" y="5070121"/>
            <a:ext cx="8553554" cy="369332"/>
          </a:xfrm>
          <a:prstGeom prst="rect">
            <a:avLst/>
          </a:prstGeom>
        </p:spPr>
        <p:txBody>
          <a:bodyPr wrap="square">
            <a:spAutoFit/>
          </a:bodyPr>
          <a:lstStyle/>
          <a:p>
            <a:r>
              <a:rPr lang="zh-CN" altLang="en-US" b="1" dirty="0">
                <a:solidFill>
                  <a:schemeClr val="bg1"/>
                </a:solidFill>
                <a:latin typeface="微软雅黑" panose="020B0503020204020204" pitchFamily="34" charset="-122"/>
                <a:ea typeface="微软雅黑" panose="020B0503020204020204" pitchFamily="34" charset="-122"/>
              </a:rPr>
              <a:t>返回消息</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返回消息表示从过程调用返回。 </a:t>
            </a:r>
          </a:p>
        </p:txBody>
      </p:sp>
      <p:pic>
        <p:nvPicPr>
          <p:cNvPr id="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9303" y="5472110"/>
            <a:ext cx="8675880" cy="696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20</a:t>
            </a:fld>
            <a:endParaRPr lang="zh-CN" altLang="en-US"/>
          </a:p>
        </p:txBody>
      </p:sp>
    </p:spTree>
    <p:extLst>
      <p:ext uri="{BB962C8B-B14F-4D97-AF65-F5344CB8AC3E}">
        <p14:creationId xmlns:p14="http://schemas.microsoft.com/office/powerpoint/2010/main" val="347716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left)">
                                      <p:cBhvr>
                                        <p:cTn id="15" dur="500"/>
                                        <p:tgtEl>
                                          <p:spTgt spid="3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left)">
                                      <p:cBhvr>
                                        <p:cTn id="1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37" grpId="0"/>
      <p:bldP spid="3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顺 序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ectangle 46"/>
          <p:cNvSpPr/>
          <p:nvPr/>
        </p:nvSpPr>
        <p:spPr>
          <a:xfrm>
            <a:off x="3849231" y="1287040"/>
            <a:ext cx="4493538"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图书管理员处理借书顺序图</a:t>
            </a:r>
            <a:endParaRPr lang="en-US" sz="2800" b="1" dirty="0">
              <a:solidFill>
                <a:schemeClr val="bg1"/>
              </a:solidFill>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9200" y="1810258"/>
            <a:ext cx="7533600" cy="443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21</a:t>
            </a:fld>
            <a:endParaRPr lang="zh-CN" altLang="en-US"/>
          </a:p>
        </p:txBody>
      </p:sp>
    </p:spTree>
    <p:extLst>
      <p:ext uri="{BB962C8B-B14F-4D97-AF65-F5344CB8AC3E}">
        <p14:creationId xmlns:p14="http://schemas.microsoft.com/office/powerpoint/2010/main" val="35833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通 信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通信图</a:t>
            </a:r>
          </a:p>
        </p:txBody>
      </p:sp>
      <p:sp>
        <p:nvSpPr>
          <p:cNvPr id="2" name="矩形 1"/>
          <p:cNvSpPr/>
          <p:nvPr/>
        </p:nvSpPr>
        <p:spPr>
          <a:xfrm>
            <a:off x="1969303" y="2311785"/>
            <a:ext cx="8163505" cy="646331"/>
          </a:xfrm>
          <a:prstGeom prst="rect">
            <a:avLst/>
          </a:prstGeom>
        </p:spPr>
        <p:txBody>
          <a:bodyPr wrap="square">
            <a:spAutoFit/>
          </a:bodyPr>
          <a:lstStyle/>
          <a:p>
            <a:r>
              <a:rPr lang="zh-CN" altLang="zh-CN" dirty="0">
                <a:solidFill>
                  <a:schemeClr val="bg1"/>
                </a:solidFill>
                <a:latin typeface="微软雅黑" pitchFamily="34" charset="-122"/>
                <a:ea typeface="微软雅黑" pitchFamily="34" charset="-122"/>
              </a:rPr>
              <a:t>通信图</a:t>
            </a:r>
            <a:r>
              <a:rPr lang="en-US" altLang="zh-CN" dirty="0" smtClean="0">
                <a:solidFill>
                  <a:schemeClr val="bg1"/>
                </a:solidFill>
                <a:latin typeface="微软雅黑" pitchFamily="34" charset="-122"/>
                <a:ea typeface="微软雅黑" pitchFamily="34" charset="-122"/>
              </a:rPr>
              <a:t>(</a:t>
            </a:r>
            <a:r>
              <a:rPr lang="zh-CN" altLang="zh-CN" dirty="0" smtClean="0">
                <a:solidFill>
                  <a:schemeClr val="bg1"/>
                </a:solidFill>
                <a:latin typeface="微软雅黑" pitchFamily="34" charset="-122"/>
                <a:ea typeface="微软雅黑" pitchFamily="34" charset="-122"/>
              </a:rPr>
              <a:t>注</a:t>
            </a:r>
            <a:r>
              <a:rPr lang="zh-CN" altLang="zh-CN" dirty="0">
                <a:solidFill>
                  <a:schemeClr val="bg1"/>
                </a:solidFill>
                <a:latin typeface="微软雅黑" pitchFamily="34" charset="-122"/>
                <a:ea typeface="微软雅黑" pitchFamily="34" charset="-122"/>
              </a:rPr>
              <a:t>：</a:t>
            </a:r>
            <a:r>
              <a:rPr lang="en-US" altLang="zh-CN" dirty="0">
                <a:solidFill>
                  <a:schemeClr val="bg1"/>
                </a:solidFill>
                <a:latin typeface="微软雅黑" pitchFamily="34" charset="-122"/>
                <a:ea typeface="微软雅黑" pitchFamily="34" charset="-122"/>
              </a:rPr>
              <a:t>UML2.0</a:t>
            </a:r>
            <a:r>
              <a:rPr lang="zh-CN" altLang="zh-CN" dirty="0">
                <a:solidFill>
                  <a:schemeClr val="bg1"/>
                </a:solidFill>
                <a:latin typeface="微软雅黑" pitchFamily="34" charset="-122"/>
                <a:ea typeface="微软雅黑" pitchFamily="34" charset="-122"/>
              </a:rPr>
              <a:t>以后不再用协作图说法，而是明确定义为“通信图”</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是一种交互图，强调发送和接收消息的对象之间的组织结构。</a:t>
            </a:r>
          </a:p>
        </p:txBody>
      </p:sp>
      <p:sp>
        <p:nvSpPr>
          <p:cNvPr id="25" name="文本框 2"/>
          <p:cNvSpPr txBox="1"/>
          <p:nvPr/>
        </p:nvSpPr>
        <p:spPr>
          <a:xfrm>
            <a:off x="1959920" y="3887361"/>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基本内容</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a:xfrm>
            <a:off x="1950537" y="4718695"/>
            <a:ext cx="8163505" cy="369332"/>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活动者</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对象</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链接</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消息</a:t>
            </a:r>
            <a:endParaRPr lang="zh-CN" altLang="en-US" dirty="0">
              <a:solidFill>
                <a:schemeClr val="bg1"/>
              </a:solidFill>
              <a:latin typeface="微软雅黑" pitchFamily="34" charset="-122"/>
              <a:ea typeface="微软雅黑" pitchFamily="34" charset="-122"/>
            </a:endParaRPr>
          </a:p>
        </p:txBody>
      </p:sp>
      <p:cxnSp>
        <p:nvCxnSpPr>
          <p:cNvPr id="27" name="Straight Connector 72"/>
          <p:cNvCxnSpPr/>
          <p:nvPr/>
        </p:nvCxnSpPr>
        <p:spPr>
          <a:xfrm>
            <a:off x="1959921" y="3395312"/>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22</a:t>
            </a:fld>
            <a:endParaRPr lang="zh-CN" altLang="en-US"/>
          </a:p>
        </p:txBody>
      </p:sp>
    </p:spTree>
    <p:extLst>
      <p:ext uri="{BB962C8B-B14F-4D97-AF65-F5344CB8AC3E}">
        <p14:creationId xmlns:p14="http://schemas.microsoft.com/office/powerpoint/2010/main" val="357984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通 信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32664" y="1215967"/>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活动者</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32664" y="1879359"/>
            <a:ext cx="8163505" cy="341632"/>
          </a:xfrm>
          <a:prstGeom prst="rect">
            <a:avLst/>
          </a:prstGeom>
        </p:spPr>
        <p:txBody>
          <a:bodyPr wrap="square">
            <a:spAutoFit/>
          </a:bodyPr>
          <a:lstStyle/>
          <a:p>
            <a:pPr>
              <a:lnSpc>
                <a:spcPct val="90000"/>
              </a:lnSpc>
            </a:pPr>
            <a:r>
              <a:rPr lang="zh-CN" altLang="en-US" dirty="0">
                <a:solidFill>
                  <a:schemeClr val="bg1"/>
                </a:solidFill>
                <a:latin typeface="微软雅黑" pitchFamily="34" charset="-122"/>
                <a:ea typeface="微软雅黑" pitchFamily="34" charset="-122"/>
              </a:rPr>
              <a:t>活动</a:t>
            </a:r>
            <a:r>
              <a:rPr lang="zh-CN" altLang="en-US" dirty="0" smtClean="0">
                <a:solidFill>
                  <a:schemeClr val="bg1"/>
                </a:solidFill>
                <a:latin typeface="微软雅黑" pitchFamily="34" charset="-122"/>
                <a:ea typeface="微软雅黑" pitchFamily="34" charset="-122"/>
              </a:rPr>
              <a:t>者发出</a:t>
            </a:r>
            <a:r>
              <a:rPr lang="zh-CN" altLang="en-US" dirty="0">
                <a:solidFill>
                  <a:schemeClr val="bg1"/>
                </a:solidFill>
                <a:latin typeface="微软雅黑" pitchFamily="34" charset="-122"/>
                <a:ea typeface="微软雅黑" pitchFamily="34" charset="-122"/>
              </a:rPr>
              <a:t>主动操作的对象，负责发送初始消息，启动一个操作。</a:t>
            </a:r>
          </a:p>
        </p:txBody>
      </p:sp>
      <p:cxnSp>
        <p:nvCxnSpPr>
          <p:cNvPr id="27" name="Straight Connector 72"/>
          <p:cNvCxnSpPr/>
          <p:nvPr/>
        </p:nvCxnSpPr>
        <p:spPr>
          <a:xfrm>
            <a:off x="1969303" y="2364445"/>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2"/>
          <p:cNvSpPr txBox="1"/>
          <p:nvPr/>
        </p:nvSpPr>
        <p:spPr>
          <a:xfrm>
            <a:off x="1932664" y="2516845"/>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对象</a:t>
            </a:r>
          </a:p>
        </p:txBody>
      </p:sp>
      <p:sp>
        <p:nvSpPr>
          <p:cNvPr id="37" name="矩形 36"/>
          <p:cNvSpPr/>
          <p:nvPr/>
        </p:nvSpPr>
        <p:spPr>
          <a:xfrm>
            <a:off x="1932664" y="3180237"/>
            <a:ext cx="8163505" cy="341632"/>
          </a:xfrm>
          <a:prstGeom prst="rect">
            <a:avLst/>
          </a:prstGeom>
        </p:spPr>
        <p:txBody>
          <a:bodyPr wrap="square">
            <a:spAutoFit/>
          </a:bodyPr>
          <a:lstStyle/>
          <a:p>
            <a:pPr>
              <a:lnSpc>
                <a:spcPct val="90000"/>
              </a:lnSpc>
            </a:pPr>
            <a:r>
              <a:rPr lang="zh-CN" altLang="en-US" dirty="0" smtClean="0">
                <a:solidFill>
                  <a:schemeClr val="bg1"/>
                </a:solidFill>
                <a:latin typeface="微软雅黑" pitchFamily="34" charset="-122"/>
                <a:ea typeface="微软雅黑" pitchFamily="34" charset="-122"/>
              </a:rPr>
              <a:t>对象是类的实例</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负责发送和接受消息。</a:t>
            </a:r>
            <a:endParaRPr lang="zh-CN" altLang="en-US" dirty="0">
              <a:solidFill>
                <a:schemeClr val="bg1"/>
              </a:solidFill>
              <a:latin typeface="微软雅黑" pitchFamily="34" charset="-122"/>
              <a:ea typeface="微软雅黑" pitchFamily="34" charset="-122"/>
            </a:endParaRPr>
          </a:p>
        </p:txBody>
      </p:sp>
      <p:cxnSp>
        <p:nvCxnSpPr>
          <p:cNvPr id="38" name="Straight Connector 72"/>
          <p:cNvCxnSpPr/>
          <p:nvPr/>
        </p:nvCxnSpPr>
        <p:spPr>
          <a:xfrm>
            <a:off x="1969303" y="3665323"/>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文本框 2"/>
          <p:cNvSpPr txBox="1"/>
          <p:nvPr/>
        </p:nvSpPr>
        <p:spPr>
          <a:xfrm>
            <a:off x="1973374" y="3840173"/>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链接</a:t>
            </a:r>
          </a:p>
        </p:txBody>
      </p:sp>
      <p:sp>
        <p:nvSpPr>
          <p:cNvPr id="40" name="矩形 39"/>
          <p:cNvSpPr/>
          <p:nvPr/>
        </p:nvSpPr>
        <p:spPr>
          <a:xfrm>
            <a:off x="1969303" y="4470159"/>
            <a:ext cx="8163505" cy="341632"/>
          </a:xfrm>
          <a:prstGeom prst="rect">
            <a:avLst/>
          </a:prstGeom>
        </p:spPr>
        <p:txBody>
          <a:bodyPr wrap="square">
            <a:spAutoFit/>
          </a:bodyPr>
          <a:lstStyle/>
          <a:p>
            <a:pPr>
              <a:lnSpc>
                <a:spcPct val="90000"/>
              </a:lnSpc>
            </a:pPr>
            <a:r>
              <a:rPr lang="zh-CN" altLang="en-US" dirty="0" smtClean="0">
                <a:solidFill>
                  <a:schemeClr val="bg1"/>
                </a:solidFill>
                <a:latin typeface="微软雅黑" pitchFamily="34" charset="-122"/>
                <a:ea typeface="微软雅黑" pitchFamily="34" charset="-122"/>
              </a:rPr>
              <a:t>链接表示两个对象共享一个消息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位于对象之间或参与者与对象之间。</a:t>
            </a:r>
            <a:endParaRPr lang="zh-CN" altLang="en-US" dirty="0">
              <a:solidFill>
                <a:schemeClr val="bg1"/>
              </a:solidFill>
              <a:latin typeface="微软雅黑" pitchFamily="34" charset="-122"/>
              <a:ea typeface="微软雅黑" pitchFamily="34" charset="-122"/>
            </a:endParaRPr>
          </a:p>
        </p:txBody>
      </p:sp>
      <p:cxnSp>
        <p:nvCxnSpPr>
          <p:cNvPr id="41" name="Straight Connector 72"/>
          <p:cNvCxnSpPr/>
          <p:nvPr/>
        </p:nvCxnSpPr>
        <p:spPr>
          <a:xfrm>
            <a:off x="2005942" y="4955245"/>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2" name="文本框 2"/>
          <p:cNvSpPr txBox="1"/>
          <p:nvPr/>
        </p:nvSpPr>
        <p:spPr>
          <a:xfrm>
            <a:off x="1969303" y="5017679"/>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p>
        </p:txBody>
      </p:sp>
      <p:sp>
        <p:nvSpPr>
          <p:cNvPr id="43" name="矩形 42"/>
          <p:cNvSpPr/>
          <p:nvPr/>
        </p:nvSpPr>
        <p:spPr>
          <a:xfrm>
            <a:off x="1969303" y="5681071"/>
            <a:ext cx="8163505" cy="590931"/>
          </a:xfrm>
          <a:prstGeom prst="rect">
            <a:avLst/>
          </a:prstGeom>
        </p:spPr>
        <p:txBody>
          <a:bodyPr wrap="square">
            <a:spAutoFit/>
          </a:bodyPr>
          <a:lstStyle/>
          <a:p>
            <a:pPr>
              <a:lnSpc>
                <a:spcPct val="90000"/>
              </a:lnSpc>
            </a:pPr>
            <a:r>
              <a:rPr lang="zh-CN" altLang="en-US" dirty="0" smtClean="0">
                <a:solidFill>
                  <a:schemeClr val="bg1"/>
                </a:solidFill>
                <a:latin typeface="微软雅黑" pitchFamily="34" charset="-122"/>
                <a:ea typeface="微软雅黑" pitchFamily="34" charset="-122"/>
              </a:rPr>
              <a:t>消息用来描述系统动态的行为</a:t>
            </a:r>
            <a:r>
              <a:rPr lang="en-US" altLang="zh-CN" dirty="0">
                <a:solidFill>
                  <a:schemeClr val="bg1"/>
                </a:solidFill>
                <a:latin typeface="微软雅黑" pitchFamily="34" charset="-122"/>
                <a:ea typeface="微软雅黑" pitchFamily="34" charset="-122"/>
              </a:rPr>
              <a:t>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它从一个对象向另一个或几个对象发送消息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或由一个对象调用另一个对象的操作。</a:t>
            </a:r>
            <a:endParaRPr lang="zh-CN" altLang="en-US" dirty="0">
              <a:solidFill>
                <a:schemeClr val="bg1"/>
              </a:solidFill>
              <a:latin typeface="微软雅黑" pitchFamily="34" charset="-122"/>
              <a:ea typeface="微软雅黑" pitchFamily="34" charset="-122"/>
            </a:endParaRPr>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23</a:t>
            </a:fld>
            <a:endParaRPr lang="zh-CN" altLang="en-US"/>
          </a:p>
        </p:txBody>
      </p:sp>
    </p:spTree>
    <p:extLst>
      <p:ext uri="{BB962C8B-B14F-4D97-AF65-F5344CB8AC3E}">
        <p14:creationId xmlns:p14="http://schemas.microsoft.com/office/powerpoint/2010/main" val="386105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left)">
                                      <p:cBhvr>
                                        <p:cTn id="11" dur="500"/>
                                        <p:tgtEl>
                                          <p:spTgt spid="3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wipe(left)">
                                      <p:cBhvr>
                                        <p:cTn id="1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通 信 图</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7" name="Rectangle 46"/>
          <p:cNvSpPr/>
          <p:nvPr/>
        </p:nvSpPr>
        <p:spPr>
          <a:xfrm>
            <a:off x="1969303" y="1961978"/>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(1)</a:t>
            </a:r>
            <a:r>
              <a:rPr lang="zh-CN" altLang="en-US" b="1" dirty="0" smtClean="0">
                <a:solidFill>
                  <a:schemeClr val="bg1"/>
                </a:solidFill>
                <a:latin typeface="微软雅黑" panose="020B0503020204020204" pitchFamily="34" charset="-122"/>
                <a:ea typeface="微软雅黑" panose="020B0503020204020204" pitchFamily="34" charset="-122"/>
              </a:rPr>
              <a:t>序列化</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序列化</a:t>
            </a:r>
            <a:r>
              <a:rPr lang="zh-CN" altLang="en-US" dirty="0">
                <a:solidFill>
                  <a:schemeClr val="bg1"/>
                </a:solidFill>
                <a:latin typeface="微软雅黑" panose="020B0503020204020204" pitchFamily="34" charset="-122"/>
                <a:ea typeface="微软雅黑" panose="020B0503020204020204" pitchFamily="34" charset="-122"/>
              </a:rPr>
              <a:t>消息只需要在消息前添加序列号，默认情况下即可。</a:t>
            </a:r>
            <a:endParaRPr lang="en-US" dirty="0">
              <a:solidFill>
                <a:schemeClr val="bg1"/>
              </a:solidFill>
              <a:latin typeface="微软雅黑" panose="020B0503020204020204" pitchFamily="34" charset="-122"/>
              <a:ea typeface="微软雅黑" panose="020B0503020204020204" pitchFamily="34" charset="-122"/>
            </a:endParaRPr>
          </a:p>
        </p:txBody>
      </p:sp>
      <p:sp>
        <p:nvSpPr>
          <p:cNvPr id="24" name="Rectangle 46"/>
          <p:cNvSpPr/>
          <p:nvPr/>
        </p:nvSpPr>
        <p:spPr>
          <a:xfrm>
            <a:off x="1997133" y="2513521"/>
            <a:ext cx="8553554" cy="923330"/>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(2)</a:t>
            </a:r>
            <a:r>
              <a:rPr lang="zh-CN" altLang="en-US" b="1" dirty="0">
                <a:solidFill>
                  <a:schemeClr val="bg1"/>
                </a:solidFill>
                <a:latin typeface="微软雅黑" panose="020B0503020204020204" pitchFamily="34" charset="-122"/>
                <a:ea typeface="微软雅黑" panose="020B0503020204020204" pitchFamily="34" charset="-122"/>
              </a:rPr>
              <a:t>控制点条件</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控制点</a:t>
            </a:r>
            <a:r>
              <a:rPr lang="zh-CN" altLang="en-US" dirty="0">
                <a:solidFill>
                  <a:schemeClr val="bg1"/>
                </a:solidFill>
                <a:latin typeface="微软雅黑" panose="020B0503020204020204" pitchFamily="34" charset="-122"/>
                <a:ea typeface="微软雅黑" panose="020B0503020204020204" pitchFamily="34" charset="-122"/>
              </a:rPr>
              <a:t>条件用来根据消息表达式的计算结果来限制消息的发送</a:t>
            </a:r>
            <a:r>
              <a:rPr lang="zh-CN" altLang="en-US" dirty="0" smtClean="0">
                <a:solidFill>
                  <a:schemeClr val="bg1"/>
                </a:solidFill>
                <a:latin typeface="微软雅黑" panose="020B0503020204020204" pitchFamily="34" charset="-122"/>
                <a:ea typeface="微软雅黑" panose="020B0503020204020204" pitchFamily="34" charset="-122"/>
              </a:rPr>
              <a:t>。</a:t>
            </a:r>
            <a:endParaRPr lang="en-US" altLang="zh-CN" dirty="0" smtClean="0">
              <a:solidFill>
                <a:schemeClr val="bg1"/>
              </a:solidFill>
              <a:latin typeface="微软雅黑" panose="020B0503020204020204" pitchFamily="34" charset="-122"/>
              <a:ea typeface="微软雅黑" panose="020B0503020204020204" pitchFamily="34" charset="-122"/>
            </a:endParaRPr>
          </a:p>
          <a:p>
            <a:r>
              <a:rPr lang="zh-CN" altLang="en-US" dirty="0" smtClean="0">
                <a:solidFill>
                  <a:schemeClr val="bg1"/>
                </a:solidFill>
                <a:latin typeface="微软雅黑" panose="020B0503020204020204" pitchFamily="34" charset="-122"/>
                <a:ea typeface="微软雅黑" panose="020B0503020204020204" pitchFamily="34" charset="-122"/>
              </a:rPr>
              <a:t>如果</a:t>
            </a:r>
            <a:r>
              <a:rPr lang="en-US" altLang="zh-CN" dirty="0">
                <a:solidFill>
                  <a:schemeClr val="bg1"/>
                </a:solidFill>
                <a:latin typeface="微软雅黑" panose="020B0503020204020204" pitchFamily="34" charset="-122"/>
                <a:ea typeface="微软雅黑" panose="020B0503020204020204" pitchFamily="34" charset="-122"/>
              </a:rPr>
              <a:t>B</a:t>
            </a:r>
            <a:r>
              <a:rPr lang="zh-CN" altLang="en-US" dirty="0">
                <a:solidFill>
                  <a:schemeClr val="bg1"/>
                </a:solidFill>
                <a:latin typeface="微软雅黑" panose="020B0503020204020204" pitchFamily="34" charset="-122"/>
                <a:ea typeface="微软雅黑" panose="020B0503020204020204" pitchFamily="34" charset="-122"/>
              </a:rPr>
              <a:t>计算结果为真，那么</a:t>
            </a:r>
            <a:r>
              <a:rPr lang="en-US" altLang="zh-CN" dirty="0" err="1">
                <a:solidFill>
                  <a:schemeClr val="bg1"/>
                </a:solidFill>
                <a:latin typeface="微软雅黑" panose="020B0503020204020204" pitchFamily="34" charset="-122"/>
                <a:ea typeface="微软雅黑" panose="020B0503020204020204" pitchFamily="34" charset="-122"/>
              </a:rPr>
              <a:t>ObjectA</a:t>
            </a:r>
            <a:r>
              <a:rPr lang="zh-CN" altLang="en-US" dirty="0">
                <a:solidFill>
                  <a:schemeClr val="bg1"/>
                </a:solidFill>
                <a:latin typeface="微软雅黑" panose="020B0503020204020204" pitchFamily="34" charset="-122"/>
                <a:ea typeface="微软雅黑" panose="020B0503020204020204" pitchFamily="34" charset="-122"/>
              </a:rPr>
              <a:t>将会把消息</a:t>
            </a:r>
            <a:r>
              <a:rPr lang="en-US" altLang="zh-CN" dirty="0">
                <a:solidFill>
                  <a:schemeClr val="bg1"/>
                </a:solidFill>
                <a:latin typeface="微软雅黑" panose="020B0503020204020204" pitchFamily="34" charset="-122"/>
                <a:ea typeface="微软雅黑" panose="020B0503020204020204" pitchFamily="34" charset="-122"/>
              </a:rPr>
              <a:t>operator1</a:t>
            </a:r>
            <a:r>
              <a:rPr lang="zh-CN" altLang="en-US" dirty="0">
                <a:solidFill>
                  <a:schemeClr val="bg1"/>
                </a:solidFill>
                <a:latin typeface="微软雅黑" panose="020B0503020204020204" pitchFamily="34" charset="-122"/>
                <a:ea typeface="微软雅黑" panose="020B0503020204020204" pitchFamily="34" charset="-122"/>
              </a:rPr>
              <a:t>发送给</a:t>
            </a:r>
            <a:r>
              <a:rPr lang="en-US" altLang="zh-CN" dirty="0" err="1" smtClean="0">
                <a:solidFill>
                  <a:schemeClr val="bg1"/>
                </a:solidFill>
                <a:latin typeface="微软雅黑" panose="020B0503020204020204" pitchFamily="34" charset="-122"/>
                <a:ea typeface="微软雅黑" panose="020B0503020204020204" pitchFamily="34" charset="-122"/>
              </a:rPr>
              <a:t>ObjectB;C</a:t>
            </a:r>
            <a:r>
              <a:rPr lang="zh-CN" altLang="en-US" dirty="0" smtClean="0">
                <a:solidFill>
                  <a:schemeClr val="bg1"/>
                </a:solidFill>
                <a:latin typeface="微软雅黑" panose="020B0503020204020204" pitchFamily="34" charset="-122"/>
                <a:ea typeface="微软雅黑" panose="020B0503020204020204" pitchFamily="34" charset="-122"/>
              </a:rPr>
              <a:t>同理</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其他条件下不会发送任何</a:t>
            </a:r>
            <a:r>
              <a:rPr lang="zh-CN" altLang="en-US" dirty="0" smtClean="0">
                <a:solidFill>
                  <a:schemeClr val="bg1"/>
                </a:solidFill>
                <a:latin typeface="微软雅黑" panose="020B0503020204020204" pitchFamily="34" charset="-122"/>
                <a:ea typeface="微软雅黑" panose="020B0503020204020204" pitchFamily="34" charset="-122"/>
              </a:rPr>
              <a:t>消息</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5722" y="3539678"/>
            <a:ext cx="5040556" cy="273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24</a:t>
            </a:fld>
            <a:endParaRPr lang="zh-CN" altLang="en-US"/>
          </a:p>
        </p:txBody>
      </p:sp>
    </p:spTree>
    <p:extLst>
      <p:ext uri="{BB962C8B-B14F-4D97-AF65-F5344CB8AC3E}">
        <p14:creationId xmlns:p14="http://schemas.microsoft.com/office/powerpoint/2010/main" val="136390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通 信 图</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7" name="Rectangle 46"/>
          <p:cNvSpPr/>
          <p:nvPr/>
        </p:nvSpPr>
        <p:spPr>
          <a:xfrm>
            <a:off x="1969303" y="1961978"/>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(3)</a:t>
            </a:r>
            <a:r>
              <a:rPr lang="zh-CN" altLang="en-US" b="1" dirty="0">
                <a:solidFill>
                  <a:schemeClr val="bg1"/>
                </a:solidFill>
                <a:latin typeface="微软雅黑" panose="020B0503020204020204" pitchFamily="34" charset="-122"/>
                <a:ea typeface="微软雅黑" panose="020B0503020204020204" pitchFamily="34" charset="-122"/>
              </a:rPr>
              <a:t>创建实例</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消息可以</a:t>
            </a:r>
            <a:r>
              <a:rPr lang="zh-CN" altLang="en-US" dirty="0">
                <a:solidFill>
                  <a:schemeClr val="bg1"/>
                </a:solidFill>
                <a:latin typeface="微软雅黑" panose="020B0503020204020204" pitchFamily="34" charset="-122"/>
                <a:ea typeface="微软雅黑" panose="020B0503020204020204" pitchFamily="34" charset="-122"/>
              </a:rPr>
              <a:t>用来在协作图中创建对象实例。</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7392" y="2331309"/>
            <a:ext cx="5815465" cy="1364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ectangle 46"/>
          <p:cNvSpPr/>
          <p:nvPr/>
        </p:nvSpPr>
        <p:spPr>
          <a:xfrm>
            <a:off x="1927319" y="3819806"/>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(4)</a:t>
            </a:r>
            <a:r>
              <a:rPr lang="zh-CN" altLang="en-US" b="1" dirty="0" smtClean="0">
                <a:solidFill>
                  <a:schemeClr val="bg1"/>
                </a:solidFill>
                <a:latin typeface="微软雅黑" panose="020B0503020204020204" pitchFamily="34" charset="-122"/>
                <a:ea typeface="微软雅黑" panose="020B0503020204020204" pitchFamily="34" charset="-122"/>
              </a:rPr>
              <a:t>发送给多对象的消息</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一个对象可能会向同一个类的多个对象同时发送一个消息。</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7392" y="4305982"/>
            <a:ext cx="5815465" cy="1238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25</a:t>
            </a:fld>
            <a:endParaRPr lang="zh-CN" altLang="en-US"/>
          </a:p>
        </p:txBody>
      </p:sp>
    </p:spTree>
    <p:extLst>
      <p:ext uri="{BB962C8B-B14F-4D97-AF65-F5344CB8AC3E}">
        <p14:creationId xmlns:p14="http://schemas.microsoft.com/office/powerpoint/2010/main" val="217004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通 信 图</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7" name="Rectangle 46"/>
          <p:cNvSpPr/>
          <p:nvPr/>
        </p:nvSpPr>
        <p:spPr>
          <a:xfrm>
            <a:off x="1969303" y="1961978"/>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(5)</a:t>
            </a:r>
            <a:r>
              <a:rPr lang="zh-CN" altLang="en-US" b="1" dirty="0">
                <a:solidFill>
                  <a:schemeClr val="bg1"/>
                </a:solidFill>
                <a:latin typeface="微软雅黑" panose="020B0503020204020204" pitchFamily="34" charset="-122"/>
                <a:ea typeface="微软雅黑" panose="020B0503020204020204" pitchFamily="34" charset="-122"/>
              </a:rPr>
              <a:t>返回结果</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消息可能是要求某个对象进行计算并返回结果的值。</a:t>
            </a:r>
            <a:endParaRPr lang="en-US" dirty="0">
              <a:solidFill>
                <a:schemeClr val="bg1"/>
              </a:solidFill>
              <a:latin typeface="微软雅黑" panose="020B0503020204020204" pitchFamily="34" charset="-122"/>
              <a:ea typeface="微软雅黑" panose="020B0503020204020204" pitchFamily="34" charset="-122"/>
            </a:endParaRPr>
          </a:p>
        </p:txBody>
      </p:sp>
      <p:sp>
        <p:nvSpPr>
          <p:cNvPr id="26" name="Rectangle 46"/>
          <p:cNvSpPr/>
          <p:nvPr/>
        </p:nvSpPr>
        <p:spPr>
          <a:xfrm>
            <a:off x="1927319" y="4007021"/>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(6)</a:t>
            </a:r>
            <a:r>
              <a:rPr lang="zh-CN" altLang="en-US" b="1" dirty="0" smtClean="0">
                <a:solidFill>
                  <a:schemeClr val="bg1"/>
                </a:solidFill>
                <a:latin typeface="微软雅黑" panose="020B0503020204020204" pitchFamily="34" charset="-122"/>
                <a:ea typeface="微软雅黑" panose="020B0503020204020204" pitchFamily="34" charset="-122"/>
              </a:rPr>
              <a:t>构造型</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构造型（</a:t>
            </a:r>
            <a:r>
              <a:rPr lang="en-US" altLang="zh-CN" dirty="0">
                <a:solidFill>
                  <a:schemeClr val="bg1"/>
                </a:solidFill>
                <a:latin typeface="微软雅黑" panose="020B0503020204020204" pitchFamily="34" charset="-122"/>
                <a:ea typeface="微软雅黑" panose="020B0503020204020204" pitchFamily="34" charset="-122"/>
              </a:rPr>
              <a:t>stereotype</a:t>
            </a:r>
            <a:r>
              <a:rPr lang="zh-CN" altLang="en-US" dirty="0">
                <a:solidFill>
                  <a:schemeClr val="bg1"/>
                </a:solidFill>
                <a:latin typeface="微软雅黑" panose="020B0503020204020204" pitchFamily="34" charset="-122"/>
                <a:ea typeface="微软雅黑" panose="020B0503020204020204" pitchFamily="34" charset="-122"/>
              </a:rPr>
              <a:t>）可以在现有的</a:t>
            </a:r>
            <a:r>
              <a:rPr lang="en-US" altLang="zh-CN" dirty="0">
                <a:solidFill>
                  <a:schemeClr val="bg1"/>
                </a:solidFill>
                <a:latin typeface="微软雅黑" panose="020B0503020204020204" pitchFamily="34" charset="-122"/>
                <a:ea typeface="微软雅黑" panose="020B0503020204020204" pitchFamily="34" charset="-122"/>
              </a:rPr>
              <a:t>UML</a:t>
            </a:r>
            <a:r>
              <a:rPr lang="zh-CN" altLang="en-US" dirty="0">
                <a:solidFill>
                  <a:schemeClr val="bg1"/>
                </a:solidFill>
                <a:latin typeface="微软雅黑" panose="020B0503020204020204" pitchFamily="34" charset="-122"/>
                <a:ea typeface="微软雅黑" panose="020B0503020204020204" pitchFamily="34" charset="-122"/>
              </a:rPr>
              <a:t>元素的基础上创建新的元素。</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303" y="2331311"/>
            <a:ext cx="7312552" cy="1673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4"/>
          <p:cNvPicPr>
            <a:picLocks noChangeAspect="1" noChangeArrowheads="1"/>
          </p:cNvPicPr>
          <p:nvPr/>
        </p:nvPicPr>
        <p:blipFill>
          <a:blip r:embed="rId3">
            <a:extLst>
              <a:ext uri="{28A0092B-C50C-407E-A947-70E740481C1C}">
                <a14:useLocalDpi xmlns:a14="http://schemas.microsoft.com/office/drawing/2010/main" val="0"/>
              </a:ext>
            </a:extLst>
          </a:blip>
          <a:srcRect t="23026" b="19763"/>
          <a:stretch>
            <a:fillRect/>
          </a:stretch>
        </p:blipFill>
        <p:spPr bwMode="auto">
          <a:xfrm>
            <a:off x="1722007" y="4376353"/>
            <a:ext cx="3816350"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26</a:t>
            </a:fld>
            <a:endParaRPr lang="zh-CN" altLang="en-US"/>
          </a:p>
        </p:txBody>
      </p:sp>
    </p:spTree>
    <p:extLst>
      <p:ext uri="{BB962C8B-B14F-4D97-AF65-F5344CB8AC3E}">
        <p14:creationId xmlns:p14="http://schemas.microsoft.com/office/powerpoint/2010/main" val="3398808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通 信 图</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ectangle 46"/>
          <p:cNvSpPr/>
          <p:nvPr/>
        </p:nvSpPr>
        <p:spPr>
          <a:xfrm>
            <a:off x="3849231" y="1287040"/>
            <a:ext cx="4575291" cy="523220"/>
          </a:xfrm>
          <a:prstGeom prst="rect">
            <a:avLst/>
          </a:prstGeom>
        </p:spPr>
        <p:txBody>
          <a:bodyPr wrap="none">
            <a:spAutoFit/>
          </a:bodyPr>
          <a:lstStyle/>
          <a:p>
            <a:r>
              <a:rPr lang="zh-CN" altLang="en-US" sz="2800" b="1" dirty="0">
                <a:solidFill>
                  <a:schemeClr val="bg1"/>
                </a:solidFill>
                <a:latin typeface="微软雅黑" pitchFamily="34" charset="-122"/>
                <a:ea typeface="微软雅黑" pitchFamily="34" charset="-122"/>
              </a:rPr>
              <a:t>图书管理员处理还书通信图 </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8629" y="1952093"/>
            <a:ext cx="7134742" cy="4252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27</a:t>
            </a:fld>
            <a:endParaRPr lang="zh-CN" altLang="en-US"/>
          </a:p>
        </p:txBody>
      </p:sp>
    </p:spTree>
    <p:extLst>
      <p:ext uri="{BB962C8B-B14F-4D97-AF65-F5344CB8AC3E}">
        <p14:creationId xmlns:p14="http://schemas.microsoft.com/office/powerpoint/2010/main" val="146763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状 态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状态图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69303" y="2071565"/>
            <a:ext cx="8163505" cy="923330"/>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状态图是系统分析的</a:t>
            </a:r>
            <a:r>
              <a:rPr lang="zh-CN" altLang="en-US" dirty="0">
                <a:solidFill>
                  <a:schemeClr val="bg1"/>
                </a:solidFill>
                <a:latin typeface="微软雅黑" pitchFamily="34" charset="-122"/>
                <a:ea typeface="微软雅黑" pitchFamily="34" charset="-122"/>
              </a:rPr>
              <a:t>常用工具之一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它通过建立类对象的生存周期模型来描述对象随时间变化的动态行为</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p:txBody>
      </p:sp>
      <p:sp>
        <p:nvSpPr>
          <p:cNvPr id="37" name="文本框 2"/>
          <p:cNvSpPr txBox="1"/>
          <p:nvPr/>
        </p:nvSpPr>
        <p:spPr>
          <a:xfrm>
            <a:off x="1990432" y="3373131"/>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状态图的基本元素</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38" name="矩形 37"/>
          <p:cNvSpPr/>
          <p:nvPr/>
        </p:nvSpPr>
        <p:spPr>
          <a:xfrm>
            <a:off x="1969303" y="4045507"/>
            <a:ext cx="8163505" cy="923330"/>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⚪状态</a:t>
            </a:r>
            <a:r>
              <a:rPr lang="en-US" altLang="zh-CN" dirty="0">
                <a:solidFill>
                  <a:schemeClr val="bg1"/>
                </a:solidFill>
                <a:latin typeface="微软雅黑" pitchFamily="34" charset="-122"/>
                <a:ea typeface="微软雅黑" pitchFamily="34" charset="-122"/>
              </a:rPr>
              <a:t>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定义对象在其生命周期种的条件或状况</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⚪转换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是对象之间的转移</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包括事件和动作</a:t>
            </a:r>
            <a:endParaRPr lang="en-US" altLang="zh-CN" dirty="0">
              <a:solidFill>
                <a:schemeClr val="bg1"/>
              </a:solidFill>
              <a:latin typeface="微软雅黑" pitchFamily="34" charset="-122"/>
              <a:ea typeface="微软雅黑" pitchFamily="34" charset="-122"/>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3987" y="2533230"/>
            <a:ext cx="2941321" cy="3368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28</a:t>
            </a:fld>
            <a:endParaRPr lang="zh-CN" altLang="en-US"/>
          </a:p>
        </p:txBody>
      </p:sp>
    </p:spTree>
    <p:extLst>
      <p:ext uri="{BB962C8B-B14F-4D97-AF65-F5344CB8AC3E}">
        <p14:creationId xmlns:p14="http://schemas.microsoft.com/office/powerpoint/2010/main" val="13752159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状 态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状态</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69303" y="2071565"/>
            <a:ext cx="8163505" cy="923330"/>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状态是指在对象的生命周期中满足某些条件、执行某些活动或等待某些事件时的一个条件或状况</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状态用圆角矩形表示，</a:t>
            </a:r>
            <a:r>
              <a:rPr lang="zh-CN" altLang="en-US" dirty="0" smtClean="0">
                <a:solidFill>
                  <a:schemeClr val="bg1"/>
                </a:solidFill>
                <a:latin typeface="微软雅黑" pitchFamily="34" charset="-122"/>
                <a:ea typeface="微软雅黑" pitchFamily="34" charset="-122"/>
              </a:rPr>
              <a:t>初态用</a:t>
            </a:r>
            <a:r>
              <a:rPr lang="zh-CN" altLang="en-US" dirty="0">
                <a:solidFill>
                  <a:schemeClr val="bg1"/>
                </a:solidFill>
                <a:latin typeface="微软雅黑" pitchFamily="34" charset="-122"/>
                <a:ea typeface="微软雅黑" pitchFamily="34" charset="-122"/>
              </a:rPr>
              <a:t>实心圆点表示，</a:t>
            </a:r>
            <a:r>
              <a:rPr lang="zh-CN" altLang="en-US" dirty="0" smtClean="0">
                <a:solidFill>
                  <a:schemeClr val="bg1"/>
                </a:solidFill>
                <a:latin typeface="微软雅黑" pitchFamily="34" charset="-122"/>
                <a:ea typeface="微软雅黑" pitchFamily="34" charset="-122"/>
              </a:rPr>
              <a:t>终态用</a:t>
            </a:r>
            <a:r>
              <a:rPr lang="zh-CN" altLang="en-US" dirty="0">
                <a:solidFill>
                  <a:schemeClr val="bg1"/>
                </a:solidFill>
                <a:latin typeface="微软雅黑" pitchFamily="34" charset="-122"/>
                <a:ea typeface="微软雅黑" pitchFamily="34" charset="-122"/>
              </a:rPr>
              <a:t>圆形内嵌圆点表示</a:t>
            </a:r>
            <a:r>
              <a:rPr lang="zh-CN" altLang="en-US" dirty="0" smtClean="0">
                <a:solidFill>
                  <a:schemeClr val="bg1"/>
                </a:solidFill>
                <a:latin typeface="微软雅黑" pitchFamily="34" charset="-122"/>
                <a:ea typeface="微软雅黑" pitchFamily="34" charset="-122"/>
              </a:rPr>
              <a:t>。</a:t>
            </a:r>
            <a:endParaRPr lang="zh-CN" altLang="en-US" dirty="0">
              <a:solidFill>
                <a:schemeClr val="bg1"/>
              </a:solidFill>
              <a:latin typeface="微软雅黑" pitchFamily="34" charset="-122"/>
              <a:ea typeface="微软雅黑" pitchFamily="34" charset="-122"/>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5815" y="3157734"/>
            <a:ext cx="2226063" cy="2622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004423" y="3202773"/>
            <a:ext cx="5780750" cy="2585323"/>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名称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用来区分的文本</a:t>
            </a:r>
            <a:r>
              <a:rPr lang="zh-CN" altLang="en-US" dirty="0" smtClean="0">
                <a:solidFill>
                  <a:schemeClr val="bg1"/>
                </a:solidFill>
                <a:latin typeface="微软雅黑" pitchFamily="34" charset="-122"/>
                <a:ea typeface="微软雅黑" pitchFamily="34" charset="-122"/>
              </a:rPr>
              <a:t>字符</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⚪进入</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退出动作 </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表示进入</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退出这个状态所执行的</a:t>
            </a:r>
            <a:r>
              <a:rPr lang="zh-CN" altLang="en-US" dirty="0" smtClean="0">
                <a:solidFill>
                  <a:schemeClr val="bg1"/>
                </a:solidFill>
                <a:latin typeface="微软雅黑" pitchFamily="34" charset="-122"/>
                <a:ea typeface="微软雅黑" pitchFamily="34" charset="-122"/>
              </a:rPr>
              <a:t>动作</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⚪内部转换 </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使事件可以在不</a:t>
            </a:r>
            <a:r>
              <a:rPr lang="zh-CN" altLang="en-US" dirty="0" smtClean="0">
                <a:solidFill>
                  <a:schemeClr val="bg1"/>
                </a:solidFill>
                <a:latin typeface="微软雅黑" pitchFamily="34" charset="-122"/>
                <a:ea typeface="微软雅黑" pitchFamily="34" charset="-122"/>
              </a:rPr>
              <a:t>退出就在状态内</a:t>
            </a:r>
            <a:r>
              <a:rPr lang="zh-CN" altLang="en-US" dirty="0">
                <a:solidFill>
                  <a:schemeClr val="bg1"/>
                </a:solidFill>
                <a:latin typeface="微软雅黑" pitchFamily="34" charset="-122"/>
                <a:ea typeface="微软雅黑" pitchFamily="34" charset="-122"/>
              </a:rPr>
              <a:t>得到</a:t>
            </a:r>
            <a:r>
              <a:rPr lang="zh-CN" altLang="en-US" dirty="0" smtClean="0">
                <a:solidFill>
                  <a:schemeClr val="bg1"/>
                </a:solidFill>
                <a:latin typeface="微软雅黑" pitchFamily="34" charset="-122"/>
                <a:ea typeface="微软雅黑" pitchFamily="34" charset="-122"/>
              </a:rPr>
              <a:t>处理</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⚪子状态 </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状态图中内嵌的</a:t>
            </a:r>
            <a:r>
              <a:rPr lang="zh-CN" altLang="en-US" dirty="0" smtClean="0">
                <a:solidFill>
                  <a:schemeClr val="bg1"/>
                </a:solidFill>
                <a:latin typeface="微软雅黑" pitchFamily="34" charset="-122"/>
                <a:ea typeface="微软雅黑" pitchFamily="34" charset="-122"/>
              </a:rPr>
              <a:t>状态</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⚪延迟时间 </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处理过程被推迟的事件</a:t>
            </a:r>
          </a:p>
        </p:txBody>
      </p:sp>
      <p:sp>
        <p:nvSpPr>
          <p:cNvPr id="5" name="矩形 4"/>
          <p:cNvSpPr/>
          <p:nvPr/>
        </p:nvSpPr>
        <p:spPr>
          <a:xfrm>
            <a:off x="4849505" y="3244334"/>
            <a:ext cx="2492990" cy="369332"/>
          </a:xfrm>
          <a:prstGeom prst="rect">
            <a:avLst/>
          </a:prstGeom>
        </p:spPr>
        <p:txBody>
          <a:bodyPr wrap="none">
            <a:spAutoFit/>
          </a:bodyPr>
          <a:lstStyle/>
          <a:p>
            <a:r>
              <a:rPr lang="zh-CN" altLang="en-US" dirty="0">
                <a:solidFill>
                  <a:srgbClr val="FFFFFF"/>
                </a:solidFill>
              </a:rPr>
              <a:t>处理过程被推迟的事件</a:t>
            </a:r>
            <a:endParaRPr lang="zh-CN" altLang="en-US" dirty="0"/>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p>
            <a:fld id="{C47BF149-DB0C-40EC-9C61-A22A196B7B45}" type="slidenum">
              <a:rPr lang="zh-CN" altLang="en-US" smtClean="0"/>
              <a:pPr/>
              <a:t>29</a:t>
            </a:fld>
            <a:endParaRPr lang="zh-CN" altLang="en-US"/>
          </a:p>
        </p:txBody>
      </p:sp>
    </p:spTree>
    <p:extLst>
      <p:ext uri="{BB962C8B-B14F-4D97-AF65-F5344CB8AC3E}">
        <p14:creationId xmlns:p14="http://schemas.microsoft.com/office/powerpoint/2010/main" val="21414225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用例</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cxnSp>
        <p:nvCxnSpPr>
          <p:cNvPr id="41" name="Straight Connector 72"/>
          <p:cNvCxnSpPr/>
          <p:nvPr/>
        </p:nvCxnSpPr>
        <p:spPr>
          <a:xfrm>
            <a:off x="1959921" y="3525940"/>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Rectangle 46"/>
          <p:cNvSpPr/>
          <p:nvPr/>
        </p:nvSpPr>
        <p:spPr>
          <a:xfrm>
            <a:off x="1927319" y="2334838"/>
            <a:ext cx="7952818" cy="830997"/>
          </a:xfrm>
          <a:prstGeom prst="rect">
            <a:avLst/>
          </a:prstGeom>
        </p:spPr>
        <p:txBody>
          <a:bodyPr wrap="none">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对于正在建立的系统</a:t>
            </a:r>
            <a:r>
              <a:rPr lang="en-US" altLang="zh-CN" sz="2400" dirty="0" smtClean="0">
                <a:solidFill>
                  <a:schemeClr val="bg1"/>
                </a:solidFill>
                <a:latin typeface="微软雅黑" panose="020B0503020204020204" pitchFamily="34" charset="-122"/>
                <a:ea typeface="微软雅黑" panose="020B0503020204020204" pitchFamily="34" charset="-122"/>
              </a:rPr>
              <a:t>,</a:t>
            </a:r>
            <a:r>
              <a:rPr lang="zh-CN" altLang="en-US" sz="2400" dirty="0" smtClean="0">
                <a:solidFill>
                  <a:schemeClr val="bg1"/>
                </a:solidFill>
                <a:latin typeface="微软雅黑" panose="020B0503020204020204" pitchFamily="34" charset="-122"/>
                <a:ea typeface="微软雅黑" panose="020B0503020204020204" pitchFamily="34" charset="-122"/>
              </a:rPr>
              <a:t>用例用于描述系统应该具备的功能</a:t>
            </a:r>
            <a:r>
              <a:rPr lang="en-US" altLang="zh-CN" sz="2400" dirty="0" smtClean="0">
                <a:solidFill>
                  <a:schemeClr val="bg1"/>
                </a:solidFill>
                <a:latin typeface="微软雅黑" panose="020B0503020204020204" pitchFamily="34" charset="-122"/>
                <a:ea typeface="微软雅黑" panose="020B0503020204020204" pitchFamily="34" charset="-122"/>
              </a:rPr>
              <a:t>, </a:t>
            </a:r>
          </a:p>
          <a:p>
            <a:r>
              <a:rPr lang="zh-CN" altLang="en-US" sz="2400" dirty="0" smtClean="0">
                <a:solidFill>
                  <a:schemeClr val="bg1"/>
                </a:solidFill>
                <a:latin typeface="微软雅黑" panose="020B0503020204020204" pitchFamily="34" charset="-122"/>
                <a:ea typeface="微软雅黑" panose="020B0503020204020204" pitchFamily="34" charset="-122"/>
              </a:rPr>
              <a:t>对于已经存在的系统</a:t>
            </a:r>
            <a:r>
              <a:rPr lang="en-US" altLang="zh-CN" sz="2400" dirty="0" smtClean="0">
                <a:solidFill>
                  <a:schemeClr val="bg1"/>
                </a:solidFill>
                <a:latin typeface="微软雅黑" panose="020B0503020204020204" pitchFamily="34" charset="-122"/>
                <a:ea typeface="微软雅黑" panose="020B0503020204020204" pitchFamily="34" charset="-122"/>
              </a:rPr>
              <a:t>,</a:t>
            </a:r>
            <a:r>
              <a:rPr lang="zh-CN" altLang="en-US" sz="2400" dirty="0" smtClean="0">
                <a:solidFill>
                  <a:schemeClr val="bg1"/>
                </a:solidFill>
                <a:latin typeface="微软雅黑" panose="020B0503020204020204" pitchFamily="34" charset="-122"/>
                <a:ea typeface="微软雅黑" panose="020B0503020204020204" pitchFamily="34" charset="-122"/>
              </a:rPr>
              <a:t>用例反映系统能够完成什么样的功能</a:t>
            </a:r>
            <a:endParaRPr lang="en-US" sz="2400" b="0" i="0" dirty="0">
              <a:solidFill>
                <a:schemeClr val="bg1"/>
              </a:solidFill>
              <a:effectLst/>
              <a:latin typeface="微软雅黑" panose="020B0503020204020204" pitchFamily="34" charset="-122"/>
              <a:ea typeface="微软雅黑" panose="020B0503020204020204" pitchFamily="34" charset="-122"/>
            </a:endParaRPr>
          </a:p>
        </p:txBody>
      </p:sp>
      <p:sp>
        <p:nvSpPr>
          <p:cNvPr id="60" name="Rectangle 46"/>
          <p:cNvSpPr/>
          <p:nvPr/>
        </p:nvSpPr>
        <p:spPr>
          <a:xfrm>
            <a:off x="1969303" y="3786265"/>
            <a:ext cx="2698175"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使用用例的目的</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1969303" y="4715180"/>
            <a:ext cx="9496510" cy="1569660"/>
          </a:xfrm>
          <a:prstGeom prst="rect">
            <a:avLst/>
          </a:prstGeom>
        </p:spPr>
        <p:txBody>
          <a:bodyPr wrap="none">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(1)</a:t>
            </a:r>
            <a:r>
              <a:rPr lang="zh-CN" altLang="en-US" sz="2400" dirty="0" smtClean="0">
                <a:solidFill>
                  <a:schemeClr val="bg1"/>
                </a:solidFill>
                <a:latin typeface="微软雅黑" panose="020B0503020204020204" pitchFamily="34" charset="-122"/>
                <a:ea typeface="微软雅黑" panose="020B0503020204020204" pitchFamily="34" charset="-122"/>
              </a:rPr>
              <a:t>明确系统具备的功能</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(2)</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为系统的功能提供清晰一致的描述</a:t>
            </a:r>
            <a:endParaRPr lang="en-US" altLang="zh-CN" sz="2400" b="0" i="0" dirty="0" smtClean="0">
              <a:solidFill>
                <a:schemeClr val="bg1"/>
              </a:solidFill>
              <a:effectLst/>
              <a:latin typeface="微软雅黑" panose="020B0503020204020204" pitchFamily="34" charset="-122"/>
              <a:ea typeface="微软雅黑" panose="020B0503020204020204" pitchFamily="34" charset="-122"/>
            </a:endParaRPr>
          </a:p>
          <a:p>
            <a:r>
              <a:rPr lang="en-US" altLang="zh-CN" sz="2400" dirty="0" smtClean="0">
                <a:solidFill>
                  <a:schemeClr val="bg1"/>
                </a:solidFill>
                <a:latin typeface="微软雅黑" panose="020B0503020204020204" pitchFamily="34" charset="-122"/>
                <a:ea typeface="微软雅黑" panose="020B0503020204020204" pitchFamily="34" charset="-122"/>
              </a:rPr>
              <a:t>(3)</a:t>
            </a:r>
            <a:r>
              <a:rPr lang="zh-CN" altLang="en-US" sz="2400" dirty="0" smtClean="0">
                <a:solidFill>
                  <a:schemeClr val="bg1"/>
                </a:solidFill>
                <a:latin typeface="微软雅黑" panose="020B0503020204020204" pitchFamily="34" charset="-122"/>
                <a:ea typeface="微软雅黑" panose="020B0503020204020204" pitchFamily="34" charset="-122"/>
              </a:rPr>
              <a:t>为系统测试打下基础</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(4)</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通过从需求的功能用例出发跟踪进入到系统中具体实现的类和方法</a:t>
            </a:r>
            <a:endParaRPr lang="en-US" sz="2400" b="0" i="0" dirty="0">
              <a:solidFill>
                <a:schemeClr val="bg1"/>
              </a:solidFill>
              <a:effectLst/>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3</a:t>
            </a:fld>
            <a:endParaRPr lang="zh-CN" altLang="en-US"/>
          </a:p>
        </p:txBody>
      </p:sp>
    </p:spTree>
    <p:extLst>
      <p:ext uri="{BB962C8B-B14F-4D97-AF65-F5344CB8AC3E}">
        <p14:creationId xmlns:p14="http://schemas.microsoft.com/office/powerpoint/2010/main" val="183584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wipe(left)">
                                      <p:cBhvr>
                                        <p:cTn id="15" dur="500"/>
                                        <p:tgtEl>
                                          <p:spTgt spid="5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wipe(left)">
                                      <p:cBhvr>
                                        <p:cTn id="19" dur="500"/>
                                        <p:tgtEl>
                                          <p:spTgt spid="6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
                                        </p:tgtEl>
                                        <p:attrNameLst>
                                          <p:attrName>style.visibility</p:attrName>
                                        </p:attrNameLst>
                                      </p:cBhvr>
                                      <p:to>
                                        <p:strVal val="visible"/>
                                      </p:to>
                                    </p:set>
                                    <p:animEffect transition="in" filter="wipe(left)">
                                      <p:cBhvr>
                                        <p:cTn id="23"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9" grpId="0"/>
      <p:bldP spid="60" grpId="0"/>
      <p:bldP spid="6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状 态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转换</a:t>
            </a:r>
          </a:p>
        </p:txBody>
      </p:sp>
      <p:sp>
        <p:nvSpPr>
          <p:cNvPr id="2" name="矩形 1"/>
          <p:cNvSpPr/>
          <p:nvPr/>
        </p:nvSpPr>
        <p:spPr>
          <a:xfrm>
            <a:off x="1969303" y="2071565"/>
            <a:ext cx="8163505" cy="646331"/>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转换是两个状态之间的一种关系，表示对象将在源</a:t>
            </a:r>
            <a:r>
              <a:rPr lang="zh-CN" altLang="en-US" dirty="0" smtClean="0">
                <a:solidFill>
                  <a:schemeClr val="bg1"/>
                </a:solidFill>
                <a:latin typeface="微软雅黑" pitchFamily="34" charset="-122"/>
                <a:ea typeface="微软雅黑" pitchFamily="34" charset="-122"/>
              </a:rPr>
              <a:t>状态或</a:t>
            </a:r>
            <a:r>
              <a:rPr lang="zh-CN" altLang="en-US" dirty="0">
                <a:solidFill>
                  <a:schemeClr val="bg1"/>
                </a:solidFill>
                <a:latin typeface="微软雅黑" pitchFamily="34" charset="-122"/>
                <a:ea typeface="微软雅黑" pitchFamily="34" charset="-122"/>
              </a:rPr>
              <a:t>当前状态中执行一定的动作，并在某个特定事件发生而且某个特定的警界条件满足时进入目标</a:t>
            </a:r>
            <a:r>
              <a:rPr lang="zh-CN" altLang="en-US" dirty="0" smtClean="0">
                <a:solidFill>
                  <a:schemeClr val="bg1"/>
                </a:solidFill>
                <a:latin typeface="微软雅黑" pitchFamily="34" charset="-122"/>
                <a:ea typeface="微软雅黑" pitchFamily="34" charset="-122"/>
              </a:rPr>
              <a:t>状态。</a:t>
            </a:r>
            <a:endParaRPr lang="zh-CN" altLang="en-US" dirty="0">
              <a:solidFill>
                <a:schemeClr val="bg1"/>
              </a:solidFill>
              <a:latin typeface="微软雅黑" pitchFamily="34" charset="-122"/>
              <a:ea typeface="微软雅黑" pitchFamily="34" charset="-122"/>
            </a:endParaRPr>
          </a:p>
        </p:txBody>
      </p:sp>
      <p:sp>
        <p:nvSpPr>
          <p:cNvPr id="4" name="TextBox 3"/>
          <p:cNvSpPr txBox="1"/>
          <p:nvPr/>
        </p:nvSpPr>
        <p:spPr>
          <a:xfrm>
            <a:off x="1997133" y="3117412"/>
            <a:ext cx="4025461" cy="2585323"/>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源状态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对象在被激发前的状态</a:t>
            </a:r>
            <a:endParaRPr lang="en-US" altLang="zh-CN" dirty="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⚪触发条件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引起转变的事件</a:t>
            </a:r>
            <a:endParaRPr lang="en-US" altLang="zh-CN" dirty="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⚪监护条件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触发条件后的布尔表达式</a:t>
            </a:r>
            <a:endParaRPr lang="en-US" altLang="zh-CN" dirty="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⚪动作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转换发生时对应执行</a:t>
            </a:r>
            <a:endParaRPr lang="en-US" altLang="zh-CN" dirty="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⚪目标状态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转换后的状态</a:t>
            </a:r>
          </a:p>
        </p:txBody>
      </p:sp>
      <p:pic>
        <p:nvPicPr>
          <p:cNvPr id="2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2538" y="2899647"/>
            <a:ext cx="3850270" cy="2929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30</a:t>
            </a:fld>
            <a:endParaRPr lang="zh-CN" altLang="en-US"/>
          </a:p>
        </p:txBody>
      </p:sp>
    </p:spTree>
    <p:extLst>
      <p:ext uri="{BB962C8B-B14F-4D97-AF65-F5344CB8AC3E}">
        <p14:creationId xmlns:p14="http://schemas.microsoft.com/office/powerpoint/2010/main" val="38890978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状 态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ectangle 46"/>
          <p:cNvSpPr/>
          <p:nvPr/>
        </p:nvSpPr>
        <p:spPr>
          <a:xfrm>
            <a:off x="4746912" y="1311335"/>
            <a:ext cx="2698175" cy="523220"/>
          </a:xfrm>
          <a:prstGeom prst="rect">
            <a:avLst/>
          </a:prstGeom>
        </p:spPr>
        <p:txBody>
          <a:bodyPr wrap="non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航班预定状态图</a:t>
            </a:r>
            <a:endParaRPr lang="en-US" sz="2800" b="1" dirty="0">
              <a:solidFill>
                <a:schemeClr val="bg1"/>
              </a:solidFill>
              <a:latin typeface="微软雅黑" panose="020B0503020204020204" pitchFamily="34" charset="-122"/>
              <a:ea typeface="微软雅黑" panose="020B0503020204020204" pitchFamily="34" charset="-122"/>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723" y="2054678"/>
            <a:ext cx="7548551" cy="397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31</a:t>
            </a:fld>
            <a:endParaRPr lang="zh-CN" altLang="en-US"/>
          </a:p>
        </p:txBody>
      </p:sp>
    </p:spTree>
    <p:extLst>
      <p:ext uri="{BB962C8B-B14F-4D97-AF65-F5344CB8AC3E}">
        <p14:creationId xmlns:p14="http://schemas.microsoft.com/office/powerpoint/2010/main" val="3405748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部 署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部署</a:t>
            </a:r>
            <a:r>
              <a:rPr lang="zh-CN" altLang="en-US" sz="2800" b="1" dirty="0" smtClean="0">
                <a:solidFill>
                  <a:schemeClr val="bg1"/>
                </a:solidFill>
                <a:latin typeface="微软雅黑" panose="020B0503020204020204" pitchFamily="34" charset="-122"/>
                <a:ea typeface="微软雅黑" panose="020B0503020204020204" pitchFamily="34" charset="-122"/>
              </a:rPr>
              <a:t>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69303" y="2311785"/>
            <a:ext cx="8163505" cy="923330"/>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用于静态建模，表示运行时过程结点、组件实例以及对象结构的图</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可</a:t>
            </a:r>
            <a:r>
              <a:rPr lang="zh-CN" altLang="en-US" dirty="0">
                <a:solidFill>
                  <a:schemeClr val="bg1"/>
                </a:solidFill>
                <a:latin typeface="微软雅黑" pitchFamily="34" charset="-122"/>
                <a:ea typeface="微软雅黑" pitchFamily="34" charset="-122"/>
              </a:rPr>
              <a:t>显示计算结点的拓扑结构，通信路径，结点上运行的软件，软件包含的逻辑单元等</a:t>
            </a:r>
            <a:r>
              <a:rPr lang="zh-CN" altLang="en-US" dirty="0" smtClean="0">
                <a:solidFill>
                  <a:schemeClr val="bg1"/>
                </a:solidFill>
                <a:latin typeface="微软雅黑" pitchFamily="34" charset="-122"/>
                <a:ea typeface="微软雅黑" pitchFamily="34" charset="-122"/>
              </a:rPr>
              <a:t>。</a:t>
            </a:r>
            <a:endParaRPr lang="en-US" altLang="zh-CN" dirty="0">
              <a:solidFill>
                <a:schemeClr val="bg1"/>
              </a:solidFill>
              <a:latin typeface="微软雅黑" pitchFamily="34" charset="-122"/>
              <a:ea typeface="微软雅黑" pitchFamily="34" charset="-122"/>
            </a:endParaRPr>
          </a:p>
        </p:txBody>
      </p:sp>
      <p:sp>
        <p:nvSpPr>
          <p:cNvPr id="25" name="文本框 2"/>
          <p:cNvSpPr txBox="1"/>
          <p:nvPr/>
        </p:nvSpPr>
        <p:spPr>
          <a:xfrm>
            <a:off x="1959920" y="3887361"/>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主要元素</a:t>
            </a:r>
          </a:p>
        </p:txBody>
      </p:sp>
      <p:sp>
        <p:nvSpPr>
          <p:cNvPr id="26" name="矩形 25"/>
          <p:cNvSpPr/>
          <p:nvPr/>
        </p:nvSpPr>
        <p:spPr>
          <a:xfrm>
            <a:off x="1950537" y="4718695"/>
            <a:ext cx="8163505" cy="369332"/>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结点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组件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关系</a:t>
            </a:r>
            <a:endParaRPr lang="zh-CN" altLang="en-US" dirty="0">
              <a:solidFill>
                <a:schemeClr val="bg1"/>
              </a:solidFill>
              <a:latin typeface="微软雅黑" pitchFamily="34" charset="-122"/>
              <a:ea typeface="微软雅黑" pitchFamily="34" charset="-122"/>
            </a:endParaRPr>
          </a:p>
        </p:txBody>
      </p:sp>
      <p:cxnSp>
        <p:nvCxnSpPr>
          <p:cNvPr id="27" name="Straight Connector 72"/>
          <p:cNvCxnSpPr/>
          <p:nvPr/>
        </p:nvCxnSpPr>
        <p:spPr>
          <a:xfrm>
            <a:off x="1959921" y="3395312"/>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32</a:t>
            </a:fld>
            <a:endParaRPr lang="zh-CN" altLang="en-US"/>
          </a:p>
        </p:txBody>
      </p:sp>
    </p:spTree>
    <p:extLst>
      <p:ext uri="{BB962C8B-B14F-4D97-AF65-F5344CB8AC3E}">
        <p14:creationId xmlns:p14="http://schemas.microsoft.com/office/powerpoint/2010/main" val="220462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部 署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384674"/>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节点</a:t>
            </a:r>
          </a:p>
        </p:txBody>
      </p:sp>
      <p:sp>
        <p:nvSpPr>
          <p:cNvPr id="2" name="矩形 1"/>
          <p:cNvSpPr/>
          <p:nvPr/>
        </p:nvSpPr>
        <p:spPr>
          <a:xfrm>
            <a:off x="1969303" y="2057050"/>
            <a:ext cx="8163505" cy="1754326"/>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节点是存在于运行时并代表一项计算资源的物理元素，一般至少拥有一些内存，而且通常具有处理能力</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⚪能力</a:t>
            </a:r>
            <a:r>
              <a:rPr lang="zh-CN" altLang="en-US" dirty="0">
                <a:solidFill>
                  <a:schemeClr val="bg1"/>
                </a:solidFill>
                <a:latin typeface="微软雅黑" pitchFamily="34" charset="-122"/>
                <a:ea typeface="微软雅黑" pitchFamily="34" charset="-122"/>
              </a:rPr>
              <a:t>（如基本内存、计算能力和二级存储器</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⚪位置</a:t>
            </a:r>
            <a:r>
              <a:rPr lang="zh-CN" altLang="en-US" dirty="0">
                <a:solidFill>
                  <a:schemeClr val="bg1"/>
                </a:solidFill>
                <a:latin typeface="微软雅黑" pitchFamily="34" charset="-122"/>
                <a:ea typeface="微软雅黑" pitchFamily="34" charset="-122"/>
              </a:rPr>
              <a:t>（在所有必需的地方均可得到）</a:t>
            </a:r>
            <a:endParaRPr lang="en-US" altLang="zh-CN" dirty="0">
              <a:solidFill>
                <a:schemeClr val="bg1"/>
              </a:solidFill>
              <a:latin typeface="微软雅黑" pitchFamily="34" charset="-122"/>
              <a:ea typeface="微软雅黑" pitchFamily="34" charset="-122"/>
            </a:endParaRPr>
          </a:p>
        </p:txBody>
      </p:sp>
      <p:sp>
        <p:nvSpPr>
          <p:cNvPr id="25" name="文本框 2"/>
          <p:cNvSpPr txBox="1"/>
          <p:nvPr/>
        </p:nvSpPr>
        <p:spPr>
          <a:xfrm>
            <a:off x="1997133" y="4017990"/>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节点和组件的关系</a:t>
            </a:r>
          </a:p>
        </p:txBody>
      </p:sp>
      <p:sp>
        <p:nvSpPr>
          <p:cNvPr id="26" name="矩形 25"/>
          <p:cNvSpPr/>
          <p:nvPr/>
        </p:nvSpPr>
        <p:spPr>
          <a:xfrm>
            <a:off x="1950537" y="4718695"/>
            <a:ext cx="8163505" cy="923330"/>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组件</a:t>
            </a:r>
            <a:r>
              <a:rPr lang="zh-CN" altLang="en-US" dirty="0">
                <a:solidFill>
                  <a:schemeClr val="bg1"/>
                </a:solidFill>
                <a:latin typeface="微软雅黑" pitchFamily="34" charset="-122"/>
                <a:ea typeface="微软雅黑" pitchFamily="34" charset="-122"/>
              </a:rPr>
              <a:t>是参与系统执行的事物，而节点是执行组件的事物</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组件表示逻辑元素的物理模块，而节点表示组件的物理部署</a:t>
            </a:r>
            <a:r>
              <a:rPr lang="zh-CN" altLang="en-US" dirty="0" smtClean="0">
                <a:solidFill>
                  <a:schemeClr val="bg1"/>
                </a:solidFill>
                <a:latin typeface="微软雅黑" pitchFamily="34" charset="-122"/>
                <a:ea typeface="微软雅黑" pitchFamily="34" charset="-122"/>
              </a:rPr>
              <a:t>。</a:t>
            </a:r>
            <a:endParaRPr lang="zh-CN" altLang="en-US" dirty="0">
              <a:solidFill>
                <a:schemeClr val="bg1"/>
              </a:solidFill>
              <a:latin typeface="微软雅黑" pitchFamily="34" charset="-122"/>
              <a:ea typeface="微软雅黑" pitchFamily="34" charset="-122"/>
            </a:endParaRPr>
          </a:p>
        </p:txBody>
      </p:sp>
      <p:cxnSp>
        <p:nvCxnSpPr>
          <p:cNvPr id="27" name="Straight Connector 72"/>
          <p:cNvCxnSpPr/>
          <p:nvPr/>
        </p:nvCxnSpPr>
        <p:spPr>
          <a:xfrm>
            <a:off x="1997133" y="3911174"/>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33</a:t>
            </a:fld>
            <a:endParaRPr lang="zh-CN" altLang="en-US"/>
          </a:p>
        </p:txBody>
      </p:sp>
    </p:spTree>
    <p:extLst>
      <p:ext uri="{BB962C8B-B14F-4D97-AF65-F5344CB8AC3E}">
        <p14:creationId xmlns:p14="http://schemas.microsoft.com/office/powerpoint/2010/main" val="271599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部 署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3151113" y="1384674"/>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关系</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3123283" y="2057050"/>
            <a:ext cx="8163505" cy="369332"/>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部署图中也可以包括依赖、泛化、关联及实现</a:t>
            </a:r>
            <a:r>
              <a:rPr lang="zh-CN" altLang="en-US" dirty="0" smtClean="0">
                <a:solidFill>
                  <a:schemeClr val="bg1"/>
                </a:solidFill>
                <a:latin typeface="微软雅黑" pitchFamily="34" charset="-122"/>
                <a:ea typeface="微软雅黑" pitchFamily="34" charset="-122"/>
              </a:rPr>
              <a:t>关系</a:t>
            </a:r>
            <a:endParaRPr lang="en-US" altLang="zh-CN" dirty="0">
              <a:solidFill>
                <a:schemeClr val="bg1"/>
              </a:solidFill>
              <a:latin typeface="微软雅黑" pitchFamily="34" charset="-122"/>
              <a:ea typeface="微软雅黑" pitchFamily="34" charset="-122"/>
            </a:endParaRPr>
          </a:p>
        </p:txBody>
      </p:sp>
      <p:sp>
        <p:nvSpPr>
          <p:cNvPr id="36" name="矩形 35"/>
          <p:cNvSpPr/>
          <p:nvPr/>
        </p:nvSpPr>
        <p:spPr>
          <a:xfrm>
            <a:off x="3151113" y="2768250"/>
            <a:ext cx="8163505" cy="369332"/>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⚪依赖</a:t>
            </a:r>
            <a:r>
              <a:rPr lang="zh-CN" altLang="en-US" dirty="0">
                <a:solidFill>
                  <a:schemeClr val="bg1"/>
                </a:solidFill>
                <a:latin typeface="微软雅黑" pitchFamily="34" charset="-122"/>
                <a:ea typeface="微软雅黑" pitchFamily="34" charset="-122"/>
              </a:rPr>
              <a:t>关系</a:t>
            </a:r>
            <a:endParaRPr lang="en-US" altLang="zh-CN" dirty="0">
              <a:solidFill>
                <a:schemeClr val="bg1"/>
              </a:solidFill>
              <a:latin typeface="微软雅黑" pitchFamily="34" charset="-122"/>
              <a:ea typeface="微软雅黑" pitchFamily="34" charset="-122"/>
            </a:endParaRPr>
          </a:p>
        </p:txBody>
      </p:sp>
      <p:pic>
        <p:nvPicPr>
          <p:cNvPr id="37" name="Picture 4"/>
          <p:cNvPicPr>
            <a:picLocks noChangeAspect="1" noChangeArrowheads="1"/>
          </p:cNvPicPr>
          <p:nvPr/>
        </p:nvPicPr>
        <p:blipFill>
          <a:blip r:embed="rId2">
            <a:extLst>
              <a:ext uri="{28A0092B-C50C-407E-A947-70E740481C1C}">
                <a14:useLocalDpi xmlns:a14="http://schemas.microsoft.com/office/drawing/2010/main" val="0"/>
              </a:ext>
            </a:extLst>
          </a:blip>
          <a:srcRect l="5069" t="11572" r="4913" b="14946"/>
          <a:stretch>
            <a:fillRect/>
          </a:stretch>
        </p:blipFill>
        <p:spPr bwMode="auto">
          <a:xfrm>
            <a:off x="4625813" y="2768250"/>
            <a:ext cx="3728094" cy="925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矩形 37"/>
          <p:cNvSpPr/>
          <p:nvPr/>
        </p:nvSpPr>
        <p:spPr>
          <a:xfrm>
            <a:off x="3151112" y="4234193"/>
            <a:ext cx="8163505" cy="369332"/>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关联</a:t>
            </a:r>
            <a:r>
              <a:rPr lang="zh-CN" altLang="en-US" dirty="0" smtClean="0">
                <a:solidFill>
                  <a:schemeClr val="bg1"/>
                </a:solidFill>
                <a:latin typeface="微软雅黑" pitchFamily="34" charset="-122"/>
                <a:ea typeface="微软雅黑" pitchFamily="34" charset="-122"/>
              </a:rPr>
              <a:t>关系</a:t>
            </a:r>
            <a:endParaRPr lang="en-US" altLang="zh-CN" dirty="0">
              <a:solidFill>
                <a:schemeClr val="bg1"/>
              </a:solidFill>
              <a:latin typeface="微软雅黑" pitchFamily="34" charset="-122"/>
              <a:ea typeface="微软雅黑" pitchFamily="34" charset="-122"/>
            </a:endParaRPr>
          </a:p>
        </p:txBody>
      </p:sp>
      <p:pic>
        <p:nvPicPr>
          <p:cNvPr id="39" name="Picture 5"/>
          <p:cNvPicPr>
            <a:picLocks noChangeAspect="1" noChangeArrowheads="1"/>
          </p:cNvPicPr>
          <p:nvPr/>
        </p:nvPicPr>
        <p:blipFill>
          <a:blip r:embed="rId3">
            <a:extLst>
              <a:ext uri="{28A0092B-C50C-407E-A947-70E740481C1C}">
                <a14:useLocalDpi xmlns:a14="http://schemas.microsoft.com/office/drawing/2010/main" val="0"/>
              </a:ext>
            </a:extLst>
          </a:blip>
          <a:srcRect l="4910" t="14316" r="5563" b="17509"/>
          <a:stretch>
            <a:fillRect/>
          </a:stretch>
        </p:blipFill>
        <p:spPr bwMode="auto">
          <a:xfrm>
            <a:off x="4625813" y="4234193"/>
            <a:ext cx="3757080" cy="871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34</a:t>
            </a:fld>
            <a:endParaRPr lang="zh-CN" altLang="en-US"/>
          </a:p>
        </p:txBody>
      </p:sp>
    </p:spTree>
    <p:extLst>
      <p:ext uri="{BB962C8B-B14F-4D97-AF65-F5344CB8AC3E}">
        <p14:creationId xmlns:p14="http://schemas.microsoft.com/office/powerpoint/2010/main" val="16010526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部 署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ectangle 46"/>
          <p:cNvSpPr/>
          <p:nvPr/>
        </p:nvSpPr>
        <p:spPr>
          <a:xfrm>
            <a:off x="4387840" y="1311335"/>
            <a:ext cx="3416320" cy="523220"/>
          </a:xfrm>
          <a:prstGeom prst="rect">
            <a:avLst/>
          </a:prstGeom>
        </p:spPr>
        <p:txBody>
          <a:bodyPr wrap="non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图书管理系统部署图</a:t>
            </a:r>
            <a:endParaRPr lang="en-US" sz="2800" b="1" dirty="0">
              <a:solidFill>
                <a:schemeClr val="bg1"/>
              </a:solidFill>
              <a:latin typeface="微软雅黑" panose="020B0503020204020204" pitchFamily="34" charset="-122"/>
              <a:ea typeface="微软雅黑" panose="020B0503020204020204" pitchFamily="34" charset="-122"/>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786" y="2040163"/>
            <a:ext cx="7902428" cy="4158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35</a:t>
            </a:fld>
            <a:endParaRPr lang="zh-CN" altLang="en-US"/>
          </a:p>
        </p:txBody>
      </p:sp>
    </p:spTree>
    <p:extLst>
      <p:ext uri="{BB962C8B-B14F-4D97-AF65-F5344CB8AC3E}">
        <p14:creationId xmlns:p14="http://schemas.microsoft.com/office/powerpoint/2010/main" val="160124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提 问</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4" name="矩形 3"/>
          <p:cNvSpPr/>
          <p:nvPr/>
        </p:nvSpPr>
        <p:spPr>
          <a:xfrm>
            <a:off x="1777338" y="1907961"/>
            <a:ext cx="8454741" cy="830997"/>
          </a:xfrm>
          <a:prstGeom prst="rect">
            <a:avLst/>
          </a:prstGeom>
        </p:spPr>
        <p:txBody>
          <a:bodyPr wrap="square">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顺序图中</a:t>
            </a:r>
            <a:r>
              <a:rPr lang="zh-CN" altLang="fr-FR" sz="2400" b="1" dirty="0" smtClean="0">
                <a:solidFill>
                  <a:schemeClr val="bg1"/>
                </a:solidFill>
                <a:latin typeface="微软雅黑" panose="020B0503020204020204" pitchFamily="34" charset="-122"/>
                <a:ea typeface="微软雅黑" panose="020B0503020204020204" pitchFamily="34" charset="-122"/>
              </a:rPr>
              <a:t>仅</a:t>
            </a:r>
            <a:r>
              <a:rPr lang="zh-CN" altLang="fr-FR" sz="2400" b="1" dirty="0">
                <a:solidFill>
                  <a:schemeClr val="bg1"/>
                </a:solidFill>
                <a:latin typeface="微软雅黑" panose="020B0503020204020204" pitchFamily="34" charset="-122"/>
                <a:ea typeface="微软雅黑" panose="020B0503020204020204" pitchFamily="34" charset="-122"/>
              </a:rPr>
              <a:t>当发送者要发送一个消息而且接收者已经做好接收这个消息的准备时才能传送的消息</a:t>
            </a:r>
            <a:r>
              <a:rPr lang="zh-CN" altLang="fr-FR" sz="2400" b="1" dirty="0" smtClean="0">
                <a:solidFill>
                  <a:schemeClr val="bg1"/>
                </a:solidFill>
                <a:latin typeface="微软雅黑" panose="020B0503020204020204" pitchFamily="34" charset="-122"/>
                <a:ea typeface="微软雅黑" panose="020B0503020204020204" pitchFamily="34" charset="-122"/>
              </a:rPr>
              <a:t>称为</a:t>
            </a:r>
            <a:r>
              <a:rPr lang="zh-CN" altLang="en-US" sz="2400" b="1" dirty="0">
                <a:solidFill>
                  <a:schemeClr val="bg1"/>
                </a:solidFill>
                <a:latin typeface="微软雅黑" panose="020B0503020204020204" pitchFamily="34" charset="-122"/>
                <a:ea typeface="微软雅黑" panose="020B0503020204020204" pitchFamily="34" charset="-122"/>
              </a:rPr>
              <a:t>什么</a:t>
            </a:r>
            <a:r>
              <a:rPr lang="zh-CN" altLang="en-US" sz="2400" b="1" dirty="0" smtClean="0">
                <a:solidFill>
                  <a:schemeClr val="bg1"/>
                </a:solidFill>
                <a:latin typeface="微软雅黑" panose="020B0503020204020204" pitchFamily="34" charset="-122"/>
                <a:ea typeface="微软雅黑" panose="020B0503020204020204" pitchFamily="34" charset="-122"/>
              </a:rPr>
              <a:t>消息</a:t>
            </a:r>
            <a:r>
              <a:rPr lang="en-US" altLang="zh-CN" sz="2400" b="1" dirty="0" smtClean="0">
                <a:solidFill>
                  <a:schemeClr val="bg1"/>
                </a:solidFill>
                <a:latin typeface="微软雅黑" panose="020B0503020204020204" pitchFamily="34" charset="-122"/>
                <a:ea typeface="微软雅黑" panose="020B0503020204020204" pitchFamily="34" charset="-122"/>
              </a:rPr>
              <a:t>?</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1777337" y="3666308"/>
            <a:ext cx="8454741" cy="461665"/>
          </a:xfrm>
          <a:prstGeom prst="rect">
            <a:avLst/>
          </a:prstGeom>
        </p:spPr>
        <p:txBody>
          <a:bodyPr wrap="square">
            <a:spAutoFit/>
          </a:bodyPr>
          <a:lstStyle/>
          <a:p>
            <a:r>
              <a:rPr lang="zh-CN" altLang="en-US" sz="2400" b="1" dirty="0" smtClean="0">
                <a:solidFill>
                  <a:srgbClr val="FF0000"/>
                </a:solidFill>
                <a:latin typeface="微软雅黑" panose="020B0503020204020204" pitchFamily="34" charset="-122"/>
                <a:ea typeface="微软雅黑" panose="020B0503020204020204" pitchFamily="34" charset="-122"/>
              </a:rPr>
              <a:t>同步消息</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36</a:t>
            </a:fld>
            <a:endParaRPr lang="zh-CN" altLang="en-US"/>
          </a:p>
        </p:txBody>
      </p:sp>
    </p:spTree>
    <p:extLst>
      <p:ext uri="{BB962C8B-B14F-4D97-AF65-F5344CB8AC3E}">
        <p14:creationId xmlns:p14="http://schemas.microsoft.com/office/powerpoint/2010/main" val="205728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提 问</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4" name="矩形 3"/>
          <p:cNvSpPr/>
          <p:nvPr/>
        </p:nvSpPr>
        <p:spPr>
          <a:xfrm>
            <a:off x="1777338" y="1907961"/>
            <a:ext cx="8454741" cy="461665"/>
          </a:xfrm>
          <a:prstGeom prst="rect">
            <a:avLst/>
          </a:prstGeom>
        </p:spPr>
        <p:txBody>
          <a:bodyPr wrap="square">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用例图的元素分别有什么</a:t>
            </a:r>
            <a:r>
              <a:rPr lang="en-US" altLang="zh-CN" sz="2400" b="1" dirty="0" smtClean="0">
                <a:solidFill>
                  <a:schemeClr val="bg1"/>
                </a:solidFill>
                <a:latin typeface="微软雅黑" panose="020B0503020204020204" pitchFamily="34" charset="-122"/>
                <a:ea typeface="微软雅黑" panose="020B0503020204020204" pitchFamily="34" charset="-122"/>
              </a:rPr>
              <a:t>?</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1777337" y="3666308"/>
            <a:ext cx="8454741" cy="461665"/>
          </a:xfrm>
          <a:prstGeom prst="rect">
            <a:avLst/>
          </a:prstGeom>
        </p:spPr>
        <p:txBody>
          <a:bodyPr wrap="square">
            <a:spAutoFit/>
          </a:bodyPr>
          <a:lstStyle/>
          <a:p>
            <a:r>
              <a:rPr lang="zh-CN" altLang="en-US" sz="2400" b="1" dirty="0" smtClean="0">
                <a:solidFill>
                  <a:srgbClr val="FF0000"/>
                </a:solidFill>
                <a:latin typeface="微软雅黑" panose="020B0503020204020204" pitchFamily="34" charset="-122"/>
                <a:ea typeface="微软雅黑" panose="020B0503020204020204" pitchFamily="34" charset="-122"/>
              </a:rPr>
              <a:t>参与者 </a:t>
            </a:r>
            <a:r>
              <a:rPr lang="en-US" altLang="zh-CN" sz="2400" b="1" dirty="0" smtClean="0">
                <a:solidFill>
                  <a:srgbClr val="FF0000"/>
                </a:solidFill>
                <a:latin typeface="微软雅黑" panose="020B0503020204020204" pitchFamily="34" charset="-122"/>
                <a:ea typeface="微软雅黑" panose="020B0503020204020204" pitchFamily="34" charset="-122"/>
              </a:rPr>
              <a:t>, </a:t>
            </a:r>
            <a:r>
              <a:rPr lang="zh-CN" altLang="en-US" sz="2400" b="1" dirty="0" smtClean="0">
                <a:solidFill>
                  <a:srgbClr val="FF0000"/>
                </a:solidFill>
                <a:latin typeface="微软雅黑" panose="020B0503020204020204" pitchFamily="34" charset="-122"/>
                <a:ea typeface="微软雅黑" panose="020B0503020204020204" pitchFamily="34" charset="-122"/>
              </a:rPr>
              <a:t>系统边界 </a:t>
            </a:r>
            <a:r>
              <a:rPr lang="en-US" altLang="zh-CN" sz="2400" b="1" dirty="0" smtClean="0">
                <a:solidFill>
                  <a:srgbClr val="FF0000"/>
                </a:solidFill>
                <a:latin typeface="微软雅黑" panose="020B0503020204020204" pitchFamily="34" charset="-122"/>
                <a:ea typeface="微软雅黑" panose="020B0503020204020204" pitchFamily="34" charset="-122"/>
              </a:rPr>
              <a:t>, </a:t>
            </a:r>
            <a:r>
              <a:rPr lang="zh-CN" altLang="en-US" sz="2400" b="1" dirty="0" smtClean="0">
                <a:solidFill>
                  <a:srgbClr val="FF0000"/>
                </a:solidFill>
                <a:latin typeface="微软雅黑" panose="020B0503020204020204" pitchFamily="34" charset="-122"/>
                <a:ea typeface="微软雅黑" panose="020B0503020204020204" pitchFamily="34" charset="-122"/>
              </a:rPr>
              <a:t>用例 </a:t>
            </a:r>
            <a:r>
              <a:rPr lang="en-US" altLang="zh-CN" sz="2400" b="1" dirty="0" smtClean="0">
                <a:solidFill>
                  <a:srgbClr val="FF0000"/>
                </a:solidFill>
                <a:latin typeface="微软雅黑" panose="020B0503020204020204" pitchFamily="34" charset="-122"/>
                <a:ea typeface="微软雅黑" panose="020B0503020204020204" pitchFamily="34" charset="-122"/>
              </a:rPr>
              <a:t>, </a:t>
            </a:r>
            <a:r>
              <a:rPr lang="zh-CN" altLang="en-US" sz="2400" b="1" dirty="0" smtClean="0">
                <a:solidFill>
                  <a:srgbClr val="FF0000"/>
                </a:solidFill>
                <a:latin typeface="微软雅黑" panose="020B0503020204020204" pitchFamily="34" charset="-122"/>
                <a:ea typeface="微软雅黑" panose="020B0503020204020204" pitchFamily="34" charset="-122"/>
              </a:rPr>
              <a:t>关联 </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37</a:t>
            </a:fld>
            <a:endParaRPr lang="zh-CN" altLang="en-US"/>
          </a:p>
        </p:txBody>
      </p:sp>
    </p:spTree>
    <p:extLst>
      <p:ext uri="{BB962C8B-B14F-4D97-AF65-F5344CB8AC3E}">
        <p14:creationId xmlns:p14="http://schemas.microsoft.com/office/powerpoint/2010/main" val="200452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提 问</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4" name="矩形 3"/>
          <p:cNvSpPr/>
          <p:nvPr/>
        </p:nvSpPr>
        <p:spPr>
          <a:xfrm>
            <a:off x="1768509" y="1182247"/>
            <a:ext cx="8454741" cy="461665"/>
          </a:xfrm>
          <a:prstGeom prst="rect">
            <a:avLst/>
          </a:prstGeom>
        </p:spPr>
        <p:txBody>
          <a:bodyPr wrap="square">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该图为什么图</a:t>
            </a:r>
            <a:r>
              <a:rPr lang="en-US" altLang="zh-CN" sz="2400" b="1" dirty="0" smtClean="0">
                <a:solidFill>
                  <a:schemeClr val="bg1"/>
                </a:solidFill>
                <a:latin typeface="微软雅黑" panose="020B0503020204020204" pitchFamily="34" charset="-122"/>
                <a:ea typeface="微软雅黑" panose="020B0503020204020204" pitchFamily="34" charset="-122"/>
              </a:rPr>
              <a:t>?</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1857552" y="6174152"/>
            <a:ext cx="8454741" cy="461665"/>
          </a:xfrm>
          <a:prstGeom prst="rect">
            <a:avLst/>
          </a:prstGeom>
        </p:spPr>
        <p:txBody>
          <a:bodyPr wrap="square">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顺序</a:t>
            </a:r>
            <a:r>
              <a:rPr lang="zh-CN" altLang="en-US" sz="2400" b="1" dirty="0" smtClean="0">
                <a:solidFill>
                  <a:srgbClr val="FF0000"/>
                </a:solidFill>
                <a:latin typeface="微软雅黑" panose="020B0503020204020204" pitchFamily="34" charset="-122"/>
                <a:ea typeface="微软雅黑" panose="020B0503020204020204" pitchFamily="34" charset="-122"/>
              </a:rPr>
              <a:t>图</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pic>
        <p:nvPicPr>
          <p:cNvPr id="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0175" y="1643912"/>
            <a:ext cx="7533600" cy="443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38</a:t>
            </a:fld>
            <a:endParaRPr lang="zh-CN" altLang="en-US"/>
          </a:p>
        </p:txBody>
      </p:sp>
    </p:spTree>
    <p:extLst>
      <p:ext uri="{BB962C8B-B14F-4D97-AF65-F5344CB8AC3E}">
        <p14:creationId xmlns:p14="http://schemas.microsoft.com/office/powerpoint/2010/main" val="200452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分 工 及 绩 效 评 定</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4" name="TextBox 3"/>
          <p:cNvSpPr txBox="1"/>
          <p:nvPr/>
        </p:nvSpPr>
        <p:spPr>
          <a:xfrm>
            <a:off x="2643773" y="1741008"/>
            <a:ext cx="6630341" cy="3416320"/>
          </a:xfrm>
          <a:prstGeom prst="rect">
            <a:avLst/>
          </a:prstGeom>
          <a:noFill/>
        </p:spPr>
        <p:txBody>
          <a:bodyPr wrap="none" rtlCol="0">
            <a:spAutoFit/>
          </a:bodyPr>
          <a:lstStyle/>
          <a:p>
            <a:r>
              <a:rPr lang="zh-CN" altLang="en-US" sz="2400" b="1" dirty="0" smtClean="0">
                <a:solidFill>
                  <a:schemeClr val="bg1"/>
                </a:solidFill>
                <a:latin typeface="微软雅黑" pitchFamily="34" charset="-122"/>
                <a:ea typeface="微软雅黑" pitchFamily="34" charset="-122"/>
              </a:rPr>
              <a:t>张光程  </a:t>
            </a:r>
            <a:r>
              <a:rPr lang="en-US" altLang="zh-CN" sz="2400" b="1" dirty="0" smtClean="0">
                <a:solidFill>
                  <a:schemeClr val="bg1"/>
                </a:solidFill>
                <a:latin typeface="微软雅黑" pitchFamily="34" charset="-122"/>
                <a:ea typeface="微软雅黑" pitchFamily="34" charset="-122"/>
              </a:rPr>
              <a:t>95</a:t>
            </a:r>
            <a:r>
              <a:rPr lang="zh-CN" altLang="en-US" sz="2400" b="1" dirty="0" smtClean="0">
                <a:solidFill>
                  <a:schemeClr val="bg1"/>
                </a:solidFill>
                <a:latin typeface="微软雅黑" pitchFamily="34" charset="-122"/>
                <a:ea typeface="微软雅黑" pitchFamily="34" charset="-122"/>
              </a:rPr>
              <a:t>分 </a:t>
            </a:r>
            <a:r>
              <a:rPr lang="zh-CN" altLang="en-US" sz="2400" b="1" dirty="0">
                <a:solidFill>
                  <a:schemeClr val="bg1"/>
                </a:solidFill>
                <a:latin typeface="微软雅黑" pitchFamily="34" charset="-122"/>
                <a:ea typeface="微软雅黑" pitchFamily="34" charset="-122"/>
              </a:rPr>
              <a:t>需求计划</a:t>
            </a:r>
            <a:r>
              <a:rPr lang="en-US" altLang="zh-CN" sz="2400" b="1" dirty="0">
                <a:solidFill>
                  <a:schemeClr val="bg1"/>
                </a:solidFill>
                <a:latin typeface="微软雅黑" pitchFamily="34" charset="-122"/>
                <a:ea typeface="微软雅黑" pitchFamily="34" charset="-122"/>
              </a:rPr>
              <a:t>,</a:t>
            </a:r>
            <a:r>
              <a:rPr lang="zh-CN" altLang="en-US" sz="2400" b="1" dirty="0">
                <a:solidFill>
                  <a:schemeClr val="bg1"/>
                </a:solidFill>
                <a:latin typeface="微软雅黑" pitchFamily="34" charset="-122"/>
                <a:ea typeface="微软雅黑" pitchFamily="34" charset="-122"/>
              </a:rPr>
              <a:t>验收组员</a:t>
            </a:r>
            <a:r>
              <a:rPr lang="zh-CN" altLang="en-US" sz="2400" b="1" dirty="0" smtClean="0">
                <a:solidFill>
                  <a:schemeClr val="bg1"/>
                </a:solidFill>
                <a:latin typeface="微软雅黑" pitchFamily="34" charset="-122"/>
                <a:ea typeface="微软雅黑" pitchFamily="34" charset="-122"/>
              </a:rPr>
              <a:t>任务</a:t>
            </a:r>
            <a:endParaRPr lang="en-US" altLang="zh-CN" sz="2400" b="1" dirty="0" smtClean="0">
              <a:solidFill>
                <a:schemeClr val="bg1"/>
              </a:solidFill>
              <a:latin typeface="微软雅黑" pitchFamily="34" charset="-122"/>
              <a:ea typeface="微软雅黑" pitchFamily="34" charset="-122"/>
            </a:endParaRPr>
          </a:p>
          <a:p>
            <a:endParaRPr lang="en-US" altLang="zh-CN" sz="2400" b="1" dirty="0">
              <a:solidFill>
                <a:schemeClr val="bg1"/>
              </a:solidFill>
              <a:latin typeface="微软雅黑" pitchFamily="34" charset="-122"/>
              <a:ea typeface="微软雅黑" pitchFamily="34" charset="-122"/>
            </a:endParaRPr>
          </a:p>
          <a:p>
            <a:r>
              <a:rPr lang="zh-CN" altLang="en-US" sz="2400" b="1" dirty="0">
                <a:solidFill>
                  <a:schemeClr val="bg1"/>
                </a:solidFill>
                <a:latin typeface="微软雅黑" pitchFamily="34" charset="-122"/>
                <a:ea typeface="微软雅黑" pitchFamily="34" charset="-122"/>
              </a:rPr>
              <a:t>刘晓倩  </a:t>
            </a:r>
            <a:r>
              <a:rPr lang="en-US" altLang="zh-CN" sz="2400" b="1" dirty="0" smtClean="0">
                <a:solidFill>
                  <a:schemeClr val="bg1"/>
                </a:solidFill>
                <a:latin typeface="微软雅黑" pitchFamily="34" charset="-122"/>
                <a:ea typeface="微软雅黑" pitchFamily="34" charset="-122"/>
              </a:rPr>
              <a:t>92</a:t>
            </a:r>
            <a:r>
              <a:rPr lang="zh-CN" altLang="en-US" sz="2400" b="1" dirty="0" smtClean="0">
                <a:solidFill>
                  <a:schemeClr val="bg1"/>
                </a:solidFill>
                <a:latin typeface="微软雅黑" pitchFamily="34" charset="-122"/>
                <a:ea typeface="微软雅黑" pitchFamily="34" charset="-122"/>
              </a:rPr>
              <a:t>分 获取</a:t>
            </a:r>
            <a:r>
              <a:rPr lang="en-US" altLang="zh-CN" sz="2400" b="1" dirty="0">
                <a:solidFill>
                  <a:schemeClr val="bg1"/>
                </a:solidFill>
                <a:latin typeface="微软雅黑" pitchFamily="34" charset="-122"/>
                <a:ea typeface="微软雅黑" pitchFamily="34" charset="-122"/>
              </a:rPr>
              <a:t>PBCLS</a:t>
            </a:r>
            <a:r>
              <a:rPr lang="zh-CN" altLang="en-US" sz="2400" b="1" dirty="0" smtClean="0">
                <a:solidFill>
                  <a:schemeClr val="bg1"/>
                </a:solidFill>
                <a:latin typeface="微软雅黑" pitchFamily="34" charset="-122"/>
                <a:ea typeface="微软雅黑" pitchFamily="34" charset="-122"/>
              </a:rPr>
              <a:t>需求</a:t>
            </a:r>
            <a:endParaRPr lang="en-US" altLang="zh-CN" sz="2400" b="1" dirty="0" smtClean="0">
              <a:solidFill>
                <a:schemeClr val="bg1"/>
              </a:solidFill>
              <a:latin typeface="微软雅黑" pitchFamily="34" charset="-122"/>
              <a:ea typeface="微软雅黑" pitchFamily="34" charset="-122"/>
            </a:endParaRPr>
          </a:p>
          <a:p>
            <a:endParaRPr lang="en-US" altLang="zh-CN" sz="2400" b="1" dirty="0">
              <a:solidFill>
                <a:schemeClr val="bg1"/>
              </a:solidFill>
              <a:latin typeface="微软雅黑" pitchFamily="34" charset="-122"/>
              <a:ea typeface="微软雅黑" pitchFamily="34" charset="-122"/>
            </a:endParaRPr>
          </a:p>
          <a:p>
            <a:r>
              <a:rPr lang="zh-CN" altLang="en-US" sz="2400" b="1" dirty="0" smtClean="0">
                <a:solidFill>
                  <a:schemeClr val="bg1"/>
                </a:solidFill>
                <a:latin typeface="微软雅黑" pitchFamily="34" charset="-122"/>
                <a:ea typeface="微软雅黑" pitchFamily="34" charset="-122"/>
              </a:rPr>
              <a:t>杨智麟  </a:t>
            </a:r>
            <a:r>
              <a:rPr lang="en-US" altLang="zh-CN" sz="2400" b="1" dirty="0" smtClean="0">
                <a:solidFill>
                  <a:schemeClr val="bg1"/>
                </a:solidFill>
                <a:latin typeface="微软雅黑" pitchFamily="34" charset="-122"/>
                <a:ea typeface="微软雅黑" pitchFamily="34" charset="-122"/>
              </a:rPr>
              <a:t>91</a:t>
            </a:r>
            <a:r>
              <a:rPr lang="zh-CN" altLang="en-US" sz="2400" b="1" dirty="0" smtClean="0">
                <a:solidFill>
                  <a:schemeClr val="bg1"/>
                </a:solidFill>
                <a:latin typeface="微软雅黑" pitchFamily="34" charset="-122"/>
                <a:ea typeface="微软雅黑" pitchFamily="34" charset="-122"/>
              </a:rPr>
              <a:t>分 </a:t>
            </a:r>
            <a:r>
              <a:rPr lang="zh-CN" altLang="zh-CN" sz="2400" b="1" dirty="0" smtClean="0">
                <a:solidFill>
                  <a:schemeClr val="bg1"/>
                </a:solidFill>
                <a:latin typeface="微软雅黑" pitchFamily="34" charset="-122"/>
                <a:ea typeface="微软雅黑" pitchFamily="34" charset="-122"/>
              </a:rPr>
              <a:t>更新</a:t>
            </a:r>
            <a:r>
              <a:rPr lang="en-US" altLang="zh-CN" sz="2400" b="1" dirty="0" smtClean="0">
                <a:solidFill>
                  <a:schemeClr val="bg1"/>
                </a:solidFill>
                <a:latin typeface="微软雅黑" pitchFamily="34" charset="-122"/>
                <a:ea typeface="微软雅黑" pitchFamily="34" charset="-122"/>
              </a:rPr>
              <a:t>Gantt</a:t>
            </a:r>
            <a:r>
              <a:rPr lang="zh-CN" altLang="en-US" sz="2400" b="1" dirty="0" smtClean="0">
                <a:solidFill>
                  <a:schemeClr val="bg1"/>
                </a:solidFill>
                <a:latin typeface="微软雅黑" pitchFamily="34" charset="-122"/>
                <a:ea typeface="微软雅黑" pitchFamily="34" charset="-122"/>
              </a:rPr>
              <a:t>图</a:t>
            </a:r>
            <a:r>
              <a:rPr lang="en-US" altLang="zh-CN" sz="2400" b="1" dirty="0" smtClean="0">
                <a:solidFill>
                  <a:schemeClr val="bg1"/>
                </a:solidFill>
                <a:latin typeface="微软雅黑" pitchFamily="34" charset="-122"/>
                <a:ea typeface="微软雅黑" pitchFamily="34" charset="-122"/>
              </a:rPr>
              <a:t>,</a:t>
            </a:r>
            <a:r>
              <a:rPr lang="zh-CN" altLang="en-US" sz="2400" b="1" dirty="0" smtClean="0">
                <a:solidFill>
                  <a:schemeClr val="bg1"/>
                </a:solidFill>
                <a:latin typeface="微软雅黑" pitchFamily="34" charset="-122"/>
                <a:ea typeface="微软雅黑" pitchFamily="34" charset="-122"/>
              </a:rPr>
              <a:t>翻转</a:t>
            </a:r>
            <a:r>
              <a:rPr lang="en-US" altLang="zh-CN" sz="2400" b="1" dirty="0" smtClean="0">
                <a:solidFill>
                  <a:schemeClr val="bg1"/>
                </a:solidFill>
                <a:latin typeface="微软雅黑" pitchFamily="34" charset="-122"/>
                <a:ea typeface="微软雅黑" pitchFamily="34" charset="-122"/>
              </a:rPr>
              <a:t>PPT</a:t>
            </a:r>
            <a:r>
              <a:rPr lang="zh-CN" altLang="en-US" sz="2400" b="1" dirty="0" smtClean="0">
                <a:solidFill>
                  <a:schemeClr val="bg1"/>
                </a:solidFill>
                <a:latin typeface="微软雅黑" pitchFamily="34" charset="-122"/>
                <a:ea typeface="微软雅黑" pitchFamily="34" charset="-122"/>
              </a:rPr>
              <a:t>制作</a:t>
            </a:r>
            <a:endParaRPr lang="en-US" altLang="zh-CN" sz="2400" b="1" dirty="0" smtClean="0">
              <a:solidFill>
                <a:schemeClr val="bg1"/>
              </a:solidFill>
              <a:latin typeface="微软雅黑" pitchFamily="34" charset="-122"/>
              <a:ea typeface="微软雅黑" pitchFamily="34" charset="-122"/>
            </a:endParaRPr>
          </a:p>
          <a:p>
            <a:endParaRPr lang="en-US" altLang="zh-CN" sz="2400" b="1" dirty="0">
              <a:solidFill>
                <a:schemeClr val="bg1"/>
              </a:solidFill>
              <a:latin typeface="微软雅黑" pitchFamily="34" charset="-122"/>
              <a:ea typeface="微软雅黑" pitchFamily="34" charset="-122"/>
            </a:endParaRPr>
          </a:p>
          <a:p>
            <a:r>
              <a:rPr lang="zh-CN" altLang="en-US" sz="2400" b="1" dirty="0">
                <a:solidFill>
                  <a:schemeClr val="bg1"/>
                </a:solidFill>
                <a:latin typeface="微软雅黑" pitchFamily="34" charset="-122"/>
                <a:ea typeface="微软雅黑" pitchFamily="34" charset="-122"/>
              </a:rPr>
              <a:t>胡方</a:t>
            </a:r>
            <a:r>
              <a:rPr lang="zh-CN" altLang="en-US" sz="2400" b="1" dirty="0" smtClean="0">
                <a:solidFill>
                  <a:schemeClr val="bg1"/>
                </a:solidFill>
                <a:latin typeface="微软雅黑" pitchFamily="34" charset="-122"/>
                <a:ea typeface="微软雅黑" pitchFamily="34" charset="-122"/>
              </a:rPr>
              <a:t>正  </a:t>
            </a:r>
            <a:r>
              <a:rPr lang="en-US" altLang="zh-CN" sz="2400" b="1" dirty="0" smtClean="0">
                <a:solidFill>
                  <a:schemeClr val="bg1"/>
                </a:solidFill>
                <a:latin typeface="微软雅黑" pitchFamily="34" charset="-122"/>
                <a:ea typeface="微软雅黑" pitchFamily="34" charset="-122"/>
              </a:rPr>
              <a:t>93</a:t>
            </a:r>
            <a:r>
              <a:rPr lang="zh-CN" altLang="en-US" sz="2400" b="1" dirty="0" smtClean="0">
                <a:solidFill>
                  <a:schemeClr val="bg1"/>
                </a:solidFill>
                <a:latin typeface="微软雅黑" pitchFamily="34" charset="-122"/>
                <a:ea typeface="微软雅黑" pitchFamily="34" charset="-122"/>
              </a:rPr>
              <a:t>分 配置管理</a:t>
            </a:r>
            <a:endParaRPr lang="en-US" altLang="zh-CN" sz="2400" b="1" dirty="0" smtClean="0">
              <a:solidFill>
                <a:schemeClr val="bg1"/>
              </a:solidFill>
              <a:latin typeface="微软雅黑" pitchFamily="34" charset="-122"/>
              <a:ea typeface="微软雅黑" pitchFamily="34" charset="-122"/>
            </a:endParaRPr>
          </a:p>
          <a:p>
            <a:endParaRPr lang="en-US" altLang="zh-CN" sz="2400" b="1" dirty="0">
              <a:solidFill>
                <a:schemeClr val="bg1"/>
              </a:solidFill>
              <a:latin typeface="微软雅黑" pitchFamily="34" charset="-122"/>
              <a:ea typeface="微软雅黑" pitchFamily="34" charset="-122"/>
            </a:endParaRPr>
          </a:p>
          <a:p>
            <a:r>
              <a:rPr lang="zh-CN" altLang="en-US" sz="2400" b="1" dirty="0" smtClean="0">
                <a:solidFill>
                  <a:schemeClr val="bg1"/>
                </a:solidFill>
                <a:latin typeface="微软雅黑" pitchFamily="34" charset="-122"/>
                <a:ea typeface="微软雅黑" pitchFamily="34" charset="-122"/>
              </a:rPr>
              <a:t>刘雨霏  </a:t>
            </a:r>
            <a:r>
              <a:rPr lang="en-US" altLang="zh-CN" sz="2400" b="1" dirty="0" smtClean="0">
                <a:solidFill>
                  <a:schemeClr val="bg1"/>
                </a:solidFill>
                <a:latin typeface="微软雅黑" pitchFamily="34" charset="-122"/>
                <a:ea typeface="微软雅黑" pitchFamily="34" charset="-122"/>
              </a:rPr>
              <a:t>90</a:t>
            </a:r>
            <a:r>
              <a:rPr lang="zh-CN" altLang="en-US" sz="2400" b="1" dirty="0" smtClean="0">
                <a:solidFill>
                  <a:schemeClr val="bg1"/>
                </a:solidFill>
                <a:latin typeface="微软雅黑" pitchFamily="34" charset="-122"/>
                <a:ea typeface="微软雅黑" pitchFamily="34" charset="-122"/>
              </a:rPr>
              <a:t>分 检查</a:t>
            </a:r>
            <a:r>
              <a:rPr lang="en-US" altLang="zh-CN" sz="2400" b="1" dirty="0" smtClean="0">
                <a:solidFill>
                  <a:schemeClr val="bg1"/>
                </a:solidFill>
                <a:latin typeface="微软雅黑" pitchFamily="34" charset="-122"/>
                <a:ea typeface="微软雅黑" pitchFamily="34" charset="-122"/>
              </a:rPr>
              <a:t>Gantt</a:t>
            </a:r>
            <a:r>
              <a:rPr lang="zh-CN" altLang="en-US" sz="2400" b="1" dirty="0" smtClean="0">
                <a:solidFill>
                  <a:schemeClr val="bg1"/>
                </a:solidFill>
                <a:latin typeface="微软雅黑" pitchFamily="34" charset="-122"/>
                <a:ea typeface="微软雅黑" pitchFamily="34" charset="-122"/>
              </a:rPr>
              <a:t>图和文档版本是否对应</a:t>
            </a:r>
            <a:endParaRPr lang="zh-CN" altLang="en-US" sz="2400" b="1" dirty="0">
              <a:solidFill>
                <a:schemeClr val="bg1"/>
              </a:solidFill>
              <a:latin typeface="微软雅黑" pitchFamily="34" charset="-122"/>
              <a:ea typeface="微软雅黑" pitchFamily="34" charset="-122"/>
            </a:endParaRPr>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39</a:t>
            </a:fld>
            <a:endParaRPr lang="zh-CN" altLang="en-US"/>
          </a:p>
        </p:txBody>
      </p:sp>
    </p:spTree>
    <p:extLst>
      <p:ext uri="{BB962C8B-B14F-4D97-AF65-F5344CB8AC3E}">
        <p14:creationId xmlns:p14="http://schemas.microsoft.com/office/powerpoint/2010/main" val="20531611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1261884"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用例图</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cxnSp>
        <p:nvCxnSpPr>
          <p:cNvPr id="41" name="Straight Connector 72"/>
          <p:cNvCxnSpPr/>
          <p:nvPr/>
        </p:nvCxnSpPr>
        <p:spPr>
          <a:xfrm>
            <a:off x="1959921" y="3279197"/>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Rectangle 46"/>
          <p:cNvSpPr/>
          <p:nvPr/>
        </p:nvSpPr>
        <p:spPr>
          <a:xfrm>
            <a:off x="1927319" y="2334838"/>
            <a:ext cx="8044190" cy="461665"/>
          </a:xfrm>
          <a:prstGeom prst="rect">
            <a:avLst/>
          </a:prstGeom>
        </p:spPr>
        <p:txBody>
          <a:bodyPr wrap="none">
            <a:spAutoFit/>
          </a:bodyPr>
          <a:lstStyle/>
          <a:p>
            <a:r>
              <a:rPr lang="zh-CN" altLang="en-US" sz="2400" b="0" i="0" dirty="0" smtClean="0">
                <a:solidFill>
                  <a:schemeClr val="bg1"/>
                </a:solidFill>
                <a:effectLst/>
                <a:latin typeface="微软雅黑" panose="020B0503020204020204" pitchFamily="34" charset="-122"/>
                <a:ea typeface="微软雅黑" panose="020B0503020204020204" pitchFamily="34" charset="-122"/>
              </a:rPr>
              <a:t>用例图是显示一组用例</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参与者以及他们之间关系的一种图</a:t>
            </a:r>
            <a:endParaRPr lang="en-US" sz="2400" b="0" i="0" dirty="0">
              <a:solidFill>
                <a:schemeClr val="bg1"/>
              </a:solidFill>
              <a:effectLst/>
              <a:latin typeface="微软雅黑" panose="020B0503020204020204" pitchFamily="34" charset="-122"/>
              <a:ea typeface="微软雅黑" panose="020B0503020204020204" pitchFamily="34" charset="-122"/>
            </a:endParaRPr>
          </a:p>
        </p:txBody>
      </p:sp>
      <p:sp>
        <p:nvSpPr>
          <p:cNvPr id="60" name="Rectangle 46"/>
          <p:cNvSpPr/>
          <p:nvPr/>
        </p:nvSpPr>
        <p:spPr>
          <a:xfrm>
            <a:off x="1969303" y="3786265"/>
            <a:ext cx="3057247" cy="523220"/>
          </a:xfrm>
          <a:prstGeom prst="rect">
            <a:avLst/>
          </a:prstGeom>
        </p:spPr>
        <p:txBody>
          <a:bodyPr wrap="non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用例图的主要作用</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1969303" y="4715180"/>
            <a:ext cx="7649851" cy="1200329"/>
          </a:xfrm>
          <a:prstGeom prst="rect">
            <a:avLst/>
          </a:prstGeom>
        </p:spPr>
        <p:txBody>
          <a:bodyPr wrap="none">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(1)</a:t>
            </a:r>
            <a:r>
              <a:rPr lang="zh-CN" altLang="en-US" sz="2400" dirty="0">
                <a:solidFill>
                  <a:schemeClr val="bg1"/>
                </a:solidFill>
                <a:latin typeface="微软雅黑" panose="020B0503020204020204" pitchFamily="34" charset="-122"/>
                <a:ea typeface="微软雅黑" panose="020B0503020204020204" pitchFamily="34" charset="-122"/>
              </a:rPr>
              <a:t>用来</a:t>
            </a:r>
            <a:r>
              <a:rPr lang="zh-CN" altLang="en-US" sz="2400" dirty="0" smtClean="0">
                <a:solidFill>
                  <a:schemeClr val="bg1"/>
                </a:solidFill>
                <a:latin typeface="微软雅黑" panose="020B0503020204020204" pitchFamily="34" charset="-122"/>
                <a:ea typeface="微软雅黑" panose="020B0503020204020204" pitchFamily="34" charset="-122"/>
              </a:rPr>
              <a:t>描述将要开发系统的功能需求和系统的使用场景</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(2)</a:t>
            </a:r>
            <a:r>
              <a:rPr lang="zh-CN" altLang="en-US" sz="2400" dirty="0" smtClean="0">
                <a:solidFill>
                  <a:schemeClr val="bg1"/>
                </a:solidFill>
                <a:latin typeface="微软雅黑" panose="020B0503020204020204" pitchFamily="34" charset="-122"/>
                <a:ea typeface="微软雅黑" panose="020B0503020204020204" pitchFamily="34" charset="-122"/>
              </a:rPr>
              <a:t>作为设计和开发过程的基础</a:t>
            </a:r>
            <a:endParaRPr lang="en-US" altLang="zh-CN" sz="2400" b="0" i="0" dirty="0" smtClean="0">
              <a:solidFill>
                <a:schemeClr val="bg1"/>
              </a:solidFill>
              <a:effectLst/>
              <a:latin typeface="微软雅黑" panose="020B0503020204020204" pitchFamily="34" charset="-122"/>
              <a:ea typeface="微软雅黑" panose="020B0503020204020204" pitchFamily="34" charset="-122"/>
            </a:endParaRPr>
          </a:p>
          <a:p>
            <a:r>
              <a:rPr lang="en-US" altLang="zh-CN" sz="2400" dirty="0" smtClean="0">
                <a:solidFill>
                  <a:schemeClr val="bg1"/>
                </a:solidFill>
                <a:latin typeface="微软雅黑" panose="020B0503020204020204" pitchFamily="34" charset="-122"/>
                <a:ea typeface="微软雅黑" panose="020B0503020204020204" pitchFamily="34" charset="-122"/>
              </a:rPr>
              <a:t>(3)</a:t>
            </a:r>
            <a:r>
              <a:rPr lang="zh-CN" altLang="en-US" sz="2400" dirty="0" smtClean="0">
                <a:solidFill>
                  <a:schemeClr val="bg1"/>
                </a:solidFill>
                <a:latin typeface="微软雅黑" panose="020B0503020204020204" pitchFamily="34" charset="-122"/>
                <a:ea typeface="微软雅黑" panose="020B0503020204020204" pitchFamily="34" charset="-122"/>
              </a:rPr>
              <a:t>用于验证与确认系统需求</a:t>
            </a:r>
            <a:endParaRPr lang="en-US" sz="2400" b="0" i="0" dirty="0">
              <a:solidFill>
                <a:schemeClr val="bg1"/>
              </a:solidFill>
              <a:effectLst/>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4</a:t>
            </a:fld>
            <a:endParaRPr lang="zh-CN" altLang="en-US"/>
          </a:p>
        </p:txBody>
      </p:sp>
    </p:spTree>
    <p:extLst>
      <p:ext uri="{BB962C8B-B14F-4D97-AF65-F5344CB8AC3E}">
        <p14:creationId xmlns:p14="http://schemas.microsoft.com/office/powerpoint/2010/main" val="6693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wipe(left)">
                                      <p:cBhvr>
                                        <p:cTn id="15" dur="500"/>
                                        <p:tgtEl>
                                          <p:spTgt spid="5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wipe(left)">
                                      <p:cBhvr>
                                        <p:cTn id="19" dur="500"/>
                                        <p:tgtEl>
                                          <p:spTgt spid="6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
                                        </p:tgtEl>
                                        <p:attrNameLst>
                                          <p:attrName>style.visibility</p:attrName>
                                        </p:attrNameLst>
                                      </p:cBhvr>
                                      <p:to>
                                        <p:strVal val="visible"/>
                                      </p:to>
                                    </p:set>
                                    <p:animEffect transition="in" filter="wipe(left)">
                                      <p:cBhvr>
                                        <p:cTn id="23"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9" grpId="0"/>
      <p:bldP spid="60" grpId="0"/>
      <p:bldP spid="6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参 考 文 献</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5" name="TextBox 4"/>
          <p:cNvSpPr txBox="1"/>
          <p:nvPr/>
        </p:nvSpPr>
        <p:spPr>
          <a:xfrm>
            <a:off x="1969303" y="2112611"/>
            <a:ext cx="7478329" cy="400110"/>
          </a:xfrm>
          <a:prstGeom prst="rect">
            <a:avLst/>
          </a:prstGeom>
          <a:noFill/>
        </p:spPr>
        <p:txBody>
          <a:bodyPr wrap="none" rtlCol="0">
            <a:spAutoFit/>
          </a:bodyPr>
          <a:lstStyle/>
          <a:p>
            <a:r>
              <a:rPr lang="en-US" altLang="ja-JP" sz="2000" b="1" dirty="0" smtClean="0">
                <a:solidFill>
                  <a:schemeClr val="bg1"/>
                </a:solidFill>
                <a:latin typeface="微软雅黑" pitchFamily="34" charset="-122"/>
                <a:ea typeface="微软雅黑" pitchFamily="34" charset="-122"/>
              </a:rPr>
              <a:t>《</a:t>
            </a:r>
            <a:r>
              <a:rPr lang="en-US" altLang="zh-CN" sz="2000" b="1" dirty="0" smtClean="0">
                <a:solidFill>
                  <a:schemeClr val="bg1"/>
                </a:solidFill>
                <a:latin typeface="微软雅黑" pitchFamily="34" charset="-122"/>
                <a:ea typeface="微软雅黑" pitchFamily="34" charset="-122"/>
              </a:rPr>
              <a:t>UML2 </a:t>
            </a:r>
            <a:r>
              <a:rPr lang="zh-CN" altLang="en-US" sz="2000" b="1" dirty="0" smtClean="0">
                <a:solidFill>
                  <a:schemeClr val="bg1"/>
                </a:solidFill>
                <a:latin typeface="微软雅黑" pitchFamily="34" charset="-122"/>
                <a:ea typeface="微软雅黑" pitchFamily="34" charset="-122"/>
              </a:rPr>
              <a:t>基础</a:t>
            </a:r>
            <a:r>
              <a:rPr lang="ja-JP" altLang="en-US" sz="2000" b="1" dirty="0" smtClean="0">
                <a:solidFill>
                  <a:schemeClr val="bg1"/>
                </a:solidFill>
                <a:latin typeface="微软雅黑" pitchFamily="34" charset="-122"/>
                <a:ea typeface="微软雅黑" pitchFamily="34" charset="-122"/>
              </a:rPr>
              <a:t>、</a:t>
            </a:r>
            <a:r>
              <a:rPr lang="zh-CN" altLang="en-US" sz="2000" b="1" dirty="0" smtClean="0">
                <a:solidFill>
                  <a:schemeClr val="bg1"/>
                </a:solidFill>
                <a:latin typeface="微软雅黑" pitchFamily="34" charset="-122"/>
                <a:ea typeface="微软雅黑" pitchFamily="34" charset="-122"/>
              </a:rPr>
              <a:t>建模与设计教程</a:t>
            </a:r>
            <a:r>
              <a:rPr lang="en-US" altLang="ja-JP" sz="2000" b="1" dirty="0" smtClean="0">
                <a:solidFill>
                  <a:schemeClr val="bg1"/>
                </a:solidFill>
                <a:latin typeface="微软雅黑" pitchFamily="34" charset="-122"/>
                <a:ea typeface="微软雅黑" pitchFamily="34" charset="-122"/>
              </a:rPr>
              <a:t>》 </a:t>
            </a:r>
            <a:r>
              <a:rPr lang="en-US" altLang="zh-CN" sz="2000" b="1" dirty="0" smtClean="0">
                <a:solidFill>
                  <a:schemeClr val="bg1"/>
                </a:solidFill>
                <a:latin typeface="微软雅黑" pitchFamily="34" charset="-122"/>
                <a:ea typeface="微软雅黑" pitchFamily="34" charset="-122"/>
              </a:rPr>
              <a:t>ISBN  978-7-302-40449-1</a:t>
            </a:r>
            <a:endParaRPr lang="en-US" altLang="ja-JP" sz="2000" b="1" dirty="0" smtClean="0">
              <a:solidFill>
                <a:schemeClr val="bg1"/>
              </a:solidFill>
              <a:latin typeface="微软雅黑" pitchFamily="34" charset="-122"/>
              <a:ea typeface="微软雅黑" pitchFamily="34" charset="-122"/>
            </a:endParaRPr>
          </a:p>
        </p:txBody>
      </p:sp>
      <p:sp>
        <p:nvSpPr>
          <p:cNvPr id="4" name="页脚占位符 3"/>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40</a:t>
            </a:fld>
            <a:endParaRPr lang="zh-CN" altLang="en-US"/>
          </a:p>
        </p:txBody>
      </p:sp>
    </p:spTree>
    <p:extLst>
      <p:ext uri="{BB962C8B-B14F-4D97-AF65-F5344CB8AC3E}">
        <p14:creationId xmlns:p14="http://schemas.microsoft.com/office/powerpoint/2010/main" val="21664419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4810099" y="2143099"/>
            <a:ext cx="2571801" cy="2571801"/>
          </a:xfrm>
          <a:prstGeom prst="ellipse">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259720" y="1232899"/>
            <a:ext cx="3482002" cy="3482002"/>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419500" y="3302881"/>
            <a:ext cx="2802619" cy="280261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59679" y="3783279"/>
            <a:ext cx="2322221" cy="2322221"/>
          </a:xfrm>
          <a:prstGeom prst="ellipse">
            <a:avLst/>
          </a:prstGeom>
          <a:solidFill>
            <a:srgbClr val="FFFF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969882" y="3302881"/>
            <a:ext cx="3052197" cy="3052197"/>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450279" y="1487777"/>
            <a:ext cx="3013761" cy="3013761"/>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969882" y="716282"/>
            <a:ext cx="2838838" cy="2838838"/>
          </a:xfrm>
          <a:prstGeom prst="ellipse">
            <a:avLst/>
          </a:prstGeom>
          <a:solidFill>
            <a:srgbClr val="66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810099" y="502920"/>
            <a:ext cx="2571801" cy="2571801"/>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3032760" y="365760"/>
            <a:ext cx="3189359" cy="318935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3419501" y="752501"/>
            <a:ext cx="5353000" cy="5353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718560" y="3013500"/>
            <a:ext cx="4754882" cy="830997"/>
          </a:xfrm>
          <a:prstGeom prst="rect">
            <a:avLst/>
          </a:prstGeom>
          <a:noFill/>
        </p:spPr>
        <p:txBody>
          <a:bodyPr wrap="square" rtlCol="0">
            <a:spAutoFit/>
          </a:bodyPr>
          <a:lstStyle/>
          <a:p>
            <a:pPr algn="ctr"/>
            <a:r>
              <a:rPr lang="zh-CN" altLang="en-US" sz="4800" b="1" dirty="0">
                <a:latin typeface="微软雅黑" panose="020B0503020204020204" pitchFamily="34" charset="-122"/>
                <a:ea typeface="微软雅黑" panose="020B0503020204020204" pitchFamily="34" charset="-122"/>
              </a:rPr>
              <a:t>谢谢观看</a:t>
            </a:r>
          </a:p>
        </p:txBody>
      </p:sp>
      <p:sp>
        <p:nvSpPr>
          <p:cNvPr id="2" name="页脚占位符 1"/>
          <p:cNvSpPr>
            <a:spLocks noGrp="1"/>
          </p:cNvSpPr>
          <p:nvPr>
            <p:ph type="ftr" sz="quarter" idx="11"/>
          </p:nvPr>
        </p:nvSpPr>
        <p:spPr/>
        <p:txBody>
          <a:bodyPr/>
          <a:lstStyle/>
          <a:p>
            <a:endParaRPr lang="zh-CN" altLang="en-US"/>
          </a:p>
        </p:txBody>
      </p:sp>
      <p:sp>
        <p:nvSpPr>
          <p:cNvPr id="3" name="幻灯片编号占位符 2"/>
          <p:cNvSpPr>
            <a:spLocks noGrp="1"/>
          </p:cNvSpPr>
          <p:nvPr>
            <p:ph type="sldNum" sz="quarter" idx="12"/>
          </p:nvPr>
        </p:nvSpPr>
        <p:spPr/>
        <p:txBody>
          <a:bodyPr/>
          <a:lstStyle/>
          <a:p>
            <a:fld id="{C47BF149-DB0C-40EC-9C61-A22A196B7B45}" type="slidenum">
              <a:rPr lang="zh-CN" altLang="en-US" smtClean="0"/>
              <a:pPr/>
              <a:t>41</a:t>
            </a:fld>
            <a:endParaRPr lang="zh-CN" altLang="en-US"/>
          </a:p>
        </p:txBody>
      </p:sp>
    </p:spTree>
    <p:extLst>
      <p:ext uri="{BB962C8B-B14F-4D97-AF65-F5344CB8AC3E}">
        <p14:creationId xmlns:p14="http://schemas.microsoft.com/office/powerpoint/2010/main" val="13097559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2206898" y="2299568"/>
            <a:ext cx="2339102"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用例图的元素</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59" name="Rectangle 46"/>
          <p:cNvSpPr/>
          <p:nvPr/>
        </p:nvSpPr>
        <p:spPr>
          <a:xfrm>
            <a:off x="2567561" y="3359464"/>
            <a:ext cx="1802096" cy="1569660"/>
          </a:xfrm>
          <a:prstGeom prst="rect">
            <a:avLst/>
          </a:prstGeom>
        </p:spPr>
        <p:txBody>
          <a:bodyPr wrap="none">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(1)</a:t>
            </a:r>
            <a:r>
              <a:rPr lang="zh-CN" altLang="en-US" sz="2400" dirty="0" smtClean="0">
                <a:solidFill>
                  <a:schemeClr val="bg1"/>
                </a:solidFill>
                <a:latin typeface="微软雅黑" panose="020B0503020204020204" pitchFamily="34" charset="-122"/>
                <a:ea typeface="微软雅黑" panose="020B0503020204020204" pitchFamily="34" charset="-122"/>
              </a:rPr>
              <a:t>参与者</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(2)</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系统边界</a:t>
            </a:r>
            <a:endParaRPr lang="en-US" altLang="zh-CN" sz="2400" b="0" i="0" dirty="0" smtClean="0">
              <a:solidFill>
                <a:schemeClr val="bg1"/>
              </a:solidFill>
              <a:effectLst/>
              <a:latin typeface="微软雅黑" panose="020B0503020204020204" pitchFamily="34" charset="-122"/>
              <a:ea typeface="微软雅黑" panose="020B0503020204020204" pitchFamily="34" charset="-122"/>
            </a:endParaRPr>
          </a:p>
          <a:p>
            <a:r>
              <a:rPr lang="en-US" altLang="zh-CN" sz="2400" dirty="0" smtClean="0">
                <a:solidFill>
                  <a:schemeClr val="bg1"/>
                </a:solidFill>
                <a:latin typeface="微软雅黑" panose="020B0503020204020204" pitchFamily="34" charset="-122"/>
                <a:ea typeface="微软雅黑" panose="020B0503020204020204" pitchFamily="34" charset="-122"/>
              </a:rPr>
              <a:t>(3)</a:t>
            </a:r>
            <a:r>
              <a:rPr lang="zh-CN" altLang="en-US" sz="2400" dirty="0" smtClean="0">
                <a:solidFill>
                  <a:schemeClr val="bg1"/>
                </a:solidFill>
                <a:latin typeface="微软雅黑" panose="020B0503020204020204" pitchFamily="34" charset="-122"/>
                <a:ea typeface="微软雅黑" panose="020B0503020204020204" pitchFamily="34" charset="-122"/>
              </a:rPr>
              <a:t>用例</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(4)</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关联</a:t>
            </a:r>
            <a:endParaRPr lang="en-US" sz="2400" b="0" i="0" dirty="0">
              <a:solidFill>
                <a:schemeClr val="bg1"/>
              </a:solidFill>
              <a:effectLst/>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5</a:t>
            </a:fld>
            <a:endParaRPr lang="zh-CN" altLang="en-US"/>
          </a:p>
        </p:txBody>
      </p:sp>
      <p:pic>
        <p:nvPicPr>
          <p:cNvPr id="5" name="图片 4"/>
          <p:cNvPicPr>
            <a:picLocks noChangeAspect="1"/>
          </p:cNvPicPr>
          <p:nvPr/>
        </p:nvPicPr>
        <p:blipFill>
          <a:blip r:embed="rId2"/>
          <a:stretch>
            <a:fillRect/>
          </a:stretch>
        </p:blipFill>
        <p:spPr>
          <a:xfrm>
            <a:off x="4664286" y="1565089"/>
            <a:ext cx="6241818" cy="4247252"/>
          </a:xfrm>
          <a:prstGeom prst="rect">
            <a:avLst/>
          </a:prstGeom>
        </p:spPr>
      </p:pic>
    </p:spTree>
    <p:extLst>
      <p:ext uri="{BB962C8B-B14F-4D97-AF65-F5344CB8AC3E}">
        <p14:creationId xmlns:p14="http://schemas.microsoft.com/office/powerpoint/2010/main" val="310268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描 述</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459420" y="1912100"/>
            <a:ext cx="3323987" cy="1015663"/>
          </a:xfrm>
          <a:prstGeom prst="rect">
            <a:avLst/>
          </a:prstGeom>
        </p:spPr>
        <p:txBody>
          <a:bodyPr wrap="square">
            <a:spAutoFit/>
          </a:bodyPr>
          <a:lstStyle/>
          <a:p>
            <a:r>
              <a:rPr lang="zh-CN" altLang="en-US" sz="2000" i="0" dirty="0" smtClean="0">
                <a:solidFill>
                  <a:schemeClr val="bg1"/>
                </a:solidFill>
                <a:effectLst/>
                <a:latin typeface="微软雅黑" panose="020B0503020204020204" pitchFamily="34" charset="-122"/>
                <a:ea typeface="微软雅黑" panose="020B0503020204020204" pitchFamily="34" charset="-122"/>
              </a:rPr>
              <a:t>用例描述是为了对系统有更加详细的了解而对</a:t>
            </a:r>
            <a:r>
              <a:rPr lang="zh-CN" altLang="en-US" sz="2000" b="1" i="0" dirty="0" smtClean="0">
                <a:solidFill>
                  <a:schemeClr val="bg1"/>
                </a:solidFill>
                <a:effectLst/>
                <a:latin typeface="微软雅黑" panose="020B0503020204020204" pitchFamily="34" charset="-122"/>
                <a:ea typeface="微软雅黑" panose="020B0503020204020204" pitchFamily="34" charset="-122"/>
              </a:rPr>
              <a:t>用例进行的详细说明</a:t>
            </a:r>
            <a:endParaRPr lang="en-US" sz="2000" b="1" i="0" dirty="0">
              <a:solidFill>
                <a:schemeClr val="bg1"/>
              </a:solidFill>
              <a:effectLst/>
              <a:latin typeface="微软雅黑" panose="020B0503020204020204" pitchFamily="34" charset="-122"/>
              <a:ea typeface="微软雅黑" panose="020B0503020204020204" pitchFamily="34" charset="-122"/>
            </a:endParaRPr>
          </a:p>
        </p:txBody>
      </p:sp>
      <p:sp>
        <p:nvSpPr>
          <p:cNvPr id="24" name="Rectangle 46"/>
          <p:cNvSpPr/>
          <p:nvPr/>
        </p:nvSpPr>
        <p:spPr>
          <a:xfrm>
            <a:off x="1421177" y="3378043"/>
            <a:ext cx="3323987" cy="1323439"/>
          </a:xfrm>
          <a:prstGeom prst="rect">
            <a:avLst/>
          </a:prstGeom>
        </p:spPr>
        <p:txBody>
          <a:bodyPr wrap="square">
            <a:spAutoFit/>
          </a:bodyPr>
          <a:lstStyle/>
          <a:p>
            <a:r>
              <a:rPr lang="zh-CN" altLang="en-US" sz="2000" i="0" dirty="0" smtClean="0">
                <a:solidFill>
                  <a:schemeClr val="bg1"/>
                </a:solidFill>
                <a:effectLst/>
                <a:latin typeface="微软雅黑" panose="020B0503020204020204" pitchFamily="34" charset="-122"/>
                <a:ea typeface="微软雅黑" panose="020B0503020204020204" pitchFamily="34" charset="-122"/>
              </a:rPr>
              <a:t>用例描述一般包括</a:t>
            </a:r>
            <a:r>
              <a:rPr lang="en-US" altLang="zh-CN" sz="2000" i="0" dirty="0" smtClean="0">
                <a:solidFill>
                  <a:schemeClr val="bg1"/>
                </a:solidFill>
                <a:effectLst/>
                <a:latin typeface="微软雅黑" panose="020B0503020204020204" pitchFamily="34" charset="-122"/>
                <a:ea typeface="微软雅黑" panose="020B0503020204020204" pitchFamily="34" charset="-122"/>
              </a:rPr>
              <a:t>:</a:t>
            </a:r>
            <a:r>
              <a:rPr lang="zh-CN" altLang="en-US" sz="2000" b="1" i="0" dirty="0" smtClean="0">
                <a:solidFill>
                  <a:schemeClr val="bg1"/>
                </a:solidFill>
                <a:effectLst/>
                <a:latin typeface="微软雅黑" panose="020B0503020204020204" pitchFamily="34" charset="-122"/>
                <a:ea typeface="微软雅黑" panose="020B0503020204020204" pitchFamily="34" charset="-122"/>
              </a:rPr>
              <a:t>用例编号</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用例概述</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前置条件</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基本事件流</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其他事件流</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异常事件流</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后置条件</a:t>
            </a:r>
            <a:r>
              <a:rPr lang="zh-CN" altLang="en-US" sz="2000" dirty="0" smtClean="0">
                <a:solidFill>
                  <a:schemeClr val="bg1"/>
                </a:solidFill>
                <a:latin typeface="微软雅黑" panose="020B0503020204020204" pitchFamily="34" charset="-122"/>
                <a:ea typeface="微软雅黑" panose="020B0503020204020204" pitchFamily="34" charset="-122"/>
              </a:rPr>
              <a:t>等</a:t>
            </a:r>
            <a:endParaRPr lang="en-US" sz="2000" i="0" dirty="0">
              <a:solidFill>
                <a:schemeClr val="bg1"/>
              </a:solidFill>
              <a:effectLst/>
              <a:latin typeface="微软雅黑" panose="020B0503020204020204" pitchFamily="34" charset="-122"/>
              <a:ea typeface="微软雅黑" panose="020B0503020204020204" pitchFamily="34" charset="-122"/>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00" y="1225932"/>
            <a:ext cx="5369992" cy="5197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6</a:t>
            </a:fld>
            <a:endParaRPr lang="zh-CN" altLang="en-US"/>
          </a:p>
        </p:txBody>
      </p:sp>
    </p:spTree>
    <p:extLst>
      <p:ext uri="{BB962C8B-B14F-4D97-AF65-F5344CB8AC3E}">
        <p14:creationId xmlns:p14="http://schemas.microsoft.com/office/powerpoint/2010/main" val="348633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4746912" y="1661998"/>
            <a:ext cx="2698175"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用例</a:t>
            </a:r>
            <a:r>
              <a:rPr lang="zh-CN" altLang="en-US" sz="2800" b="1" dirty="0" smtClean="0">
                <a:solidFill>
                  <a:schemeClr val="bg1"/>
                </a:solidFill>
                <a:latin typeface="微软雅黑" panose="020B0503020204020204" pitchFamily="34" charset="-122"/>
                <a:ea typeface="微软雅黑" panose="020B0503020204020204" pitchFamily="34" charset="-122"/>
              </a:rPr>
              <a:t>之间的表示</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5388114" y="2851463"/>
            <a:ext cx="1415772" cy="2677656"/>
          </a:xfrm>
          <a:prstGeom prst="rect">
            <a:avLst/>
          </a:prstGeom>
        </p:spPr>
        <p:txBody>
          <a:bodyPr wrap="none">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包含</a:t>
            </a:r>
            <a:r>
              <a:rPr lang="zh-CN" altLang="en-US" sz="2400" b="1" i="0" dirty="0" smtClean="0">
                <a:solidFill>
                  <a:schemeClr val="bg1"/>
                </a:solidFill>
                <a:effectLst/>
                <a:latin typeface="微软雅黑" panose="020B0503020204020204" pitchFamily="34" charset="-122"/>
                <a:ea typeface="微软雅黑" panose="020B0503020204020204" pitchFamily="34" charset="-122"/>
              </a:rPr>
              <a:t>关系</a:t>
            </a:r>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r>
              <a:rPr lang="zh-CN" altLang="en-US" sz="2400" b="1" dirty="0">
                <a:solidFill>
                  <a:schemeClr val="bg1"/>
                </a:solidFill>
                <a:latin typeface="微软雅黑" panose="020B0503020204020204" pitchFamily="34" charset="-122"/>
                <a:ea typeface="微软雅黑" panose="020B0503020204020204" pitchFamily="34" charset="-122"/>
              </a:rPr>
              <a:t>扩展</a:t>
            </a:r>
            <a:r>
              <a:rPr lang="zh-CN" altLang="en-US" sz="2400" b="1" dirty="0" smtClean="0">
                <a:solidFill>
                  <a:schemeClr val="bg1"/>
                </a:solidFill>
                <a:latin typeface="微软雅黑" panose="020B0503020204020204" pitchFamily="34" charset="-122"/>
                <a:ea typeface="微软雅黑" panose="020B0503020204020204" pitchFamily="34" charset="-122"/>
              </a:rPr>
              <a:t>关系</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zh-CN" altLang="en-US" sz="2400" b="1" dirty="0">
                <a:solidFill>
                  <a:schemeClr val="bg1"/>
                </a:solidFill>
                <a:latin typeface="微软雅黑" panose="020B0503020204020204" pitchFamily="34" charset="-122"/>
                <a:ea typeface="微软雅黑" panose="020B0503020204020204" pitchFamily="34" charset="-122"/>
              </a:rPr>
              <a:t>泛化</a:t>
            </a:r>
            <a:r>
              <a:rPr lang="zh-CN" altLang="en-US" sz="2400" b="1" dirty="0" smtClean="0">
                <a:solidFill>
                  <a:schemeClr val="bg1"/>
                </a:solidFill>
                <a:latin typeface="微软雅黑" panose="020B0503020204020204" pitchFamily="34" charset="-122"/>
                <a:ea typeface="微软雅黑" panose="020B0503020204020204" pitchFamily="34" charset="-122"/>
              </a:rPr>
              <a:t>关系</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zh-CN" altLang="en-US" sz="2400" b="1" dirty="0">
                <a:solidFill>
                  <a:schemeClr val="bg1"/>
                </a:solidFill>
                <a:latin typeface="微软雅黑" panose="020B0503020204020204" pitchFamily="34" charset="-122"/>
                <a:ea typeface="微软雅黑" panose="020B0503020204020204" pitchFamily="34" charset="-122"/>
              </a:rPr>
              <a:t>组合</a:t>
            </a:r>
            <a:r>
              <a:rPr lang="zh-CN" altLang="en-US" sz="2400" b="1" i="0" dirty="0" smtClean="0">
                <a:solidFill>
                  <a:schemeClr val="bg1"/>
                </a:solidFill>
                <a:effectLst/>
                <a:latin typeface="微软雅黑" panose="020B0503020204020204" pitchFamily="34" charset="-122"/>
                <a:ea typeface="微软雅黑" panose="020B0503020204020204" pitchFamily="34" charset="-122"/>
              </a:rPr>
              <a:t>关系</a:t>
            </a:r>
            <a:endParaRPr lang="en-US" sz="2400" b="1" i="0" dirty="0">
              <a:solidFill>
                <a:schemeClr val="bg1"/>
              </a:solidFill>
              <a:effectLst/>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7</a:t>
            </a:fld>
            <a:endParaRPr lang="zh-CN" altLang="en-US"/>
          </a:p>
        </p:txBody>
      </p:sp>
    </p:spTree>
    <p:extLst>
      <p:ext uri="{BB962C8B-B14F-4D97-AF65-F5344CB8AC3E}">
        <p14:creationId xmlns:p14="http://schemas.microsoft.com/office/powerpoint/2010/main" val="92217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包含关系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8000" y="2612349"/>
            <a:ext cx="6096000" cy="646331"/>
          </a:xfrm>
          <a:prstGeom prst="rect">
            <a:avLst/>
          </a:prstGeom>
        </p:spPr>
        <p:txBody>
          <a:bodyPr>
            <a:spAutoFit/>
          </a:bodyPr>
          <a:lstStyle/>
          <a:p>
            <a:r>
              <a:rPr lang="zh-CN" altLang="en-US" dirty="0">
                <a:solidFill>
                  <a:schemeClr val="bg1"/>
                </a:solidFill>
                <a:latin typeface="微软雅黑" pitchFamily="34" charset="-122"/>
                <a:ea typeface="微软雅黑" pitchFamily="34" charset="-122"/>
              </a:rPr>
              <a:t>包含关系指的是两个用例之间的关系，其中一个用例</a:t>
            </a:r>
            <a:r>
              <a:rPr lang="zh-CN" altLang="en-US" dirty="0" smtClean="0">
                <a:solidFill>
                  <a:schemeClr val="bg1"/>
                </a:solidFill>
                <a:latin typeface="微软雅黑" pitchFamily="34" charset="-122"/>
                <a:ea typeface="微软雅黑" pitchFamily="34" charset="-122"/>
              </a:rPr>
              <a:t>（的</a:t>
            </a:r>
            <a:r>
              <a:rPr lang="zh-CN" altLang="en-US" dirty="0">
                <a:solidFill>
                  <a:schemeClr val="bg1"/>
                </a:solidFill>
                <a:latin typeface="微软雅黑" pitchFamily="34" charset="-122"/>
                <a:ea typeface="微软雅黑" pitchFamily="34" charset="-122"/>
              </a:rPr>
              <a:t>行为包含了另一个</a:t>
            </a:r>
            <a:r>
              <a:rPr lang="zh-CN" altLang="en-US" dirty="0" smtClean="0">
                <a:solidFill>
                  <a:schemeClr val="bg1"/>
                </a:solidFill>
                <a:latin typeface="微软雅黑" pitchFamily="34" charset="-122"/>
                <a:ea typeface="微软雅黑" pitchFamily="34" charset="-122"/>
              </a:rPr>
              <a:t>用例</a:t>
            </a:r>
            <a:r>
              <a:rPr lang="en-US" altLang="zh-CN" dirty="0" smtClean="0">
                <a:solidFill>
                  <a:schemeClr val="bg1"/>
                </a:solidFill>
                <a:latin typeface="微软雅黑" pitchFamily="34" charset="-122"/>
                <a:ea typeface="微软雅黑" pitchFamily="34" charset="-122"/>
              </a:rPr>
              <a:t>,</a:t>
            </a:r>
            <a:r>
              <a:rPr lang="zh-CN" altLang="en-US" dirty="0" smtClean="0">
                <a:solidFill>
                  <a:schemeClr val="bg1"/>
                </a:solidFill>
                <a:latin typeface="微软雅黑" pitchFamily="34" charset="-122"/>
                <a:ea typeface="微软雅黑" pitchFamily="34" charset="-122"/>
              </a:rPr>
              <a:t>用带</a:t>
            </a:r>
            <a:r>
              <a:rPr lang="zh-CN" altLang="en-US" dirty="0">
                <a:solidFill>
                  <a:schemeClr val="bg1"/>
                </a:solidFill>
                <a:latin typeface="微软雅黑" pitchFamily="34" charset="-122"/>
                <a:ea typeface="微软雅黑" pitchFamily="34" charset="-122"/>
              </a:rPr>
              <a:t>虚线的</a:t>
            </a:r>
            <a:r>
              <a:rPr lang="en-US" altLang="zh-CN" dirty="0">
                <a:solidFill>
                  <a:schemeClr val="bg1"/>
                </a:solidFill>
                <a:latin typeface="微软雅黑" pitchFamily="34" charset="-122"/>
                <a:ea typeface="微软雅黑" pitchFamily="34" charset="-122"/>
              </a:rPr>
              <a:t>&lt;&lt;include&gt;&gt;</a:t>
            </a:r>
            <a:r>
              <a:rPr lang="zh-CN" altLang="en-US" dirty="0">
                <a:solidFill>
                  <a:schemeClr val="bg1"/>
                </a:solidFill>
                <a:latin typeface="微软雅黑" pitchFamily="34" charset="-122"/>
                <a:ea typeface="微软雅黑" pitchFamily="34" charset="-122"/>
              </a:rPr>
              <a:t>表示</a:t>
            </a:r>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8</a:t>
            </a:fld>
            <a:endParaRPr lang="zh-CN" altLang="en-US"/>
          </a:p>
        </p:txBody>
      </p:sp>
      <p:pic>
        <p:nvPicPr>
          <p:cNvPr id="7" name="图片 6"/>
          <p:cNvPicPr>
            <a:picLocks noChangeAspect="1"/>
          </p:cNvPicPr>
          <p:nvPr/>
        </p:nvPicPr>
        <p:blipFill>
          <a:blip r:embed="rId2"/>
          <a:stretch>
            <a:fillRect/>
          </a:stretch>
        </p:blipFill>
        <p:spPr>
          <a:xfrm>
            <a:off x="3223010" y="3399183"/>
            <a:ext cx="5745975" cy="2784437"/>
          </a:xfrm>
          <a:prstGeom prst="rect">
            <a:avLst/>
          </a:prstGeom>
        </p:spPr>
      </p:pic>
    </p:spTree>
    <p:extLst>
      <p:ext uri="{BB962C8B-B14F-4D97-AF65-F5344CB8AC3E}">
        <p14:creationId xmlns:p14="http://schemas.microsoft.com/office/powerpoint/2010/main" val="87911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i="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扩展关系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TextBox 5"/>
          <p:cNvSpPr txBox="1"/>
          <p:nvPr/>
        </p:nvSpPr>
        <p:spPr>
          <a:xfrm>
            <a:off x="2881576" y="2540304"/>
            <a:ext cx="6423233" cy="369332"/>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扩展关系</a:t>
            </a:r>
            <a:r>
              <a:rPr lang="zh-CN" altLang="en-US" dirty="0">
                <a:solidFill>
                  <a:schemeClr val="bg1"/>
                </a:solidFill>
                <a:latin typeface="微软雅黑" pitchFamily="34" charset="-122"/>
                <a:ea typeface="微软雅黑" pitchFamily="34" charset="-122"/>
              </a:rPr>
              <a:t>是对基本用例的</a:t>
            </a:r>
            <a:r>
              <a:rPr lang="zh-CN" altLang="en-US" dirty="0" smtClean="0">
                <a:solidFill>
                  <a:schemeClr val="bg1"/>
                </a:solidFill>
                <a:latin typeface="微软雅黑" pitchFamily="34" charset="-122"/>
                <a:ea typeface="微软雅黑" pitchFamily="34" charset="-122"/>
              </a:rPr>
              <a:t>扩展</a:t>
            </a:r>
            <a:r>
              <a:rPr lang="en-US" altLang="zh-CN" dirty="0" smtClean="0">
                <a:solidFill>
                  <a:schemeClr val="bg1"/>
                </a:solidFill>
                <a:latin typeface="微软雅黑" pitchFamily="34" charset="-122"/>
                <a:ea typeface="微软雅黑" pitchFamily="34" charset="-122"/>
              </a:rPr>
              <a:t>,</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用带虚线的</a:t>
            </a:r>
            <a:r>
              <a:rPr lang="en-US" altLang="zh-CN" dirty="0" smtClean="0">
                <a:solidFill>
                  <a:schemeClr val="bg1"/>
                </a:solidFill>
                <a:latin typeface="微软雅黑" pitchFamily="34" charset="-122"/>
                <a:ea typeface="微软雅黑" pitchFamily="34" charset="-122"/>
              </a:rPr>
              <a:t>&lt;&lt;</a:t>
            </a:r>
            <a:r>
              <a:rPr lang="en-US" altLang="zh-CN" dirty="0">
                <a:solidFill>
                  <a:schemeClr val="bg1"/>
                </a:solidFill>
                <a:latin typeface="微软雅黑" pitchFamily="34" charset="-122"/>
                <a:ea typeface="微软雅黑" pitchFamily="34" charset="-122"/>
              </a:rPr>
              <a:t>extend</a:t>
            </a:r>
            <a:r>
              <a:rPr lang="en-US" altLang="zh-CN" dirty="0" smtClean="0">
                <a:solidFill>
                  <a:schemeClr val="bg1"/>
                </a:solidFill>
                <a:latin typeface="微软雅黑" pitchFamily="34" charset="-122"/>
                <a:ea typeface="微软雅黑" pitchFamily="34" charset="-122"/>
              </a:rPr>
              <a:t>&gt;&gt;</a:t>
            </a:r>
            <a:r>
              <a:rPr lang="zh-CN" altLang="en-US" dirty="0" smtClean="0">
                <a:solidFill>
                  <a:schemeClr val="bg1"/>
                </a:solidFill>
                <a:latin typeface="微软雅黑" pitchFamily="34" charset="-122"/>
                <a:ea typeface="微软雅黑" pitchFamily="34" charset="-122"/>
              </a:rPr>
              <a:t>表示</a:t>
            </a:r>
            <a:endParaRPr lang="zh-CN" altLang="en-US" dirty="0">
              <a:solidFill>
                <a:schemeClr val="bg1"/>
              </a:solidFill>
              <a:latin typeface="微软雅黑" pitchFamily="34" charset="-122"/>
              <a:ea typeface="微软雅黑"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9</a:t>
            </a:fld>
            <a:endParaRPr lang="zh-CN" altLang="en-US"/>
          </a:p>
        </p:txBody>
      </p:sp>
      <p:pic>
        <p:nvPicPr>
          <p:cNvPr id="7" name="图片 6"/>
          <p:cNvPicPr>
            <a:picLocks noChangeAspect="1"/>
          </p:cNvPicPr>
          <p:nvPr/>
        </p:nvPicPr>
        <p:blipFill>
          <a:blip r:embed="rId2"/>
          <a:stretch>
            <a:fillRect/>
          </a:stretch>
        </p:blipFill>
        <p:spPr>
          <a:xfrm>
            <a:off x="2924195" y="3096486"/>
            <a:ext cx="6337994" cy="2888348"/>
          </a:xfrm>
          <a:prstGeom prst="rect">
            <a:avLst/>
          </a:prstGeom>
        </p:spPr>
      </p:pic>
    </p:spTree>
    <p:extLst>
      <p:ext uri="{BB962C8B-B14F-4D97-AF65-F5344CB8AC3E}">
        <p14:creationId xmlns:p14="http://schemas.microsoft.com/office/powerpoint/2010/main" val="2254067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theme/theme1.xml><?xml version="1.0" encoding="utf-8"?>
<a:theme xmlns:a="http://schemas.openxmlformats.org/drawingml/2006/main" name="Office 主题">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881</TotalTime>
  <Words>1977</Words>
  <Application>Microsoft Macintosh PowerPoint</Application>
  <PresentationFormat>宽屏</PresentationFormat>
  <Paragraphs>265</Paragraphs>
  <Slides>41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41</vt:i4>
      </vt:variant>
    </vt:vector>
  </HeadingPairs>
  <TitlesOfParts>
    <vt:vector size="48" baseType="lpstr">
      <vt:lpstr>Calibri</vt:lpstr>
      <vt:lpstr>Calibri Light</vt:lpstr>
      <vt:lpstr>DengXian</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IMPCAS</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MOMODASUCAI</dc:creator>
  <cp:lastModifiedBy>Microsoft Office 用户</cp:lastModifiedBy>
  <cp:revision>120</cp:revision>
  <dcterms:created xsi:type="dcterms:W3CDTF">2014-11-07T11:09:21Z</dcterms:created>
  <dcterms:modified xsi:type="dcterms:W3CDTF">2018-10-31T00:23:42Z</dcterms:modified>
</cp:coreProperties>
</file>