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338" r:id="rId32"/>
    <p:sldId id="287" r:id="rId33"/>
    <p:sldId id="317" r:id="rId34"/>
    <p:sldId id="288" r:id="rId35"/>
    <p:sldId id="289" r:id="rId36"/>
    <p:sldId id="291" r:id="rId37"/>
    <p:sldId id="339" r:id="rId38"/>
    <p:sldId id="318" r:id="rId39"/>
    <p:sldId id="319" r:id="rId40"/>
    <p:sldId id="320" r:id="rId41"/>
    <p:sldId id="340" r:id="rId42"/>
    <p:sldId id="341" r:id="rId43"/>
    <p:sldId id="295" r:id="rId44"/>
    <p:sldId id="303" r:id="rId45"/>
    <p:sldId id="304" r:id="rId46"/>
    <p:sldId id="321" r:id="rId47"/>
    <p:sldId id="322" r:id="rId48"/>
    <p:sldId id="323" r:id="rId49"/>
    <p:sldId id="324" r:id="rId50"/>
    <p:sldId id="325" r:id="rId51"/>
    <p:sldId id="299" r:id="rId52"/>
    <p:sldId id="300" r:id="rId53"/>
    <p:sldId id="301" r:id="rId54"/>
    <p:sldId id="302" r:id="rId55"/>
    <p:sldId id="313" r:id="rId56"/>
    <p:sldId id="326" r:id="rId57"/>
    <p:sldId id="327" r:id="rId58"/>
    <p:sldId id="311" r:id="rId59"/>
    <p:sldId id="310" r:id="rId60"/>
    <p:sldId id="314" r:id="rId61"/>
    <p:sldId id="315" r:id="rId62"/>
    <p:sldId id="312" r:id="rId63"/>
    <p:sldId id="308" r:id="rId64"/>
    <p:sldId id="275" r:id="rId65"/>
  </p:sldIdLst>
  <p:sldSz cx="9144000" cy="5143500" type="screen16x9"/>
  <p:notesSz cx="6858000" cy="9144000"/>
  <p:custDataLst>
    <p:tags r:id="rId67"/>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529912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48</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63</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2018/12/2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2018/12/2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2018/12/2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，从而进行体验式学习的教学方式，有助于帮助用户在工程领域更好的学习。小组成员各有所长，且经过上学期软件工程课程的学习实践，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老师的要求是在网页端基础上进行完善改进。</a:t>
            </a:r>
          </a:p>
          <a:p>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因项目的文档普遍较长，使用手机进行预览并不方便，但可以利用电脑大屏的优势进行较好地查看。</a:t>
            </a:r>
            <a:r>
              <a:rPr lang="zh-CN" altLang="en-US" sz="1600" b="1" dirty="0">
                <a:solidFill>
                  <a:srgbClr val="000000"/>
                </a:solidFill>
                <a:latin typeface="Calibri" pitchFamily="34" charset="0"/>
              </a:rPr>
              <a:t>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45163707"/>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dirty="0">
                          <a:effectLst/>
                        </a:rPr>
                        <a:t>M0</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2018/09/28</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2018/09/30</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r>
                        <a:rPr lang="en-US" altLang="zh-CN" sz="1400" kern="100" dirty="0">
                          <a:effectLst/>
                        </a:rPr>
                        <a:t>-</a:t>
                      </a:r>
                      <a:r>
                        <a:rPr lang="zh-CN" altLang="en-US" sz="1400" kern="100" dirty="0">
                          <a:effectLst/>
                        </a:rPr>
                        <a:t>初步</a:t>
                      </a:r>
                      <a:r>
                        <a:rPr lang="zh-CN" sz="1400" kern="100" dirty="0">
                          <a:effectLst/>
                        </a:rPr>
                        <a:t>》</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dirty="0">
                          <a:effectLst/>
                        </a:rPr>
                        <a:t>M1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2018/10/13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2018/11/26</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2018/10/29</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2018/10/21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2018/11/25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400050" algn="just">
                        <a:spcAft>
                          <a:spcPts val="0"/>
                        </a:spcAft>
                      </a:pPr>
                      <a:r>
                        <a:rPr lang="en-US" altLang="zh-CN" sz="1400" kern="100" dirty="0">
                          <a:solidFill>
                            <a:srgbClr val="FF0000"/>
                          </a:solidFill>
                          <a:effectLst/>
                          <a:latin typeface="宋体"/>
                          <a:ea typeface="+mn-ea"/>
                        </a:rPr>
                        <a:t>2018/11/26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2019/01/07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2018/12/31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2018/12/17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2018/01/07</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2019/01/07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2019/01/14</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[2][6]</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 name="图片 1">
            <a:extLst>
              <a:ext uri="{FF2B5EF4-FFF2-40B4-BE49-F238E27FC236}">
                <a16:creationId xmlns:a16="http://schemas.microsoft.com/office/drawing/2014/main" id="{3F512810-87F8-49C3-8738-B32D9AA446FA}"/>
              </a:ext>
            </a:extLst>
          </p:cNvPr>
          <p:cNvPicPr>
            <a:picLocks noChangeAspect="1"/>
          </p:cNvPicPr>
          <p:nvPr/>
        </p:nvPicPr>
        <p:blipFill>
          <a:blip r:embed="rId3"/>
          <a:stretch>
            <a:fillRect/>
          </a:stretch>
        </p:blipFill>
        <p:spPr>
          <a:xfrm>
            <a:off x="1547790" y="923926"/>
            <a:ext cx="5976415" cy="3735969"/>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 name="图片 1">
            <a:extLst>
              <a:ext uri="{FF2B5EF4-FFF2-40B4-BE49-F238E27FC236}">
                <a16:creationId xmlns:a16="http://schemas.microsoft.com/office/drawing/2014/main" id="{30E40E73-CF28-460E-885E-2DAF7D7F9ABC}"/>
              </a:ext>
            </a:extLst>
          </p:cNvPr>
          <p:cNvPicPr>
            <a:picLocks noChangeAspect="1"/>
          </p:cNvPicPr>
          <p:nvPr/>
        </p:nvPicPr>
        <p:blipFill>
          <a:blip r:embed="rId3"/>
          <a:stretch>
            <a:fillRect/>
          </a:stretch>
        </p:blipFill>
        <p:spPr>
          <a:xfrm>
            <a:off x="3347915" y="698132"/>
            <a:ext cx="4536315" cy="3963133"/>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a:solidFill>
                  <a:srgbClr val="000000"/>
                </a:solidFill>
                <a:latin typeface="Calibri" pitchFamily="34" charset="0"/>
              </a:rPr>
              <a:t>审核</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zh-CN" altLang="zh-CN" sz="1600" b="1" dirty="0">
                <a:solidFill>
                  <a:srgbClr val="000000"/>
                </a:solidFill>
                <a:latin typeface="Calibri" pitchFamily="34" charset="0"/>
              </a:rPr>
              <a:t>负责人</a:t>
            </a: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[2][5]</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r>
              <a:rPr lang="en-US" altLang="zh-CN" sz="1600" b="1" dirty="0">
                <a:solidFill>
                  <a:srgbClr val="000000"/>
                </a:solidFill>
                <a:latin typeface="Calibri" pitchFamily="34" charset="0"/>
                <a:sym typeface="Calibri" pitchFamily="34" charset="0"/>
              </a:rPr>
              <a:t>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62776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835858"/>
            <a:ext cx="9000625" cy="5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p:cNvPicPr/>
          <p:nvPr/>
        </p:nvPicPr>
        <p:blipFill>
          <a:blip r:embed="rId3"/>
          <a:stretch>
            <a:fillRect/>
          </a:stretch>
        </p:blipFill>
        <p:spPr>
          <a:xfrm>
            <a:off x="1259770" y="1295105"/>
            <a:ext cx="6120425" cy="3472158"/>
          </a:xfrm>
          <a:prstGeom prst="rect">
            <a:avLst/>
          </a:prstGeom>
        </p:spPr>
      </p:pic>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44" y="1032355"/>
            <a:ext cx="7602827" cy="34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02" b="8333"/>
          <a:stretch/>
        </p:blipFill>
        <p:spPr bwMode="auto">
          <a:xfrm>
            <a:off x="827740" y="987639"/>
            <a:ext cx="7272505" cy="338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0338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11549762"/>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沟通时间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理四</a:t>
                      </a:r>
                      <a:r>
                        <a:rPr lang="en-US" sz="1400" kern="100" dirty="0">
                          <a:effectLst/>
                        </a:rPr>
                        <a:t>504</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一般为理四</a:t>
                      </a:r>
                      <a:r>
                        <a:rPr lang="en-US" sz="1400" kern="100" dirty="0">
                          <a:effectLst/>
                        </a:rPr>
                        <a:t>221</a:t>
                      </a:r>
                      <a:r>
                        <a:rPr lang="zh-CN" sz="1400" kern="100" dirty="0">
                          <a:effectLst/>
                        </a:rPr>
                        <a:t>或理四</a:t>
                      </a:r>
                      <a:r>
                        <a:rPr lang="en-US" sz="1400" kern="100" dirty="0">
                          <a:effectLst/>
                        </a:rPr>
                        <a:t>508</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2018/12/2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406881">
                  <a:extLst>
                    <a:ext uri="{9D8B030D-6E8A-4147-A177-3AD203B41FA5}">
                      <a16:colId xmlns:a16="http://schemas.microsoft.com/office/drawing/2014/main" val="20005"/>
                    </a:ext>
                  </a:extLst>
                </a:gridCol>
                <a:gridCol w="1440100">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每周</a:t>
                      </a:r>
                      <a:r>
                        <a:rPr lang="zh-CN" altLang="en-US" sz="1400" kern="100" dirty="0">
                          <a:effectLst/>
                        </a:rPr>
                        <a:t>六上午</a:t>
                      </a:r>
                      <a:r>
                        <a:rPr lang="en-US" altLang="zh-CN" sz="1400" kern="100" dirty="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8-3 </a:t>
            </a:r>
            <a:r>
              <a:rPr lang="zh-CN" altLang="en-US" sz="2800" b="1" dirty="0">
                <a:solidFill>
                  <a:schemeClr val="bg1"/>
                </a:solidFill>
                <a:latin typeface="Calibri" pitchFamily="34" charset="0"/>
                <a:sym typeface="Calibri" pitchFamily="34" charset="0"/>
              </a:rPr>
              <a:t>会议规则</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
        <p:nvSpPr>
          <p:cNvPr id="8" name="TextBox 7"/>
          <p:cNvSpPr>
            <a:spLocks noChangeArrowheads="1"/>
          </p:cNvSpPr>
          <p:nvPr/>
        </p:nvSpPr>
        <p:spPr bwMode="auto">
          <a:xfrm>
            <a:off x="251700" y="874243"/>
            <a:ext cx="8497925"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b="1" dirty="0"/>
              <a:t>准时</a:t>
            </a:r>
            <a:br>
              <a:rPr lang="en-US" altLang="zh-CN" dirty="0"/>
            </a:br>
            <a:r>
              <a:rPr lang="en-US" altLang="zh-CN" sz="1600" dirty="0"/>
              <a:t>1.</a:t>
            </a:r>
            <a:r>
              <a:rPr lang="zh-CN" altLang="zh-CN" sz="1600" dirty="0"/>
              <a:t>出席会议尽量准时；无特殊理由，</a:t>
            </a:r>
            <a:r>
              <a:rPr lang="zh-CN" altLang="zh-CN" sz="1600" dirty="0">
                <a:solidFill>
                  <a:srgbClr val="FF0000"/>
                </a:solidFill>
              </a:rPr>
              <a:t>不能迟到</a:t>
            </a:r>
            <a:r>
              <a:rPr lang="zh-CN" altLang="zh-CN" sz="1600" dirty="0"/>
              <a:t>。</a:t>
            </a:r>
            <a:br>
              <a:rPr lang="en-US" altLang="zh-CN" sz="1600" dirty="0"/>
            </a:br>
            <a:r>
              <a:rPr lang="en-US" altLang="zh-CN" sz="1600" dirty="0"/>
              <a:t>2.</a:t>
            </a:r>
            <a:r>
              <a:rPr lang="zh-CN" altLang="zh-CN" sz="1600" dirty="0"/>
              <a:t>会议结束尽量准时。</a:t>
            </a:r>
            <a:br>
              <a:rPr lang="en-US" altLang="zh-CN" sz="1600" dirty="0"/>
            </a:br>
            <a:r>
              <a:rPr lang="zh-CN" altLang="zh-CN" sz="1600" b="1" dirty="0"/>
              <a:t>高效</a:t>
            </a:r>
            <a:br>
              <a:rPr lang="en-US" altLang="zh-CN" sz="1600" dirty="0"/>
            </a:br>
            <a:r>
              <a:rPr lang="en-US" altLang="zh-CN" sz="1600" dirty="0"/>
              <a:t>1.</a:t>
            </a:r>
            <a:r>
              <a:rPr lang="zh-CN" altLang="zh-CN" sz="1600" dirty="0"/>
              <a:t>会议期间，讨论要围绕议题</a:t>
            </a:r>
            <a:r>
              <a:rPr lang="en-US" altLang="zh-CN" sz="1600" dirty="0"/>
              <a:t>,</a:t>
            </a:r>
            <a:r>
              <a:rPr lang="zh-CN" altLang="zh-CN" sz="1600" dirty="0"/>
              <a:t>尽量不作出与议题无关的讨论。</a:t>
            </a:r>
            <a:br>
              <a:rPr lang="en-US" altLang="zh-CN" sz="1600" dirty="0"/>
            </a:br>
            <a:r>
              <a:rPr lang="en-US" altLang="zh-CN" sz="1600" dirty="0"/>
              <a:t>2.</a:t>
            </a:r>
            <a:r>
              <a:rPr lang="zh-CN" altLang="zh-CN" sz="1600" dirty="0"/>
              <a:t>会议一定要有成果：讨论要有所结论。</a:t>
            </a:r>
            <a:br>
              <a:rPr lang="en-US" altLang="zh-CN" sz="1600" dirty="0"/>
            </a:br>
            <a:r>
              <a:rPr lang="en-US" altLang="zh-CN" sz="1600" dirty="0"/>
              <a:t>3.</a:t>
            </a:r>
            <a:r>
              <a:rPr lang="zh-CN" altLang="zh-CN" sz="1600" dirty="0"/>
              <a:t>工作安排要落实，必须安排到位，尽可能落实到每个人，必须让每一个与会者都必须明确自己要干什么</a:t>
            </a:r>
            <a:r>
              <a:rPr lang="en-US" altLang="zh-CN" sz="1600" dirty="0"/>
              <a:t>,</a:t>
            </a:r>
            <a:r>
              <a:rPr lang="zh-CN" altLang="zh-CN" sz="1600" dirty="0"/>
              <a:t>什么时间完成</a:t>
            </a:r>
          </a:p>
          <a:p>
            <a:r>
              <a:rPr lang="en-US" altLang="zh-CN" sz="1600" dirty="0"/>
              <a:t>4.</a:t>
            </a:r>
            <a:r>
              <a:rPr lang="zh-CN" altLang="zh-CN" sz="1600" dirty="0"/>
              <a:t>对每一项任务设立</a:t>
            </a:r>
            <a:r>
              <a:rPr lang="zh-CN" altLang="zh-CN" sz="1600" dirty="0">
                <a:solidFill>
                  <a:srgbClr val="FF0000"/>
                </a:solidFill>
              </a:rPr>
              <a:t>执行者和监督人</a:t>
            </a:r>
            <a:r>
              <a:rPr lang="zh-CN" altLang="zh-CN" sz="1600" dirty="0"/>
              <a:t>，执行者和监督人互为</a:t>
            </a:r>
            <a:r>
              <a:rPr lang="en-US" altLang="zh-CN" sz="1600" dirty="0">
                <a:solidFill>
                  <a:srgbClr val="FF0000"/>
                </a:solidFill>
              </a:rPr>
              <a:t>AB</a:t>
            </a:r>
            <a:r>
              <a:rPr lang="zh-CN" altLang="zh-CN" sz="1600" dirty="0">
                <a:solidFill>
                  <a:srgbClr val="FF0000"/>
                </a:solidFill>
              </a:rPr>
              <a:t>角</a:t>
            </a:r>
            <a:r>
              <a:rPr lang="zh-CN" altLang="zh-CN" sz="1600" dirty="0"/>
              <a:t>，若</a:t>
            </a:r>
            <a:r>
              <a:rPr lang="en-US" altLang="zh-CN" sz="1600" dirty="0"/>
              <a:t>A</a:t>
            </a:r>
            <a:r>
              <a:rPr lang="zh-CN" altLang="zh-CN" sz="1600" dirty="0"/>
              <a:t>因为某些原因无法完成任务，需要向</a:t>
            </a:r>
            <a:r>
              <a:rPr lang="en-US" altLang="zh-CN" sz="1600" dirty="0"/>
              <a:t>B</a:t>
            </a:r>
            <a:r>
              <a:rPr lang="zh-CN" altLang="zh-CN" sz="1600" dirty="0"/>
              <a:t>说明原因并交代任务完成进度，</a:t>
            </a:r>
            <a:r>
              <a:rPr lang="en-US" altLang="zh-CN" sz="1600" dirty="0"/>
              <a:t>B</a:t>
            </a:r>
            <a:r>
              <a:rPr lang="zh-CN" altLang="zh-CN" sz="1600" dirty="0"/>
              <a:t>需要完成</a:t>
            </a:r>
            <a:r>
              <a:rPr lang="en-US" altLang="zh-CN" sz="1600" dirty="0"/>
              <a:t>A</a:t>
            </a:r>
            <a:r>
              <a:rPr lang="zh-CN" altLang="zh-CN" sz="1600" dirty="0"/>
              <a:t>剩下的任务。</a:t>
            </a:r>
            <a:br>
              <a:rPr lang="en-US" altLang="zh-CN" sz="1600" dirty="0"/>
            </a:br>
            <a:r>
              <a:rPr lang="zh-CN" altLang="zh-CN" sz="1600" b="1" dirty="0"/>
              <a:t>有条理</a:t>
            </a:r>
            <a:br>
              <a:rPr lang="en-US" altLang="zh-CN" sz="1600" dirty="0"/>
            </a:br>
            <a:r>
              <a:rPr lang="en-US" altLang="zh-CN" sz="1600" dirty="0"/>
              <a:t>1.</a:t>
            </a:r>
            <a:r>
              <a:rPr lang="zh-CN" altLang="zh-CN" sz="1600" dirty="0"/>
              <a:t>会议前一定要确立主题</a:t>
            </a:r>
          </a:p>
          <a:p>
            <a:r>
              <a:rPr lang="en-US" altLang="zh-CN" sz="1600" dirty="0"/>
              <a:t>2.</a:t>
            </a:r>
            <a:r>
              <a:rPr lang="zh-CN" altLang="zh-CN" sz="1600" dirty="0"/>
              <a:t>会议期间，注意</a:t>
            </a:r>
            <a:r>
              <a:rPr lang="zh-CN" altLang="zh-CN" sz="1600" dirty="0">
                <a:solidFill>
                  <a:srgbClr val="FF0000"/>
                </a:solidFill>
              </a:rPr>
              <a:t>录音</a:t>
            </a:r>
            <a:r>
              <a:rPr lang="zh-CN" altLang="zh-CN" sz="1600" dirty="0"/>
              <a:t>；会议以后，由会议记录员写好会议记录</a:t>
            </a:r>
          </a:p>
          <a:p>
            <a:pPr lvl="1">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1422089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8-4 </a:t>
            </a:r>
            <a:r>
              <a:rPr lang="zh-CN" altLang="en-US" sz="2800" b="1" dirty="0">
                <a:solidFill>
                  <a:schemeClr val="bg1"/>
                </a:solidFill>
                <a:latin typeface="Calibri" pitchFamily="34" charset="0"/>
                <a:sym typeface="Calibri" pitchFamily="34" charset="0"/>
              </a:rPr>
              <a:t>任务控制（惩罚措施）</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8" name="TextBox 7"/>
          <p:cNvSpPr>
            <a:spLocks noChangeArrowheads="1"/>
          </p:cNvSpPr>
          <p:nvPr/>
        </p:nvSpPr>
        <p:spPr bwMode="auto">
          <a:xfrm>
            <a:off x="323705" y="1203655"/>
            <a:ext cx="7848545"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1.</a:t>
            </a:r>
            <a:r>
              <a:rPr lang="zh-CN" altLang="zh-CN" dirty="0"/>
              <a:t>规定会议时间内不得迟到，除非提前两天向</a:t>
            </a:r>
            <a:r>
              <a:rPr lang="en-US" altLang="zh-CN" dirty="0"/>
              <a:t>PM</a:t>
            </a:r>
            <a:r>
              <a:rPr lang="zh-CN" altLang="zh-CN" dirty="0"/>
              <a:t>请假，无故迟到需要贡献团建基金：</a:t>
            </a:r>
            <a:r>
              <a:rPr lang="en-US" altLang="zh-CN" dirty="0"/>
              <a:t>50</a:t>
            </a:r>
            <a:r>
              <a:rPr lang="zh-CN" altLang="zh-CN" dirty="0"/>
              <a:t>元</a:t>
            </a:r>
            <a:r>
              <a:rPr lang="en-US" altLang="zh-CN" dirty="0"/>
              <a:t>/5</a:t>
            </a:r>
            <a:r>
              <a:rPr lang="zh-CN" altLang="zh-CN" dirty="0"/>
              <a:t>分钟。</a:t>
            </a:r>
            <a:endParaRPr lang="en-US" altLang="zh-CN" dirty="0"/>
          </a:p>
          <a:p>
            <a:endParaRPr lang="zh-CN" altLang="zh-CN" dirty="0"/>
          </a:p>
          <a:p>
            <a:r>
              <a:rPr lang="en-US" altLang="zh-CN" dirty="0"/>
              <a:t>2.</a:t>
            </a:r>
            <a:r>
              <a:rPr lang="zh-CN" altLang="zh-CN" dirty="0"/>
              <a:t>每个成员的任务都设立了截止时间，组员需要在规定时间内完成相应任务，如果没有按时完成，会酌情对该组员进行扣分。</a:t>
            </a:r>
            <a:endParaRPr lang="en-US" altLang="zh-CN" dirty="0"/>
          </a:p>
          <a:p>
            <a:endParaRPr lang="zh-CN" altLang="zh-CN" dirty="0"/>
          </a:p>
          <a:p>
            <a:r>
              <a:rPr lang="en-US" altLang="zh-CN" dirty="0"/>
              <a:t>3.</a:t>
            </a:r>
            <a:r>
              <a:rPr lang="zh-CN" altLang="zh-CN" dirty="0"/>
              <a:t>若成员完成任务存在问题，需要提出解决方案，及时对问题进行修改补充。</a:t>
            </a:r>
          </a:p>
          <a:p>
            <a:pPr lvl="1">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1234219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val="20000"/>
                    </a:ext>
                  </a:extLst>
                </a:gridCol>
                <a:gridCol w="1208028">
                  <a:extLst>
                    <a:ext uri="{9D8B030D-6E8A-4147-A177-3AD203B41FA5}">
                      <a16:colId xmlns:a16="http://schemas.microsoft.com/office/drawing/2014/main" val="20001"/>
                    </a:ext>
                  </a:extLst>
                </a:gridCol>
                <a:gridCol w="1208028">
                  <a:extLst>
                    <a:ext uri="{9D8B030D-6E8A-4147-A177-3AD203B41FA5}">
                      <a16:colId xmlns:a16="http://schemas.microsoft.com/office/drawing/2014/main" val="20002"/>
                    </a:ext>
                  </a:extLst>
                </a:gridCol>
                <a:gridCol w="1208028">
                  <a:extLst>
                    <a:ext uri="{9D8B030D-6E8A-4147-A177-3AD203B41FA5}">
                      <a16:colId xmlns:a16="http://schemas.microsoft.com/office/drawing/2014/main" val="20003"/>
                    </a:ext>
                  </a:extLst>
                </a:gridCol>
                <a:gridCol w="2080370">
                  <a:extLst>
                    <a:ext uri="{9D8B030D-6E8A-4147-A177-3AD203B41FA5}">
                      <a16:colId xmlns:a16="http://schemas.microsoft.com/office/drawing/2014/main"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val="20000"/>
                    </a:ext>
                  </a:extLst>
                </a:gridCol>
                <a:gridCol w="1243999">
                  <a:extLst>
                    <a:ext uri="{9D8B030D-6E8A-4147-A177-3AD203B41FA5}">
                      <a16:colId xmlns:a16="http://schemas.microsoft.com/office/drawing/2014/main" val="20001"/>
                    </a:ext>
                  </a:extLst>
                </a:gridCol>
                <a:gridCol w="1243999">
                  <a:extLst>
                    <a:ext uri="{9D8B030D-6E8A-4147-A177-3AD203B41FA5}">
                      <a16:colId xmlns:a16="http://schemas.microsoft.com/office/drawing/2014/main" val="20002"/>
                    </a:ext>
                  </a:extLst>
                </a:gridCol>
                <a:gridCol w="1243999">
                  <a:extLst>
                    <a:ext uri="{9D8B030D-6E8A-4147-A177-3AD203B41FA5}">
                      <a16:colId xmlns:a16="http://schemas.microsoft.com/office/drawing/2014/main" val="20003"/>
                    </a:ext>
                  </a:extLst>
                </a:gridCol>
                <a:gridCol w="2286326">
                  <a:extLst>
                    <a:ext uri="{9D8B030D-6E8A-4147-A177-3AD203B41FA5}">
                      <a16:colId xmlns:a16="http://schemas.microsoft.com/office/drawing/2014/main"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用例描述</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测试用例</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用户手册</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[1][2][5]</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2877785642"/>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altLang="zh-CN" sz="1400" kern="1200" dirty="0">
                          <a:solidFill>
                            <a:schemeClr val="dk1"/>
                          </a:solidFill>
                          <a:effectLst/>
                          <a:latin typeface="+mn-lt"/>
                          <a:ea typeface="+mn-ea"/>
                          <a:cs typeface="+mn-cs"/>
                        </a:rPr>
                        <a:t>工作人员做到所有事假提前一星期通知以让项目经理合理安排其他人员的分工使计划照常推进。所有计划</a:t>
                      </a:r>
                      <a:r>
                        <a:rPr lang="zh-CN" altLang="zh-CN" sz="1400" kern="1200" dirty="0">
                          <a:solidFill>
                            <a:srgbClr val="FF0000"/>
                          </a:solidFill>
                          <a:effectLst/>
                          <a:latin typeface="+mn-lt"/>
                          <a:ea typeface="+mn-ea"/>
                          <a:cs typeface="+mn-cs"/>
                        </a:rPr>
                        <a:t>应有监督人监督以保证</a:t>
                      </a:r>
                      <a:r>
                        <a:rPr lang="zh-CN" altLang="zh-CN" sz="1400" kern="1200" dirty="0">
                          <a:solidFill>
                            <a:schemeClr val="dk1"/>
                          </a:solidFill>
                          <a:effectLst/>
                          <a:latin typeface="+mn-lt"/>
                          <a:ea typeface="+mn-ea"/>
                          <a:cs typeface="+mn-cs"/>
                        </a:rPr>
                        <a:t>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802929">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，项目一经修改就传送每一个测试版本至非受控文档，将</a:t>
            </a:r>
            <a:r>
              <a:rPr lang="zh-CN" altLang="en-US" sz="1600" b="1" dirty="0">
                <a:solidFill>
                  <a:srgbClr val="FF0000"/>
                </a:solidFill>
                <a:latin typeface="Calibri" pitchFamily="34" charset="0"/>
                <a:sym typeface="Calibri" pitchFamily="34" charset="0"/>
              </a:rPr>
              <a:t>正式版本</a:t>
            </a:r>
            <a:r>
              <a:rPr lang="zh-CN" altLang="en-US" sz="1600" b="1" dirty="0">
                <a:solidFill>
                  <a:srgbClr val="000000"/>
                </a:solidFill>
                <a:latin typeface="Calibri" pitchFamily="34" charset="0"/>
                <a:sym typeface="Calibri" pitchFamily="34" charset="0"/>
              </a:rPr>
              <a:t>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 </a:t>
            </a:r>
            <a:r>
              <a:rPr lang="zh-CN" altLang="en-US" sz="2800" b="1" dirty="0">
                <a:solidFill>
                  <a:schemeClr val="bg1"/>
                </a:solidFill>
                <a:latin typeface="Calibri" pitchFamily="34" charset="0"/>
                <a:sym typeface="Calibri" pitchFamily="34" charset="0"/>
              </a:rPr>
              <a:t>项目的监督</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extLst>
                    <a:ext uri="{9D8B030D-6E8A-4147-A177-3AD203B41FA5}">
                      <a16:colId xmlns:a16="http://schemas.microsoft.com/office/drawing/2014/main" val="20000"/>
                    </a:ext>
                  </a:extLst>
                </a:gridCol>
                <a:gridCol w="1800125">
                  <a:extLst>
                    <a:ext uri="{9D8B030D-6E8A-4147-A177-3AD203B41FA5}">
                      <a16:colId xmlns:a16="http://schemas.microsoft.com/office/drawing/2014/main" val="20001"/>
                    </a:ext>
                  </a:extLst>
                </a:gridCol>
                <a:gridCol w="4752330">
                  <a:extLst>
                    <a:ext uri="{9D8B030D-6E8A-4147-A177-3AD203B41FA5}">
                      <a16:colId xmlns:a16="http://schemas.microsoft.com/office/drawing/2014/main" val="20002"/>
                    </a:ext>
                  </a:extLst>
                </a:gridCol>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3"/>
                  </a:ext>
                </a:extLst>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4"/>
                  </a:ext>
                </a:extLst>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a:effectLst/>
                        </a:rPr>
                        <a:t>HuFangZheng</a:t>
                      </a:r>
                      <a:r>
                        <a:rPr lang="en-US" sz="1600" kern="100" dirty="0">
                          <a:effectLst/>
                        </a:rPr>
                        <a:t> &amp;  </a:t>
                      </a:r>
                    </a:p>
                    <a:p>
                      <a:pPr algn="just">
                        <a:spcAft>
                          <a:spcPts val="0"/>
                        </a:spcAft>
                      </a:pPr>
                      <a:r>
                        <a:rPr lang="en-US" sz="1600" kern="100" dirty="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0.6.docx   2018/11/17</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[6]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132351088"/>
              </p:ext>
            </p:extLst>
          </p:nvPr>
        </p:nvGraphicFramePr>
        <p:xfrm>
          <a:off x="1007752" y="964175"/>
          <a:ext cx="7128495" cy="3698894"/>
        </p:xfrm>
        <a:graphic>
          <a:graphicData uri="http://schemas.openxmlformats.org/drawingml/2006/table">
            <a:tbl>
              <a:tblPr firstRow="1" firstCol="1" bandRow="1">
                <a:tableStyleId>{5C22544A-7EE6-4342-B048-85BDC9FD1C3A}</a:tableStyleId>
              </a:tblPr>
              <a:tblGrid>
                <a:gridCol w="906549">
                  <a:extLst>
                    <a:ext uri="{9D8B030D-6E8A-4147-A177-3AD203B41FA5}">
                      <a16:colId xmlns:a16="http://schemas.microsoft.com/office/drawing/2014/main" val="20000"/>
                    </a:ext>
                  </a:extLst>
                </a:gridCol>
                <a:gridCol w="2445265">
                  <a:extLst>
                    <a:ext uri="{9D8B030D-6E8A-4147-A177-3AD203B41FA5}">
                      <a16:colId xmlns:a16="http://schemas.microsoft.com/office/drawing/2014/main" val="20001"/>
                    </a:ext>
                  </a:extLst>
                </a:gridCol>
                <a:gridCol w="1495639">
                  <a:extLst>
                    <a:ext uri="{9D8B030D-6E8A-4147-A177-3AD203B41FA5}">
                      <a16:colId xmlns:a16="http://schemas.microsoft.com/office/drawing/2014/main" val="20002"/>
                    </a:ext>
                  </a:extLst>
                </a:gridCol>
                <a:gridCol w="2281042">
                  <a:extLst>
                    <a:ext uri="{9D8B030D-6E8A-4147-A177-3AD203B41FA5}">
                      <a16:colId xmlns:a16="http://schemas.microsoft.com/office/drawing/2014/main" val="20003"/>
                    </a:ext>
                  </a:extLst>
                </a:gridCol>
              </a:tblGrid>
              <a:tr h="176137">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版本</a:t>
                      </a:r>
                      <a:r>
                        <a:rPr lang="en-US" sz="1050" kern="100">
                          <a:effectLst/>
                          <a:latin typeface="Times New Roman" panose="02020603050405020304" pitchFamily="18" charset="0"/>
                          <a:ea typeface="宋体" panose="02010600030101010101" pitchFamily="2" charset="-122"/>
                        </a:rPr>
                        <a:t>/</a:t>
                      </a:r>
                      <a:r>
                        <a:rPr lang="zh-CN" sz="1050" kern="100">
                          <a:effectLst/>
                          <a:latin typeface="Times New Roman" panose="02020603050405020304" pitchFamily="18" charset="0"/>
                          <a:ea typeface="宋体" panose="02010600030101010101" pitchFamily="2" charset="-122"/>
                        </a:rPr>
                        <a:t>状态</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参与者</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起止日期</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备注</a:t>
                      </a:r>
                    </a:p>
                  </a:txBody>
                  <a:tcPr marL="68580" marR="68580" marT="0" marB="0"/>
                </a:tc>
                <a:extLst>
                  <a:ext uri="{0D108BD9-81ED-4DB2-BD59-A6C34878D82A}">
                    <a16:rowId xmlns:a16="http://schemas.microsoft.com/office/drawing/2014/main" val="10000"/>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2018-10-18</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2018-10-21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对需求工程项目计划做出分析</a:t>
                      </a:r>
                    </a:p>
                  </a:txBody>
                  <a:tcPr marL="68580" marR="68580" marT="0" marB="0"/>
                </a:tc>
                <a:extLst>
                  <a:ext uri="{0D108BD9-81ED-4DB2-BD59-A6C34878D82A}">
                    <a16:rowId xmlns:a16="http://schemas.microsoft.com/office/drawing/2014/main" val="10001"/>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2018-10-07</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2018-10-31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对需求工程项目计划进行修改</a:t>
                      </a:r>
                    </a:p>
                  </a:txBody>
                  <a:tcPr marL="68580" marR="68580" marT="0" marB="0"/>
                </a:tc>
                <a:extLst>
                  <a:ext uri="{0D108BD9-81ED-4DB2-BD59-A6C34878D82A}">
                    <a16:rowId xmlns:a16="http://schemas.microsoft.com/office/drawing/2014/main" val="10002"/>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2018-10-31</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根据课堂评审，对需求工程项目计划进行修改</a:t>
                      </a:r>
                    </a:p>
                  </a:txBody>
                  <a:tcPr marL="68580" marR="68580" marT="0" marB="0"/>
                </a:tc>
                <a:extLst>
                  <a:ext uri="{0D108BD9-81ED-4DB2-BD59-A6C34878D82A}">
                    <a16:rowId xmlns:a16="http://schemas.microsoft.com/office/drawing/2014/main" val="10003"/>
                  </a:ext>
                </a:extLst>
              </a:tr>
              <a:tr h="704549">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0.4.0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2018-11-06</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2018-11-15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latin typeface="Times New Roman" panose="02020603050405020304" pitchFamily="18" charset="0"/>
                          <a:ea typeface="宋体" panose="02010600030101010101" pitchFamily="2" charset="-122"/>
                        </a:rPr>
                        <a:t>对需求计划进行补充</a:t>
                      </a:r>
                      <a:r>
                        <a:rPr lang="en-US" sz="1050" kern="100" dirty="0">
                          <a:effectLst/>
                          <a:latin typeface="Times New Roman" panose="02020603050405020304" pitchFamily="18" charset="0"/>
                          <a:ea typeface="宋体" panose="02010600030101010101" pitchFamily="2" charset="-122"/>
                        </a:rPr>
                        <a:t>SWOT</a:t>
                      </a:r>
                      <a:r>
                        <a:rPr lang="zh-CN" sz="1050" kern="100" dirty="0">
                          <a:effectLst/>
                          <a:latin typeface="Times New Roman" panose="02020603050405020304" pitchFamily="18" charset="0"/>
                          <a:ea typeface="宋体" panose="02010600030101010101" pitchFamily="2" charset="-122"/>
                        </a:rPr>
                        <a:t>分析、风险管理、质量保证、配置管理及设想方案等进行补充修改</a:t>
                      </a:r>
                    </a:p>
                  </a:txBody>
                  <a:tcPr marL="68580" marR="68580" marT="0" marB="0"/>
                </a:tc>
                <a:extLst>
                  <a:ext uri="{0D108BD9-81ED-4DB2-BD59-A6C34878D82A}">
                    <a16:rowId xmlns:a16="http://schemas.microsoft.com/office/drawing/2014/main" val="10004"/>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2018-11-13</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2018-11-19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对需求计划进行项目</a:t>
                      </a:r>
                      <a:r>
                        <a:rPr lang="en-US" sz="1050" kern="100">
                          <a:effectLst/>
                          <a:latin typeface="Times New Roman" panose="02020603050405020304" pitchFamily="18" charset="0"/>
                          <a:ea typeface="宋体" panose="02010600030101010101" pitchFamily="2" charset="-122"/>
                        </a:rPr>
                        <a:t>WBS</a:t>
                      </a:r>
                      <a:r>
                        <a:rPr lang="zh-CN" sz="1050" kern="100">
                          <a:effectLst/>
                          <a:latin typeface="Times New Roman" panose="02020603050405020304" pitchFamily="18" charset="0"/>
                          <a:ea typeface="宋体" panose="02010600030101010101" pitchFamily="2" charset="-122"/>
                        </a:rPr>
                        <a:t>图的增加</a:t>
                      </a:r>
                    </a:p>
                  </a:txBody>
                  <a:tcPr marL="68580" marR="68580" marT="0" marB="0"/>
                </a:tc>
                <a:extLst>
                  <a:ext uri="{0D108BD9-81ED-4DB2-BD59-A6C34878D82A}">
                    <a16:rowId xmlns:a16="http://schemas.microsoft.com/office/drawing/2014/main" val="10005"/>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0.6.0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2018-11-19</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2018-11-23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对需求计划进行</a:t>
                      </a:r>
                      <a:r>
                        <a:rPr lang="en-US" sz="1050" kern="100">
                          <a:effectLst/>
                          <a:latin typeface="Times New Roman" panose="02020603050405020304" pitchFamily="18" charset="0"/>
                          <a:ea typeface="宋体" panose="02010600030101010101" pitchFamily="2" charset="-122"/>
                        </a:rPr>
                        <a:t>logo</a:t>
                      </a:r>
                      <a:r>
                        <a:rPr lang="zh-CN" sz="1050" kern="100">
                          <a:effectLst/>
                          <a:latin typeface="Times New Roman" panose="02020603050405020304" pitchFamily="18" charset="0"/>
                          <a:ea typeface="宋体" panose="02010600030101010101" pitchFamily="2" charset="-122"/>
                        </a:rPr>
                        <a:t>的增加</a:t>
                      </a:r>
                    </a:p>
                  </a:txBody>
                  <a:tcPr marL="68580" marR="68580" marT="0" marB="0"/>
                </a:tc>
                <a:extLst>
                  <a:ext uri="{0D108BD9-81ED-4DB2-BD59-A6C34878D82A}">
                    <a16:rowId xmlns:a16="http://schemas.microsoft.com/office/drawing/2014/main" val="10006"/>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0.7.0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2018-11-23</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2018-11-29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根据评审对需求计划进一步修改</a:t>
                      </a:r>
                    </a:p>
                  </a:txBody>
                  <a:tcPr marL="68580" marR="68580" marT="0" marB="0"/>
                </a:tc>
                <a:extLst>
                  <a:ext uri="{0D108BD9-81ED-4DB2-BD59-A6C34878D82A}">
                    <a16:rowId xmlns:a16="http://schemas.microsoft.com/office/drawing/2014/main" val="10007"/>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0.8.0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2018-11-29</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2018-12-02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根据周四其他小组的评审对需求计划进一步修改</a:t>
                      </a:r>
                    </a:p>
                  </a:txBody>
                  <a:tcPr marL="68580" marR="68580" marT="0" marB="0"/>
                </a:tc>
                <a:extLst>
                  <a:ext uri="{0D108BD9-81ED-4DB2-BD59-A6C34878D82A}">
                    <a16:rowId xmlns:a16="http://schemas.microsoft.com/office/drawing/2014/main" val="1967396932"/>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2018-12-02</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2018-12-06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latin typeface="Times New Roman" panose="02020603050405020304" pitchFamily="18" charset="0"/>
                          <a:ea typeface="宋体" panose="02010600030101010101" pitchFamily="2" charset="-122"/>
                        </a:rPr>
                        <a:t>发布需求工程项目计划</a:t>
                      </a:r>
                    </a:p>
                  </a:txBody>
                  <a:tcPr marL="68580" marR="68580" marT="0" marB="0"/>
                </a:tc>
                <a:extLst>
                  <a:ext uri="{0D108BD9-81ED-4DB2-BD59-A6C34878D82A}">
                    <a16:rowId xmlns:a16="http://schemas.microsoft.com/office/drawing/2014/main" val="296682128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4" name="Picture 3">
            <a:extLst>
              <a:ext uri="{FF2B5EF4-FFF2-40B4-BE49-F238E27FC236}">
                <a16:creationId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4" name="Picture 3">
            <a:extLst>
              <a:ext uri="{FF2B5EF4-FFF2-40B4-BE49-F238E27FC236}">
                <a16:creationId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第九次系统分析会议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62</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需求工程计划文档书写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刘雨霏</a:t>
            </a:r>
            <a:r>
              <a:rPr lang="en-US" altLang="zh-CN" sz="1600" b="1" dirty="0">
                <a:solidFill>
                  <a:srgbClr val="000000"/>
                </a:solidFill>
                <a:latin typeface="Calibri" pitchFamily="34" charset="0"/>
              </a:rPr>
              <a:t>		87</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63</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64</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2018/12/2</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理四</a:t>
                      </a:r>
                      <a:r>
                        <a:rPr lang="en-US" sz="1600" kern="100" dirty="0">
                          <a:effectLst/>
                        </a:rPr>
                        <a:t>506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19967306561</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17376509845</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13588012651</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1195</TotalTime>
  <Pages>0</Pages>
  <Words>4035</Words>
  <Characters>0</Characters>
  <Application>Microsoft Office PowerPoint</Application>
  <DocSecurity>0</DocSecurity>
  <PresentationFormat>全屏显示(16:9)</PresentationFormat>
  <Lines>0</Lines>
  <Paragraphs>857</Paragraphs>
  <Slides>64</Slides>
  <Notes>64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64</vt:i4>
      </vt:variant>
    </vt:vector>
  </HeadingPairs>
  <TitlesOfParts>
    <vt:vector size="71" baseType="lpstr">
      <vt:lpstr>HelveticaNeueLT Pro 35 Th</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一川梅子 黄时雨</cp:lastModifiedBy>
  <cp:revision>390</cp:revision>
  <dcterms:created xsi:type="dcterms:W3CDTF">2014-07-25T06:09:36Z</dcterms:created>
  <dcterms:modified xsi:type="dcterms:W3CDTF">2018-12-02T13:12:13Z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