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80" r:id="rId4"/>
    <p:sldId id="355" r:id="rId5"/>
    <p:sldId id="354" r:id="rId6"/>
    <p:sldId id="359" r:id="rId7"/>
    <p:sldId id="364" r:id="rId8"/>
    <p:sldId id="365" r:id="rId9"/>
    <p:sldId id="402" r:id="rId10"/>
    <p:sldId id="366" r:id="rId11"/>
    <p:sldId id="367" r:id="rId12"/>
    <p:sldId id="368" r:id="rId13"/>
    <p:sldId id="369" r:id="rId14"/>
    <p:sldId id="370" r:id="rId15"/>
    <p:sldId id="371" r:id="rId16"/>
    <p:sldId id="345" r:id="rId17"/>
    <p:sldId id="346" r:id="rId18"/>
    <p:sldId id="347" r:id="rId19"/>
    <p:sldId id="379" r:id="rId20"/>
    <p:sldId id="375" r:id="rId21"/>
    <p:sldId id="374" r:id="rId22"/>
    <p:sldId id="376" r:id="rId23"/>
    <p:sldId id="405" r:id="rId24"/>
    <p:sldId id="406" r:id="rId25"/>
    <p:sldId id="407" r:id="rId26"/>
    <p:sldId id="334" r:id="rId27"/>
    <p:sldId id="372" r:id="rId28"/>
    <p:sldId id="328" r:id="rId29"/>
    <p:sldId id="350" r:id="rId30"/>
    <p:sldId id="408" r:id="rId31"/>
    <p:sldId id="278" r:id="rId32"/>
    <p:sldId id="382" r:id="rId33"/>
    <p:sldId id="380" r:id="rId34"/>
    <p:sldId id="352" r:id="rId35"/>
    <p:sldId id="383" r:id="rId36"/>
    <p:sldId id="353" r:id="rId37"/>
    <p:sldId id="385" r:id="rId38"/>
    <p:sldId id="386" r:id="rId39"/>
    <p:sldId id="387" r:id="rId40"/>
    <p:sldId id="388" r:id="rId41"/>
    <p:sldId id="389" r:id="rId42"/>
    <p:sldId id="390" r:id="rId43"/>
    <p:sldId id="391" r:id="rId44"/>
    <p:sldId id="392" r:id="rId45"/>
    <p:sldId id="398" r:id="rId46"/>
    <p:sldId id="397" r:id="rId47"/>
    <p:sldId id="403" r:id="rId48"/>
    <p:sldId id="311" r:id="rId49"/>
    <p:sldId id="404" r:id="rId50"/>
    <p:sldId id="399" r:id="rId51"/>
    <p:sldId id="310" r:id="rId52"/>
    <p:sldId id="308" r:id="rId53"/>
    <p:sldId id="275" r:id="rId54"/>
  </p:sldIdLst>
  <p:sldSz cx="9144000" cy="5143500" type="screen16x9"/>
  <p:notesSz cx="6858000" cy="9144000"/>
  <p:custDataLst>
    <p:tags r:id="rId56"/>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11725" y="991953"/>
            <a:ext cx="7776540" cy="3955962"/>
          </a:xfrm>
          <a:prstGeom prst="rect">
            <a:avLst/>
          </a:prstGeom>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2-4 </a:t>
            </a:r>
            <a:r>
              <a:rPr lang="zh-CN" altLang="en-US" sz="2800" b="1" dirty="0" smtClean="0">
                <a:solidFill>
                  <a:schemeClr val="bg1"/>
                </a:solidFill>
                <a:latin typeface="Calibri" pitchFamily="34" charset="0"/>
                <a:sym typeface="Calibri" pitchFamily="34" charset="0"/>
              </a:rPr>
              <a:t>关联图</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539720" y="991953"/>
            <a:ext cx="7776539" cy="3595937"/>
          </a:xfrm>
          <a:prstGeom prst="rect">
            <a:avLst/>
          </a:prstGeom>
        </p:spPr>
      </p:pic>
    </p:spTree>
    <p:extLst>
      <p:ext uri="{BB962C8B-B14F-4D97-AF65-F5344CB8AC3E}">
        <p14:creationId xmlns:p14="http://schemas.microsoft.com/office/powerpoint/2010/main" val="5176117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2-5 </a:t>
            </a:r>
            <a:r>
              <a:rPr lang="zh-CN" altLang="en-US" sz="2800" b="1" dirty="0" smtClean="0">
                <a:solidFill>
                  <a:schemeClr val="bg1"/>
                </a:solidFill>
                <a:latin typeface="Calibri" pitchFamily="34" charset="0"/>
                <a:sym typeface="Calibri" pitchFamily="34" charset="0"/>
              </a:rPr>
              <a:t>事件</a:t>
            </a:r>
            <a:r>
              <a:rPr lang="zh-CN" altLang="en-US" sz="2800" b="1" dirty="0">
                <a:solidFill>
                  <a:schemeClr val="bg1"/>
                </a:solidFill>
                <a:latin typeface="Calibri" pitchFamily="34" charset="0"/>
                <a:sym typeface="Calibri" pitchFamily="34" charset="0"/>
              </a:rPr>
              <a:t>响应列表</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108104926"/>
              </p:ext>
            </p:extLst>
          </p:nvPr>
        </p:nvGraphicFramePr>
        <p:xfrm>
          <a:off x="611725" y="1059642"/>
          <a:ext cx="7992555" cy="3888270"/>
        </p:xfrm>
        <a:graphic>
          <a:graphicData uri="http://schemas.openxmlformats.org/drawingml/2006/table">
            <a:tbl>
              <a:tblPr>
                <a:tableStyleId>{5C22544A-7EE6-4342-B048-85BDC9FD1C3A}</a:tableStyleId>
              </a:tblPr>
              <a:tblGrid>
                <a:gridCol w="563135"/>
                <a:gridCol w="2242658"/>
                <a:gridCol w="2805792"/>
                <a:gridCol w="2380970"/>
              </a:tblGrid>
              <a:tr h="222032">
                <a:tc>
                  <a:txBody>
                    <a:bodyPr/>
                    <a:lstStyle/>
                    <a:p>
                      <a:pPr algn="just">
                        <a:spcAft>
                          <a:spcPts val="0"/>
                        </a:spcAft>
                      </a:pPr>
                      <a:r>
                        <a:rPr lang="en-US" sz="1400" kern="100" dirty="0">
                          <a:effectLst/>
                        </a:rPr>
                        <a:t>ID</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事件</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系统状态</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系统响应</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游客访问网站</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网站处于低响应状态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不允许执行浏览外的操作</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用户创建项目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网站传输信息给管理员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提示创建项目成功正在审核</a:t>
                      </a:r>
                      <a:endParaRPr lang="zh-CN" sz="1400" kern="100">
                        <a:effectLst/>
                        <a:latin typeface="Times New Roman"/>
                        <a:ea typeface="宋体"/>
                      </a:endParaRPr>
                    </a:p>
                  </a:txBody>
                  <a:tcPr marL="68580" marR="68580" marT="0" marB="0"/>
                </a:tc>
              </a:tr>
              <a:tr h="407962">
                <a:tc>
                  <a:txBody>
                    <a:bodyPr/>
                    <a:lstStyle/>
                    <a:p>
                      <a:pPr algn="just">
                        <a:spcAft>
                          <a:spcPts val="0"/>
                        </a:spcAft>
                      </a:pPr>
                      <a:r>
                        <a:rPr lang="en-US" sz="1400" kern="100">
                          <a:effectLst/>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指导者创建案例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网站传输信息给管理员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提示创建案例成功正在审核</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用户查看资料</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网站进入低响应状态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进入案例资料界面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用户注册</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网站调动数据库查询</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提示注册结果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用户登录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网站调动数据库查询</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提示注册结果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7</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用户注销</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网站返回低响应状态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将用户变为游客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用户修改个人信息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网站记录修改的信息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更新个人信息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9</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用户参与案例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网站进入低响应状态</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进入项目案例界面</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用户参与论坛</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网站记录信息</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结果返回</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管理员管理用户信息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管理员管理论坛内容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更新信息</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管理员管理项目案例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网站记录信息</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向用户发送结果</a:t>
                      </a:r>
                      <a:endParaRPr lang="zh-CN" sz="1400" kern="100">
                        <a:effectLst/>
                        <a:latin typeface="Times New Roman"/>
                        <a:ea typeface="宋体"/>
                      </a:endParaRPr>
                    </a:p>
                  </a:txBody>
                  <a:tcPr marL="68580" marR="68580" marT="0" marB="0"/>
                </a:tc>
              </a:tr>
              <a:tr h="222032">
                <a:tc>
                  <a:txBody>
                    <a:bodyPr/>
                    <a:lstStyle/>
                    <a:p>
                      <a:pPr algn="just">
                        <a:spcAft>
                          <a:spcPts val="0"/>
                        </a:spcAft>
                      </a:pPr>
                      <a:r>
                        <a:rPr lang="en-US" sz="1400" kern="100">
                          <a:effectLst/>
                        </a:rPr>
                        <a:t>14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管理员管理网站系统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网站记录信息</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提示结果</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7687204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7" name="矩形 6"/>
          <p:cNvSpPr/>
          <p:nvPr/>
        </p:nvSpPr>
        <p:spPr>
          <a:xfrm>
            <a:off x="8388265" y="4193946"/>
            <a:ext cx="452368" cy="369332"/>
          </a:xfrm>
          <a:prstGeom prst="rect">
            <a:avLst/>
          </a:prstGeom>
        </p:spPr>
        <p:txBody>
          <a:bodyPr wrap="none">
            <a:spAutoFit/>
          </a:bodyPr>
          <a:lstStyle/>
          <a:p>
            <a:r>
              <a:rPr lang="en-US" altLang="zh-CN" b="1" dirty="0">
                <a:solidFill>
                  <a:srgbClr val="000000"/>
                </a:solidFill>
                <a:latin typeface="Calibri" pitchFamily="34" charset="0"/>
                <a:sym typeface="Calibri" pitchFamily="34" charset="0"/>
              </a:rPr>
              <a:t>[2]</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64922655"/>
              </p:ext>
            </p:extLst>
          </p:nvPr>
        </p:nvGraphicFramePr>
        <p:xfrm>
          <a:off x="611727" y="1059645"/>
          <a:ext cx="7632528" cy="3627120"/>
        </p:xfrm>
        <a:graphic>
          <a:graphicData uri="http://schemas.openxmlformats.org/drawingml/2006/table">
            <a:tbl>
              <a:tblPr firstRow="1" firstCol="1" bandRow="1">
                <a:tableStyleId>{5C22544A-7EE6-4342-B048-85BDC9FD1C3A}</a:tableStyleId>
              </a:tblPr>
              <a:tblGrid>
                <a:gridCol w="872996"/>
                <a:gridCol w="1126589"/>
                <a:gridCol w="1127473"/>
                <a:gridCol w="998466"/>
                <a:gridCol w="1979262"/>
                <a:gridCol w="1527742"/>
              </a:tblGrid>
              <a:tr h="169143">
                <a:tc>
                  <a:txBody>
                    <a:bodyPr/>
                    <a:lstStyle/>
                    <a:p>
                      <a:pPr algn="just">
                        <a:spcAft>
                          <a:spcPts val="0"/>
                        </a:spcAft>
                      </a:pPr>
                      <a:r>
                        <a:rPr lang="zh-CN" sz="1400" kern="100" dirty="0">
                          <a:effectLst/>
                        </a:rPr>
                        <a:t>用户类</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r>
              <a:tr h="1184003">
                <a:tc>
                  <a:txBody>
                    <a:bodyPr/>
                    <a:lstStyle/>
                    <a:p>
                      <a:pPr algn="just">
                        <a:spcAft>
                          <a:spcPts val="0"/>
                        </a:spcAft>
                      </a:pPr>
                      <a:r>
                        <a:rPr lang="zh-CN" sz="1400" kern="0">
                          <a:effectLst/>
                        </a:rPr>
                        <a:t>教师用户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关键用户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项目由杨枨老师布置，杨枨老师做教师用户代表可以清楚的反应教师用户的需求，杨枨老师同时作为项目下达者，清楚的知道项目内容及要求。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同分析师交流与沟通，提出教师方的需求，在开发过程中发现和总结存在的问题和弊端并审查最终结果。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r>
              <a:tr h="1014860">
                <a:tc>
                  <a:txBody>
                    <a:bodyPr/>
                    <a:lstStyle/>
                    <a:p>
                      <a:pPr algn="just">
                        <a:spcAft>
                          <a:spcPts val="0"/>
                        </a:spcAft>
                      </a:pPr>
                      <a:r>
                        <a:rPr lang="zh-CN" sz="1400" kern="0">
                          <a:effectLst/>
                        </a:rPr>
                        <a:t>管理员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直接用户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学长作为杨老师的学生，具有丰富的学习经验，能够帮助我们更好地分析系统，发现我们的不足并给与指导。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r>
              <a:tr h="84571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骆一辉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作为本专业的学生，能更清楚的理解自己对该方面的知识欠缺什么需要什么，且约谈容易。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88641105"/>
              </p:ext>
            </p:extLst>
          </p:nvPr>
        </p:nvGraphicFramePr>
        <p:xfrm>
          <a:off x="467715" y="987640"/>
          <a:ext cx="8064560" cy="4053840"/>
        </p:xfrm>
        <a:graphic>
          <a:graphicData uri="http://schemas.openxmlformats.org/drawingml/2006/table">
            <a:tbl>
              <a:tblPr firstCol="1" bandRow="1">
                <a:tableStyleId>{5C22544A-7EE6-4342-B048-85BDC9FD1C3A}</a:tableStyleId>
              </a:tblPr>
              <a:tblGrid>
                <a:gridCol w="922412"/>
                <a:gridCol w="1190358"/>
                <a:gridCol w="1191292"/>
                <a:gridCol w="1054985"/>
                <a:gridCol w="2091295"/>
                <a:gridCol w="1614218"/>
              </a:tblGrid>
              <a:tr h="1061126">
                <a:tc>
                  <a:txBody>
                    <a:bodyPr/>
                    <a:lstStyle/>
                    <a:p>
                      <a:pPr algn="just">
                        <a:spcAft>
                          <a:spcPts val="0"/>
                        </a:spcAft>
                      </a:pPr>
                      <a:r>
                        <a:rPr lang="zh-CN" sz="1400" kern="0" dirty="0">
                          <a:effectLst/>
                        </a:rPr>
                        <a:t>学生代表</a:t>
                      </a:r>
                      <a:endParaRPr lang="zh-CN" sz="1400" kern="100" dirty="0">
                        <a:effectLst/>
                        <a:latin typeface="Times New Roman"/>
                        <a:ea typeface="宋体"/>
                      </a:endParaRPr>
                    </a:p>
                  </a:txBody>
                  <a:tcPr marL="66118" marR="66118" marT="0" marB="0"/>
                </a:tc>
                <a:tc>
                  <a:txBody>
                    <a:bodyPr/>
                    <a:lstStyle/>
                    <a:p>
                      <a:pPr algn="just">
                        <a:spcAft>
                          <a:spcPts val="0"/>
                        </a:spcAft>
                      </a:pPr>
                      <a:r>
                        <a:rPr lang="zh-CN" sz="1400" b="0" kern="100" dirty="0">
                          <a:effectLst/>
                        </a:rPr>
                        <a:t>蓝舒雯</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直接用户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作为常规项目的参与者，能从旁观的角度发现我们的问题，给出建议，且约谈容易。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从学生的角度同附近的学生一同探讨决定并提出学生方的需求与界面的要求。</a:t>
                      </a:r>
                      <a:endParaRPr lang="zh-CN" sz="1400" b="0" kern="100" dirty="0">
                        <a:effectLst/>
                        <a:latin typeface="Times New Roman"/>
                        <a:ea typeface="宋体"/>
                      </a:endParaRPr>
                    </a:p>
                  </a:txBody>
                  <a:tcPr marL="66118" marR="66118" marT="0" marB="0"/>
                </a:tc>
              </a:tr>
              <a:tr h="106112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dirty="0">
                          <a:effectLst/>
                        </a:rPr>
                        <a:t>陈铉文</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直接用户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作为同一个项目的竞争者、合作者，能更清楚的理解我们的项目，并给出专业的意见及建议，且约谈容易。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从学生的角度同附近的学生一同探讨决定并提出学生方的需求与界面的要求。</a:t>
                      </a:r>
                      <a:endParaRPr lang="zh-CN" sz="1400" b="0" kern="100" dirty="0">
                        <a:effectLst/>
                        <a:latin typeface="Times New Roman"/>
                        <a:ea typeface="宋体"/>
                      </a:endParaRPr>
                    </a:p>
                  </a:txBody>
                  <a:tcPr marL="66118" marR="66118" marT="0" marB="0"/>
                </a:tc>
              </a:tr>
              <a:tr h="1061126">
                <a:tc>
                  <a:txBody>
                    <a:bodyPr/>
                    <a:lstStyle/>
                    <a:p>
                      <a:pPr algn="just">
                        <a:spcAft>
                          <a:spcPts val="0"/>
                        </a:spcAft>
                      </a:pPr>
                      <a:r>
                        <a:rPr lang="zh-CN" sz="1400" kern="0">
                          <a:effectLst/>
                        </a:rPr>
                        <a:t>学生代表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a:effectLst/>
                        </a:rPr>
                        <a:t>陈佳敏</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a:effectLst/>
                        </a:rPr>
                        <a:t>直接用户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dirty="0">
                          <a:effectLst/>
                        </a:rPr>
                        <a:t>关键用户</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作为同一个项目的竞争者、合作者，能更清楚的理解我们的项目，并给出专业的意见及建议，且约谈容易。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a:effectLst/>
                        </a:rPr>
                        <a:t>从学生的角度同附近的学生一同探讨决定并提出学生方的需求与界面的要求。</a:t>
                      </a:r>
                      <a:endParaRPr lang="zh-CN" sz="1400" b="0" kern="100">
                        <a:effectLst/>
                        <a:latin typeface="Times New Roman"/>
                        <a:ea typeface="宋体"/>
                      </a:endParaRPr>
                    </a:p>
                  </a:txBody>
                  <a:tcPr marL="66118" marR="66118" marT="0" marB="0"/>
                </a:tc>
              </a:tr>
              <a:tr h="848901">
                <a:tc>
                  <a:txBody>
                    <a:bodyPr/>
                    <a:lstStyle/>
                    <a:p>
                      <a:pPr algn="just">
                        <a:spcAft>
                          <a:spcPts val="0"/>
                        </a:spcAft>
                      </a:pPr>
                      <a:r>
                        <a:rPr lang="zh-CN" sz="1400" kern="0">
                          <a:effectLst/>
                        </a:rPr>
                        <a:t>游客代表</a:t>
                      </a:r>
                      <a:endParaRPr lang="zh-CN" sz="1400" kern="100">
                        <a:effectLst/>
                        <a:latin typeface="Times New Roman"/>
                        <a:ea typeface="宋体"/>
                      </a:endParaRPr>
                    </a:p>
                  </a:txBody>
                  <a:tcPr marL="66118" marR="66118" marT="0" marB="0"/>
                </a:tc>
                <a:tc>
                  <a:txBody>
                    <a:bodyPr/>
                    <a:lstStyle/>
                    <a:p>
                      <a:pPr algn="just">
                        <a:spcAft>
                          <a:spcPts val="0"/>
                        </a:spcAft>
                      </a:pPr>
                      <a:r>
                        <a:rPr lang="zh-CN" sz="1400" b="0" kern="100">
                          <a:effectLst/>
                        </a:rPr>
                        <a:t>姜森豪</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a:effectLst/>
                        </a:rPr>
                        <a:t>直接用户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100">
                          <a:effectLst/>
                        </a:rPr>
                        <a:t>次要用户</a:t>
                      </a:r>
                      <a:endParaRPr lang="zh-CN" sz="1400" b="0" kern="100">
                        <a:effectLst/>
                        <a:latin typeface="Times New Roman"/>
                        <a:ea typeface="宋体"/>
                      </a:endParaRPr>
                    </a:p>
                  </a:txBody>
                  <a:tcPr marL="66118" marR="66118" marT="0" marB="0"/>
                </a:tc>
                <a:tc>
                  <a:txBody>
                    <a:bodyPr/>
                    <a:lstStyle/>
                    <a:p>
                      <a:pPr algn="just">
                        <a:spcAft>
                          <a:spcPts val="0"/>
                        </a:spcAft>
                      </a:pPr>
                      <a:r>
                        <a:rPr lang="zh-CN" sz="1400" b="0" kern="0" dirty="0">
                          <a:effectLst/>
                        </a:rPr>
                        <a:t>作为还未接触该学科的学生，有一定的兴趣，能够</a:t>
                      </a:r>
                      <a:r>
                        <a:rPr lang="zh-CN" sz="1400" b="0" kern="100" dirty="0">
                          <a:effectLst/>
                        </a:rPr>
                        <a:t>提出建设性意见，扩大宣传</a:t>
                      </a:r>
                      <a:r>
                        <a:rPr lang="zh-CN" sz="1400" b="0" kern="0" dirty="0">
                          <a:effectLst/>
                        </a:rPr>
                        <a:t>且约谈容易。</a:t>
                      </a:r>
                      <a:endParaRPr lang="zh-CN" sz="1400" b="0" kern="100" dirty="0">
                        <a:effectLst/>
                        <a:latin typeface="Times New Roman"/>
                        <a:ea typeface="宋体"/>
                      </a:endParaRPr>
                    </a:p>
                  </a:txBody>
                  <a:tcPr marL="66118" marR="66118" marT="0" marB="0"/>
                </a:tc>
                <a:tc>
                  <a:txBody>
                    <a:bodyPr/>
                    <a:lstStyle/>
                    <a:p>
                      <a:pPr algn="just">
                        <a:spcAft>
                          <a:spcPts val="0"/>
                        </a:spcAft>
                      </a:pPr>
                      <a:r>
                        <a:rPr lang="zh-CN" sz="1400" b="0" kern="0" dirty="0">
                          <a:effectLst/>
                        </a:rPr>
                        <a:t>以游客的角度总结游客方的需求并提出建议。</a:t>
                      </a:r>
                      <a:endParaRPr lang="zh-CN" sz="1400" b="0" kern="100" dirty="0">
                        <a:effectLst/>
                        <a:latin typeface="Times New Roman"/>
                        <a:ea typeface="宋体"/>
                      </a:endParaRPr>
                    </a:p>
                  </a:txBody>
                  <a:tcPr marL="66118" marR="66118"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599999" cy="369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480" y="915453"/>
            <a:ext cx="3599999"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9762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3563938" y="10901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00324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3563938" y="196731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188290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a:t>
            </a:r>
            <a:r>
              <a:rPr lang="zh-CN" altLang="en-US" b="1" dirty="0">
                <a:solidFill>
                  <a:srgbClr val="E36C09"/>
                </a:solidFill>
                <a:latin typeface="宋体" pitchFamily="2" charset="-122"/>
                <a:sym typeface="宋体" pitchFamily="2" charset="-122"/>
              </a:rPr>
              <a:t>优先级</a:t>
            </a:r>
          </a:p>
        </p:txBody>
      </p:sp>
      <p:sp>
        <p:nvSpPr>
          <p:cNvPr id="25" name="椭圆 12"/>
          <p:cNvSpPr>
            <a:spLocks noChangeArrowheads="1"/>
          </p:cNvSpPr>
          <p:nvPr/>
        </p:nvSpPr>
        <p:spPr bwMode="auto">
          <a:xfrm>
            <a:off x="3563938" y="4598789"/>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452189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a:t>
            </a:r>
            <a:r>
              <a:rPr lang="zh-CN" altLang="en-US" b="1" dirty="0" smtClean="0">
                <a:solidFill>
                  <a:srgbClr val="E36C09"/>
                </a:solidFill>
                <a:latin typeface="宋体" pitchFamily="2" charset="-122"/>
                <a:sym typeface="宋体" pitchFamily="2" charset="-122"/>
              </a:rPr>
              <a:t>参考及</a:t>
            </a:r>
            <a:r>
              <a:rPr lang="zh-CN" altLang="en-US" b="1" dirty="0">
                <a:solidFill>
                  <a:srgbClr val="E36C09"/>
                </a:solidFill>
                <a:latin typeface="宋体" pitchFamily="2" charset="-122"/>
                <a:sym typeface="宋体" pitchFamily="2" charset="-122"/>
              </a:rPr>
              <a:t>分工明细</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3563938" y="6515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3965575" y="56341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3563938" y="152873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3965575" y="1443076"/>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用</a:t>
            </a:r>
            <a:r>
              <a:rPr lang="zh-CN" altLang="en-US" b="1" dirty="0" smtClean="0">
                <a:solidFill>
                  <a:srgbClr val="E36C09"/>
                </a:solidFill>
                <a:latin typeface="宋体" pitchFamily="2" charset="-122"/>
                <a:sym typeface="宋体" pitchFamily="2" charset="-122"/>
              </a:rPr>
              <a:t>例图与用例描述</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3563938" y="240589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3965575" y="232274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数据需求</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3563938" y="28444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3965575" y="2762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外部接口需求</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3563938" y="32830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3965575" y="3202404"/>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其他非功能需求</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3563938" y="372163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3965575" y="3642236"/>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测试用例</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3563938" y="416021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3965575" y="408206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用户手册</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3563938" y="21299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3965575" y="12358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107"/>
                                        </p:tgtEl>
                                        <p:attrNameLst>
                                          <p:attrName>style.visibility</p:attrName>
                                        </p:attrNameLst>
                                      </p:cBhvr>
                                      <p:to>
                                        <p:strVal val="visible"/>
                                      </p:to>
                                    </p:set>
                                    <p:animEffect>
                                      <p:cBhvr>
                                        <p:cTn id="23" dur="500"/>
                                        <p:tgtEl>
                                          <p:spTgt spid="4107"/>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4108"/>
                                        </p:tgtEl>
                                        <p:attrNameLst>
                                          <p:attrName>style.visibility</p:attrName>
                                        </p:attrNameLst>
                                      </p:cBhvr>
                                      <p:to>
                                        <p:strVal val="visible"/>
                                      </p:to>
                                    </p:set>
                                    <p:anim calcmode="lin" valueType="num">
                                      <p:cBhvr>
                                        <p:cTn id="26" dur="500" fill="hold"/>
                                        <p:tgtEl>
                                          <p:spTgt spid="4108"/>
                                        </p:tgtEl>
                                        <p:attrNameLst>
                                          <p:attrName>ppt_x</p:attrName>
                                        </p:attrNameLst>
                                      </p:cBhvr>
                                      <p:tavLst>
                                        <p:tav tm="0">
                                          <p:val>
                                            <p:strVal val="1+#ppt_w/2"/>
                                          </p:val>
                                        </p:tav>
                                        <p:tav tm="100000">
                                          <p:val>
                                            <p:strVal val="#ppt_x"/>
                                          </p:val>
                                        </p:tav>
                                      </p:tavLst>
                                    </p:anim>
                                    <p:anim calcmode="lin" valueType="num">
                                      <p:cBhvr>
                                        <p:cTn id="27" dur="500" fill="hold"/>
                                        <p:tgtEl>
                                          <p:spTgt spid="4108"/>
                                        </p:tgtEl>
                                        <p:attrNameLst>
                                          <p:attrName>ppt_y</p:attrName>
                                        </p:attrNameLst>
                                      </p:cBhvr>
                                      <p:tavLst>
                                        <p:tav tm="0">
                                          <p:val>
                                            <p:strVal val="#ppt_y"/>
                                          </p:val>
                                        </p:tav>
                                        <p:tav tm="100000">
                                          <p:val>
                                            <p:strVal val="#ppt_y"/>
                                          </p:val>
                                        </p:tav>
                                      </p:tavLst>
                                    </p:anim>
                                  </p:childTnLst>
                                </p:cTn>
                              </p:par>
                              <p:par>
                                <p:cTn id="28" presetID="6" presetClass="entr" presetSubtype="16"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p:cBhvr>
                                        <p:cTn id="30" dur="500"/>
                                        <p:tgtEl>
                                          <p:spTgt spid="23"/>
                                        </p:tgtEl>
                                      </p:cBhvr>
                                    </p:animEffect>
                                  </p:childTnLst>
                                </p:cTn>
                              </p:par>
                              <p:par>
                                <p:cTn id="31" presetID="2" presetClass="entr" presetSubtype="2"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ppt_x</p:attrName>
                                        </p:attrNameLst>
                                      </p:cBhvr>
                                      <p:tavLst>
                                        <p:tav tm="0">
                                          <p:val>
                                            <p:strVal val="1+#ppt_w/2"/>
                                          </p:val>
                                        </p:tav>
                                        <p:tav tm="100000">
                                          <p:val>
                                            <p:strVal val="#ppt_x"/>
                                          </p:val>
                                        </p:tav>
                                      </p:tavLst>
                                    </p:anim>
                                    <p:anim calcmode="lin" valueType="num">
                                      <p:cBhvr>
                                        <p:cTn id="34" dur="500" fill="hold"/>
                                        <p:tgtEl>
                                          <p:spTgt spid="24"/>
                                        </p:tgtEl>
                                        <p:attrNameLst>
                                          <p:attrName>ppt_y</p:attrName>
                                        </p:attrNameLst>
                                      </p:cBhvr>
                                      <p:tavLst>
                                        <p:tav tm="0">
                                          <p:val>
                                            <p:strVal val="#ppt_y"/>
                                          </p:val>
                                        </p:tav>
                                        <p:tav tm="100000">
                                          <p:val>
                                            <p:strVal val="#ppt_y"/>
                                          </p:val>
                                        </p:tav>
                                      </p:tavLst>
                                    </p:anim>
                                  </p:childTnLst>
                                </p:cTn>
                              </p:par>
                              <p:par>
                                <p:cTn id="35" presetID="6"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p:cBhvr>
                                        <p:cTn id="37" dur="500"/>
                                        <p:tgtEl>
                                          <p:spTgt spid="25"/>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ppt_x</p:attrName>
                                        </p:attrNameLst>
                                      </p:cBhvr>
                                      <p:tavLst>
                                        <p:tav tm="0">
                                          <p:val>
                                            <p:strVal val="1+#ppt_w/2"/>
                                          </p:val>
                                        </p:tav>
                                        <p:tav tm="100000">
                                          <p:val>
                                            <p:strVal val="#ppt_x"/>
                                          </p:val>
                                        </p:tav>
                                      </p:tavLst>
                                    </p:anim>
                                    <p:anim calcmode="lin" valueType="num">
                                      <p:cBhvr>
                                        <p:cTn id="41" dur="500" fill="hold"/>
                                        <p:tgtEl>
                                          <p:spTgt spid="26"/>
                                        </p:tgtEl>
                                        <p:attrNameLst>
                                          <p:attrName>ppt_y</p:attrName>
                                        </p:attrNameLst>
                                      </p:cBhvr>
                                      <p:tavLst>
                                        <p:tav tm="0">
                                          <p:val>
                                            <p:strVal val="#ppt_y"/>
                                          </p:val>
                                        </p:tav>
                                        <p:tav tm="100000">
                                          <p:val>
                                            <p:strVal val="#ppt_y"/>
                                          </p:val>
                                        </p:tav>
                                      </p:tavLst>
                                    </p:anim>
                                  </p:childTnLst>
                                </p:cTn>
                              </p:par>
                              <p:par>
                                <p:cTn id="42" presetID="6"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p:cBhvr>
                                        <p:cTn id="44" dur="500"/>
                                        <p:tgtEl>
                                          <p:spTgt spid="15"/>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ppt_x</p:attrName>
                                        </p:attrNameLst>
                                      </p:cBhvr>
                                      <p:tavLst>
                                        <p:tav tm="0">
                                          <p:val>
                                            <p:strVal val="1+#ppt_w/2"/>
                                          </p:val>
                                        </p:tav>
                                        <p:tav tm="100000">
                                          <p:val>
                                            <p:strVal val="#ppt_x"/>
                                          </p:val>
                                        </p:tav>
                                      </p:tavLst>
                                    </p:anim>
                                    <p:anim calcmode="lin" valueType="num">
                                      <p:cBhvr>
                                        <p:cTn id="48" dur="500" fill="hold"/>
                                        <p:tgtEl>
                                          <p:spTgt spid="16"/>
                                        </p:tgtEl>
                                        <p:attrNameLst>
                                          <p:attrName>ppt_y</p:attrName>
                                        </p:attrNameLst>
                                      </p:cBhvr>
                                      <p:tavLst>
                                        <p:tav tm="0">
                                          <p:val>
                                            <p:strVal val="#ppt_y"/>
                                          </p:val>
                                        </p:tav>
                                        <p:tav tm="100000">
                                          <p:val>
                                            <p:strVal val="#ppt_y"/>
                                          </p:val>
                                        </p:tav>
                                      </p:tavLst>
                                    </p:anim>
                                  </p:childTnLst>
                                </p:cTn>
                              </p:par>
                              <p:par>
                                <p:cTn id="49" presetID="6"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p:cBhvr>
                                        <p:cTn id="51" dur="500"/>
                                        <p:tgtEl>
                                          <p:spTgt spid="17"/>
                                        </p:tgtEl>
                                      </p:cBhvr>
                                    </p:animEffect>
                                  </p:childTnLst>
                                </p:cTn>
                              </p:par>
                              <p:par>
                                <p:cTn id="52" presetID="2" presetClass="entr" presetSubtype="2"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ppt_x</p:attrName>
                                        </p:attrNameLst>
                                      </p:cBhvr>
                                      <p:tavLst>
                                        <p:tav tm="0">
                                          <p:val>
                                            <p:strVal val="1+#ppt_w/2"/>
                                          </p:val>
                                        </p:tav>
                                        <p:tav tm="100000">
                                          <p:val>
                                            <p:strVal val="#ppt_x"/>
                                          </p:val>
                                        </p:tav>
                                      </p:tavLst>
                                    </p:anim>
                                    <p:anim calcmode="lin" valueType="num">
                                      <p:cBhvr>
                                        <p:cTn id="55" dur="500" fill="hold"/>
                                        <p:tgtEl>
                                          <p:spTgt spid="18"/>
                                        </p:tgtEl>
                                        <p:attrNameLst>
                                          <p:attrName>ppt_y</p:attrName>
                                        </p:attrNameLst>
                                      </p:cBhvr>
                                      <p:tavLst>
                                        <p:tav tm="0">
                                          <p:val>
                                            <p:strVal val="#ppt_y"/>
                                          </p:val>
                                        </p:tav>
                                        <p:tav tm="100000">
                                          <p:val>
                                            <p:strVal val="#ppt_y"/>
                                          </p:val>
                                        </p:tav>
                                      </p:tavLst>
                                    </p:anim>
                                  </p:childTnLst>
                                </p:cTn>
                              </p:par>
                              <p:par>
                                <p:cTn id="56" presetID="6"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p:cBhvr>
                                        <p:cTn id="58" dur="500"/>
                                        <p:tgtEl>
                                          <p:spTgt spid="19"/>
                                        </p:tgtEl>
                                      </p:cBhvr>
                                    </p:animEffect>
                                  </p:childTnLst>
                                </p:cTn>
                              </p:par>
                              <p:par>
                                <p:cTn id="59" presetID="2" presetClass="entr" presetSubtype="2"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ppt_x</p:attrName>
                                        </p:attrNameLst>
                                      </p:cBhvr>
                                      <p:tavLst>
                                        <p:tav tm="0">
                                          <p:val>
                                            <p:strVal val="1+#ppt_w/2"/>
                                          </p:val>
                                        </p:tav>
                                        <p:tav tm="100000">
                                          <p:val>
                                            <p:strVal val="#ppt_x"/>
                                          </p:val>
                                        </p:tav>
                                      </p:tavLst>
                                    </p:anim>
                                    <p:anim calcmode="lin" valueType="num">
                                      <p:cBhvr>
                                        <p:cTn id="62" dur="500" fill="hold"/>
                                        <p:tgtEl>
                                          <p:spTgt spid="20"/>
                                        </p:tgtEl>
                                        <p:attrNameLst>
                                          <p:attrName>ppt_y</p:attrName>
                                        </p:attrNameLst>
                                      </p:cBhvr>
                                      <p:tavLst>
                                        <p:tav tm="0">
                                          <p:val>
                                            <p:strVal val="#ppt_y"/>
                                          </p:val>
                                        </p:tav>
                                        <p:tav tm="100000">
                                          <p:val>
                                            <p:strVal val="#ppt_y"/>
                                          </p:val>
                                        </p:tav>
                                      </p:tavLst>
                                    </p:anim>
                                  </p:childTnLst>
                                </p:cTn>
                              </p:par>
                              <p:par>
                                <p:cTn id="63" presetID="6" presetClass="entr" presetSubtype="16"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p:cBhvr>
                                        <p:cTn id="65" dur="500"/>
                                        <p:tgtEl>
                                          <p:spTgt spid="21"/>
                                        </p:tgtEl>
                                      </p:cBhvr>
                                    </p:animEffect>
                                  </p:childTnLst>
                                </p:cTn>
                              </p:par>
                              <p:par>
                                <p:cTn id="66" presetID="2" presetClass="entr" presetSubtype="2"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ppt_x</p:attrName>
                                        </p:attrNameLst>
                                      </p:cBhvr>
                                      <p:tavLst>
                                        <p:tav tm="0">
                                          <p:val>
                                            <p:strVal val="1+#ppt_w/2"/>
                                          </p:val>
                                        </p:tav>
                                        <p:tav tm="100000">
                                          <p:val>
                                            <p:strVal val="#ppt_x"/>
                                          </p:val>
                                        </p:tav>
                                      </p:tavLst>
                                    </p:anim>
                                    <p:anim calcmode="lin" valueType="num">
                                      <p:cBhvr>
                                        <p:cTn id="69" dur="500" fill="hold"/>
                                        <p:tgtEl>
                                          <p:spTgt spid="22"/>
                                        </p:tgtEl>
                                        <p:attrNameLst>
                                          <p:attrName>ppt_y</p:attrName>
                                        </p:attrNameLst>
                                      </p:cBhvr>
                                      <p:tavLst>
                                        <p:tav tm="0">
                                          <p:val>
                                            <p:strVal val="#ppt_y"/>
                                          </p:val>
                                        </p:tav>
                                        <p:tav tm="100000">
                                          <p:val>
                                            <p:strVal val="#ppt_y"/>
                                          </p:val>
                                        </p:tav>
                                      </p:tavLst>
                                    </p:anim>
                                  </p:childTnLst>
                                </p:cTn>
                              </p:par>
                              <p:par>
                                <p:cTn id="70" presetID="6" presetClass="entr" presetSubtype="16"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p:cBhvr>
                                        <p:cTn id="72" dur="500"/>
                                        <p:tgtEl>
                                          <p:spTgt spid="27"/>
                                        </p:tgtEl>
                                      </p:cBhvr>
                                    </p:animEffect>
                                  </p:childTnLst>
                                </p:cTn>
                              </p:par>
                              <p:par>
                                <p:cTn id="73" presetID="2" presetClass="entr" presetSubtype="2"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p:cTn id="75" dur="500" fill="hold"/>
                                        <p:tgtEl>
                                          <p:spTgt spid="28"/>
                                        </p:tgtEl>
                                        <p:attrNameLst>
                                          <p:attrName>ppt_x</p:attrName>
                                        </p:attrNameLst>
                                      </p:cBhvr>
                                      <p:tavLst>
                                        <p:tav tm="0">
                                          <p:val>
                                            <p:strVal val="1+#ppt_w/2"/>
                                          </p:val>
                                        </p:tav>
                                        <p:tav tm="100000">
                                          <p:val>
                                            <p:strVal val="#ppt_x"/>
                                          </p:val>
                                        </p:tav>
                                      </p:tavLst>
                                    </p:anim>
                                    <p:anim calcmode="lin" valueType="num">
                                      <p:cBhvr>
                                        <p:cTn id="76" dur="500" fill="hold"/>
                                        <p:tgtEl>
                                          <p:spTgt spid="28"/>
                                        </p:tgtEl>
                                        <p:attrNameLst>
                                          <p:attrName>ppt_y</p:attrName>
                                        </p:attrNameLst>
                                      </p:cBhvr>
                                      <p:tavLst>
                                        <p:tav tm="0">
                                          <p:val>
                                            <p:strVal val="#ppt_y"/>
                                          </p:val>
                                        </p:tav>
                                        <p:tav tm="100000">
                                          <p:val>
                                            <p:strVal val="#ppt_y"/>
                                          </p:val>
                                        </p:tav>
                                      </p:tavLst>
                                    </p:anim>
                                  </p:childTnLst>
                                </p:cTn>
                              </p:par>
                              <p:par>
                                <p:cTn id="77" presetID="6"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p:cBhvr>
                                        <p:cTn id="79" dur="500"/>
                                        <p:tgtEl>
                                          <p:spTgt spid="29"/>
                                        </p:tgtEl>
                                      </p:cBhvr>
                                    </p:animEffect>
                                  </p:childTnLst>
                                </p:cTn>
                              </p:par>
                              <p:par>
                                <p:cTn id="80" presetID="2" presetClass="entr" presetSubtype="2"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ppt_x</p:attrName>
                                        </p:attrNameLst>
                                      </p:cBhvr>
                                      <p:tavLst>
                                        <p:tav tm="0">
                                          <p:val>
                                            <p:strVal val="1+#ppt_w/2"/>
                                          </p:val>
                                        </p:tav>
                                        <p:tav tm="100000">
                                          <p:val>
                                            <p:strVal val="#ppt_x"/>
                                          </p:val>
                                        </p:tav>
                                      </p:tavLst>
                                    </p:anim>
                                    <p:anim calcmode="lin" valueType="num">
                                      <p:cBhvr>
                                        <p:cTn id="83" dur="500" fill="hold"/>
                                        <p:tgtEl>
                                          <p:spTgt spid="30"/>
                                        </p:tgtEl>
                                        <p:attrNameLst>
                                          <p:attrName>ppt_y</p:attrName>
                                        </p:attrNameLst>
                                      </p:cBhvr>
                                      <p:tavLst>
                                        <p:tav tm="0">
                                          <p:val>
                                            <p:strVal val="#ppt_y"/>
                                          </p:val>
                                        </p:tav>
                                        <p:tav tm="100000">
                                          <p:val>
                                            <p:strVal val="#ppt_y"/>
                                          </p:val>
                                        </p:tav>
                                      </p:tavLst>
                                    </p:anim>
                                  </p:childTnLst>
                                </p:cTn>
                              </p:par>
                              <p:par>
                                <p:cTn id="84" presetID="6" presetClass="entr" presetSubtype="16"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p:cBhvr>
                                        <p:cTn id="86" dur="500"/>
                                        <p:tgtEl>
                                          <p:spTgt spid="31"/>
                                        </p:tgtEl>
                                      </p:cBhvr>
                                    </p:animEffect>
                                  </p:childTnLst>
                                </p:cTn>
                              </p:par>
                              <p:par>
                                <p:cTn id="87" presetID="2" presetClass="entr" presetSubtype="2"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ppt_x</p:attrName>
                                        </p:attrNameLst>
                                      </p:cBhvr>
                                      <p:tavLst>
                                        <p:tav tm="0">
                                          <p:val>
                                            <p:strVal val="1+#ppt_w/2"/>
                                          </p:val>
                                        </p:tav>
                                        <p:tav tm="100000">
                                          <p:val>
                                            <p:strVal val="#ppt_x"/>
                                          </p:val>
                                        </p:tav>
                                      </p:tavLst>
                                    </p:anim>
                                    <p:anim calcmode="lin" valueType="num">
                                      <p:cBhvr>
                                        <p:cTn id="90" dur="500" fill="hold"/>
                                        <p:tgtEl>
                                          <p:spTgt spid="32"/>
                                        </p:tgtEl>
                                        <p:attrNameLst>
                                          <p:attrName>ppt_y</p:attrName>
                                        </p:attrNameLst>
                                      </p:cBhvr>
                                      <p:tavLst>
                                        <p:tav tm="0">
                                          <p:val>
                                            <p:strVal val="#ppt_y"/>
                                          </p:val>
                                        </p:tav>
                                        <p:tav tm="100000">
                                          <p:val>
                                            <p:strVal val="#ppt_y"/>
                                          </p:val>
                                        </p:tav>
                                      </p:tavLst>
                                    </p:anim>
                                  </p:childTnLst>
                                </p:cTn>
                              </p:par>
                              <p:par>
                                <p:cTn id="91" presetID="6" presetClass="entr" presetSubtype="16"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p:cBhvr>
                                        <p:cTn id="93" dur="500"/>
                                        <p:tgtEl>
                                          <p:spTgt spid="35"/>
                                        </p:tgtEl>
                                      </p:cBhvr>
                                    </p:animEffect>
                                  </p:childTnLst>
                                </p:cTn>
                              </p:par>
                              <p:par>
                                <p:cTn id="94" presetID="2" presetClass="entr" presetSubtype="2"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ppt_x</p:attrName>
                                        </p:attrNameLst>
                                      </p:cBhvr>
                                      <p:tavLst>
                                        <p:tav tm="0">
                                          <p:val>
                                            <p:strVal val="1+#ppt_w/2"/>
                                          </p:val>
                                        </p:tav>
                                        <p:tav tm="100000">
                                          <p:val>
                                            <p:strVal val="#ppt_x"/>
                                          </p:val>
                                        </p:tav>
                                      </p:tavLst>
                                    </p:anim>
                                    <p:anim calcmode="lin" valueType="num">
                                      <p:cBhvr>
                                        <p:cTn id="9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rgbClr val="E36C09"/>
                </a:solidFill>
                <a:latin typeface="宋体" pitchFamily="2" charset="-122"/>
                <a:sym typeface="宋体" pitchFamily="2" charset="-122"/>
              </a:rPr>
              <a:t>用</a:t>
            </a:r>
            <a:r>
              <a:rPr lang="zh-CN" altLang="en-US" sz="2800" b="1" dirty="0" smtClean="0">
                <a:solidFill>
                  <a:srgbClr val="E36C09"/>
                </a:solidFill>
                <a:latin typeface="宋体" pitchFamily="2" charset="-122"/>
                <a:sym typeface="宋体" pitchFamily="2" charset="-122"/>
              </a:rPr>
              <a:t>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sp>
        <p:nvSpPr>
          <p:cNvPr id="8" name="TextBox 7"/>
          <p:cNvSpPr>
            <a:spLocks noChangeArrowheads="1"/>
          </p:cNvSpPr>
          <p:nvPr/>
        </p:nvSpPr>
        <p:spPr bwMode="auto">
          <a:xfrm>
            <a:off x="5508065" y="4168416"/>
            <a:ext cx="3096215"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1.2.14 </a:t>
            </a:r>
            <a:r>
              <a:rPr lang="zh-CN" altLang="en-US" sz="1600" b="1" dirty="0">
                <a:solidFill>
                  <a:srgbClr val="000000"/>
                </a:solidFill>
                <a:latin typeface="Calibri" pitchFamily="34" charset="0"/>
                <a:sym typeface="Calibri" pitchFamily="34" charset="0"/>
              </a:rPr>
              <a:t>使用功能模块用例图</a:t>
            </a:r>
          </a:p>
        </p:txBody>
      </p:sp>
      <p:pic>
        <p:nvPicPr>
          <p:cNvPr id="10" name="图片 9"/>
          <p:cNvPicPr/>
          <p:nvPr/>
        </p:nvPicPr>
        <p:blipFill>
          <a:blip r:embed="rId3"/>
          <a:stretch>
            <a:fillRect/>
          </a:stretch>
        </p:blipFill>
        <p:spPr>
          <a:xfrm>
            <a:off x="1475785" y="932332"/>
            <a:ext cx="4320300" cy="3671478"/>
          </a:xfrm>
          <a:prstGeom prst="rect">
            <a:avLst/>
          </a:prstGeom>
        </p:spPr>
      </p:pic>
    </p:spTree>
    <p:extLst>
      <p:ext uri="{BB962C8B-B14F-4D97-AF65-F5344CB8AC3E}">
        <p14:creationId xmlns:p14="http://schemas.microsoft.com/office/powerpoint/2010/main" val="8752807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sp>
        <p:nvSpPr>
          <p:cNvPr id="7" name="TextBox 7"/>
          <p:cNvSpPr>
            <a:spLocks noChangeArrowheads="1"/>
          </p:cNvSpPr>
          <p:nvPr/>
        </p:nvSpPr>
        <p:spPr bwMode="auto">
          <a:xfrm>
            <a:off x="4139970"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2.2.13 </a:t>
            </a:r>
            <a:r>
              <a:rPr lang="zh-CN" altLang="en-US" sz="1600" b="1" dirty="0">
                <a:solidFill>
                  <a:srgbClr val="000000"/>
                </a:solidFill>
                <a:latin typeface="Calibri" pitchFamily="34" charset="0"/>
                <a:sym typeface="Calibri" pitchFamily="34" charset="0"/>
              </a:rPr>
              <a:t>学习者查看项目列表用例描述</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95" y="915635"/>
            <a:ext cx="4416087" cy="388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3395795254"/>
              </p:ext>
            </p:extLst>
          </p:nvPr>
        </p:nvGraphicFramePr>
        <p:xfrm>
          <a:off x="5796084" y="1563680"/>
          <a:ext cx="2664186" cy="1994568"/>
        </p:xfrm>
        <a:graphic>
          <a:graphicData uri="http://schemas.openxmlformats.org/drawingml/2006/table">
            <a:tbl>
              <a:tblPr firstRow="1" firstCol="1" bandRow="1">
                <a:tableStyleId>{5C22544A-7EE6-4342-B048-85BDC9FD1C3A}</a:tableStyleId>
              </a:tblPr>
              <a:tblGrid>
                <a:gridCol w="1332093"/>
                <a:gridCol w="1332093"/>
              </a:tblGrid>
              <a:tr h="332428">
                <a:tc>
                  <a:txBody>
                    <a:bodyPr/>
                    <a:lstStyle/>
                    <a:p>
                      <a:pPr algn="just">
                        <a:spcAft>
                          <a:spcPts val="0"/>
                        </a:spcAft>
                      </a:pPr>
                      <a:r>
                        <a:rPr lang="zh-CN" sz="1400" kern="100" dirty="0">
                          <a:effectLst/>
                        </a:rPr>
                        <a:t>参与者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zh-CN" sz="1400" kern="100" dirty="0" smtClean="0">
                          <a:effectLst/>
                        </a:rPr>
                        <a:t>用例</a:t>
                      </a:r>
                      <a:r>
                        <a:rPr lang="zh-CN" altLang="en-US" sz="1400" kern="100" dirty="0" smtClean="0">
                          <a:effectLst/>
                        </a:rPr>
                        <a:t>描述数量</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游客</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6</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学习者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38</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指导者</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21</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sz="1400" kern="100" dirty="0">
                          <a:effectLst/>
                        </a:rPr>
                        <a:t>管理员</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mn-lt"/>
                          <a:ea typeface="+mn-ea"/>
                          <a:cs typeface="+mn-cs"/>
                        </a:rPr>
                        <a:t>9</a:t>
                      </a:r>
                      <a:endParaRPr lang="zh-CN" sz="1400" kern="100" dirty="0">
                        <a:effectLst/>
                        <a:latin typeface="Calibri"/>
                        <a:ea typeface="宋体"/>
                        <a:cs typeface="Times New Roman"/>
                      </a:endParaRPr>
                    </a:p>
                  </a:txBody>
                  <a:tcPr marL="68580" marR="68580" marT="0" marB="0"/>
                </a:tc>
              </a:tr>
              <a:tr h="332428">
                <a:tc>
                  <a:txBody>
                    <a:bodyPr/>
                    <a:lstStyle/>
                    <a:p>
                      <a:pPr algn="just">
                        <a:spcAft>
                          <a:spcPts val="0"/>
                        </a:spcAft>
                      </a:pPr>
                      <a:r>
                        <a:rPr lang="zh-CN" altLang="en-US" sz="1400" kern="100" dirty="0" smtClean="0">
                          <a:effectLst/>
                          <a:latin typeface="Calibri"/>
                          <a:ea typeface="宋体"/>
                          <a:cs typeface="Times New Roman"/>
                        </a:rPr>
                        <a:t>总数</a:t>
                      </a:r>
                      <a:endParaRPr lang="zh-CN" sz="1400" kern="100" dirty="0">
                        <a:effectLst/>
                        <a:latin typeface="Calibri"/>
                        <a:ea typeface="宋体"/>
                        <a:cs typeface="Times New Roman"/>
                      </a:endParaRPr>
                    </a:p>
                  </a:txBody>
                  <a:tcPr marL="68580" marR="68580" marT="0" marB="0"/>
                </a:tc>
                <a:tc>
                  <a:txBody>
                    <a:bodyPr/>
                    <a:lstStyle/>
                    <a:p>
                      <a:pPr algn="just">
                        <a:spcAft>
                          <a:spcPts val="0"/>
                        </a:spcAft>
                      </a:pPr>
                      <a:r>
                        <a:rPr lang="en-US" altLang="zh-CN" sz="1400" kern="100" dirty="0" smtClean="0">
                          <a:effectLst/>
                          <a:latin typeface="Calibri"/>
                          <a:ea typeface="宋体"/>
                          <a:cs typeface="Times New Roman"/>
                        </a:rPr>
                        <a:t>74</a:t>
                      </a:r>
                      <a:endParaRPr lang="zh-CN" sz="140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941325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5929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0343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-4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31444393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需求</a:t>
            </a:r>
            <a:r>
              <a:rPr lang="zh-CN" altLang="en-US" sz="2800" b="1" dirty="0" smtClean="0">
                <a:solidFill>
                  <a:srgbClr val="E36C09"/>
                </a:solidFill>
                <a:latin typeface="宋体" pitchFamily="2" charset="-122"/>
                <a:sym typeface="宋体" pitchFamily="2" charset="-122"/>
              </a:rPr>
              <a:t>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35955152"/>
              </p:ext>
            </p:extLst>
          </p:nvPr>
        </p:nvGraphicFramePr>
        <p:xfrm>
          <a:off x="827742" y="1203655"/>
          <a:ext cx="6912480" cy="3312228"/>
        </p:xfrm>
        <a:graphic>
          <a:graphicData uri="http://schemas.openxmlformats.org/drawingml/2006/table">
            <a:tbl>
              <a:tblPr>
                <a:tableStyleId>{5C22544A-7EE6-4342-B048-85BDC9FD1C3A}</a:tableStyleId>
              </a:tblPr>
              <a:tblGrid>
                <a:gridCol w="1338712"/>
                <a:gridCol w="550447"/>
                <a:gridCol w="558322"/>
                <a:gridCol w="558322"/>
                <a:gridCol w="669356"/>
                <a:gridCol w="558322"/>
                <a:gridCol w="669356"/>
                <a:gridCol w="558322"/>
                <a:gridCol w="670143"/>
                <a:gridCol w="781178"/>
              </a:tblGrid>
              <a:tr h="544832">
                <a:tc>
                  <a:txBody>
                    <a:bodyPr/>
                    <a:lstStyle/>
                    <a:p>
                      <a:pPr algn="just">
                        <a:spcAft>
                          <a:spcPts val="0"/>
                        </a:spcAft>
                      </a:pPr>
                      <a:r>
                        <a:rPr lang="zh-CN" sz="1400" kern="100">
                          <a:effectLst/>
                        </a:rPr>
                        <a:t>用例</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相对收益</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相对损失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总价值</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价值</a:t>
                      </a:r>
                      <a:r>
                        <a:rPr lang="en-US" sz="1400" kern="100">
                          <a:effectLst/>
                        </a:rPr>
                        <a:t>%</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相对成本</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成本</a:t>
                      </a:r>
                      <a:r>
                        <a:rPr lang="en-US" sz="1400" kern="100">
                          <a:effectLst/>
                        </a:rPr>
                        <a:t>%</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风险</a:t>
                      </a:r>
                      <a:r>
                        <a:rPr lang="en-US" sz="1400" kern="100">
                          <a:effectLst/>
                        </a:rPr>
                        <a:t>%</a:t>
                      </a:r>
                      <a:endParaRPr lang="zh-CN" sz="1400" kern="100">
                        <a:effectLst/>
                        <a:latin typeface="Times New Roman"/>
                        <a:ea typeface="宋体"/>
                      </a:endParaRPr>
                    </a:p>
                  </a:txBody>
                  <a:tcPr marL="68580" marR="68580" marT="0" marB="0"/>
                </a:tc>
                <a:tc>
                  <a:txBody>
                    <a:bodyPr/>
                    <a:lstStyle/>
                    <a:p>
                      <a:pPr algn="just" fontAlgn="t">
                        <a:spcAft>
                          <a:spcPts val="0"/>
                        </a:spcAft>
                      </a:pPr>
                      <a:r>
                        <a:rPr lang="zh-CN" sz="1400" kern="100">
                          <a:effectLst/>
                        </a:rPr>
                        <a:t>优先级</a:t>
                      </a:r>
                      <a:endParaRPr lang="zh-CN" sz="1400" kern="100">
                        <a:effectLst/>
                        <a:latin typeface="Times New Roman"/>
                        <a:ea typeface="宋体"/>
                      </a:endParaRPr>
                    </a:p>
                  </a:txBody>
                  <a:tcPr marL="68580" marR="68580" marT="0" marB="0"/>
                </a:tc>
              </a:tr>
              <a:tr h="272415">
                <a:tc>
                  <a:txBody>
                    <a:bodyPr/>
                    <a:lstStyle/>
                    <a:p>
                      <a:pPr algn="l">
                        <a:spcAft>
                          <a:spcPts val="0"/>
                        </a:spcAft>
                      </a:pPr>
                      <a:r>
                        <a:rPr lang="zh-CN" sz="1400" kern="100">
                          <a:effectLst/>
                        </a:rPr>
                        <a:t>修改密码</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2.24%</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3.25</a:t>
                      </a:r>
                      <a:endParaRPr lang="zh-CN" sz="1400" kern="100">
                        <a:effectLst/>
                        <a:latin typeface="Times New Roman"/>
                        <a:ea typeface="宋体"/>
                      </a:endParaRPr>
                    </a:p>
                  </a:txBody>
                  <a:tcPr marL="68580" marR="68580" marT="0" marB="0" anchor="ctr"/>
                </a:tc>
              </a:tr>
              <a:tr h="353492">
                <a:tc>
                  <a:txBody>
                    <a:bodyPr/>
                    <a:lstStyle/>
                    <a:p>
                      <a:pPr algn="just">
                        <a:spcAft>
                          <a:spcPts val="0"/>
                        </a:spcAft>
                      </a:pPr>
                      <a:r>
                        <a:rPr lang="zh-CN" sz="1400" kern="100">
                          <a:effectLst/>
                        </a:rPr>
                        <a:t>找回密码</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4.3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4.3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1.48%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0.78%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2.87</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登录</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8</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14</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2.41%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2.33%</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2.8</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评论帖子</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管理自发帖</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删除评论</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发帖</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1.55%</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资料修改</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2.75</a:t>
                      </a:r>
                      <a:endParaRPr lang="zh-CN" sz="1400" kern="100">
                        <a:effectLst/>
                        <a:latin typeface="Times New Roman"/>
                        <a:ea typeface="宋体"/>
                      </a:endParaRPr>
                    </a:p>
                  </a:txBody>
                  <a:tcPr marL="68580" marR="68580" marT="0" marB="0" anchor="ctr"/>
                </a:tc>
              </a:tr>
              <a:tr h="305927">
                <a:tc>
                  <a:txBody>
                    <a:bodyPr/>
                    <a:lstStyle/>
                    <a:p>
                      <a:pPr algn="just">
                        <a:spcAft>
                          <a:spcPts val="0"/>
                        </a:spcAft>
                      </a:pPr>
                      <a:r>
                        <a:rPr lang="zh-CN" sz="1400" kern="100">
                          <a:effectLst/>
                        </a:rPr>
                        <a:t>案例资料查看</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1.89%</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1.56%</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1.55%</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2.75</a:t>
                      </a:r>
                      <a:endParaRPr lang="zh-CN" sz="1400" kern="100" dirty="0">
                        <a:effectLst/>
                        <a:latin typeface="Times New Roman"/>
                        <a:ea typeface="宋体"/>
                      </a:endParaRPr>
                    </a:p>
                  </a:txBody>
                  <a:tcPr marL="68580" marR="68580" marT="0" marB="0" anchor="ctr"/>
                </a:tc>
              </a:tr>
            </a:tbl>
          </a:graphicData>
        </a:graphic>
      </p:graphicFrame>
      <p:sp>
        <p:nvSpPr>
          <p:cNvPr id="9" name="TextBox 7"/>
          <p:cNvSpPr>
            <a:spLocks noChangeArrowheads="1"/>
          </p:cNvSpPr>
          <p:nvPr/>
        </p:nvSpPr>
        <p:spPr bwMode="auto">
          <a:xfrm>
            <a:off x="7308190" y="4083855"/>
            <a:ext cx="20161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（部分）</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5</a:t>
            </a:r>
            <a:r>
              <a:rPr lang="en-US" altLang="zh-CN" sz="2800" b="1" dirty="0" smtClean="0">
                <a:solidFill>
                  <a:schemeClr val="bg1"/>
                </a:solidFill>
                <a:latin typeface="Calibri" pitchFamily="34" charset="0"/>
                <a:sym typeface="Calibri" pitchFamily="34" charset="0"/>
              </a:rPr>
              <a:t>-3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1345348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6-1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1470483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timestamp</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5" name="矩形 4"/>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6-3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370464" y="2571750"/>
            <a:ext cx="2376164" cy="57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外部接口</a:t>
            </a:r>
            <a:r>
              <a:rPr lang="zh-CN" altLang="en-US" sz="2800" b="1" dirty="0">
                <a:solidFill>
                  <a:srgbClr val="E36C09"/>
                </a:solidFill>
                <a:latin typeface="宋体" pitchFamily="2" charset="-122"/>
                <a:sym typeface="宋体" pitchFamily="2" charset="-122"/>
              </a:rPr>
              <a:t>需求</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用户接口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p:nvPr/>
        </p:nvPicPr>
        <p:blipFill>
          <a:blip r:embed="rId3"/>
          <a:stretch>
            <a:fillRect/>
          </a:stretch>
        </p:blipFill>
        <p:spPr>
          <a:xfrm>
            <a:off x="2267839" y="1995710"/>
            <a:ext cx="3960276" cy="2617550"/>
          </a:xfrm>
          <a:prstGeom prst="rect">
            <a:avLst/>
          </a:prstGeom>
          <a:noFill/>
          <a:ln w="9525">
            <a:noFill/>
          </a:ln>
        </p:spPr>
      </p:pic>
      <p:graphicFrame>
        <p:nvGraphicFramePr>
          <p:cNvPr id="4" name="表格 3"/>
          <p:cNvGraphicFramePr>
            <a:graphicFrameLocks noGrp="1"/>
          </p:cNvGraphicFramePr>
          <p:nvPr>
            <p:extLst>
              <p:ext uri="{D42A27DB-BD31-4B8C-83A1-F6EECF244321}">
                <p14:modId xmlns:p14="http://schemas.microsoft.com/office/powerpoint/2010/main" val="632535416"/>
              </p:ext>
            </p:extLst>
          </p:nvPr>
        </p:nvGraphicFramePr>
        <p:xfrm>
          <a:off x="1835810" y="1059645"/>
          <a:ext cx="5040351" cy="736438"/>
        </p:xfrm>
        <a:graphic>
          <a:graphicData uri="http://schemas.openxmlformats.org/drawingml/2006/table">
            <a:tbl>
              <a:tblPr firstRow="1" firstCol="1" bandRow="1">
                <a:tableStyleId>{5C22544A-7EE6-4342-B048-85BDC9FD1C3A}</a:tableStyleId>
              </a:tblPr>
              <a:tblGrid>
                <a:gridCol w="1679723"/>
                <a:gridCol w="1680314"/>
                <a:gridCol w="1680314"/>
              </a:tblGrid>
              <a:tr h="267796">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结果</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点击上方输入框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输入用户名</a:t>
                      </a:r>
                      <a:endParaRPr lang="zh-CN" sz="1400" kern="100">
                        <a:effectLst/>
                        <a:latin typeface="Times New Roman"/>
                        <a:ea typeface="宋体"/>
                      </a:endParaRPr>
                    </a:p>
                  </a:txBody>
                  <a:tcPr marL="68580" marR="68580" marT="0" marB="0"/>
                </a:tc>
              </a:tr>
              <a:tr h="234321">
                <a:tc>
                  <a:txBody>
                    <a:bodyPr/>
                    <a:lstStyle/>
                    <a:p>
                      <a:pPr algn="just">
                        <a:spcAft>
                          <a:spcPts val="0"/>
                        </a:spcAft>
                      </a:pPr>
                      <a:r>
                        <a:rPr lang="en-US" sz="1400" kern="100">
                          <a:effectLst/>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点击下方输入框</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输入用户密码</a:t>
                      </a:r>
                      <a:endParaRPr lang="zh-CN" sz="1400" kern="100" dirty="0">
                        <a:effectLst/>
                        <a:latin typeface="Times New Roman"/>
                        <a:ea typeface="宋体"/>
                      </a:endParaRPr>
                    </a:p>
                  </a:txBody>
                  <a:tcPr marL="68580" marR="68580" marT="0" marB="0"/>
                </a:tc>
              </a:tr>
            </a:tbl>
          </a:graphicData>
        </a:graphic>
      </p:graphicFrame>
      <p:sp>
        <p:nvSpPr>
          <p:cNvPr id="7" name="矩形 6"/>
          <p:cNvSpPr/>
          <p:nvPr/>
        </p:nvSpPr>
        <p:spPr>
          <a:xfrm>
            <a:off x="6516135" y="4097880"/>
            <a:ext cx="1425390" cy="338554"/>
          </a:xfrm>
          <a:prstGeom prst="rect">
            <a:avLst/>
          </a:prstGeom>
        </p:spPr>
        <p:txBody>
          <a:bodyPr wrap="none">
            <a:spAutoFit/>
          </a:bodyPr>
          <a:lstStyle/>
          <a:p>
            <a:r>
              <a:rPr lang="zh-CN" altLang="en-US" sz="1600" b="1" dirty="0">
                <a:solidFill>
                  <a:srgbClr val="000000"/>
                </a:solidFill>
                <a:latin typeface="Calibri" pitchFamily="34" charset="0"/>
              </a:rPr>
              <a:t>用户登录操作</a:t>
            </a:r>
          </a:p>
        </p:txBody>
      </p:sp>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软件接口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48453718"/>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IIS</a:t>
                      </a:r>
                      <a:r>
                        <a:rPr lang="zh-CN" sz="1400" kern="100">
                          <a:effectLst/>
                        </a:rPr>
                        <a:t>或</a:t>
                      </a:r>
                      <a:r>
                        <a:rPr lang="en-US" sz="1400" kern="100">
                          <a:effectLst/>
                        </a:rPr>
                        <a:t>Apache</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904634224"/>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Windows XP/7/8/10</a:t>
                      </a:r>
                      <a:r>
                        <a:rPr lang="zh-CN" sz="1400" kern="100">
                          <a:effectLst/>
                        </a:rPr>
                        <a:t>、</a:t>
                      </a:r>
                      <a:r>
                        <a:rPr lang="en-US" sz="1400" kern="100">
                          <a:effectLst/>
                        </a:rPr>
                        <a:t>Linux</a:t>
                      </a:r>
                      <a:r>
                        <a:rPr lang="zh-CN" sz="1400" kern="100">
                          <a:effectLst/>
                        </a:rPr>
                        <a:t>等</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7-3 </a:t>
            </a:r>
            <a:r>
              <a:rPr lang="zh-CN" altLang="en-US" sz="2800" b="1" dirty="0" smtClean="0">
                <a:solidFill>
                  <a:schemeClr val="bg1"/>
                </a:solidFill>
                <a:latin typeface="Calibri" pitchFamily="34" charset="0"/>
                <a:sym typeface="Calibri" pitchFamily="34" charset="0"/>
              </a:rPr>
              <a:t>硬件</a:t>
            </a:r>
            <a:r>
              <a:rPr lang="zh-CN" altLang="en-US" sz="2800" b="1" dirty="0">
                <a:solidFill>
                  <a:schemeClr val="bg1"/>
                </a:solidFill>
                <a:latin typeface="Calibri" pitchFamily="34" charset="0"/>
                <a:sym typeface="Calibri" pitchFamily="34" charset="0"/>
              </a:rPr>
              <a:t>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a:t>
            </a:r>
            <a:r>
              <a:rPr lang="zh-CN" altLang="en-US" sz="2800" b="1" dirty="0" smtClean="0">
                <a:solidFill>
                  <a:schemeClr val="bg1"/>
                </a:solidFill>
                <a:latin typeface="Calibri" pitchFamily="34" charset="0"/>
                <a:sym typeface="Calibri" pitchFamily="34" charset="0"/>
              </a:rPr>
              <a:t>通信接口</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835811"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其他非功能需求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1765429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8464191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、客户端一般响应时间不超过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、教师答疑期间，系统将能适应</a:t>
            </a:r>
            <a:r>
              <a:rPr lang="en-US" altLang="zh-CN" sz="1600" b="1" dirty="0">
                <a:solidFill>
                  <a:srgbClr val="000000"/>
                </a:solidFill>
                <a:latin typeface="Calibri" pitchFamily="34" charset="0"/>
                <a:sym typeface="Calibri" pitchFamily="34" charset="0"/>
              </a:rPr>
              <a:t>5000</a:t>
            </a:r>
            <a:r>
              <a:rPr lang="zh-CN" altLang="en-US" sz="1600" b="1" dirty="0">
                <a:solidFill>
                  <a:srgbClr val="000000"/>
                </a:solidFill>
                <a:latin typeface="Calibri" pitchFamily="34" charset="0"/>
                <a:sym typeface="Calibri" pitchFamily="34" charset="0"/>
              </a:rPr>
              <a:t>个学生提问。</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、支持</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名用户信息的一次性导入，导入时间不超过</a:t>
            </a:r>
            <a:r>
              <a:rPr lang="en-US" altLang="zh-CN" sz="1600" b="1" dirty="0">
                <a:solidFill>
                  <a:srgbClr val="000000"/>
                </a:solidFill>
                <a:latin typeface="Calibri" pitchFamily="34" charset="0"/>
                <a:sym typeface="Calibri" pitchFamily="34" charset="0"/>
              </a:rPr>
              <a:t>300</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、支持</a:t>
            </a:r>
            <a:r>
              <a:rPr lang="en-US" altLang="zh-CN" sz="1600" b="1" dirty="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名用户并发使用，并保证性能不受影响。</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6</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7</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8-4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1528469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3878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  </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2535314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dirty="0">
                <a:solidFill>
                  <a:srgbClr val="FFFFFF"/>
                </a:solidFill>
                <a:latin typeface="宋体" pitchFamily="2" charset="-122"/>
                <a:sym typeface="宋体" pitchFamily="2" charset="-122"/>
              </a:rPr>
              <a:t>1.1</a:t>
            </a:r>
            <a:r>
              <a:rPr lang="zh-CN" altLang="en-US" dirty="0">
                <a:solidFill>
                  <a:srgbClr val="FFFFFF"/>
                </a:solidFill>
                <a:latin typeface="宋体" pitchFamily="2" charset="-122"/>
                <a:sym typeface="宋体" pitchFamily="2" charset="-122"/>
              </a:rPr>
              <a:t>用户登录</a:t>
            </a: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9-1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95" y="889000"/>
            <a:ext cx="5184360" cy="372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7"/>
          <p:cNvSpPr>
            <a:spLocks noChangeArrowheads="1"/>
          </p:cNvSpPr>
          <p:nvPr/>
        </p:nvSpPr>
        <p:spPr bwMode="auto">
          <a:xfrm>
            <a:off x="5868090" y="1403138"/>
            <a:ext cx="30615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主要依据等价类划分方法进行编写测试用例</a:t>
            </a:r>
            <a:endParaRPr lang="en-US" altLang="zh-CN"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407385" y="4190710"/>
            <a:ext cx="3061560"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1.1 </a:t>
            </a:r>
            <a:r>
              <a:rPr lang="zh-CN" altLang="en-US" sz="1600" b="1" dirty="0" smtClean="0">
                <a:solidFill>
                  <a:srgbClr val="000000"/>
                </a:solidFill>
                <a:latin typeface="Calibri" pitchFamily="34" charset="0"/>
                <a:sym typeface="Calibri" pitchFamily="34" charset="0"/>
              </a:rPr>
              <a:t>用户登录测试用例</a:t>
            </a:r>
            <a:endParaRPr lang="en-US" altLang="zh-CN"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9286550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p:cBhvr>
                                        <p:cTn id="12" dur="1000"/>
                                        <p:tgtEl>
                                          <p:spTgt spid="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9"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555860" y="2552565"/>
            <a:ext cx="36002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Tree>
    <p:extLst>
      <p:ext uri="{BB962C8B-B14F-4D97-AF65-F5344CB8AC3E}">
        <p14:creationId xmlns:p14="http://schemas.microsoft.com/office/powerpoint/2010/main" val="38522141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2790546"/>
              </p:ext>
            </p:extLst>
          </p:nvPr>
        </p:nvGraphicFramePr>
        <p:xfrm>
          <a:off x="865411" y="1198218"/>
          <a:ext cx="7450849" cy="1805562"/>
        </p:xfrm>
        <a:graphic>
          <a:graphicData uri="http://schemas.openxmlformats.org/drawingml/2006/table">
            <a:tbl>
              <a:tblPr firstRow="1" firstCol="1" bandRow="1">
                <a:tableStyleId>{5C22544A-7EE6-4342-B048-85BDC9FD1C3A}</a:tableStyleId>
              </a:tblPr>
              <a:tblGrid>
                <a:gridCol w="1276964"/>
                <a:gridCol w="2270157"/>
                <a:gridCol w="1311548"/>
                <a:gridCol w="2592180"/>
              </a:tblGrid>
              <a:tr h="361112">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722225">
                <a:tc>
                  <a:txBody>
                    <a:bodyPr/>
                    <a:lstStyle/>
                    <a:p>
                      <a:pPr algn="just">
                        <a:spcAft>
                          <a:spcPts val="0"/>
                        </a:spcAft>
                      </a:pPr>
                      <a:r>
                        <a:rPr lang="en-US" sz="1600" kern="100">
                          <a:effectLst/>
                        </a:rPr>
                        <a:t>0.2.0</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bl>
          </a:graphicData>
        </a:graphic>
      </p:graphicFrame>
      <p:sp>
        <p:nvSpPr>
          <p:cNvPr id="11" name="TextBox 7"/>
          <p:cNvSpPr>
            <a:spLocks noChangeArrowheads="1"/>
          </p:cNvSpPr>
          <p:nvPr/>
        </p:nvSpPr>
        <p:spPr bwMode="auto">
          <a:xfrm>
            <a:off x="323037" y="337238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10821941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a:solidFill>
                  <a:srgbClr val="000000"/>
                </a:solidFill>
                <a:latin typeface="Calibri" pitchFamily="34" charset="0"/>
                <a:sym typeface="Calibri" pitchFamily="34" charset="0"/>
              </a:rPr>
              <a:t>0.2.docx   </a:t>
            </a:r>
            <a:r>
              <a:rPr lang="en-US" altLang="zh-CN" sz="1600" b="1" dirty="0" smtClean="0">
                <a:solidFill>
                  <a:srgbClr val="000000"/>
                </a:solidFill>
                <a:latin typeface="Calibri" pitchFamily="34" charset="0"/>
                <a:sym typeface="Calibri" pitchFamily="34" charset="0"/>
              </a:rPr>
              <a:t>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0.2.docx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0.1.docx  </a:t>
            </a:r>
            <a:r>
              <a:rPr lang="en-US" altLang="zh-CN" sz="1600" b="1" dirty="0">
                <a:solidFill>
                  <a:srgbClr val="000000"/>
                </a:solidFill>
                <a:latin typeface="Calibri" pitchFamily="34" charset="0"/>
                <a:sym typeface="Calibri" pitchFamily="34" charset="0"/>
              </a:rPr>
              <a:t>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8" name="图片 7"/>
          <p:cNvPicPr/>
          <p:nvPr/>
        </p:nvPicPr>
        <p:blipFill>
          <a:blip r:embed="rId3"/>
          <a:stretch>
            <a:fillRect/>
          </a:stretch>
        </p:blipFill>
        <p:spPr>
          <a:xfrm>
            <a:off x="1475785" y="870870"/>
            <a:ext cx="6120425" cy="414905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TotalTime>
  <Pages>0</Pages>
  <Words>2700</Words>
  <Characters>0</Characters>
  <Application>Microsoft Office PowerPoint</Application>
  <DocSecurity>0</DocSecurity>
  <PresentationFormat>全屏显示(16:9)</PresentationFormat>
  <Lines>0</Lines>
  <Paragraphs>675</Paragraphs>
  <Slides>53</Slides>
  <Notes>53</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532</cp:revision>
  <dcterms:created xsi:type="dcterms:W3CDTF">2014-07-25T06:09:36Z</dcterms:created>
  <dcterms:modified xsi:type="dcterms:W3CDTF">2019-01-02T12:04:40Z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