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80" r:id="rId4"/>
    <p:sldId id="259" r:id="rId5"/>
    <p:sldId id="260" r:id="rId6"/>
    <p:sldId id="261" r:id="rId7"/>
    <p:sldId id="276" r:id="rId8"/>
    <p:sldId id="293" r:id="rId9"/>
    <p:sldId id="277" r:id="rId10"/>
    <p:sldId id="278" r:id="rId11"/>
    <p:sldId id="263" r:id="rId12"/>
    <p:sldId id="281" r:id="rId13"/>
    <p:sldId id="268" r:id="rId14"/>
    <p:sldId id="269" r:id="rId15"/>
    <p:sldId id="282" r:id="rId16"/>
    <p:sldId id="283" r:id="rId17"/>
    <p:sldId id="284" r:id="rId18"/>
    <p:sldId id="285" r:id="rId19"/>
    <p:sldId id="286" r:id="rId20"/>
    <p:sldId id="287" r:id="rId21"/>
    <p:sldId id="288" r:id="rId22"/>
    <p:sldId id="289" r:id="rId23"/>
    <p:sldId id="290" r:id="rId24"/>
    <p:sldId id="292" r:id="rId25"/>
    <p:sldId id="291" r:id="rId26"/>
    <p:sldId id="294" r:id="rId27"/>
    <p:sldId id="295" r:id="rId28"/>
    <p:sldId id="296" r:id="rId29"/>
    <p:sldId id="297" r:id="rId30"/>
    <p:sldId id="299" r:id="rId31"/>
    <p:sldId id="300" r:id="rId32"/>
    <p:sldId id="301" r:id="rId33"/>
    <p:sldId id="302" r:id="rId34"/>
    <p:sldId id="275" r:id="rId35"/>
  </p:sldIdLst>
  <p:sldSz cx="9144000" cy="5143500" type="screen16x9"/>
  <p:notesSz cx="6858000" cy="9144000"/>
  <p:custDataLst>
    <p:tags r:id="rId37"/>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696" y="-52"/>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2018/10/28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34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2018/10/28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2018/10/28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2018/10/28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2018/10/28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2018/10/28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2018/10/28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2018/10/28</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2018/10/28</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2018/10/28</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2018/10/28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2018/10/28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2018/10/28</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 name="椭圆 33"/>
          <p:cNvSpPr>
            <a:spLocks noChangeArrowheads="1"/>
          </p:cNvSpPr>
          <p:nvPr/>
        </p:nvSpPr>
        <p:spPr bwMode="auto">
          <a:xfrm>
            <a:off x="3995738" y="1059645"/>
            <a:ext cx="1152525" cy="1150938"/>
          </a:xfrm>
          <a:prstGeom prst="ellipse">
            <a:avLst/>
          </a:prstGeom>
          <a:solidFill>
            <a:srgbClr val="FFFFFF">
              <a:alpha val="32156"/>
            </a:srgbClr>
          </a:solidFill>
          <a:ln w="12700">
            <a:solidFill>
              <a:schemeClr val="bg1"/>
            </a:solidFill>
            <a:miter lim="800000"/>
            <a:headEnd/>
            <a:tailEnd/>
          </a:ln>
        </p:spPr>
        <p:txBody>
          <a:bodyPr anchor="ctr"/>
          <a:lstStyle/>
          <a:p>
            <a:pPr algn="ctr"/>
            <a:r>
              <a:rPr lang="en-US" altLang="zh-CN" sz="2800" dirty="0">
                <a:solidFill>
                  <a:srgbClr val="FFFFFF"/>
                </a:solidFill>
                <a:latin typeface="Calibri" pitchFamily="34" charset="0"/>
                <a:sym typeface="Calibri" pitchFamily="34" charset="0"/>
              </a:rPr>
              <a:t>G02</a:t>
            </a:r>
            <a:endParaRPr lang="zh-CN" altLang="en-US" sz="2800" dirty="0">
              <a:solidFill>
                <a:srgbClr val="FFFFFF"/>
              </a:solidFill>
              <a:latin typeface="宋体" pitchFamily="2" charset="-122"/>
              <a:sym typeface="宋体" pitchFamily="2" charset="-122"/>
            </a:endParaRPr>
          </a:p>
        </p:txBody>
      </p:sp>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smtClean="0">
                <a:solidFill>
                  <a:schemeClr val="bg1"/>
                </a:solidFill>
                <a:latin typeface="微软雅黑" pitchFamily="34" charset="-122"/>
                <a:ea typeface="微软雅黑" pitchFamily="34" charset="-122"/>
                <a:sym typeface="微软雅黑" pitchFamily="34" charset="-122"/>
              </a:rPr>
              <a:t>汇报人：张光程、刘雨霏、刘晓倩、胡方正、杨智麟</a:t>
            </a:r>
            <a:endParaRPr lang="zh-CN" altLang="en-US" sz="1100" dirty="0">
              <a:solidFill>
                <a:schemeClr val="bg1"/>
              </a:solidFill>
              <a:latin typeface="微软雅黑" pitchFamily="34" charset="-122"/>
              <a:ea typeface="微软雅黑" pitchFamily="34" charset="-122"/>
              <a:sym typeface="微软雅黑" pitchFamily="34" charset="-122"/>
            </a:endParaRPr>
          </a:p>
        </p:txBody>
      </p:sp>
      <p:pic>
        <p:nvPicPr>
          <p:cNvPr id="1026"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4595" y="51575"/>
            <a:ext cx="879227" cy="540097"/>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92"/>
                                        </p:tgtEl>
                                        <p:attrNameLst>
                                          <p:attrName>style.visibility</p:attrName>
                                        </p:attrNameLst>
                                      </p:cBhvr>
                                      <p:to>
                                        <p:strVal val="visible"/>
                                      </p:to>
                                    </p:set>
                                    <p:animEffect>
                                      <p:cBhvr>
                                        <p:cTn id="7" dur="1000"/>
                                        <p:tgtEl>
                                          <p:spTgt spid="3092"/>
                                        </p:tgtEl>
                                      </p:cBhvr>
                                    </p:animEffect>
                                    <p:anim calcmode="lin" valueType="num">
                                      <p:cBhvr>
                                        <p:cTn id="8" dur="1000" fill="hold"/>
                                        <p:tgtEl>
                                          <p:spTgt spid="3092"/>
                                        </p:tgtEl>
                                        <p:attrNameLst>
                                          <p:attrName>ppt_x</p:attrName>
                                        </p:attrNameLst>
                                      </p:cBhvr>
                                      <p:tavLst>
                                        <p:tav tm="0">
                                          <p:val>
                                            <p:strVal val="#ppt_x"/>
                                          </p:val>
                                        </p:tav>
                                        <p:tav tm="100000">
                                          <p:val>
                                            <p:strVal val="#ppt_x"/>
                                          </p:val>
                                        </p:tav>
                                      </p:tavLst>
                                    </p:anim>
                                    <p:anim calcmode="lin" valueType="num">
                                      <p:cBhvr>
                                        <p:cTn id="9" dur="1000" fill="hold"/>
                                        <p:tgtEl>
                                          <p:spTgt spid="309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3093"/>
                                        </p:tgtEl>
                                        <p:attrNameLst>
                                          <p:attrName>style.visibility</p:attrName>
                                        </p:attrNameLst>
                                      </p:cBhvr>
                                      <p:to>
                                        <p:strVal val="visible"/>
                                      </p:to>
                                    </p:set>
                                    <p:anim calcmode="lin" valueType="num">
                                      <p:cBhvr>
                                        <p:cTn id="13" dur="500" fill="hold"/>
                                        <p:tgtEl>
                                          <p:spTgt spid="3093"/>
                                        </p:tgtEl>
                                        <p:attrNameLst>
                                          <p:attrName>ppt_x</p:attrName>
                                        </p:attrNameLst>
                                      </p:cBhvr>
                                      <p:tavLst>
                                        <p:tav tm="0">
                                          <p:val>
                                            <p:strVal val="0-#ppt_w/2"/>
                                          </p:val>
                                        </p:tav>
                                        <p:tav tm="100000">
                                          <p:val>
                                            <p:strVal val="#ppt_x"/>
                                          </p:val>
                                        </p:tav>
                                      </p:tavLst>
                                    </p:anim>
                                    <p:anim calcmode="lin" valueType="num">
                                      <p:cBhvr>
                                        <p:cTn id="14" dur="500" fill="hold"/>
                                        <p:tgtEl>
                                          <p:spTgt spid="3093"/>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094"/>
                                        </p:tgtEl>
                                        <p:attrNameLst>
                                          <p:attrName>style.visibility</p:attrName>
                                        </p:attrNameLst>
                                      </p:cBhvr>
                                      <p:to>
                                        <p:strVal val="visible"/>
                                      </p:to>
                                    </p:set>
                                    <p:anim calcmode="lin" valueType="num">
                                      <p:cBhvr>
                                        <p:cTn id="17" dur="500" fill="hold"/>
                                        <p:tgtEl>
                                          <p:spTgt spid="3094"/>
                                        </p:tgtEl>
                                        <p:attrNameLst>
                                          <p:attrName>ppt_x</p:attrName>
                                        </p:attrNameLst>
                                      </p:cBhvr>
                                      <p:tavLst>
                                        <p:tav tm="0">
                                          <p:val>
                                            <p:strVal val="1+#ppt_w/2"/>
                                          </p:val>
                                        </p:tav>
                                        <p:tav tm="100000">
                                          <p:val>
                                            <p:strVal val="#ppt_x"/>
                                          </p:val>
                                        </p:tav>
                                      </p:tavLst>
                                    </p:anim>
                                    <p:anim calcmode="lin" valueType="num">
                                      <p:cBhvr>
                                        <p:cTn id="18" dur="500" fill="hold"/>
                                        <p:tgtEl>
                                          <p:spTgt spid="3094"/>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095"/>
                                        </p:tgtEl>
                                        <p:attrNameLst>
                                          <p:attrName>style.visibility</p:attrName>
                                        </p:attrNameLst>
                                      </p:cBhvr>
                                      <p:to>
                                        <p:strVal val="visible"/>
                                      </p:to>
                                    </p:set>
                                    <p:anim calcmode="lin" valueType="num">
                                      <p:cBhvr>
                                        <p:cTn id="22"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095"/>
                                        </p:tgtEl>
                                        <p:attrNameLst>
                                          <p:attrName>ppt_y</p:attrName>
                                        </p:attrNameLst>
                                      </p:cBhvr>
                                      <p:tavLst>
                                        <p:tav tm="0">
                                          <p:val>
                                            <p:strVal val="#ppt_y"/>
                                          </p:val>
                                        </p:tav>
                                        <p:tav tm="100000">
                                          <p:val>
                                            <p:strVal val="#ppt_y"/>
                                          </p:val>
                                        </p:tav>
                                      </p:tavLst>
                                    </p:anim>
                                    <p:anim calcmode="lin" valueType="num">
                                      <p:cBhvr>
                                        <p:cTn id="24"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6" dur="500" tmFilter="0,0; .5, 1; 1, 1"/>
                                        <p:tgtEl>
                                          <p:spTgt spid="3095"/>
                                        </p:tgtEl>
                                      </p:cBhvr>
                                    </p:animEffect>
                                  </p:childTnLst>
                                </p:cTn>
                              </p:par>
                            </p:childTnLst>
                          </p:cTn>
                        </p:par>
                        <p:par>
                          <p:cTn id="27" fill="hold" nodeType="afterGroup">
                            <p:stCondLst>
                              <p:cond delay="255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3096"/>
                                        </p:tgtEl>
                                        <p:attrNameLst>
                                          <p:attrName>style.visibility</p:attrName>
                                        </p:attrNameLst>
                                      </p:cBhvr>
                                      <p:to>
                                        <p:strVal val="visible"/>
                                      </p:to>
                                    </p:set>
                                    <p:anim by="(-#ppt_w*2)" calcmode="lin" valueType="num">
                                      <p:cBhvr rctx="PPT">
                                        <p:cTn id="30" dur="500" autoRev="1" fill="hold">
                                          <p:stCondLst>
                                            <p:cond delay="0"/>
                                          </p:stCondLst>
                                        </p:cTn>
                                        <p:tgtEl>
                                          <p:spTgt spid="3096"/>
                                        </p:tgtEl>
                                        <p:attrNameLst>
                                          <p:attrName>ppt_w</p:attrName>
                                        </p:attrNameLst>
                                      </p:cBhvr>
                                    </p:anim>
                                    <p:anim by="(#ppt_w*0.50)" calcmode="lin" valueType="num">
                                      <p:cBhvr>
                                        <p:cTn id="31" dur="500" decel="50000" autoRev="1" fill="hold">
                                          <p:stCondLst>
                                            <p:cond delay="0"/>
                                          </p:stCondLst>
                                        </p:cTn>
                                        <p:tgtEl>
                                          <p:spTgt spid="3096"/>
                                        </p:tgtEl>
                                        <p:attrNameLst>
                                          <p:attrName>ppt_x</p:attrName>
                                        </p:attrNameLst>
                                      </p:cBhvr>
                                    </p:anim>
                                    <p:anim to="(#ppt_y)" calcmode="lin" valueType="num">
                                      <p:cBhvr>
                                        <p:cTn id="32" dur="1000" fill="hold">
                                          <p:stCondLst>
                                            <p:cond delay="0"/>
                                          </p:stCondLst>
                                        </p:cTn>
                                        <p:tgtEl>
                                          <p:spTgt spid="3096"/>
                                        </p:tgtEl>
                                        <p:attrNameLst>
                                          <p:attrName>ppt_y</p:attrName>
                                        </p:attrNameLst>
                                      </p:cBhvr>
                                    </p:anim>
                                    <p:animRot by="21600000">
                                      <p:cBhvr>
                                        <p:cTn id="33"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 grpId="0" bldLvl="0" animBg="1" autoUpdateAnimBg="0"/>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smtClean="0">
                <a:solidFill>
                  <a:srgbClr val="E36C09"/>
                </a:solidFill>
                <a:latin typeface="宋体" pitchFamily="2" charset="-122"/>
                <a:sym typeface="宋体" pitchFamily="2" charset="-122"/>
              </a:rPr>
              <a:t>时间管理计划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2-1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19666346"/>
              </p:ext>
            </p:extLst>
          </p:nvPr>
        </p:nvGraphicFramePr>
        <p:xfrm>
          <a:off x="738822" y="1131650"/>
          <a:ext cx="7577438" cy="2985093"/>
        </p:xfrm>
        <a:graphic>
          <a:graphicData uri="http://schemas.openxmlformats.org/drawingml/2006/table">
            <a:tbl>
              <a:tblPr firstRow="1" firstCol="1" bandRow="1">
                <a:tableStyleId>{5C22544A-7EE6-4342-B048-85BDC9FD1C3A}</a:tableStyleId>
              </a:tblPr>
              <a:tblGrid>
                <a:gridCol w="803115"/>
                <a:gridCol w="1606229"/>
                <a:gridCol w="1204672"/>
                <a:gridCol w="3963422"/>
              </a:tblGrid>
              <a:tr h="258720">
                <a:tc>
                  <a:txBody>
                    <a:bodyPr/>
                    <a:lstStyle/>
                    <a:p>
                      <a:pPr algn="ctr">
                        <a:spcAft>
                          <a:spcPts val="0"/>
                        </a:spcAft>
                      </a:pPr>
                      <a:r>
                        <a:rPr lang="zh-CN" sz="1050" kern="100" dirty="0">
                          <a:effectLst/>
                        </a:rPr>
                        <a:t>里程碑</a:t>
                      </a:r>
                      <a:endParaRPr lang="zh-CN" sz="1050" kern="100" dirty="0">
                        <a:effectLst/>
                        <a:latin typeface="Times New Roman"/>
                        <a:ea typeface="宋体"/>
                      </a:endParaRPr>
                    </a:p>
                  </a:txBody>
                  <a:tcPr marL="68580" marR="68580" marT="0" marB="0"/>
                </a:tc>
                <a:tc>
                  <a:txBody>
                    <a:bodyPr/>
                    <a:lstStyle/>
                    <a:p>
                      <a:pPr algn="ctr">
                        <a:spcAft>
                          <a:spcPts val="0"/>
                        </a:spcAft>
                      </a:pPr>
                      <a:r>
                        <a:rPr lang="zh-CN" sz="1050" kern="100">
                          <a:effectLst/>
                        </a:rPr>
                        <a:t>开始时间</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结束时间</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交付成果</a:t>
                      </a:r>
                      <a:endParaRPr lang="zh-CN" sz="1050" kern="100">
                        <a:effectLst/>
                        <a:latin typeface="Times New Roman"/>
                        <a:ea typeface="宋体"/>
                      </a:endParaRPr>
                    </a:p>
                  </a:txBody>
                  <a:tcPr marL="68580" marR="68580" marT="0" marB="0"/>
                </a:tc>
              </a:tr>
              <a:tr h="258720">
                <a:tc>
                  <a:txBody>
                    <a:bodyPr/>
                    <a:lstStyle/>
                    <a:p>
                      <a:pPr algn="ctr">
                        <a:spcAft>
                          <a:spcPts val="0"/>
                        </a:spcAft>
                      </a:pPr>
                      <a:r>
                        <a:rPr lang="en-US" sz="1050" kern="100">
                          <a:effectLst/>
                        </a:rPr>
                        <a:t>M0</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dirty="0">
                          <a:effectLst/>
                        </a:rPr>
                        <a:t>2018/09/27</a:t>
                      </a:r>
                      <a:endParaRPr lang="zh-CN" sz="1050" kern="100" dirty="0">
                        <a:effectLst/>
                        <a:latin typeface="Times New Roman"/>
                        <a:ea typeface="宋体"/>
                      </a:endParaRPr>
                    </a:p>
                  </a:txBody>
                  <a:tcPr marL="68580" marR="68580" marT="0" marB="0"/>
                </a:tc>
                <a:tc>
                  <a:txBody>
                    <a:bodyPr/>
                    <a:lstStyle/>
                    <a:p>
                      <a:pPr algn="ctr">
                        <a:spcAft>
                          <a:spcPts val="0"/>
                        </a:spcAft>
                      </a:pPr>
                      <a:r>
                        <a:rPr lang="en-US" sz="1050" kern="100">
                          <a:effectLst/>
                        </a:rPr>
                        <a:t>2018/10/02</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dirty="0">
                          <a:effectLst/>
                        </a:rPr>
                        <a:t>《项目计划》</a:t>
                      </a:r>
                      <a:endParaRPr lang="zh-CN" sz="1050" kern="100" dirty="0">
                        <a:effectLst/>
                        <a:latin typeface="Times New Roman"/>
                        <a:ea typeface="宋体"/>
                      </a:endParaRPr>
                    </a:p>
                  </a:txBody>
                  <a:tcPr marL="68580" marR="68580" marT="0" marB="0"/>
                </a:tc>
              </a:tr>
              <a:tr h="184173">
                <a:tc>
                  <a:txBody>
                    <a:bodyPr/>
                    <a:lstStyle/>
                    <a:p>
                      <a:pPr algn="ctr">
                        <a:spcAft>
                          <a:spcPts val="0"/>
                        </a:spcAft>
                      </a:pPr>
                      <a:r>
                        <a:rPr lang="en-US" sz="1050" kern="100">
                          <a:effectLst/>
                        </a:rPr>
                        <a:t>M1</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dirty="0">
                          <a:effectLst/>
                        </a:rPr>
                        <a:t>2018/10/11</a:t>
                      </a:r>
                      <a:endParaRPr lang="zh-CN" sz="1050" kern="100" dirty="0">
                        <a:effectLst/>
                        <a:latin typeface="Times New Roman"/>
                        <a:ea typeface="宋体"/>
                      </a:endParaRPr>
                    </a:p>
                  </a:txBody>
                  <a:tcPr marL="68580" marR="68580" marT="0" marB="0"/>
                </a:tc>
                <a:tc>
                  <a:txBody>
                    <a:bodyPr/>
                    <a:lstStyle/>
                    <a:p>
                      <a:pPr algn="ctr">
                        <a:spcAft>
                          <a:spcPts val="0"/>
                        </a:spcAft>
                      </a:pPr>
                      <a:r>
                        <a:rPr lang="en-US" sz="1050" kern="100">
                          <a:effectLst/>
                        </a:rPr>
                        <a:t>2018/10/13</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dirty="0">
                          <a:effectLst/>
                        </a:rPr>
                        <a:t>《项目可行性报告》</a:t>
                      </a:r>
                      <a:endParaRPr lang="zh-CN" sz="1050" kern="100" dirty="0">
                        <a:effectLst/>
                        <a:latin typeface="Times New Roman"/>
                        <a:ea typeface="宋体"/>
                      </a:endParaRPr>
                    </a:p>
                  </a:txBody>
                  <a:tcPr marL="68580" marR="68580" marT="0" marB="0"/>
                </a:tc>
              </a:tr>
              <a:tr h="234452">
                <a:tc>
                  <a:txBody>
                    <a:bodyPr/>
                    <a:lstStyle/>
                    <a:p>
                      <a:pPr algn="ctr">
                        <a:spcAft>
                          <a:spcPts val="0"/>
                        </a:spcAft>
                      </a:pPr>
                      <a:r>
                        <a:rPr lang="en-US" sz="1050" kern="100">
                          <a:effectLst/>
                        </a:rPr>
                        <a:t>M2</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dirty="0">
                          <a:effectLst/>
                        </a:rPr>
                        <a:t>2018/10/17</a:t>
                      </a:r>
                      <a:endParaRPr lang="zh-CN" sz="1050" kern="100" dirty="0">
                        <a:effectLst/>
                        <a:latin typeface="Times New Roman"/>
                        <a:ea typeface="宋体"/>
                      </a:endParaRPr>
                    </a:p>
                  </a:txBody>
                  <a:tcPr marL="68580" marR="68580" marT="0" marB="0"/>
                </a:tc>
                <a:tc>
                  <a:txBody>
                    <a:bodyPr/>
                    <a:lstStyle/>
                    <a:p>
                      <a:pPr algn="ctr">
                        <a:spcAft>
                          <a:spcPts val="0"/>
                        </a:spcAft>
                      </a:pPr>
                      <a:r>
                        <a:rPr lang="en-US" sz="1050" kern="100" dirty="0">
                          <a:effectLst/>
                        </a:rPr>
                        <a:t>2018/10/21</a:t>
                      </a:r>
                      <a:endParaRPr lang="zh-CN" sz="1050" kern="100" dirty="0">
                        <a:effectLst/>
                        <a:latin typeface="Times New Roman"/>
                        <a:ea typeface="宋体"/>
                      </a:endParaRPr>
                    </a:p>
                  </a:txBody>
                  <a:tcPr marL="68580" marR="68580" marT="0" marB="0"/>
                </a:tc>
                <a:tc>
                  <a:txBody>
                    <a:bodyPr/>
                    <a:lstStyle/>
                    <a:p>
                      <a:pPr algn="ctr">
                        <a:spcAft>
                          <a:spcPts val="0"/>
                        </a:spcAft>
                      </a:pPr>
                      <a:r>
                        <a:rPr lang="zh-CN" sz="1050" kern="100" dirty="0">
                          <a:effectLst/>
                        </a:rPr>
                        <a:t>《项目章程》、《项目总体计划》、《需求工程计划</a:t>
                      </a:r>
                      <a:r>
                        <a:rPr lang="en-US" sz="1050" kern="100" dirty="0">
                          <a:effectLst/>
                        </a:rPr>
                        <a:t>-</a:t>
                      </a:r>
                      <a:r>
                        <a:rPr lang="zh-CN" sz="1050" kern="100" dirty="0">
                          <a:effectLst/>
                        </a:rPr>
                        <a:t>初步》</a:t>
                      </a:r>
                      <a:endParaRPr lang="zh-CN" sz="1050" kern="100" dirty="0">
                        <a:effectLst/>
                        <a:latin typeface="Times New Roman"/>
                        <a:ea typeface="宋体"/>
                      </a:endParaRPr>
                    </a:p>
                  </a:txBody>
                  <a:tcPr marL="68580" marR="68580" marT="0" marB="0"/>
                </a:tc>
              </a:tr>
              <a:tr h="216015">
                <a:tc>
                  <a:txBody>
                    <a:bodyPr/>
                    <a:lstStyle/>
                    <a:p>
                      <a:pPr algn="ctr">
                        <a:spcAft>
                          <a:spcPts val="0"/>
                        </a:spcAft>
                      </a:pPr>
                      <a:r>
                        <a:rPr lang="en-US" sz="1050" kern="100">
                          <a:effectLst/>
                        </a:rPr>
                        <a:t>M3</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2018/10/23</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2018/10/29</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《质量保证计划》</a:t>
                      </a:r>
                      <a:endParaRPr lang="zh-CN" sz="1050" kern="100">
                        <a:effectLst/>
                        <a:latin typeface="Times New Roman"/>
                        <a:ea typeface="宋体"/>
                      </a:endParaRPr>
                    </a:p>
                  </a:txBody>
                  <a:tcPr marL="68580" marR="68580" marT="0" marB="0"/>
                </a:tc>
              </a:tr>
              <a:tr h="247757">
                <a:tc>
                  <a:txBody>
                    <a:bodyPr/>
                    <a:lstStyle/>
                    <a:p>
                      <a:pPr algn="ctr">
                        <a:spcAft>
                          <a:spcPts val="0"/>
                        </a:spcAft>
                      </a:pPr>
                      <a:r>
                        <a:rPr lang="en-US" sz="1050" kern="100">
                          <a:effectLst/>
                        </a:rPr>
                        <a:t>M4</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2018/10/25</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2018/11/5</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《需求工程计划》</a:t>
                      </a:r>
                      <a:endParaRPr lang="zh-CN" sz="1050" kern="100">
                        <a:effectLst/>
                        <a:latin typeface="Times New Roman"/>
                        <a:ea typeface="宋体"/>
                      </a:endParaRPr>
                    </a:p>
                  </a:txBody>
                  <a:tcPr marL="68580" marR="68580" marT="0" marB="0"/>
                </a:tc>
              </a:tr>
              <a:tr h="257989">
                <a:tc>
                  <a:txBody>
                    <a:bodyPr/>
                    <a:lstStyle/>
                    <a:p>
                      <a:pPr algn="ctr">
                        <a:spcAft>
                          <a:spcPts val="0"/>
                        </a:spcAft>
                      </a:pPr>
                      <a:r>
                        <a:rPr lang="en-US" sz="1050" kern="100">
                          <a:effectLst/>
                        </a:rPr>
                        <a:t>M5</a:t>
                      </a:r>
                      <a:endParaRPr lang="zh-CN" sz="1050" kern="100">
                        <a:effectLst/>
                        <a:latin typeface="Times New Roman"/>
                        <a:ea typeface="宋体"/>
                      </a:endParaRPr>
                    </a:p>
                  </a:txBody>
                  <a:tcPr marL="68580" marR="68580" marT="0" marB="0"/>
                </a:tc>
                <a:tc>
                  <a:txBody>
                    <a:bodyPr/>
                    <a:lstStyle/>
                    <a:p>
                      <a:pPr indent="110490" algn="ctr">
                        <a:spcAft>
                          <a:spcPts val="0"/>
                        </a:spcAft>
                      </a:pPr>
                      <a:r>
                        <a:rPr lang="en-US" sz="1050" kern="100">
                          <a:effectLst/>
                        </a:rPr>
                        <a:t>2018/11/6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2018/12/3</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《需求规格说明书》</a:t>
                      </a:r>
                      <a:endParaRPr lang="zh-CN" sz="1050" kern="100">
                        <a:effectLst/>
                        <a:latin typeface="Times New Roman"/>
                        <a:ea typeface="宋体"/>
                      </a:endParaRPr>
                    </a:p>
                  </a:txBody>
                  <a:tcPr marL="68580" marR="68580" marT="0" marB="0"/>
                </a:tc>
              </a:tr>
              <a:tr h="237525">
                <a:tc>
                  <a:txBody>
                    <a:bodyPr/>
                    <a:lstStyle/>
                    <a:p>
                      <a:pPr algn="ctr">
                        <a:spcAft>
                          <a:spcPts val="0"/>
                        </a:spcAft>
                      </a:pPr>
                      <a:r>
                        <a:rPr lang="en-US" sz="1050" kern="100">
                          <a:effectLst/>
                        </a:rPr>
                        <a:t>M6</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2018/12/4</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2018/12/17</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《软件需求变更文档》</a:t>
                      </a:r>
                      <a:endParaRPr lang="zh-CN" sz="1050" kern="100">
                        <a:effectLst/>
                        <a:latin typeface="Times New Roman"/>
                        <a:ea typeface="宋体"/>
                      </a:endParaRPr>
                    </a:p>
                  </a:txBody>
                  <a:tcPr marL="68580" marR="68580" marT="0" marB="0"/>
                </a:tc>
              </a:tr>
              <a:tr h="217061">
                <a:tc>
                  <a:txBody>
                    <a:bodyPr/>
                    <a:lstStyle/>
                    <a:p>
                      <a:pPr algn="ctr">
                        <a:spcAft>
                          <a:spcPts val="0"/>
                        </a:spcAft>
                      </a:pPr>
                      <a:r>
                        <a:rPr lang="en-US" sz="1050" kern="100">
                          <a:effectLst/>
                        </a:rPr>
                        <a:t>M7</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2019/1/3</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《软件概要设计说明》</a:t>
                      </a:r>
                      <a:endParaRPr lang="zh-CN" sz="1050" kern="100">
                        <a:effectLst/>
                        <a:latin typeface="Times New Roman"/>
                        <a:ea typeface="宋体"/>
                      </a:endParaRPr>
                    </a:p>
                  </a:txBody>
                  <a:tcPr marL="68580" marR="68580" marT="0" marB="0"/>
                </a:tc>
              </a:tr>
              <a:tr h="655620">
                <a:tc>
                  <a:txBody>
                    <a:bodyPr/>
                    <a:lstStyle/>
                    <a:p>
                      <a:pPr algn="ctr">
                        <a:spcAft>
                          <a:spcPts val="0"/>
                        </a:spcAft>
                      </a:pPr>
                      <a:r>
                        <a:rPr lang="en-US" sz="1050" kern="100">
                          <a:effectLst/>
                        </a:rPr>
                        <a:t>M8</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2018/11/27</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2018/12/3</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a:effectLst/>
                        </a:rPr>
                        <a:t>《测试计划》</a:t>
                      </a:r>
                    </a:p>
                    <a:p>
                      <a:pPr algn="ctr">
                        <a:spcAft>
                          <a:spcPts val="0"/>
                        </a:spcAft>
                      </a:pPr>
                      <a:r>
                        <a:rPr lang="zh-CN" sz="1050" kern="100">
                          <a:effectLst/>
                        </a:rPr>
                        <a:t>《安装部署计划》</a:t>
                      </a:r>
                    </a:p>
                    <a:p>
                      <a:pPr algn="ctr">
                        <a:spcAft>
                          <a:spcPts val="0"/>
                        </a:spcAft>
                      </a:pPr>
                      <a:r>
                        <a:rPr lang="zh-CN" sz="1050" kern="100">
                          <a:effectLst/>
                        </a:rPr>
                        <a:t>《培训计划》</a:t>
                      </a:r>
                    </a:p>
                    <a:p>
                      <a:pPr algn="ctr">
                        <a:spcAft>
                          <a:spcPts val="0"/>
                        </a:spcAft>
                      </a:pPr>
                      <a:r>
                        <a:rPr lang="zh-CN" sz="1050" kern="100">
                          <a:effectLst/>
                        </a:rPr>
                        <a:t>《系统维护计划》</a:t>
                      </a:r>
                      <a:endParaRPr lang="zh-CN" sz="1050" kern="100">
                        <a:effectLst/>
                        <a:latin typeface="Times New Roman"/>
                        <a:ea typeface="宋体"/>
                      </a:endParaRPr>
                    </a:p>
                  </a:txBody>
                  <a:tcPr marL="68580" marR="68580" marT="0" marB="0"/>
                </a:tc>
              </a:tr>
              <a:tr h="217061">
                <a:tc>
                  <a:txBody>
                    <a:bodyPr/>
                    <a:lstStyle/>
                    <a:p>
                      <a:pPr algn="ctr">
                        <a:spcAft>
                          <a:spcPts val="0"/>
                        </a:spcAft>
                      </a:pPr>
                      <a:r>
                        <a:rPr lang="en-US" sz="1050" kern="100">
                          <a:effectLst/>
                        </a:rPr>
                        <a:t>M9</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2019/1/2</a:t>
                      </a:r>
                      <a:endParaRPr lang="zh-CN" sz="1050" kern="100">
                        <a:effectLst/>
                        <a:latin typeface="Times New Roman"/>
                        <a:ea typeface="宋体"/>
                      </a:endParaRPr>
                    </a:p>
                  </a:txBody>
                  <a:tcPr marL="68580" marR="68580" marT="0" marB="0"/>
                </a:tc>
                <a:tc>
                  <a:txBody>
                    <a:bodyPr/>
                    <a:lstStyle/>
                    <a:p>
                      <a:pPr algn="ctr">
                        <a:spcAft>
                          <a:spcPts val="0"/>
                        </a:spcAft>
                      </a:pPr>
                      <a:r>
                        <a:rPr lang="en-US" sz="1050" kern="100">
                          <a:effectLst/>
                        </a:rPr>
                        <a:t>2019/1/5</a:t>
                      </a:r>
                      <a:endParaRPr lang="zh-CN" sz="1050" kern="100">
                        <a:effectLst/>
                        <a:latin typeface="Times New Roman"/>
                        <a:ea typeface="宋体"/>
                      </a:endParaRPr>
                    </a:p>
                  </a:txBody>
                  <a:tcPr marL="68580" marR="68580" marT="0" marB="0"/>
                </a:tc>
                <a:tc>
                  <a:txBody>
                    <a:bodyPr/>
                    <a:lstStyle/>
                    <a:p>
                      <a:pPr algn="ctr">
                        <a:spcAft>
                          <a:spcPts val="0"/>
                        </a:spcAft>
                      </a:pPr>
                      <a:r>
                        <a:rPr lang="zh-CN" sz="1050" kern="100" dirty="0">
                          <a:effectLst/>
                        </a:rPr>
                        <a:t>《项目总结报告》</a:t>
                      </a:r>
                      <a:endParaRPr lang="zh-CN" sz="1050" kern="100" dirty="0">
                        <a:effectLst/>
                        <a:latin typeface="Times New Roman"/>
                        <a:ea typeface="宋体"/>
                      </a:endParaRPr>
                    </a:p>
                  </a:txBody>
                  <a:tcPr marL="68580" marR="68580" marT="0" marB="0"/>
                </a:tc>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gridCol w="5590635"/>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a:t>
                      </a:r>
                      <a:r>
                        <a:rPr lang="zh-CN" sz="1400" kern="100" dirty="0" smtClean="0">
                          <a:effectLst/>
                        </a:rPr>
                        <a:t>范围</a:t>
                      </a:r>
                      <a:r>
                        <a:rPr lang="zh-CN" altLang="en-US" sz="1400" kern="100" dirty="0" smtClean="0">
                          <a:effectLst/>
                        </a:rPr>
                        <a:t>、</a:t>
                      </a:r>
                      <a:r>
                        <a:rPr lang="zh-CN" sz="1400" kern="100" dirty="0" smtClean="0">
                          <a:effectLst/>
                        </a:rPr>
                        <a:t>确定</a:t>
                      </a:r>
                      <a:r>
                        <a:rPr lang="zh-CN" sz="1400" kern="100" dirty="0">
                          <a:effectLst/>
                        </a:rPr>
                        <a:t>需求</a:t>
                      </a:r>
                      <a:r>
                        <a:rPr lang="zh-CN" sz="1400" kern="100" dirty="0" smtClean="0">
                          <a:effectLst/>
                        </a:rPr>
                        <a:t>开发过程</a:t>
                      </a:r>
                      <a:r>
                        <a:rPr lang="zh-CN" altLang="en-US" sz="1400" kern="100" dirty="0" smtClean="0">
                          <a:effectLst/>
                        </a:rPr>
                        <a:t>、</a:t>
                      </a:r>
                      <a:r>
                        <a:rPr lang="zh-CN" sz="1400" kern="100" dirty="0" smtClean="0">
                          <a:effectLst/>
                        </a:rPr>
                        <a:t>用户群分类</a:t>
                      </a:r>
                      <a:r>
                        <a:rPr lang="zh-CN" altLang="en-US" sz="1400" kern="100" dirty="0" smtClean="0">
                          <a:effectLst/>
                        </a:rPr>
                        <a:t>、</a:t>
                      </a:r>
                      <a:r>
                        <a:rPr lang="zh-CN" sz="1400" kern="100" dirty="0" smtClean="0">
                          <a:effectLst/>
                        </a:rPr>
                        <a:t>选择</a:t>
                      </a:r>
                      <a:r>
                        <a:rPr lang="zh-CN" sz="1400" kern="100" dirty="0">
                          <a:effectLst/>
                        </a:rPr>
                        <a:t>产品</a:t>
                      </a:r>
                      <a:r>
                        <a:rPr lang="zh-CN" sz="1400" kern="100" dirty="0" smtClean="0">
                          <a:effectLst/>
                        </a:rPr>
                        <a:t>代表</a:t>
                      </a:r>
                      <a:r>
                        <a:rPr lang="zh-CN" altLang="en-US" sz="1400" kern="100" dirty="0" smtClean="0">
                          <a:effectLst/>
                        </a:rPr>
                        <a:t>、</a:t>
                      </a:r>
                      <a:r>
                        <a:rPr lang="zh-CN" sz="1400" kern="100" dirty="0" smtClean="0">
                          <a:effectLst/>
                        </a:rPr>
                        <a:t>建立</a:t>
                      </a:r>
                      <a:r>
                        <a:rPr lang="zh-CN" sz="1400" kern="100" dirty="0">
                          <a:effectLst/>
                        </a:rPr>
                        <a:t>核心</a:t>
                      </a:r>
                      <a:r>
                        <a:rPr lang="zh-CN" sz="1400" kern="100" dirty="0" smtClean="0">
                          <a:effectLst/>
                        </a:rPr>
                        <a:t>队伍</a:t>
                      </a:r>
                      <a:r>
                        <a:rPr lang="zh-CN" altLang="en-US" sz="1400" kern="100" dirty="0" smtClean="0">
                          <a:effectLst/>
                        </a:rPr>
                        <a:t>、</a:t>
                      </a:r>
                      <a:r>
                        <a:rPr lang="zh-CN" sz="1400" kern="100" dirty="0" smtClean="0">
                          <a:effectLst/>
                        </a:rPr>
                        <a:t>进行</a:t>
                      </a:r>
                      <a:r>
                        <a:rPr lang="zh-CN" sz="1400" kern="100" dirty="0">
                          <a:effectLst/>
                        </a:rPr>
                        <a:t>访谈，确定使用</a:t>
                      </a:r>
                      <a:r>
                        <a:rPr lang="zh-CN" sz="1400" kern="100" dirty="0" smtClean="0">
                          <a:effectLst/>
                        </a:rPr>
                        <a:t>实例</a:t>
                      </a:r>
                      <a:r>
                        <a:rPr lang="zh-CN" altLang="en-US" sz="1400" kern="100" dirty="0" smtClean="0">
                          <a:effectLst/>
                        </a:rPr>
                        <a:t>、</a:t>
                      </a:r>
                      <a:r>
                        <a:rPr lang="zh-CN" sz="1400" kern="100" dirty="0" smtClean="0">
                          <a:effectLst/>
                        </a:rPr>
                        <a:t>召开</a:t>
                      </a:r>
                      <a:r>
                        <a:rPr lang="zh-CN" sz="1400" kern="100" dirty="0">
                          <a:effectLst/>
                        </a:rPr>
                        <a:t>应用程序开发练习</a:t>
                      </a:r>
                      <a:r>
                        <a:rPr lang="zh-CN" sz="1400" kern="100" dirty="0" smtClean="0">
                          <a:effectLst/>
                        </a:rPr>
                        <a:t>会议</a:t>
                      </a:r>
                      <a:r>
                        <a:rPr lang="zh-CN" altLang="en-US" sz="1400" kern="100" dirty="0" smtClean="0">
                          <a:effectLst/>
                        </a:rPr>
                        <a:t>、</a:t>
                      </a:r>
                      <a:r>
                        <a:rPr lang="zh-CN" sz="1400" kern="100" dirty="0" smtClean="0">
                          <a:effectLst/>
                        </a:rPr>
                        <a:t>分析</a:t>
                      </a:r>
                      <a:r>
                        <a:rPr lang="zh-CN" sz="1400" kern="100" dirty="0">
                          <a:effectLst/>
                        </a:rPr>
                        <a:t>用户工作</a:t>
                      </a:r>
                      <a:r>
                        <a:rPr lang="zh-CN" sz="1400" kern="100" dirty="0" smtClean="0">
                          <a:effectLst/>
                        </a:rPr>
                        <a:t>流程</a:t>
                      </a:r>
                      <a:r>
                        <a:rPr lang="zh-CN" altLang="en-US" sz="1400" kern="100" dirty="0" smtClean="0">
                          <a:effectLst/>
                        </a:rPr>
                        <a:t>、</a:t>
                      </a:r>
                      <a:r>
                        <a:rPr lang="zh-CN" sz="1400" kern="100" dirty="0" smtClean="0">
                          <a:effectLst/>
                        </a:rPr>
                        <a:t>确定</a:t>
                      </a:r>
                      <a:r>
                        <a:rPr lang="zh-CN" sz="1400" kern="100" dirty="0">
                          <a:effectLst/>
                        </a:rPr>
                        <a:t>质量</a:t>
                      </a:r>
                      <a:r>
                        <a:rPr lang="zh-CN" sz="1400" kern="100" dirty="0" smtClean="0">
                          <a:effectLst/>
                        </a:rPr>
                        <a:t>属性</a:t>
                      </a:r>
                      <a:r>
                        <a:rPr lang="zh-CN" altLang="en-US" sz="1400" kern="100" dirty="0" smtClean="0">
                          <a:effectLst/>
                        </a:rPr>
                        <a:t>、</a:t>
                      </a:r>
                      <a:r>
                        <a:rPr lang="zh-CN" sz="1400" kern="100" dirty="0" smtClean="0">
                          <a:effectLst/>
                        </a:rPr>
                        <a:t>检查</a:t>
                      </a:r>
                      <a:r>
                        <a:rPr lang="zh-CN" sz="1400" kern="100" dirty="0">
                          <a:effectLst/>
                        </a:rPr>
                        <a:t>问题</a:t>
                      </a:r>
                      <a:r>
                        <a:rPr lang="zh-CN" sz="1400" kern="100" dirty="0" smtClean="0">
                          <a:effectLst/>
                        </a:rPr>
                        <a:t>报告</a:t>
                      </a:r>
                      <a:r>
                        <a:rPr lang="zh-CN" altLang="en-US" sz="1400" kern="100" dirty="0" smtClean="0">
                          <a:effectLst/>
                        </a:rPr>
                        <a:t>、</a:t>
                      </a:r>
                      <a:r>
                        <a:rPr lang="zh-CN" sz="1400" kern="100" dirty="0" smtClean="0">
                          <a:effectLst/>
                        </a:rPr>
                        <a:t>需求</a:t>
                      </a:r>
                      <a:r>
                        <a:rPr lang="zh-CN" sz="1400" kern="100" dirty="0">
                          <a:effectLst/>
                        </a:rPr>
                        <a:t>重用</a:t>
                      </a:r>
                      <a:endParaRPr lang="zh-CN" sz="1400" kern="100" dirty="0">
                        <a:effectLst/>
                        <a:latin typeface="Times New Roman"/>
                        <a:ea typeface="宋体"/>
                      </a:endParaRPr>
                    </a:p>
                  </a:txBody>
                  <a:tcPr marL="40406" marR="40406" marT="0" marB="0"/>
                </a:tc>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a:t>
                      </a:r>
                      <a:r>
                        <a:rPr lang="zh-CN" sz="1400" kern="100" dirty="0" smtClean="0">
                          <a:effectLst/>
                        </a:rPr>
                        <a:t>图</a:t>
                      </a:r>
                      <a:r>
                        <a:rPr lang="zh-CN" altLang="en-US" sz="1400" kern="100" dirty="0" smtClean="0">
                          <a:effectLst/>
                        </a:rPr>
                        <a:t>、</a:t>
                      </a:r>
                      <a:r>
                        <a:rPr lang="zh-CN" sz="1400" kern="100" dirty="0" smtClean="0">
                          <a:effectLst/>
                        </a:rPr>
                        <a:t>创建</a:t>
                      </a:r>
                      <a:r>
                        <a:rPr lang="zh-CN" sz="1400" kern="100" dirty="0">
                          <a:effectLst/>
                        </a:rPr>
                        <a:t>开发</a:t>
                      </a:r>
                      <a:r>
                        <a:rPr lang="zh-CN" sz="1400" kern="100" dirty="0" smtClean="0">
                          <a:effectLst/>
                        </a:rPr>
                        <a:t>原型</a:t>
                      </a:r>
                      <a:r>
                        <a:rPr lang="zh-CN" altLang="en-US" sz="1400" kern="100" dirty="0" smtClean="0">
                          <a:effectLst/>
                        </a:rPr>
                        <a:t>、</a:t>
                      </a:r>
                      <a:r>
                        <a:rPr lang="zh-CN" sz="1400" kern="100" dirty="0" smtClean="0">
                          <a:effectLst/>
                        </a:rPr>
                        <a:t>分析可行性</a:t>
                      </a:r>
                      <a:r>
                        <a:rPr lang="zh-CN" altLang="en-US" sz="1400" kern="100" dirty="0" smtClean="0">
                          <a:effectLst/>
                        </a:rPr>
                        <a:t>、</a:t>
                      </a:r>
                      <a:r>
                        <a:rPr lang="zh-CN" sz="1400" kern="100" dirty="0" smtClean="0">
                          <a:effectLst/>
                        </a:rPr>
                        <a:t>确定</a:t>
                      </a:r>
                      <a:r>
                        <a:rPr lang="zh-CN" sz="1400" kern="100" dirty="0">
                          <a:effectLst/>
                        </a:rPr>
                        <a:t>需求</a:t>
                      </a:r>
                      <a:r>
                        <a:rPr lang="zh-CN" sz="1400" kern="100" dirty="0" smtClean="0">
                          <a:effectLst/>
                        </a:rPr>
                        <a:t>优先级</a:t>
                      </a:r>
                      <a:r>
                        <a:rPr lang="zh-CN" altLang="en-US" sz="1400" kern="100" dirty="0" smtClean="0">
                          <a:effectLst/>
                        </a:rPr>
                        <a:t>、</a:t>
                      </a:r>
                      <a:r>
                        <a:rPr lang="zh-CN" sz="1400" kern="100" dirty="0" smtClean="0">
                          <a:effectLst/>
                        </a:rPr>
                        <a:t>为</a:t>
                      </a:r>
                      <a:r>
                        <a:rPr lang="zh-CN" sz="1400" kern="100" dirty="0">
                          <a:effectLst/>
                        </a:rPr>
                        <a:t>需求建立</a:t>
                      </a:r>
                      <a:r>
                        <a:rPr lang="zh-CN" sz="1400" kern="100" dirty="0" smtClean="0">
                          <a:effectLst/>
                        </a:rPr>
                        <a:t>模型</a:t>
                      </a:r>
                      <a:r>
                        <a:rPr lang="zh-CN" altLang="en-US" sz="1400" kern="100" dirty="0" smtClean="0">
                          <a:effectLst/>
                        </a:rPr>
                        <a:t>、</a:t>
                      </a:r>
                      <a:r>
                        <a:rPr lang="zh-CN" sz="1400" kern="100" dirty="0" smtClean="0">
                          <a:effectLst/>
                        </a:rPr>
                        <a:t>编写《数据字典》</a:t>
                      </a:r>
                      <a:r>
                        <a:rPr lang="zh-CN" altLang="en-US" sz="1400" kern="100" dirty="0" smtClean="0">
                          <a:effectLst/>
                        </a:rPr>
                        <a:t>、</a:t>
                      </a:r>
                      <a:r>
                        <a:rPr lang="zh-CN" sz="1400" kern="100" dirty="0" smtClean="0">
                          <a:effectLst/>
                        </a:rPr>
                        <a:t>应用</a:t>
                      </a:r>
                      <a:r>
                        <a:rPr lang="zh-CN" sz="1400" kern="100" dirty="0">
                          <a:effectLst/>
                        </a:rPr>
                        <a:t>质量功能调配</a:t>
                      </a:r>
                      <a:endParaRPr lang="zh-CN" sz="1400" kern="100" dirty="0">
                        <a:effectLst/>
                        <a:latin typeface="Times New Roman"/>
                        <a:ea typeface="宋体"/>
                      </a:endParaRPr>
                    </a:p>
                  </a:txBody>
                  <a:tcPr marL="40406" marR="40406" marT="0" marB="0"/>
                </a:tc>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a:t>
                      </a:r>
                      <a:r>
                        <a:rPr lang="zh-CN" sz="1400" kern="100" dirty="0" smtClean="0">
                          <a:effectLst/>
                        </a:rPr>
                        <a:t>来源</a:t>
                      </a:r>
                      <a:r>
                        <a:rPr lang="zh-CN" altLang="en-US" sz="1400" kern="100" dirty="0" smtClean="0">
                          <a:effectLst/>
                        </a:rPr>
                        <a:t>、</a:t>
                      </a:r>
                      <a:r>
                        <a:rPr lang="zh-CN" sz="1400" kern="100" dirty="0" smtClean="0">
                          <a:effectLst/>
                        </a:rPr>
                        <a:t>为</a:t>
                      </a:r>
                      <a:r>
                        <a:rPr lang="zh-CN" sz="1400" kern="100" dirty="0">
                          <a:effectLst/>
                        </a:rPr>
                        <a:t>每一项需求注上</a:t>
                      </a:r>
                      <a:r>
                        <a:rPr lang="zh-CN" sz="1400" kern="100" dirty="0" smtClean="0">
                          <a:effectLst/>
                        </a:rPr>
                        <a:t>标号</a:t>
                      </a:r>
                      <a:r>
                        <a:rPr lang="zh-CN" altLang="en-US" sz="1400" kern="100" dirty="0" smtClean="0">
                          <a:effectLst/>
                        </a:rPr>
                        <a:t>、</a:t>
                      </a:r>
                      <a:r>
                        <a:rPr lang="zh-CN" sz="1400" kern="100" dirty="0" smtClean="0">
                          <a:effectLst/>
                        </a:rPr>
                        <a:t>记录</a:t>
                      </a:r>
                      <a:r>
                        <a:rPr lang="zh-CN" sz="1400" kern="100" dirty="0">
                          <a:effectLst/>
                        </a:rPr>
                        <a:t>业务</a:t>
                      </a:r>
                      <a:r>
                        <a:rPr lang="zh-CN" sz="1400" kern="100" dirty="0" smtClean="0">
                          <a:effectLst/>
                        </a:rPr>
                        <a:t>规范</a:t>
                      </a:r>
                      <a:r>
                        <a:rPr lang="zh-CN" altLang="en-US" sz="1400" kern="100" dirty="0" smtClean="0">
                          <a:effectLst/>
                        </a:rPr>
                        <a:t>、</a:t>
                      </a:r>
                      <a:r>
                        <a:rPr lang="zh-CN" sz="1400" kern="100" dirty="0" smtClean="0">
                          <a:effectLst/>
                        </a:rPr>
                        <a:t>创建</a:t>
                      </a:r>
                      <a:r>
                        <a:rPr lang="zh-CN" sz="1400" kern="100" dirty="0">
                          <a:effectLst/>
                        </a:rPr>
                        <a:t>需求跟踪能力矩阵</a:t>
                      </a:r>
                      <a:endParaRPr lang="zh-CN" sz="1400" kern="100" dirty="0">
                        <a:effectLst/>
                        <a:latin typeface="Times New Roman"/>
                        <a:ea typeface="宋体"/>
                      </a:endParaRPr>
                    </a:p>
                  </a:txBody>
                  <a:tcPr marL="40406" marR="40406" marT="0" marB="0"/>
                </a:tc>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a:t>
                      </a:r>
                      <a:r>
                        <a:rPr lang="zh-CN" sz="1400" kern="100" dirty="0" smtClean="0">
                          <a:effectLst/>
                        </a:rPr>
                        <a:t>文档</a:t>
                      </a:r>
                      <a:r>
                        <a:rPr lang="zh-CN" altLang="en-US" sz="1400" kern="100" dirty="0" smtClean="0">
                          <a:effectLst/>
                        </a:rPr>
                        <a:t>、</a:t>
                      </a:r>
                      <a:r>
                        <a:rPr lang="zh-CN" sz="1400" kern="100" dirty="0" smtClean="0">
                          <a:effectLst/>
                        </a:rPr>
                        <a:t>编写《测试用例》</a:t>
                      </a:r>
                      <a:r>
                        <a:rPr lang="zh-CN" altLang="en-US" sz="1400" kern="100" dirty="0" smtClean="0">
                          <a:effectLst/>
                        </a:rPr>
                        <a:t>、</a:t>
                      </a:r>
                      <a:r>
                        <a:rPr lang="zh-CN" sz="1400" kern="100" dirty="0" smtClean="0">
                          <a:effectLst/>
                        </a:rPr>
                        <a:t>编写《用户手册》</a:t>
                      </a:r>
                      <a:r>
                        <a:rPr lang="zh-CN" altLang="en-US" sz="1400" kern="100" dirty="0" smtClean="0">
                          <a:effectLst/>
                        </a:rPr>
                        <a:t>、</a:t>
                      </a:r>
                      <a:r>
                        <a:rPr lang="zh-CN" sz="1400" kern="100" dirty="0" smtClean="0">
                          <a:effectLst/>
                        </a:rPr>
                        <a:t>确定</a:t>
                      </a:r>
                      <a:r>
                        <a:rPr lang="zh-CN" sz="1400" kern="100" dirty="0">
                          <a:effectLst/>
                        </a:rPr>
                        <a:t>合格的标准</a:t>
                      </a:r>
                      <a:endParaRPr lang="zh-CN" sz="1400" kern="100" dirty="0">
                        <a:effectLst/>
                        <a:latin typeface="Times New Roman"/>
                        <a:ea typeface="宋体"/>
                      </a:endParaRPr>
                    </a:p>
                  </a:txBody>
                  <a:tcPr marL="40406" marR="40406" marT="0" marB="0"/>
                </a:tc>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a:t>
                      </a:r>
                      <a:r>
                        <a:rPr lang="zh-CN" sz="1400" kern="100" dirty="0" smtClean="0">
                          <a:effectLst/>
                        </a:rPr>
                        <a:t>过程</a:t>
                      </a:r>
                      <a:r>
                        <a:rPr lang="zh-CN" altLang="en-US" sz="1400" kern="100" dirty="0" smtClean="0">
                          <a:effectLst/>
                        </a:rPr>
                        <a:t>、</a:t>
                      </a:r>
                      <a:r>
                        <a:rPr lang="zh-CN" sz="1400" kern="100" dirty="0" smtClean="0">
                          <a:effectLst/>
                        </a:rPr>
                        <a:t>建立</a:t>
                      </a:r>
                      <a:r>
                        <a:rPr lang="zh-CN" sz="1400" kern="100" dirty="0">
                          <a:effectLst/>
                        </a:rPr>
                        <a:t>变更控制</a:t>
                      </a:r>
                      <a:r>
                        <a:rPr lang="zh-CN" sz="1400" kern="100" dirty="0" smtClean="0">
                          <a:effectLst/>
                        </a:rPr>
                        <a:t>委员会</a:t>
                      </a:r>
                      <a:r>
                        <a:rPr lang="zh-CN" altLang="en-US" sz="1400" kern="100" dirty="0" smtClean="0">
                          <a:effectLst/>
                        </a:rPr>
                        <a:t>、</a:t>
                      </a:r>
                      <a:r>
                        <a:rPr lang="zh-CN" sz="1400" kern="100" dirty="0" smtClean="0">
                          <a:effectLst/>
                        </a:rPr>
                        <a:t>进行</a:t>
                      </a:r>
                      <a:r>
                        <a:rPr lang="zh-CN" sz="1400" kern="100" dirty="0">
                          <a:effectLst/>
                        </a:rPr>
                        <a:t>变更影响分析，产出《变更影响分析》</a:t>
                      </a:r>
                      <a:r>
                        <a:rPr lang="zh-CN" sz="1400" kern="100" dirty="0" smtClean="0">
                          <a:effectLst/>
                        </a:rPr>
                        <a:t>文档</a:t>
                      </a:r>
                      <a:r>
                        <a:rPr lang="zh-CN" altLang="en-US" sz="1400" kern="100" dirty="0" smtClean="0">
                          <a:effectLst/>
                        </a:rPr>
                        <a:t>、</a:t>
                      </a:r>
                      <a:r>
                        <a:rPr lang="zh-CN" sz="1400" kern="100" dirty="0" smtClean="0">
                          <a:effectLst/>
                        </a:rPr>
                        <a:t>跟踪</a:t>
                      </a:r>
                      <a:r>
                        <a:rPr lang="zh-CN" sz="1400" kern="100" dirty="0">
                          <a:effectLst/>
                        </a:rPr>
                        <a:t>每一项</a:t>
                      </a:r>
                      <a:r>
                        <a:rPr lang="zh-CN" sz="1400" kern="100" dirty="0" smtClean="0">
                          <a:effectLst/>
                        </a:rPr>
                        <a:t>变更</a:t>
                      </a:r>
                      <a:r>
                        <a:rPr lang="zh-CN" altLang="en-US" sz="1400" kern="100" dirty="0" smtClean="0">
                          <a:effectLst/>
                        </a:rPr>
                        <a:t>、</a:t>
                      </a:r>
                      <a:r>
                        <a:rPr lang="zh-CN" sz="1400" kern="100" dirty="0" smtClean="0">
                          <a:effectLst/>
                        </a:rPr>
                        <a:t>编写《需求文档》</a:t>
                      </a:r>
                      <a:r>
                        <a:rPr lang="zh-CN" sz="1400" kern="100" dirty="0">
                          <a:effectLst/>
                        </a:rPr>
                        <a:t>的基准版本和控制</a:t>
                      </a:r>
                      <a:r>
                        <a:rPr lang="zh-CN" sz="1400" kern="100" dirty="0" smtClean="0">
                          <a:effectLst/>
                        </a:rPr>
                        <a:t>版本</a:t>
                      </a:r>
                      <a:r>
                        <a:rPr lang="zh-CN" altLang="en-US" sz="1400" kern="100" dirty="0" smtClean="0">
                          <a:effectLst/>
                        </a:rPr>
                        <a:t>、</a:t>
                      </a:r>
                      <a:r>
                        <a:rPr lang="zh-CN" sz="1400" kern="100" dirty="0" smtClean="0">
                          <a:effectLst/>
                        </a:rPr>
                        <a:t>维护</a:t>
                      </a:r>
                      <a:r>
                        <a:rPr lang="zh-CN" sz="1400" kern="100" dirty="0">
                          <a:effectLst/>
                        </a:rPr>
                        <a:t>变更</a:t>
                      </a:r>
                      <a:r>
                        <a:rPr lang="zh-CN" sz="1400" kern="100" dirty="0" smtClean="0">
                          <a:effectLst/>
                        </a:rPr>
                        <a:t>历史记录</a:t>
                      </a:r>
                      <a:r>
                        <a:rPr lang="zh-CN" altLang="en-US" sz="1400" kern="100" dirty="0" smtClean="0">
                          <a:effectLst/>
                        </a:rPr>
                        <a:t>、</a:t>
                      </a:r>
                      <a:r>
                        <a:rPr lang="zh-CN" sz="1400" kern="100" dirty="0" smtClean="0">
                          <a:effectLst/>
                        </a:rPr>
                        <a:t>跟踪</a:t>
                      </a:r>
                      <a:r>
                        <a:rPr lang="zh-CN" sz="1400" kern="100" dirty="0">
                          <a:effectLst/>
                        </a:rPr>
                        <a:t>需求</a:t>
                      </a:r>
                      <a:r>
                        <a:rPr lang="zh-CN" sz="1400" kern="100" dirty="0" smtClean="0">
                          <a:effectLst/>
                        </a:rPr>
                        <a:t>状态</a:t>
                      </a:r>
                      <a:r>
                        <a:rPr lang="zh-CN" altLang="en-US" sz="1400" kern="100" dirty="0" smtClean="0">
                          <a:effectLst/>
                        </a:rPr>
                        <a:t>、</a:t>
                      </a:r>
                      <a:r>
                        <a:rPr lang="zh-CN" sz="1400" kern="100" dirty="0" smtClean="0">
                          <a:effectLst/>
                        </a:rPr>
                        <a:t>衡量</a:t>
                      </a:r>
                      <a:r>
                        <a:rPr lang="zh-CN" sz="1400" kern="100" dirty="0">
                          <a:effectLst/>
                        </a:rPr>
                        <a:t>需求</a:t>
                      </a:r>
                      <a:r>
                        <a:rPr lang="zh-CN" sz="1400" kern="100" dirty="0" smtClean="0">
                          <a:effectLst/>
                        </a:rPr>
                        <a:t>稳定性</a:t>
                      </a:r>
                      <a:r>
                        <a:rPr lang="zh-CN" altLang="en-US" sz="1400" kern="100" dirty="0" smtClean="0">
                          <a:effectLst/>
                        </a:rPr>
                        <a:t>、</a:t>
                      </a:r>
                      <a:r>
                        <a:rPr lang="zh-CN" sz="1400" kern="100" dirty="0" smtClean="0">
                          <a:effectLst/>
                        </a:rPr>
                        <a:t>使用</a:t>
                      </a:r>
                      <a:r>
                        <a:rPr lang="zh-CN" sz="1400" kern="100" dirty="0">
                          <a:effectLst/>
                        </a:rPr>
                        <a:t>需求管理工具</a:t>
                      </a:r>
                      <a:endParaRPr lang="zh-CN" sz="1400" kern="100" dirty="0">
                        <a:effectLst/>
                        <a:latin typeface="Times New Roman"/>
                        <a:ea typeface="宋体"/>
                      </a:endParaRPr>
                    </a:p>
                  </a:txBody>
                  <a:tcPr marL="40406" marR="40406" marT="0" marB="0"/>
                </a:tc>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3-2 WBS</a:t>
            </a:r>
            <a:r>
              <a:rPr lang="zh-CN" altLang="en-US" sz="2800" b="1" dirty="0" smtClean="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60" y="889000"/>
            <a:ext cx="7272505"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2018/10/28</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491675"/>
            <a:ext cx="8497925" cy="29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年杭州社会平均标准月薪</a:t>
            </a:r>
            <a:r>
              <a:rPr lang="en-US" altLang="zh-CN" sz="1600" b="1" dirty="0">
                <a:solidFill>
                  <a:srgbClr val="000000"/>
                </a:solidFill>
                <a:latin typeface="Calibri" pitchFamily="34" charset="0"/>
                <a:sym typeface="Calibri" pitchFamily="34" charset="0"/>
              </a:rPr>
              <a:t>5096</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人，时薪约</a:t>
            </a:r>
            <a:r>
              <a:rPr lang="en-US" altLang="zh-CN" sz="1600" b="1" dirty="0">
                <a:solidFill>
                  <a:srgbClr val="000000"/>
                </a:solidFill>
                <a:latin typeface="Calibri" pitchFamily="34" charset="0"/>
                <a:sym typeface="Calibri" pitchFamily="34" charset="0"/>
              </a:rPr>
              <a:t>28</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人，杨老师指导权重比</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72</a:t>
            </a:r>
            <a:r>
              <a:rPr lang="zh-CN" altLang="en-US" sz="1600" b="1" dirty="0">
                <a:solidFill>
                  <a:srgbClr val="000000"/>
                </a:solidFill>
                <a:latin typeface="Calibri" pitchFamily="34" charset="0"/>
                <a:sym typeface="Calibri" pitchFamily="34" charset="0"/>
              </a:rPr>
              <a:t>，每天工作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3024</a:t>
            </a:r>
            <a:r>
              <a:rPr lang="zh-CN" altLang="en-US" sz="1600" b="1" dirty="0" smtClean="0">
                <a:solidFill>
                  <a:srgbClr val="000000"/>
                </a:solidFill>
                <a:latin typeface="Calibri" pitchFamily="34" charset="0"/>
                <a:sym typeface="Calibri" pitchFamily="34" charset="0"/>
              </a:rPr>
              <a:t>元</a:t>
            </a: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软件使用无支出（使用的软件不是开源的就是盗版的</a:t>
            </a:r>
            <a:r>
              <a:rPr lang="zh-CN" altLang="en-US" sz="1600" b="1" dirty="0" smtClean="0">
                <a:solidFill>
                  <a:srgbClr val="000000"/>
                </a:solidFill>
                <a:latin typeface="Calibri" pitchFamily="34" charset="0"/>
                <a:sym typeface="Calibri" pitchFamily="34" charset="0"/>
              </a:rPr>
              <a:t>）</a:t>
            </a: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阿里云云翼计划）（但是推迟一个月发货）</a:t>
            </a: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2800-3400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5-1 </a:t>
            </a:r>
            <a:r>
              <a:rPr lang="zh-CN" altLang="en-US" sz="2800" b="1" dirty="0" smtClean="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gridCol w="1584195"/>
                <a:gridCol w="3408395"/>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5-2 </a:t>
            </a:r>
            <a:r>
              <a:rPr lang="zh-CN" altLang="en-US" sz="2800" b="1" dirty="0" smtClean="0">
                <a:solidFill>
                  <a:schemeClr val="bg1"/>
                </a:solidFill>
                <a:latin typeface="Calibri" pitchFamily="34" charset="0"/>
                <a:sym typeface="Calibri" pitchFamily="34" charset="0"/>
              </a:rPr>
              <a:t>质量</a:t>
            </a:r>
            <a:r>
              <a:rPr lang="zh-CN" altLang="en-US" sz="2800" b="1" dirty="0">
                <a:solidFill>
                  <a:schemeClr val="bg1"/>
                </a:solidFill>
                <a:latin typeface="Calibri" pitchFamily="34" charset="0"/>
                <a:sym typeface="Calibri" pitchFamily="34" charset="0"/>
              </a:rPr>
              <a:t>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1989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a:t>
            </a: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36196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26759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需求计划概述</a:t>
            </a:r>
            <a:endParaRPr lang="zh-CN" altLang="en-US" b="1" dirty="0">
              <a:solidFill>
                <a:srgbClr val="E36C09"/>
              </a:solidFill>
              <a:latin typeface="宋体" pitchFamily="2" charset="-122"/>
              <a:sym typeface="宋体" pitchFamily="2" charset="-122"/>
            </a:endParaRPr>
          </a:p>
        </p:txBody>
      </p:sp>
      <p:sp>
        <p:nvSpPr>
          <p:cNvPr id="4103" name="椭圆 10"/>
          <p:cNvSpPr>
            <a:spLocks noChangeArrowheads="1"/>
          </p:cNvSpPr>
          <p:nvPr/>
        </p:nvSpPr>
        <p:spPr bwMode="auto">
          <a:xfrm>
            <a:off x="3563938" y="9451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853868"/>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时间管理计划</a:t>
            </a:r>
            <a:endParaRPr lang="zh-CN" altLang="en-US" b="1" dirty="0">
              <a:solidFill>
                <a:srgbClr val="E36C09"/>
              </a:solidFill>
              <a:latin typeface="宋体" pitchFamily="2" charset="-122"/>
              <a:sym typeface="宋体" pitchFamily="2" charset="-122"/>
            </a:endParaRPr>
          </a:p>
        </p:txBody>
      </p:sp>
      <p:sp>
        <p:nvSpPr>
          <p:cNvPr id="4105" name="椭圆 12"/>
          <p:cNvSpPr>
            <a:spLocks noChangeArrowheads="1"/>
          </p:cNvSpPr>
          <p:nvPr/>
        </p:nvSpPr>
        <p:spPr bwMode="auto">
          <a:xfrm>
            <a:off x="3563938" y="152826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4173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111409"/>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202801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成本管理计划</a:t>
            </a:r>
            <a:endParaRPr lang="zh-CN" altLang="en-US" b="1" dirty="0">
              <a:solidFill>
                <a:srgbClr val="E36C09"/>
              </a:solidFill>
              <a:latin typeface="宋体" pitchFamily="2" charset="-122"/>
              <a:sym typeface="宋体" pitchFamily="2" charset="-122"/>
            </a:endParaRPr>
          </a:p>
        </p:txBody>
      </p:sp>
      <p:sp>
        <p:nvSpPr>
          <p:cNvPr id="21" name="椭圆 8"/>
          <p:cNvSpPr>
            <a:spLocks noChangeArrowheads="1"/>
          </p:cNvSpPr>
          <p:nvPr/>
        </p:nvSpPr>
        <p:spPr bwMode="auto">
          <a:xfrm>
            <a:off x="3563938" y="269455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615879"/>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质量管理计划</a:t>
            </a:r>
            <a:endParaRPr lang="zh-CN" altLang="en-US" b="1" dirty="0">
              <a:solidFill>
                <a:srgbClr val="E36C09"/>
              </a:solidFill>
              <a:latin typeface="宋体" pitchFamily="2" charset="-122"/>
              <a:sym typeface="宋体" pitchFamily="2" charset="-122"/>
            </a:endParaRPr>
          </a:p>
        </p:txBody>
      </p:sp>
      <p:sp>
        <p:nvSpPr>
          <p:cNvPr id="23" name="椭圆 10"/>
          <p:cNvSpPr>
            <a:spLocks noChangeArrowheads="1"/>
          </p:cNvSpPr>
          <p:nvPr/>
        </p:nvSpPr>
        <p:spPr bwMode="auto">
          <a:xfrm>
            <a:off x="3563938" y="3277703"/>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3202157"/>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人力资源管理计划</a:t>
            </a:r>
            <a:endParaRPr lang="zh-CN" altLang="en-US" b="1" dirty="0">
              <a:solidFill>
                <a:srgbClr val="E36C09"/>
              </a:solidFill>
              <a:latin typeface="宋体" pitchFamily="2" charset="-122"/>
              <a:sym typeface="宋体" pitchFamily="2" charset="-122"/>
            </a:endParaRPr>
          </a:p>
        </p:txBody>
      </p:sp>
      <p:sp>
        <p:nvSpPr>
          <p:cNvPr id="25" name="椭圆 12"/>
          <p:cNvSpPr>
            <a:spLocks noChangeArrowheads="1"/>
          </p:cNvSpPr>
          <p:nvPr/>
        </p:nvSpPr>
        <p:spPr bwMode="auto">
          <a:xfrm>
            <a:off x="3563938" y="386085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90023"/>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a:t>
            </a:r>
            <a:r>
              <a:rPr lang="zh-CN" altLang="en-US" b="1" dirty="0" smtClean="0">
                <a:solidFill>
                  <a:srgbClr val="E36C09"/>
                </a:solidFill>
                <a:latin typeface="Calibri" pitchFamily="34" charset="0"/>
                <a:sym typeface="Calibri" pitchFamily="34" charset="0"/>
              </a:rPr>
              <a:t>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44399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376300"/>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a:t>
            </a:r>
            <a:r>
              <a:rPr lang="zh-CN" altLang="en-US" b="1" dirty="0" smtClean="0">
                <a:solidFill>
                  <a:srgbClr val="E36C09"/>
                </a:solidFill>
                <a:latin typeface="宋体" pitchFamily="2" charset="-122"/>
                <a:sym typeface="宋体" pitchFamily="2" charset="-122"/>
              </a:rPr>
              <a:t>管理计划</a:t>
            </a:r>
            <a:endParaRPr lang="zh-CN" altLang="en-US" b="1" dirty="0">
              <a:solidFill>
                <a:srgbClr val="E36C09"/>
              </a:solidFill>
              <a:latin typeface="宋体" pitchFamily="2" charset="-122"/>
              <a:sym typeface="宋体" pitchFamily="2" charset="-122"/>
            </a:endParaRP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nodeType="afterGroup">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childTnLst>
                          </p:cTn>
                        </p:par>
                        <p:par>
                          <p:cTn id="25" fill="hold" nodeType="afterGroup">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4102"/>
                                        </p:tgtEl>
                                        <p:attrNameLst>
                                          <p:attrName>style.visibility</p:attrName>
                                        </p:attrNameLst>
                                      </p:cBhvr>
                                      <p:to>
                                        <p:strVal val="visible"/>
                                      </p:to>
                                    </p:set>
                                    <p:anim calcmode="lin" valueType="num">
                                      <p:cBhvr>
                                        <p:cTn id="28" dur="500" fill="hold"/>
                                        <p:tgtEl>
                                          <p:spTgt spid="4102"/>
                                        </p:tgtEl>
                                        <p:attrNameLst>
                                          <p:attrName>ppt_x</p:attrName>
                                        </p:attrNameLst>
                                      </p:cBhvr>
                                      <p:tavLst>
                                        <p:tav tm="0">
                                          <p:val>
                                            <p:strVal val="1+#ppt_w/2"/>
                                          </p:val>
                                        </p:tav>
                                        <p:tav tm="100000">
                                          <p:val>
                                            <p:strVal val="#ppt_x"/>
                                          </p:val>
                                        </p:tav>
                                      </p:tavLst>
                                    </p:anim>
                                    <p:anim calcmode="lin" valueType="num">
                                      <p:cBhvr>
                                        <p:cTn id="29" dur="500" fill="hold"/>
                                        <p:tgtEl>
                                          <p:spTgt spid="410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500"/>
                            </p:stCondLst>
                            <p:childTnLst>
                              <p:par>
                                <p:cTn id="31" presetID="6" presetClass="entr" presetSubtype="16" fill="hold" grpId="0" nodeType="afterEffect">
                                  <p:stCondLst>
                                    <p:cond delay="0"/>
                                  </p:stCondLst>
                                  <p:childTnLst>
                                    <p:set>
                                      <p:cBhvr>
                                        <p:cTn id="32" dur="1" fill="hold">
                                          <p:stCondLst>
                                            <p:cond delay="0"/>
                                          </p:stCondLst>
                                        </p:cTn>
                                        <p:tgtEl>
                                          <p:spTgt spid="4103"/>
                                        </p:tgtEl>
                                        <p:attrNameLst>
                                          <p:attrName>style.visibility</p:attrName>
                                        </p:attrNameLst>
                                      </p:cBhvr>
                                      <p:to>
                                        <p:strVal val="visible"/>
                                      </p:to>
                                    </p:set>
                                    <p:animEffect>
                                      <p:cBhvr>
                                        <p:cTn id="33" dur="500"/>
                                        <p:tgtEl>
                                          <p:spTgt spid="4103"/>
                                        </p:tgtEl>
                                      </p:cBhvr>
                                    </p:animEffect>
                                  </p:childTnLst>
                                </p:cTn>
                              </p:par>
                            </p:childTnLst>
                          </p:cTn>
                        </p:par>
                        <p:par>
                          <p:cTn id="34" fill="hold" nodeType="afterGroup">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4104"/>
                                        </p:tgtEl>
                                        <p:attrNameLst>
                                          <p:attrName>style.visibility</p:attrName>
                                        </p:attrNameLst>
                                      </p:cBhvr>
                                      <p:to>
                                        <p:strVal val="visible"/>
                                      </p:to>
                                    </p:set>
                                    <p:anim calcmode="lin" valueType="num">
                                      <p:cBhvr>
                                        <p:cTn id="37" dur="500" fill="hold"/>
                                        <p:tgtEl>
                                          <p:spTgt spid="4104"/>
                                        </p:tgtEl>
                                        <p:attrNameLst>
                                          <p:attrName>ppt_x</p:attrName>
                                        </p:attrNameLst>
                                      </p:cBhvr>
                                      <p:tavLst>
                                        <p:tav tm="0">
                                          <p:val>
                                            <p:strVal val="1+#ppt_w/2"/>
                                          </p:val>
                                        </p:tav>
                                        <p:tav tm="100000">
                                          <p:val>
                                            <p:strVal val="#ppt_x"/>
                                          </p:val>
                                        </p:tav>
                                      </p:tavLst>
                                    </p:anim>
                                    <p:anim calcmode="lin" valueType="num">
                                      <p:cBhvr>
                                        <p:cTn id="38" dur="500" fill="hold"/>
                                        <p:tgtEl>
                                          <p:spTgt spid="4104"/>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6" presetClass="entr" presetSubtype="16" fill="hold" grpId="0" nodeType="afterEffect">
                                  <p:stCondLst>
                                    <p:cond delay="0"/>
                                  </p:stCondLst>
                                  <p:childTnLst>
                                    <p:set>
                                      <p:cBhvr>
                                        <p:cTn id="41" dur="1" fill="hold">
                                          <p:stCondLst>
                                            <p:cond delay="0"/>
                                          </p:stCondLst>
                                        </p:cTn>
                                        <p:tgtEl>
                                          <p:spTgt spid="4105"/>
                                        </p:tgtEl>
                                        <p:attrNameLst>
                                          <p:attrName>style.visibility</p:attrName>
                                        </p:attrNameLst>
                                      </p:cBhvr>
                                      <p:to>
                                        <p:strVal val="visible"/>
                                      </p:to>
                                    </p:set>
                                    <p:animEffect>
                                      <p:cBhvr>
                                        <p:cTn id="42" dur="500"/>
                                        <p:tgtEl>
                                          <p:spTgt spid="4105"/>
                                        </p:tgtEl>
                                      </p:cBhvr>
                                    </p:animEffect>
                                  </p:childTnLst>
                                </p:cTn>
                              </p:par>
                            </p:childTnLst>
                          </p:cTn>
                        </p:par>
                        <p:par>
                          <p:cTn id="43" fill="hold" nodeType="afterGroup">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4106"/>
                                        </p:tgtEl>
                                        <p:attrNameLst>
                                          <p:attrName>style.visibility</p:attrName>
                                        </p:attrNameLst>
                                      </p:cBhvr>
                                      <p:to>
                                        <p:strVal val="visible"/>
                                      </p:to>
                                    </p:set>
                                    <p:anim calcmode="lin" valueType="num">
                                      <p:cBhvr>
                                        <p:cTn id="46" dur="500" fill="hold"/>
                                        <p:tgtEl>
                                          <p:spTgt spid="4106"/>
                                        </p:tgtEl>
                                        <p:attrNameLst>
                                          <p:attrName>ppt_x</p:attrName>
                                        </p:attrNameLst>
                                      </p:cBhvr>
                                      <p:tavLst>
                                        <p:tav tm="0">
                                          <p:val>
                                            <p:strVal val="1+#ppt_w/2"/>
                                          </p:val>
                                        </p:tav>
                                        <p:tav tm="100000">
                                          <p:val>
                                            <p:strVal val="#ppt_x"/>
                                          </p:val>
                                        </p:tav>
                                      </p:tavLst>
                                    </p:anim>
                                    <p:anim calcmode="lin" valueType="num">
                                      <p:cBhvr>
                                        <p:cTn id="47" dur="500" fill="hold"/>
                                        <p:tgtEl>
                                          <p:spTgt spid="4106"/>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4500"/>
                            </p:stCondLst>
                            <p:childTnLst>
                              <p:par>
                                <p:cTn id="49" presetID="6" presetClass="entr" presetSubtype="16" fill="hold" grpId="0" nodeType="afterEffect">
                                  <p:stCondLst>
                                    <p:cond delay="0"/>
                                  </p:stCondLst>
                                  <p:childTnLst>
                                    <p:set>
                                      <p:cBhvr>
                                        <p:cTn id="50" dur="1" fill="hold">
                                          <p:stCondLst>
                                            <p:cond delay="0"/>
                                          </p:stCondLst>
                                        </p:cTn>
                                        <p:tgtEl>
                                          <p:spTgt spid="4107"/>
                                        </p:tgtEl>
                                        <p:attrNameLst>
                                          <p:attrName>style.visibility</p:attrName>
                                        </p:attrNameLst>
                                      </p:cBhvr>
                                      <p:to>
                                        <p:strVal val="visible"/>
                                      </p:to>
                                    </p:set>
                                    <p:animEffect>
                                      <p:cBhvr>
                                        <p:cTn id="51" dur="500"/>
                                        <p:tgtEl>
                                          <p:spTgt spid="4107"/>
                                        </p:tgtEl>
                                      </p:cBhvr>
                                    </p:animEffect>
                                  </p:childTnLst>
                                </p:cTn>
                              </p:par>
                            </p:childTnLst>
                          </p:cTn>
                        </p:par>
                        <p:par>
                          <p:cTn id="52" fill="hold" nodeType="afterGroup">
                            <p:stCondLst>
                              <p:cond delay="5000"/>
                            </p:stCondLst>
                            <p:childTnLst>
                              <p:par>
                                <p:cTn id="53" presetID="2" presetClass="entr" presetSubtype="2" fill="hold" grpId="0" nodeType="afterEffect">
                                  <p:stCondLst>
                                    <p:cond delay="0"/>
                                  </p:stCondLst>
                                  <p:childTnLst>
                                    <p:set>
                                      <p:cBhvr>
                                        <p:cTn id="54" dur="1" fill="hold">
                                          <p:stCondLst>
                                            <p:cond delay="0"/>
                                          </p:stCondLst>
                                        </p:cTn>
                                        <p:tgtEl>
                                          <p:spTgt spid="4108"/>
                                        </p:tgtEl>
                                        <p:attrNameLst>
                                          <p:attrName>style.visibility</p:attrName>
                                        </p:attrNameLst>
                                      </p:cBhvr>
                                      <p:to>
                                        <p:strVal val="visible"/>
                                      </p:to>
                                    </p:set>
                                    <p:anim calcmode="lin" valueType="num">
                                      <p:cBhvr>
                                        <p:cTn id="55" dur="500" fill="hold"/>
                                        <p:tgtEl>
                                          <p:spTgt spid="4108"/>
                                        </p:tgtEl>
                                        <p:attrNameLst>
                                          <p:attrName>ppt_x</p:attrName>
                                        </p:attrNameLst>
                                      </p:cBhvr>
                                      <p:tavLst>
                                        <p:tav tm="0">
                                          <p:val>
                                            <p:strVal val="1+#ppt_w/2"/>
                                          </p:val>
                                        </p:tav>
                                        <p:tav tm="100000">
                                          <p:val>
                                            <p:strVal val="#ppt_x"/>
                                          </p:val>
                                        </p:tav>
                                      </p:tavLst>
                                    </p:anim>
                                    <p:anim calcmode="lin" valueType="num">
                                      <p:cBhvr>
                                        <p:cTn id="56" dur="500" fill="hold"/>
                                        <p:tgtEl>
                                          <p:spTgt spid="4108"/>
                                        </p:tgtEl>
                                        <p:attrNameLst>
                                          <p:attrName>ppt_y</p:attrName>
                                        </p:attrNameLst>
                                      </p:cBhvr>
                                      <p:tavLst>
                                        <p:tav tm="0">
                                          <p:val>
                                            <p:strVal val="#ppt_y"/>
                                          </p:val>
                                        </p:tav>
                                        <p:tav tm="100000">
                                          <p:val>
                                            <p:strVal val="#ppt_y"/>
                                          </p:val>
                                        </p:tav>
                                      </p:tavLst>
                                    </p:anim>
                                  </p:childTnLst>
                                </p:cTn>
                              </p:par>
                            </p:childTnLst>
                          </p:cTn>
                        </p:par>
                        <p:par>
                          <p:cTn id="57" fill="hold">
                            <p:stCondLst>
                              <p:cond delay="5500"/>
                            </p:stCondLst>
                            <p:childTnLst>
                              <p:par>
                                <p:cTn id="58" presetID="6"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p:cBhvr>
                                        <p:cTn id="60" dur="500"/>
                                        <p:tgtEl>
                                          <p:spTgt spid="21"/>
                                        </p:tgtEl>
                                      </p:cBhvr>
                                    </p:animEffect>
                                  </p:childTnLst>
                                </p:cTn>
                              </p:par>
                            </p:childTnLst>
                          </p:cTn>
                        </p:par>
                        <p:par>
                          <p:cTn id="61" fill="hold">
                            <p:stCondLst>
                              <p:cond delay="6000"/>
                            </p:stCondLst>
                            <p:childTnLst>
                              <p:par>
                                <p:cTn id="62" presetID="2" presetClass="entr" presetSubtype="2"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ppt_x</p:attrName>
                                        </p:attrNameLst>
                                      </p:cBhvr>
                                      <p:tavLst>
                                        <p:tav tm="0">
                                          <p:val>
                                            <p:strVal val="1+#ppt_w/2"/>
                                          </p:val>
                                        </p:tav>
                                        <p:tav tm="100000">
                                          <p:val>
                                            <p:strVal val="#ppt_x"/>
                                          </p:val>
                                        </p:tav>
                                      </p:tavLst>
                                    </p:anim>
                                    <p:anim calcmode="lin" valueType="num">
                                      <p:cBhvr>
                                        <p:cTn id="65" dur="500" fill="hold"/>
                                        <p:tgtEl>
                                          <p:spTgt spid="22"/>
                                        </p:tgtEl>
                                        <p:attrNameLst>
                                          <p:attrName>ppt_y</p:attrName>
                                        </p:attrNameLst>
                                      </p:cBhvr>
                                      <p:tavLst>
                                        <p:tav tm="0">
                                          <p:val>
                                            <p:strVal val="#ppt_y"/>
                                          </p:val>
                                        </p:tav>
                                        <p:tav tm="100000">
                                          <p:val>
                                            <p:strVal val="#ppt_y"/>
                                          </p:val>
                                        </p:tav>
                                      </p:tavLst>
                                    </p:anim>
                                  </p:childTnLst>
                                </p:cTn>
                              </p:par>
                            </p:childTnLst>
                          </p:cTn>
                        </p:par>
                        <p:par>
                          <p:cTn id="66" fill="hold">
                            <p:stCondLst>
                              <p:cond delay="6500"/>
                            </p:stCondLst>
                            <p:childTnLst>
                              <p:par>
                                <p:cTn id="67" presetID="6"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p:cBhvr>
                                        <p:cTn id="69" dur="500"/>
                                        <p:tgtEl>
                                          <p:spTgt spid="23"/>
                                        </p:tgtEl>
                                      </p:cBhvr>
                                    </p:animEffect>
                                  </p:childTnLst>
                                </p:cTn>
                              </p:par>
                            </p:childTnLst>
                          </p:cTn>
                        </p:par>
                        <p:par>
                          <p:cTn id="70" fill="hold">
                            <p:stCondLst>
                              <p:cond delay="7000"/>
                            </p:stCondLst>
                            <p:childTnLst>
                              <p:par>
                                <p:cTn id="71" presetID="2" presetClass="entr" presetSubtype="2"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ppt_x</p:attrName>
                                        </p:attrNameLst>
                                      </p:cBhvr>
                                      <p:tavLst>
                                        <p:tav tm="0">
                                          <p:val>
                                            <p:strVal val="1+#ppt_w/2"/>
                                          </p:val>
                                        </p:tav>
                                        <p:tav tm="100000">
                                          <p:val>
                                            <p:strVal val="#ppt_x"/>
                                          </p:val>
                                        </p:tav>
                                      </p:tavLst>
                                    </p:anim>
                                    <p:anim calcmode="lin" valueType="num">
                                      <p:cBhvr>
                                        <p:cTn id="74" dur="500" fill="hold"/>
                                        <p:tgtEl>
                                          <p:spTgt spid="24"/>
                                        </p:tgtEl>
                                        <p:attrNameLst>
                                          <p:attrName>ppt_y</p:attrName>
                                        </p:attrNameLst>
                                      </p:cBhvr>
                                      <p:tavLst>
                                        <p:tav tm="0">
                                          <p:val>
                                            <p:strVal val="#ppt_y"/>
                                          </p:val>
                                        </p:tav>
                                        <p:tav tm="100000">
                                          <p:val>
                                            <p:strVal val="#ppt_y"/>
                                          </p:val>
                                        </p:tav>
                                      </p:tavLst>
                                    </p:anim>
                                  </p:childTnLst>
                                </p:cTn>
                              </p:par>
                            </p:childTnLst>
                          </p:cTn>
                        </p:par>
                        <p:par>
                          <p:cTn id="75" fill="hold">
                            <p:stCondLst>
                              <p:cond delay="7500"/>
                            </p:stCondLst>
                            <p:childTnLst>
                              <p:par>
                                <p:cTn id="76" presetID="6" presetClass="entr" presetSubtype="16"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p:cBhvr>
                                        <p:cTn id="78" dur="500"/>
                                        <p:tgtEl>
                                          <p:spTgt spid="25"/>
                                        </p:tgtEl>
                                      </p:cBhvr>
                                    </p:animEffect>
                                  </p:childTnLst>
                                </p:cTn>
                              </p:par>
                            </p:childTnLst>
                          </p:cTn>
                        </p:par>
                        <p:par>
                          <p:cTn id="79" fill="hold">
                            <p:stCondLst>
                              <p:cond delay="8000"/>
                            </p:stCondLst>
                            <p:childTnLst>
                              <p:par>
                                <p:cTn id="80" presetID="2" presetClass="entr" presetSubtype="2" fill="hold" grpId="0" nodeType="after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ppt_x</p:attrName>
                                        </p:attrNameLst>
                                      </p:cBhvr>
                                      <p:tavLst>
                                        <p:tav tm="0">
                                          <p:val>
                                            <p:strVal val="1+#ppt_w/2"/>
                                          </p:val>
                                        </p:tav>
                                        <p:tav tm="100000">
                                          <p:val>
                                            <p:strVal val="#ppt_x"/>
                                          </p:val>
                                        </p:tav>
                                      </p:tavLst>
                                    </p:anim>
                                    <p:anim calcmode="lin" valueType="num">
                                      <p:cBhvr>
                                        <p:cTn id="83" dur="500" fill="hold"/>
                                        <p:tgtEl>
                                          <p:spTgt spid="26"/>
                                        </p:tgtEl>
                                        <p:attrNameLst>
                                          <p:attrName>ppt_y</p:attrName>
                                        </p:attrNameLst>
                                      </p:cBhvr>
                                      <p:tavLst>
                                        <p:tav tm="0">
                                          <p:val>
                                            <p:strVal val="#ppt_y"/>
                                          </p:val>
                                        </p:tav>
                                        <p:tav tm="100000">
                                          <p:val>
                                            <p:strVal val="#ppt_y"/>
                                          </p:val>
                                        </p:tav>
                                      </p:tavLst>
                                    </p:anim>
                                  </p:childTnLst>
                                </p:cTn>
                              </p:par>
                            </p:childTnLst>
                          </p:cTn>
                        </p:par>
                        <p:par>
                          <p:cTn id="84" fill="hold">
                            <p:stCondLst>
                              <p:cond delay="8500"/>
                            </p:stCondLst>
                            <p:childTnLst>
                              <p:par>
                                <p:cTn id="85" presetID="6" presetClass="entr" presetSubtype="16"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p:cBhvr>
                                        <p:cTn id="87" dur="500"/>
                                        <p:tgtEl>
                                          <p:spTgt spid="27"/>
                                        </p:tgtEl>
                                      </p:cBhvr>
                                    </p:animEffect>
                                  </p:childTnLst>
                                </p:cTn>
                              </p:par>
                            </p:childTnLst>
                          </p:cTn>
                        </p:par>
                        <p:par>
                          <p:cTn id="88" fill="hold">
                            <p:stCondLst>
                              <p:cond delay="9000"/>
                            </p:stCondLst>
                            <p:childTnLst>
                              <p:par>
                                <p:cTn id="89" presetID="2" presetClass="entr" presetSubtype="2"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ppt_x</p:attrName>
                                        </p:attrNameLst>
                                      </p:cBhvr>
                                      <p:tavLst>
                                        <p:tav tm="0">
                                          <p:val>
                                            <p:strVal val="1+#ppt_w/2"/>
                                          </p:val>
                                        </p:tav>
                                        <p:tav tm="100000">
                                          <p:val>
                                            <p:strVal val="#ppt_x"/>
                                          </p:val>
                                        </p:tav>
                                      </p:tavLst>
                                    </p:anim>
                                    <p:anim calcmode="lin" valueType="num">
                                      <p:cBhvr>
                                        <p:cTn id="9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5-3 </a:t>
            </a:r>
            <a:r>
              <a:rPr lang="zh-CN" altLang="en-US" sz="2800" b="1" dirty="0" smtClean="0">
                <a:solidFill>
                  <a:schemeClr val="bg1"/>
                </a:solidFill>
                <a:latin typeface="Calibri" pitchFamily="34" charset="0"/>
                <a:sym typeface="Calibri" pitchFamily="34" charset="0"/>
              </a:rPr>
              <a:t>质量</a:t>
            </a:r>
            <a:r>
              <a:rPr lang="zh-CN" altLang="en-US" sz="2800" b="1" dirty="0">
                <a:solidFill>
                  <a:schemeClr val="bg1"/>
                </a:solidFill>
                <a:latin typeface="Calibri" pitchFamily="34" charset="0"/>
                <a:sym typeface="Calibri" pitchFamily="34" charset="0"/>
              </a:rPr>
              <a:t>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-1 OBS</a:t>
            </a:r>
            <a:r>
              <a:rPr lang="zh-CN" altLang="en-US" sz="2800" b="1" dirty="0" smtClean="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6" name="图片 5" descr="C:\Users\Asus\AppData\Local\Temp\WeChat Files\69244321232266598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739" y="942973"/>
            <a:ext cx="7272505" cy="3789363"/>
          </a:xfrm>
          <a:prstGeom prst="rect">
            <a:avLst/>
          </a:prstGeom>
          <a:noFill/>
          <a:ln>
            <a:noFill/>
          </a:ln>
        </p:spPr>
      </p:pic>
      <p:sp>
        <p:nvSpPr>
          <p:cNvPr id="3" name="日期占位符 2"/>
          <p:cNvSpPr>
            <a:spLocks noGrp="1"/>
          </p:cNvSpPr>
          <p:nvPr>
            <p:ph type="dt" sz="half" idx="10"/>
          </p:nvPr>
        </p:nvSpPr>
        <p:spPr/>
        <p:txBody>
          <a:bodyPr/>
          <a:lstStyle/>
          <a:p>
            <a:pPr>
              <a:defRPr/>
            </a:pPr>
            <a:fld id="{F7D0E703-F1AE-481C-9332-82CBEC1558C6}"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spTree>
    <p:extLst>
      <p:ext uri="{BB962C8B-B14F-4D97-AF65-F5344CB8AC3E}">
        <p14:creationId xmlns:p14="http://schemas.microsoft.com/office/powerpoint/2010/main" val="279052079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-2 LRC</a:t>
            </a:r>
            <a:r>
              <a:rPr lang="zh-CN" altLang="en-US" sz="2800" b="1" dirty="0" smtClean="0">
                <a:solidFill>
                  <a:schemeClr val="bg1"/>
                </a:solidFill>
                <a:latin typeface="Calibri" pitchFamily="34" charset="0"/>
                <a:sym typeface="Calibri" pitchFamily="34" charset="0"/>
              </a:rPr>
              <a:t>表</a:t>
            </a:r>
            <a:endParaRPr lang="zh-CN" altLang="en-US" sz="2800" b="1" dirty="0">
              <a:solidFill>
                <a:schemeClr val="bg1"/>
              </a:solidFill>
              <a:latin typeface="Calibri" pitchFamily="34" charset="0"/>
              <a:sym typeface="宋体" pitchFamily="2" charset="-122"/>
            </a:endParaRPr>
          </a:p>
        </p:txBody>
      </p:sp>
      <p:pic>
        <p:nvPicPr>
          <p:cNvPr id="2457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335" y="888345"/>
            <a:ext cx="7175330" cy="384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9BADF601-DDD1-425C-B13C-6B737C16F20F}"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extLst>
      <p:ext uri="{BB962C8B-B14F-4D97-AF65-F5344CB8AC3E}">
        <p14:creationId xmlns:p14="http://schemas.microsoft.com/office/powerpoint/2010/main" val="77601617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4577"/>
                                        </p:tgtEl>
                                        <p:attrNameLst>
                                          <p:attrName>style.visibility</p:attrName>
                                        </p:attrNameLst>
                                      </p:cBhvr>
                                      <p:to>
                                        <p:strVal val="visible"/>
                                      </p:to>
                                    </p:set>
                                    <p:animEffect transition="in" filter="fade">
                                      <p:cBhvr>
                                        <p:cTn id="12" dur="500"/>
                                        <p:tgtEl>
                                          <p:spTgt spid="24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-2 LRC</a:t>
            </a:r>
            <a:r>
              <a:rPr lang="zh-CN" altLang="en-US" sz="2800" b="1" dirty="0" smtClean="0">
                <a:solidFill>
                  <a:schemeClr val="bg1"/>
                </a:solidFill>
                <a:latin typeface="Calibri" pitchFamily="34" charset="0"/>
                <a:sym typeface="Calibri" pitchFamily="34" charset="0"/>
              </a:rPr>
              <a:t>表（续）</a:t>
            </a:r>
            <a:endParaRPr lang="zh-CN" altLang="en-US" sz="2800" b="1" dirty="0">
              <a:solidFill>
                <a:schemeClr val="bg1"/>
              </a:solidFill>
              <a:latin typeface="Calibri" pitchFamily="34" charset="0"/>
              <a:sym typeface="宋体" pitchFamily="2" charset="-122"/>
            </a:endParaRPr>
          </a:p>
        </p:txBody>
      </p:sp>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60" y="875076"/>
            <a:ext cx="6624460" cy="379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5CCB97EA-DF26-435B-BB35-D086A068A471}"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251843639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a:t>
            </a:r>
            <a:r>
              <a:rPr lang="zh-CN" altLang="en-US" sz="2800" b="1" dirty="0" smtClean="0">
                <a:solidFill>
                  <a:srgbClr val="E36C09"/>
                </a:solidFill>
                <a:latin typeface="宋体" pitchFamily="2" charset="-122"/>
                <a:sym typeface="宋体" pitchFamily="2" charset="-122"/>
              </a:rPr>
              <a:t>管理</a:t>
            </a:r>
            <a:r>
              <a:rPr lang="zh-CN" altLang="en-US" sz="2800" b="1" dirty="0">
                <a:solidFill>
                  <a:srgbClr val="E36C09"/>
                </a:solidFill>
                <a:latin typeface="宋体" pitchFamily="2" charset="-122"/>
                <a:sym typeface="宋体" pitchFamily="2" charset="-122"/>
              </a:rPr>
              <a:t>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7-1 </a:t>
            </a:r>
            <a:r>
              <a:rPr lang="zh-CN" altLang="en-US" sz="2800" b="1" dirty="0" smtClean="0">
                <a:solidFill>
                  <a:schemeClr val="bg1"/>
                </a:solidFill>
                <a:latin typeface="Calibri" pitchFamily="34" charset="0"/>
                <a:sym typeface="Calibri" pitchFamily="34" charset="0"/>
              </a:rPr>
              <a:t>风险</a:t>
            </a:r>
            <a:r>
              <a:rPr lang="zh-CN" altLang="en-US" sz="2800" b="1" dirty="0">
                <a:solidFill>
                  <a:schemeClr val="bg1"/>
                </a:solidFill>
                <a:latin typeface="Calibri" pitchFamily="34" charset="0"/>
                <a:sym typeface="Calibri" pitchFamily="34" charset="0"/>
              </a:rPr>
              <a:t>评估</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
        <p:nvSpPr>
          <p:cNvPr id="8" name="TextBox 7"/>
          <p:cNvSpPr>
            <a:spLocks noChangeArrowheads="1"/>
          </p:cNvSpPr>
          <p:nvPr/>
        </p:nvSpPr>
        <p:spPr bwMode="auto">
          <a:xfrm>
            <a:off x="323037" y="1192689"/>
            <a:ext cx="8497925" cy="29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需求获取方面的</a:t>
            </a:r>
            <a:r>
              <a:rPr lang="zh-CN" altLang="en-US" sz="1600" b="1" dirty="0" smtClean="0">
                <a:solidFill>
                  <a:srgbClr val="000000"/>
                </a:solidFill>
                <a:latin typeface="Calibri" pitchFamily="34" charset="0"/>
                <a:sym typeface="Calibri" pitchFamily="34" charset="0"/>
              </a:rPr>
              <a:t>风险</a:t>
            </a: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需求分析方面的</a:t>
            </a:r>
            <a:r>
              <a:rPr lang="zh-CN" altLang="en-US" sz="1600" b="1" dirty="0" smtClean="0">
                <a:solidFill>
                  <a:srgbClr val="000000"/>
                </a:solidFill>
                <a:latin typeface="Calibri" pitchFamily="34" charset="0"/>
                <a:sym typeface="Calibri" pitchFamily="34" charset="0"/>
              </a:rPr>
              <a:t>风险</a:t>
            </a: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需求规格说明方面的</a:t>
            </a:r>
            <a:r>
              <a:rPr lang="zh-CN" altLang="en-US" sz="1600" b="1" dirty="0" smtClean="0">
                <a:solidFill>
                  <a:srgbClr val="000000"/>
                </a:solidFill>
                <a:latin typeface="Calibri" pitchFamily="34" charset="0"/>
                <a:sym typeface="Calibri" pitchFamily="34" charset="0"/>
              </a:rPr>
              <a:t>风险</a:t>
            </a: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需求审核方面的</a:t>
            </a:r>
            <a:r>
              <a:rPr lang="zh-CN" altLang="en-US" sz="1600" b="1" dirty="0" smtClean="0">
                <a:solidFill>
                  <a:srgbClr val="000000"/>
                </a:solidFill>
                <a:latin typeface="Calibri" pitchFamily="34" charset="0"/>
                <a:sym typeface="Calibri" pitchFamily="34" charset="0"/>
              </a:rPr>
              <a:t>风险</a:t>
            </a: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需求管理方面的</a:t>
            </a:r>
            <a:r>
              <a:rPr lang="zh-CN" altLang="en-US" sz="1600" b="1" dirty="0" smtClean="0">
                <a:solidFill>
                  <a:srgbClr val="000000"/>
                </a:solidFill>
                <a:latin typeface="Calibri" pitchFamily="34" charset="0"/>
                <a:sym typeface="Calibri" pitchFamily="34" charset="0"/>
              </a:rPr>
              <a:t>风险</a:t>
            </a: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其他</a:t>
            </a:r>
            <a:r>
              <a:rPr lang="zh-CN" altLang="en-US" sz="1600" b="1" dirty="0" smtClean="0">
                <a:solidFill>
                  <a:srgbClr val="000000"/>
                </a:solidFill>
                <a:latin typeface="Calibri" pitchFamily="34" charset="0"/>
                <a:sym typeface="Calibri" pitchFamily="34" charset="0"/>
              </a:rPr>
              <a:t>风险</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87224717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smtClean="0">
                <a:solidFill>
                  <a:schemeClr val="bg1"/>
                </a:solidFill>
                <a:latin typeface="Calibri" pitchFamily="34" charset="0"/>
                <a:sym typeface="Calibri" pitchFamily="34" charset="0"/>
              </a:rPr>
              <a:t>风险</a:t>
            </a:r>
            <a:r>
              <a:rPr lang="zh-CN" altLang="en-US" sz="2800" b="1" dirty="0">
                <a:solidFill>
                  <a:schemeClr val="bg1"/>
                </a:solidFill>
                <a:latin typeface="Calibri" pitchFamily="34" charset="0"/>
                <a:sym typeface="Calibri" pitchFamily="34" charset="0"/>
              </a:rPr>
              <a:t>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
        <p:nvSpPr>
          <p:cNvPr id="8" name="TextBox 7"/>
          <p:cNvSpPr>
            <a:spLocks noChangeArrowheads="1"/>
          </p:cNvSpPr>
          <p:nvPr/>
        </p:nvSpPr>
        <p:spPr bwMode="auto">
          <a:xfrm>
            <a:off x="323037" y="1192689"/>
            <a:ext cx="8497925" cy="29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需求获取方面的风险</a:t>
            </a:r>
            <a:r>
              <a:rPr lang="zh-CN" altLang="en-US" sz="1600" b="1" dirty="0" smtClean="0">
                <a:solidFill>
                  <a:srgbClr val="000000"/>
                </a:solidFill>
                <a:latin typeface="Calibri" pitchFamily="34" charset="0"/>
                <a:sym typeface="Calibri" pitchFamily="34" charset="0"/>
              </a:rPr>
              <a:t>控制</a:t>
            </a: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需求分析方面的风险</a:t>
            </a:r>
            <a:r>
              <a:rPr lang="zh-CN" altLang="en-US" sz="1600" b="1" dirty="0" smtClean="0">
                <a:solidFill>
                  <a:srgbClr val="000000"/>
                </a:solidFill>
                <a:latin typeface="Calibri" pitchFamily="34" charset="0"/>
                <a:sym typeface="Calibri" pitchFamily="34" charset="0"/>
              </a:rPr>
              <a:t>控制</a:t>
            </a: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需求规格说明方面的风险</a:t>
            </a:r>
            <a:r>
              <a:rPr lang="zh-CN" altLang="en-US" sz="1600" b="1" dirty="0" smtClean="0">
                <a:solidFill>
                  <a:srgbClr val="000000"/>
                </a:solidFill>
                <a:latin typeface="Calibri" pitchFamily="34" charset="0"/>
                <a:sym typeface="Calibri" pitchFamily="34" charset="0"/>
              </a:rPr>
              <a:t>控制</a:t>
            </a: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需求审核方面的风险</a:t>
            </a:r>
            <a:r>
              <a:rPr lang="zh-CN" altLang="en-US" sz="1600" b="1" dirty="0" smtClean="0">
                <a:solidFill>
                  <a:srgbClr val="000000"/>
                </a:solidFill>
                <a:latin typeface="Calibri" pitchFamily="34" charset="0"/>
                <a:sym typeface="Calibri" pitchFamily="34" charset="0"/>
              </a:rPr>
              <a:t>控制</a:t>
            </a: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需求管理方面的风险</a:t>
            </a:r>
            <a:r>
              <a:rPr lang="zh-CN" altLang="en-US" sz="1600" b="1" dirty="0" smtClean="0">
                <a:solidFill>
                  <a:srgbClr val="000000"/>
                </a:solidFill>
                <a:latin typeface="Calibri" pitchFamily="34" charset="0"/>
                <a:sym typeface="Calibri" pitchFamily="34" charset="0"/>
              </a:rPr>
              <a:t>控制</a:t>
            </a: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其他风险</a:t>
            </a:r>
            <a:r>
              <a:rPr lang="zh-CN" altLang="en-US" sz="1600" b="1" dirty="0" smtClean="0">
                <a:solidFill>
                  <a:srgbClr val="000000"/>
                </a:solidFill>
                <a:latin typeface="Calibri" pitchFamily="34" charset="0"/>
                <a:sym typeface="Calibri" pitchFamily="34" charset="0"/>
              </a:rPr>
              <a:t>控制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84522982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7"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smtClean="0">
                <a:solidFill>
                  <a:srgbClr val="E36C09"/>
                </a:solidFill>
                <a:latin typeface="宋体" pitchFamily="2" charset="-122"/>
                <a:sym typeface="宋体" pitchFamily="2" charset="-122"/>
              </a:rPr>
              <a:t>需求</a:t>
            </a:r>
            <a:r>
              <a:rPr lang="zh-CN" altLang="en-US" sz="2800" b="1" dirty="0">
                <a:solidFill>
                  <a:srgbClr val="E36C09"/>
                </a:solidFill>
                <a:latin typeface="宋体" pitchFamily="2" charset="-122"/>
                <a:sym typeface="宋体" pitchFamily="2" charset="-122"/>
              </a:rPr>
              <a:t>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8-1 </a:t>
            </a:r>
            <a:r>
              <a:rPr lang="zh-CN" altLang="en-US" sz="2800" b="1" dirty="0" smtClean="0">
                <a:solidFill>
                  <a:schemeClr val="bg1"/>
                </a:solidFill>
                <a:latin typeface="Calibri" pitchFamily="34" charset="0"/>
                <a:sym typeface="Calibri" pitchFamily="34" charset="0"/>
              </a:rPr>
              <a:t>配置标志</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
        <p:nvSpPr>
          <p:cNvPr id="8" name="TextBox 7"/>
          <p:cNvSpPr>
            <a:spLocks noChangeArrowheads="1"/>
          </p:cNvSpPr>
          <p:nvPr/>
        </p:nvSpPr>
        <p:spPr bwMode="auto">
          <a:xfrm>
            <a:off x="323037" y="1192689"/>
            <a:ext cx="84979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200000"/>
              </a:lnSpc>
              <a:buClr>
                <a:srgbClr val="E36C09"/>
              </a:buClr>
            </a:pPr>
            <a:r>
              <a:rPr lang="zh-CN" altLang="en-US" sz="1600" b="1" dirty="0" smtClean="0">
                <a:solidFill>
                  <a:srgbClr val="000000"/>
                </a:solidFill>
                <a:latin typeface="Calibri" pitchFamily="34" charset="0"/>
                <a:sym typeface="Calibri" pitchFamily="34" charset="0"/>
              </a:rPr>
              <a:t>使用</a:t>
            </a:r>
            <a:r>
              <a:rPr lang="en-US" altLang="zh-CN" sz="1600" b="1" dirty="0" err="1" smtClean="0">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在远端创建库并允许小组成员对其的操作。明确受控文档与非受控文档，项目一经修改就传送每一个测试版本至非受控文档，</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及以上的正式版本将最高版本保存至受控文档，确保版本的回溯可能。</a:t>
            </a:r>
          </a:p>
        </p:txBody>
      </p:sp>
    </p:spTree>
    <p:extLst>
      <p:ext uri="{BB962C8B-B14F-4D97-AF65-F5344CB8AC3E}">
        <p14:creationId xmlns:p14="http://schemas.microsoft.com/office/powerpoint/2010/main" val="309663118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8-2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248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项目组其他成员可以对范围提出变更意见，但必须向</a:t>
            </a:r>
            <a:r>
              <a:rPr lang="en-US" altLang="zh-CN" sz="1600" b="1" dirty="0">
                <a:solidFill>
                  <a:srgbClr val="000000"/>
                </a:solidFill>
                <a:latin typeface="Calibri" pitchFamily="34" charset="0"/>
                <a:sym typeface="Calibri" pitchFamily="34" charset="0"/>
              </a:rPr>
              <a:t>PM</a:t>
            </a:r>
            <a:r>
              <a:rPr lang="zh-CN" altLang="en-US" sz="1600" b="1" dirty="0">
                <a:solidFill>
                  <a:srgbClr val="000000"/>
                </a:solidFill>
                <a:latin typeface="Calibri" pitchFamily="34" charset="0"/>
                <a:sym typeface="Calibri" pitchFamily="34" charset="0"/>
              </a:rPr>
              <a:t>进行报告</a:t>
            </a:r>
            <a:r>
              <a:rPr lang="zh-CN" altLang="en-US" sz="1600" b="1" dirty="0" smtClean="0">
                <a:solidFill>
                  <a:srgbClr val="000000"/>
                </a:solidFill>
                <a:latin typeface="Calibri" pitchFamily="34" charset="0"/>
                <a:sym typeface="Calibri" pitchFamily="34" charset="0"/>
              </a:rPr>
              <a:t>并</a:t>
            </a:r>
            <a:r>
              <a:rPr lang="zh-CN" altLang="en-US" sz="1600" b="1" dirty="0">
                <a:solidFill>
                  <a:srgbClr val="000000"/>
                </a:solidFill>
                <a:latin typeface="Calibri" pitchFamily="34" charset="0"/>
                <a:sym typeface="Calibri" pitchFamily="34" charset="0"/>
              </a:rPr>
              <a:t>估计</a:t>
            </a:r>
            <a:r>
              <a:rPr lang="zh-CN" altLang="en-US" sz="1600" b="1" dirty="0" smtClean="0">
                <a:solidFill>
                  <a:srgbClr val="000000"/>
                </a:solidFill>
                <a:latin typeface="Calibri" pitchFamily="34" charset="0"/>
                <a:sym typeface="Calibri" pitchFamily="34" charset="0"/>
              </a:rPr>
              <a:t>每</a:t>
            </a:r>
            <a:r>
              <a:rPr lang="zh-CN" altLang="en-US" sz="1600" b="1" dirty="0">
                <a:solidFill>
                  <a:srgbClr val="000000"/>
                </a:solidFill>
                <a:latin typeface="Calibri" pitchFamily="34" charset="0"/>
                <a:sym typeface="Calibri" pitchFamily="34" charset="0"/>
              </a:rPr>
              <a:t>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对于客户提出的变更，视变更影响的大小，首先须经变更控制委员会正式或者非正式的讨论，把最后的变更意见交由项目经理实施。</a:t>
            </a: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8-3 </a:t>
            </a:r>
            <a:r>
              <a:rPr lang="zh-CN" altLang="en-US" sz="2800" b="1" dirty="0" smtClean="0">
                <a:solidFill>
                  <a:schemeClr val="bg1"/>
                </a:solidFill>
                <a:latin typeface="Calibri" pitchFamily="34" charset="0"/>
                <a:sym typeface="Calibri" pitchFamily="34" charset="0"/>
              </a:rPr>
              <a:t>配置管理</a:t>
            </a:r>
            <a:r>
              <a:rPr lang="zh-CN" altLang="en-US" sz="2800" b="1" dirty="0">
                <a:solidFill>
                  <a:schemeClr val="bg1"/>
                </a:solidFill>
                <a:latin typeface="Calibri" pitchFamily="34" charset="0"/>
                <a:sym typeface="Calibri" pitchFamily="34" charset="0"/>
              </a:rPr>
              <a:t>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100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smtClean="0">
                <a:solidFill>
                  <a:schemeClr val="bg1"/>
                </a:solidFill>
                <a:latin typeface="微软雅黑" pitchFamily="34" charset="-122"/>
                <a:ea typeface="微软雅黑" pitchFamily="34" charset="-122"/>
                <a:sym typeface="微软雅黑" pitchFamily="34" charset="-122"/>
              </a:rPr>
              <a:t>汇报人：</a:t>
            </a:r>
            <a:r>
              <a:rPr lang="en-US" altLang="zh-CN" sz="1400" dirty="0" smtClean="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pic>
        <p:nvPicPr>
          <p:cNvPr id="25"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012" y="627615"/>
            <a:ext cx="2880200" cy="1769267"/>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879AA6D7-FDB6-411C-A96D-E37372F19ED1}"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643755"/>
            <a:ext cx="335324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smtClean="0">
                <a:latin typeface="宋体" pitchFamily="2" charset="-122"/>
                <a:sym typeface="宋体" pitchFamily="2" charset="-122"/>
              </a:rPr>
              <a:t>项目名称：</a:t>
            </a:r>
            <a:endParaRPr lang="en-US" altLang="zh-CN" sz="1400" b="1" dirty="0" smtClean="0">
              <a:latin typeface="宋体" pitchFamily="2" charset="-122"/>
              <a:sym typeface="宋体" pitchFamily="2" charset="-122"/>
            </a:endParaRPr>
          </a:p>
          <a:p>
            <a:endParaRPr lang="en-US" altLang="zh-CN" sz="1400" b="1" dirty="0" smtClean="0">
              <a:latin typeface="宋体" pitchFamily="2" charset="-122"/>
              <a:sym typeface="宋体" pitchFamily="2" charset="-122"/>
            </a:endParaRPr>
          </a:p>
          <a:p>
            <a:r>
              <a:rPr lang="zh-CN" altLang="en-US" sz="1400" b="1" dirty="0">
                <a:latin typeface="宋体" pitchFamily="2" charset="-122"/>
                <a:sym typeface="宋体" pitchFamily="2" charset="-122"/>
              </a:rPr>
              <a:t>软件工程系列课程教学辅助</a:t>
            </a:r>
            <a:r>
              <a:rPr lang="zh-CN" altLang="en-US" sz="1400" b="1" dirty="0" smtClean="0">
                <a:latin typeface="宋体" pitchFamily="2" charset="-122"/>
                <a:sym typeface="宋体" pitchFamily="2" charset="-122"/>
              </a:rPr>
              <a:t>网站</a:t>
            </a:r>
            <a:endParaRPr lang="zh-CN" altLang="en-US" sz="1400" b="1" dirty="0">
              <a:latin typeface="宋体" pitchFamily="2" charset="-122"/>
              <a:sym typeface="宋体" pitchFamily="2" charset="-122"/>
            </a:endParaRPr>
          </a:p>
          <a:p>
            <a:r>
              <a:rPr lang="en-US" altLang="zh-CN" sz="1400" b="1" dirty="0">
                <a:latin typeface="宋体" pitchFamily="2" charset="-122"/>
                <a:sym typeface="宋体" pitchFamily="2" charset="-122"/>
              </a:rPr>
              <a:t>Project Based Case Learning System</a:t>
            </a:r>
          </a:p>
          <a:p>
            <a:endParaRPr lang="zh-CN" altLang="zh-CN" sz="1400" b="1" dirty="0">
              <a:latin typeface="宋体" pitchFamily="2" charset="-122"/>
              <a:sym typeface="宋体" pitchFamily="2" charset="-122"/>
            </a:endParaRP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 </a:t>
            </a:r>
            <a:r>
              <a:rPr lang="zh-CN" altLang="en-US" sz="2800" b="1" dirty="0" smtClean="0">
                <a:solidFill>
                  <a:schemeClr val="bg1"/>
                </a:solidFill>
                <a:latin typeface="Calibri" pitchFamily="34" charset="0"/>
                <a:sym typeface="Calibri" pitchFamily="34" charset="0"/>
              </a:rPr>
              <a:t>项目</a:t>
            </a:r>
            <a:r>
              <a:rPr lang="zh-CN" altLang="en-US" sz="2800" b="1" dirty="0">
                <a:solidFill>
                  <a:schemeClr val="bg1"/>
                </a:solidFill>
                <a:latin typeface="Calibri" pitchFamily="34" charset="0"/>
                <a:sym typeface="Calibri" pitchFamily="34" charset="0"/>
              </a:rPr>
              <a:t>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smtClean="0">
                <a:solidFill>
                  <a:srgbClr val="000000"/>
                </a:solidFill>
                <a:latin typeface="Calibri" pitchFamily="34" charset="0"/>
                <a:sym typeface="宋体" pitchFamily="2" charset="-122"/>
              </a:rPr>
              <a:t>项目负责人：</a:t>
            </a:r>
            <a:endParaRPr lang="en-US" altLang="zh-CN" sz="1400" b="1" dirty="0" smtClean="0">
              <a:solidFill>
                <a:srgbClr val="000000"/>
              </a:solidFill>
              <a:latin typeface="Calibri" pitchFamily="34" charset="0"/>
              <a:sym typeface="宋体" pitchFamily="2" charset="-122"/>
            </a:endParaRPr>
          </a:p>
          <a:p>
            <a:endParaRPr lang="en-US" altLang="zh-CN" sz="1400" b="1" dirty="0">
              <a:solidFill>
                <a:srgbClr val="000000"/>
              </a:solidFill>
              <a:latin typeface="Calibri" pitchFamily="34" charset="0"/>
              <a:sym typeface="宋体" pitchFamily="2" charset="-122"/>
            </a:endParaRPr>
          </a:p>
          <a:p>
            <a:r>
              <a:rPr lang="en-US" altLang="zh-CN" sz="1400" b="1" dirty="0" smtClean="0">
                <a:solidFill>
                  <a:srgbClr val="000000"/>
                </a:solidFill>
                <a:latin typeface="Calibri" pitchFamily="34" charset="0"/>
                <a:sym typeface="宋体" pitchFamily="2" charset="-122"/>
              </a:rPr>
              <a:t>PRD2018-G02</a:t>
            </a:r>
            <a:endParaRPr lang="zh-CN" altLang="en-US" sz="14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a:t>
            </a:r>
            <a:r>
              <a:rPr lang="zh-CN" altLang="en-US" sz="1400" b="1" dirty="0" smtClean="0">
                <a:solidFill>
                  <a:srgbClr val="000000"/>
                </a:solidFill>
                <a:latin typeface="Calibri" pitchFamily="34" charset="0"/>
                <a:sym typeface="宋体" pitchFamily="2" charset="-122"/>
              </a:rPr>
              <a:t>模型</a:t>
            </a:r>
            <a:r>
              <a:rPr lang="zh-CN" altLang="en-US" sz="1400" b="1" dirty="0">
                <a:solidFill>
                  <a:srgbClr val="000000"/>
                </a:solidFill>
                <a:latin typeface="Calibri" pitchFamily="34" charset="0"/>
                <a:sym typeface="宋体" pitchFamily="2" charset="-122"/>
              </a:rPr>
              <a:t>：</a:t>
            </a:r>
          </a:p>
          <a:p>
            <a:endParaRPr lang="en-US" altLang="zh-CN" sz="1400" b="1" dirty="0" smtClean="0">
              <a:solidFill>
                <a:srgbClr val="000000"/>
              </a:solidFill>
              <a:latin typeface="Calibri" pitchFamily="34" charset="0"/>
              <a:sym typeface="宋体" pitchFamily="2" charset="-122"/>
            </a:endParaRPr>
          </a:p>
          <a:p>
            <a:r>
              <a:rPr lang="zh-CN" altLang="en-US" sz="1400" b="1" dirty="0" smtClean="0">
                <a:solidFill>
                  <a:srgbClr val="000000"/>
                </a:solidFill>
                <a:latin typeface="Calibri" pitchFamily="34" charset="0"/>
                <a:sym typeface="宋体" pitchFamily="2" charset="-122"/>
              </a:rPr>
              <a:t>采用</a:t>
            </a:r>
            <a:r>
              <a:rPr lang="zh-CN" altLang="en-US" sz="1400" b="1" dirty="0">
                <a:solidFill>
                  <a:srgbClr val="000000"/>
                </a:solidFill>
                <a:latin typeface="Calibri" pitchFamily="34" charset="0"/>
                <a:sym typeface="宋体" pitchFamily="2" charset="-122"/>
              </a:rPr>
              <a:t>逆瀑布模型</a:t>
            </a:r>
          </a:p>
          <a:p>
            <a:endParaRPr lang="zh-CN" altLang="en-US" sz="14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2018/10/28</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 </a:t>
            </a:r>
            <a:r>
              <a:rPr lang="zh-CN" altLang="en-US" sz="2800" b="1" dirty="0" smtClean="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a:t>
            </a: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smtClean="0">
                <a:solidFill>
                  <a:srgbClr val="E36C09"/>
                </a:solidFill>
                <a:latin typeface="Calibri" pitchFamily="34" charset="0"/>
                <a:sym typeface="宋体" pitchFamily="2" charset="-122"/>
              </a:rPr>
              <a:t>过程产品</a:t>
            </a:r>
            <a:endParaRPr lang="zh-CN" altLang="en-US" b="1" dirty="0">
              <a:solidFill>
                <a:srgbClr val="E36C09"/>
              </a:solidFill>
              <a:latin typeface="Calibri" pitchFamily="34" charset="0"/>
              <a:sym typeface="宋体" pitchFamily="2" charset="-122"/>
            </a:endParaRP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E36C09"/>
                </a:solidFill>
                <a:latin typeface="Calibri" pitchFamily="34" charset="0"/>
                <a:sym typeface="宋体" pitchFamily="2" charset="-122"/>
              </a:rPr>
              <a:t>	</a:t>
            </a:r>
            <a:r>
              <a:rPr lang="zh-CN" altLang="en-US" b="1" dirty="0" smtClean="0">
                <a:solidFill>
                  <a:srgbClr val="E36C09"/>
                </a:solidFill>
                <a:latin typeface="Calibri" pitchFamily="34" charset="0"/>
                <a:sym typeface="宋体" pitchFamily="2" charset="-122"/>
              </a:rPr>
              <a:t>非移交产品</a:t>
            </a:r>
            <a:endParaRPr lang="zh-CN" altLang="en-US" b="1" dirty="0">
              <a:solidFill>
                <a:srgbClr val="E36C09"/>
              </a:solidFill>
              <a:latin typeface="Calibri" pitchFamily="34" charset="0"/>
              <a:sym typeface="宋体" pitchFamily="2" charset="-122"/>
            </a:endParaRPr>
          </a:p>
        </p:txBody>
      </p:sp>
      <p:sp>
        <p:nvSpPr>
          <p:cNvPr id="13" name="TextBox 7"/>
          <p:cNvSpPr>
            <a:spLocks noChangeArrowheads="1"/>
          </p:cNvSpPr>
          <p:nvPr/>
        </p:nvSpPr>
        <p:spPr bwMode="auto">
          <a:xfrm>
            <a:off x="4139970" y="2769520"/>
            <a:ext cx="38882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Clr>
                <a:srgbClr val="E36C09"/>
              </a:buClr>
              <a:buFont typeface="Arial" charset="0"/>
              <a:buChar char="•"/>
            </a:pPr>
            <a:r>
              <a:rPr lang="zh-CN" altLang="en-US" sz="1600" b="1" dirty="0">
                <a:solidFill>
                  <a:srgbClr val="000000"/>
                </a:solidFill>
                <a:latin typeface="Calibri" pitchFamily="34" charset="0"/>
                <a:sym typeface="Calibri" pitchFamily="34" charset="0"/>
              </a:rPr>
              <a:t>服务器选用阿里云，选择</a:t>
            </a:r>
            <a:r>
              <a:rPr lang="en-US" altLang="zh-CN" sz="1600" b="1" dirty="0">
                <a:solidFill>
                  <a:srgbClr val="000000"/>
                </a:solidFill>
                <a:latin typeface="Calibri" pitchFamily="34" charset="0"/>
                <a:sym typeface="Calibri" pitchFamily="34" charset="0"/>
              </a:rPr>
              <a:t>Linux</a:t>
            </a:r>
            <a:r>
              <a:rPr lang="zh-CN" altLang="en-US" sz="1600" b="1" dirty="0">
                <a:solidFill>
                  <a:srgbClr val="000000"/>
                </a:solidFill>
                <a:latin typeface="Calibri" pitchFamily="34" charset="0"/>
                <a:sym typeface="Calibri" pitchFamily="34" charset="0"/>
              </a:rPr>
              <a:t>系统。</a:t>
            </a:r>
          </a:p>
          <a:p>
            <a:pPr marL="285750" indent="-285750">
              <a:buClr>
                <a:srgbClr val="E36C09"/>
              </a:buClr>
              <a:buFont typeface="Arial" charset="0"/>
              <a:buChar char="•"/>
            </a:pPr>
            <a:r>
              <a:rPr lang="zh-CN" altLang="en-US" sz="1600" b="1" dirty="0">
                <a:solidFill>
                  <a:srgbClr val="000000"/>
                </a:solidFill>
                <a:latin typeface="Calibri" pitchFamily="34" charset="0"/>
                <a:sym typeface="Calibri" pitchFamily="34" charset="0"/>
              </a:rPr>
              <a:t>开发语言选择</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JS</a:t>
            </a:r>
            <a:r>
              <a:rPr lang="zh-CN" altLang="en-US"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zh-CN" altLang="en-US" sz="1600" b="1" dirty="0">
                <a:solidFill>
                  <a:srgbClr val="000000"/>
                </a:solidFill>
                <a:latin typeface="Calibri" pitchFamily="34" charset="0"/>
                <a:sym typeface="Calibri" pitchFamily="34" charset="0"/>
              </a:rPr>
              <a:t>开发平台选择</a:t>
            </a:r>
            <a:r>
              <a:rPr lang="en-US" altLang="zh-CN" sz="1600" b="1" dirty="0" err="1" smtClean="0">
                <a:solidFill>
                  <a:srgbClr val="000000"/>
                </a:solidFill>
                <a:latin typeface="Calibri" pitchFamily="34" charset="0"/>
                <a:sym typeface="Calibri" pitchFamily="34" charset="0"/>
              </a:rPr>
              <a:t>PhpStorm</a:t>
            </a:r>
            <a:r>
              <a:rPr lang="zh-CN" altLang="en-US" sz="1600" b="1" dirty="0">
                <a:solidFill>
                  <a:srgbClr val="000000"/>
                </a:solidFill>
                <a:latin typeface="Calibri" pitchFamily="34" charset="0"/>
                <a:sym typeface="Calibri" pitchFamily="34" charset="0"/>
              </a:rPr>
              <a:t>平台。</a:t>
            </a:r>
          </a:p>
        </p:txBody>
      </p:sp>
      <p:sp>
        <p:nvSpPr>
          <p:cNvPr id="14" name="矩形 3"/>
          <p:cNvSpPr>
            <a:spLocks noChangeArrowheads="1"/>
          </p:cNvSpPr>
          <p:nvPr/>
        </p:nvSpPr>
        <p:spPr bwMode="auto">
          <a:xfrm>
            <a:off x="4139970" y="2283730"/>
            <a:ext cx="25026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E36C09"/>
                </a:solidFill>
                <a:latin typeface="Calibri" pitchFamily="34" charset="0"/>
                <a:sym typeface="宋体" pitchFamily="2" charset="-122"/>
              </a:rPr>
              <a:t>	</a:t>
            </a:r>
            <a:r>
              <a:rPr lang="zh-CN" altLang="en-US" b="1" dirty="0" smtClean="0">
                <a:solidFill>
                  <a:srgbClr val="E36C09"/>
                </a:solidFill>
                <a:latin typeface="Calibri" pitchFamily="34" charset="0"/>
                <a:sym typeface="宋体" pitchFamily="2" charset="-122"/>
              </a:rPr>
              <a:t>系统运行环境</a:t>
            </a:r>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2018/10/28</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par>
                          <p:cTn id="25" fill="hold">
                            <p:stCondLst>
                              <p:cond delay="500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p:cBhvr>
                                        <p:cTn id="28" dur="1000"/>
                                        <p:tgtEl>
                                          <p:spTgt spid="14"/>
                                        </p:tgtEl>
                                      </p:cBhvr>
                                    </p:animEffect>
                                  </p:childTnLst>
                                </p:cTn>
                              </p:par>
                            </p:childTnLst>
                          </p:cTn>
                        </p:par>
                        <p:par>
                          <p:cTn id="29" fill="hold">
                            <p:stCondLst>
                              <p:cond delay="6000"/>
                            </p:stCondLst>
                            <p:childTnLst>
                              <p:par>
                                <p:cTn id="30" presetID="10"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p:cBhvr>
                                        <p:cTn id="3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P spid="13" grpId="0" bldLvl="0" autoUpdateAnimBg="0"/>
      <p:bldP spid="14"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1-2 </a:t>
            </a:r>
            <a:r>
              <a:rPr lang="zh-CN" altLang="en-US" sz="2800" b="1" dirty="0" smtClean="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426" b="13295"/>
          <a:stretch/>
        </p:blipFill>
        <p:spPr bwMode="auto">
          <a:xfrm>
            <a:off x="585788" y="1203655"/>
            <a:ext cx="7972425" cy="210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03AF4A8D-7D1F-44C0-8945-AA6A1B1849E7}"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1-3 </a:t>
            </a:r>
            <a:r>
              <a:rPr lang="zh-CN" altLang="en-US" sz="2800" b="1" dirty="0" smtClean="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371003380"/>
              </p:ext>
            </p:extLst>
          </p:nvPr>
        </p:nvGraphicFramePr>
        <p:xfrm>
          <a:off x="683730" y="2139720"/>
          <a:ext cx="7704534" cy="975360"/>
        </p:xfrm>
        <a:graphic>
          <a:graphicData uri="http://schemas.openxmlformats.org/drawingml/2006/table">
            <a:tbl>
              <a:tblPr firstRow="1" firstCol="1" bandRow="1">
                <a:tableStyleId>{5C22544A-7EE6-4342-B048-85BDC9FD1C3A}</a:tableStyleId>
              </a:tblPr>
              <a:tblGrid>
                <a:gridCol w="1883413"/>
                <a:gridCol w="1883413"/>
                <a:gridCol w="1884342"/>
                <a:gridCol w="2053366"/>
              </a:tblGrid>
              <a:tr h="216015">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tr>
              <a:tr h="216015">
                <a:tc>
                  <a:txBody>
                    <a:bodyPr/>
                    <a:lstStyle/>
                    <a:p>
                      <a:pPr algn="ctr">
                        <a:spcAft>
                          <a:spcPts val="0"/>
                        </a:spcAft>
                      </a:pPr>
                      <a:r>
                        <a:rPr lang="zh-CN" sz="1600" kern="100">
                          <a:effectLst/>
                        </a:rPr>
                        <a:t>杨枨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tr>
              <a:tr h="216015">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教师</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tr>
              <a:tr h="216015">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19967306561</a:t>
                      </a:r>
                      <a:endParaRPr lang="zh-CN" sz="1600" kern="100" dirty="0">
                        <a:effectLst/>
                        <a:latin typeface="Times New Roman"/>
                        <a:ea typeface="宋体"/>
                      </a:endParaRPr>
                    </a:p>
                  </a:txBody>
                  <a:tcPr marL="68580" marR="68580" marT="0" marB="0"/>
                </a:tc>
              </a:tr>
            </a:tbl>
          </a:graphicData>
        </a:graphic>
      </p:graphicFrame>
      <p:sp>
        <p:nvSpPr>
          <p:cNvPr id="5" name="Rectangle 1"/>
          <p:cNvSpPr>
            <a:spLocks noChangeArrowheads="1"/>
          </p:cNvSpPr>
          <p:nvPr/>
        </p:nvSpPr>
        <p:spPr bwMode="auto">
          <a:xfrm>
            <a:off x="683730" y="1707690"/>
            <a:ext cx="101181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2018/10/28</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spTree>
    <p:extLst>
      <p:ext uri="{BB962C8B-B14F-4D97-AF65-F5344CB8AC3E}">
        <p14:creationId xmlns:p14="http://schemas.microsoft.com/office/powerpoint/2010/main" val="11613162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 </a:t>
            </a:r>
            <a:r>
              <a:rPr lang="zh-CN" altLang="en-US" sz="2800" b="1" dirty="0" smtClean="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83730" y="1059645"/>
            <a:ext cx="1011815" cy="338554"/>
          </a:xfrm>
          <a:prstGeom prst="rect">
            <a:avLst/>
          </a:prstGeom>
        </p:spPr>
        <p:txBody>
          <a:bodyPr wrap="none">
            <a:spAutoFit/>
          </a:bodyPr>
          <a:lstStyle/>
          <a:p>
            <a:r>
              <a:rPr lang="zh-CN" altLang="zh-CN" sz="1600" b="1" dirty="0"/>
              <a:t>开发方：</a:t>
            </a:r>
            <a:endParaRPr lang="zh-CN" altLang="zh-CN" sz="1600" dirty="0"/>
          </a:p>
        </p:txBody>
      </p:sp>
      <p:graphicFrame>
        <p:nvGraphicFramePr>
          <p:cNvPr id="7" name="表格 6"/>
          <p:cNvGraphicFramePr>
            <a:graphicFrameLocks noGrp="1"/>
          </p:cNvGraphicFramePr>
          <p:nvPr>
            <p:extLst>
              <p:ext uri="{D42A27DB-BD31-4B8C-83A1-F6EECF244321}">
                <p14:modId xmlns:p14="http://schemas.microsoft.com/office/powerpoint/2010/main" val="3417568040"/>
              </p:ext>
            </p:extLst>
          </p:nvPr>
        </p:nvGraphicFramePr>
        <p:xfrm>
          <a:off x="683730" y="1543039"/>
          <a:ext cx="6408445" cy="2756830"/>
        </p:xfrm>
        <a:graphic>
          <a:graphicData uri="http://schemas.openxmlformats.org/drawingml/2006/table">
            <a:tbl>
              <a:tblPr firstRow="1" firstCol="1" bandRow="1">
                <a:tableStyleId>{5C22544A-7EE6-4342-B048-85BDC9FD1C3A}</a:tableStyleId>
              </a:tblPr>
              <a:tblGrid>
                <a:gridCol w="1088151"/>
                <a:gridCol w="1720044"/>
                <a:gridCol w="3600250"/>
              </a:tblGrid>
              <a:tr h="453581">
                <a:tc>
                  <a:txBody>
                    <a:bodyPr/>
                    <a:lstStyle/>
                    <a:p>
                      <a:pPr algn="just">
                        <a:spcAft>
                          <a:spcPts val="0"/>
                        </a:spcAft>
                      </a:pPr>
                      <a:r>
                        <a:rPr lang="zh-CN" sz="14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4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400" kern="0">
                          <a:effectLst/>
                        </a:rPr>
                        <a:t>邮箱</a:t>
                      </a:r>
                      <a:endParaRPr lang="zh-CN" sz="1600" kern="100">
                        <a:effectLst/>
                        <a:latin typeface="Times New Roman"/>
                        <a:ea typeface="宋体"/>
                      </a:endParaRPr>
                    </a:p>
                  </a:txBody>
                  <a:tcPr marL="68580" marR="68580" marT="0" marB="0"/>
                </a:tc>
              </a:tr>
              <a:tr h="453581">
                <a:tc>
                  <a:txBody>
                    <a:bodyPr/>
                    <a:lstStyle/>
                    <a:p>
                      <a:pPr algn="just">
                        <a:spcAft>
                          <a:spcPts val="0"/>
                        </a:spcAft>
                      </a:pPr>
                      <a:r>
                        <a:rPr lang="zh-CN" sz="1400" kern="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400" kern="0">
                          <a:effectLst/>
                        </a:rPr>
                        <a:t>19967306561</a:t>
                      </a:r>
                      <a:endParaRPr lang="zh-CN" sz="1600" kern="100">
                        <a:effectLst/>
                        <a:latin typeface="Times New Roman"/>
                        <a:ea typeface="宋体"/>
                      </a:endParaRPr>
                    </a:p>
                  </a:txBody>
                  <a:tcPr marL="68580" marR="68580" marT="0" marB="0"/>
                </a:tc>
                <a:tc>
                  <a:txBody>
                    <a:bodyPr/>
                    <a:lstStyle/>
                    <a:p>
                      <a:pPr algn="just">
                        <a:spcAft>
                          <a:spcPts val="0"/>
                        </a:spcAft>
                      </a:pPr>
                      <a:r>
                        <a:rPr lang="en-US" sz="1400" u="none" strike="noStrike" kern="0">
                          <a:effectLst/>
                          <a:hlinkClick r:id="rId3"/>
                        </a:rPr>
                        <a:t>31601236@stu.zucc.edu.cn</a:t>
                      </a:r>
                      <a:endParaRPr lang="zh-CN" sz="1600" kern="100">
                        <a:effectLst/>
                        <a:latin typeface="Times New Roman"/>
                        <a:ea typeface="宋体"/>
                      </a:endParaRPr>
                    </a:p>
                  </a:txBody>
                  <a:tcPr marL="68580" marR="68580" marT="0" marB="0"/>
                </a:tc>
              </a:tr>
              <a:tr h="435909">
                <a:tc>
                  <a:txBody>
                    <a:bodyPr/>
                    <a:lstStyle/>
                    <a:p>
                      <a:pPr algn="just">
                        <a:spcAft>
                          <a:spcPts val="0"/>
                        </a:spcAft>
                      </a:pPr>
                      <a:r>
                        <a:rPr lang="zh-CN" sz="1400" kern="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400" kern="0">
                          <a:effectLst/>
                        </a:rPr>
                        <a:t>15968128542</a:t>
                      </a:r>
                      <a:endParaRPr lang="zh-CN" sz="1600" kern="100">
                        <a:effectLst/>
                        <a:latin typeface="Times New Roman"/>
                        <a:ea typeface="宋体"/>
                      </a:endParaRPr>
                    </a:p>
                  </a:txBody>
                  <a:tcPr marL="68580" marR="68580" marT="0" marB="0"/>
                </a:tc>
                <a:tc>
                  <a:txBody>
                    <a:bodyPr/>
                    <a:lstStyle/>
                    <a:p>
                      <a:pPr algn="just">
                        <a:spcAft>
                          <a:spcPts val="0"/>
                        </a:spcAft>
                      </a:pPr>
                      <a:r>
                        <a:rPr lang="en-US" sz="1400" u="none" strike="noStrike" kern="0">
                          <a:effectLst/>
                          <a:hlinkClick r:id="rId4"/>
                        </a:rPr>
                        <a:t>31601259@stu.zucc.edu.cn</a:t>
                      </a:r>
                      <a:endParaRPr lang="zh-CN" sz="1600" kern="100">
                        <a:effectLst/>
                        <a:latin typeface="Times New Roman"/>
                        <a:ea typeface="宋体"/>
                      </a:endParaRPr>
                    </a:p>
                  </a:txBody>
                  <a:tcPr marL="68580" marR="68580" marT="0" marB="0"/>
                </a:tc>
              </a:tr>
              <a:tr h="471253">
                <a:tc>
                  <a:txBody>
                    <a:bodyPr/>
                    <a:lstStyle/>
                    <a:p>
                      <a:pPr algn="just">
                        <a:spcAft>
                          <a:spcPts val="0"/>
                        </a:spcAft>
                      </a:pPr>
                      <a:r>
                        <a:rPr lang="zh-CN" sz="1400" kern="0" dirty="0">
                          <a:effectLst/>
                        </a:rPr>
                        <a:t>刘晓倩</a:t>
                      </a:r>
                      <a:endParaRPr lang="zh-CN" sz="1600" kern="100" dirty="0">
                        <a:effectLst/>
                        <a:latin typeface="Times New Roman"/>
                        <a:ea typeface="宋体"/>
                      </a:endParaRPr>
                    </a:p>
                  </a:txBody>
                  <a:tcPr marL="68580" marR="68580" marT="0" marB="0"/>
                </a:tc>
                <a:tc>
                  <a:txBody>
                    <a:bodyPr/>
                    <a:lstStyle/>
                    <a:p>
                      <a:pPr algn="just">
                        <a:spcAft>
                          <a:spcPts val="0"/>
                        </a:spcAft>
                      </a:pPr>
                      <a:r>
                        <a:rPr lang="en-US" sz="1400" kern="0" dirty="0" smtClean="0">
                          <a:effectLst/>
                        </a:rPr>
                        <a:t>15988154533</a:t>
                      </a:r>
                      <a:endParaRPr lang="zh-CN" sz="1600" kern="100" dirty="0">
                        <a:effectLst/>
                        <a:latin typeface="Times New Roman"/>
                        <a:ea typeface="宋体"/>
                      </a:endParaRPr>
                    </a:p>
                  </a:txBody>
                  <a:tcPr marL="68580" marR="68580" marT="0" marB="0"/>
                </a:tc>
                <a:tc>
                  <a:txBody>
                    <a:bodyPr/>
                    <a:lstStyle/>
                    <a:p>
                      <a:pPr algn="just">
                        <a:spcAft>
                          <a:spcPts val="0"/>
                        </a:spcAft>
                      </a:pPr>
                      <a:r>
                        <a:rPr lang="en-US" sz="1400" u="none" strike="noStrike" kern="0" dirty="0">
                          <a:effectLst/>
                          <a:hlinkClick r:id="rId5"/>
                        </a:rPr>
                        <a:t>31601381@stu.zucc.edu.cn</a:t>
                      </a:r>
                      <a:endParaRPr lang="zh-CN" sz="1600" kern="100" dirty="0">
                        <a:effectLst/>
                        <a:latin typeface="Times New Roman"/>
                        <a:ea typeface="宋体"/>
                      </a:endParaRPr>
                    </a:p>
                  </a:txBody>
                  <a:tcPr marL="68580" marR="68580" marT="0" marB="0"/>
                </a:tc>
              </a:tr>
              <a:tr h="471253">
                <a:tc>
                  <a:txBody>
                    <a:bodyPr/>
                    <a:lstStyle/>
                    <a:p>
                      <a:pPr algn="just">
                        <a:spcAft>
                          <a:spcPts val="0"/>
                        </a:spcAft>
                      </a:pPr>
                      <a:r>
                        <a:rPr lang="zh-CN" sz="1400" kern="0">
                          <a:effectLst/>
                        </a:rPr>
                        <a:t>胡方正</a:t>
                      </a:r>
                      <a:endParaRPr lang="zh-CN" sz="1600" kern="100">
                        <a:effectLst/>
                        <a:latin typeface="Times New Roman"/>
                        <a:ea typeface="宋体"/>
                      </a:endParaRPr>
                    </a:p>
                  </a:txBody>
                  <a:tcPr marL="68580" marR="68580" marT="0" marB="0"/>
                </a:tc>
                <a:tc>
                  <a:txBody>
                    <a:bodyPr/>
                    <a:lstStyle/>
                    <a:p>
                      <a:pPr algn="just">
                        <a:spcAft>
                          <a:spcPts val="0"/>
                        </a:spcAft>
                      </a:pPr>
                      <a:r>
                        <a:rPr lang="en-US" sz="1400" kern="0">
                          <a:effectLst/>
                        </a:rPr>
                        <a:t>13567797411</a:t>
                      </a:r>
                      <a:endParaRPr lang="zh-CN" sz="1600" kern="100">
                        <a:effectLst/>
                        <a:latin typeface="Times New Roman"/>
                        <a:ea typeface="宋体"/>
                      </a:endParaRPr>
                    </a:p>
                  </a:txBody>
                  <a:tcPr marL="68580" marR="68580" marT="0" marB="0"/>
                </a:tc>
                <a:tc>
                  <a:txBody>
                    <a:bodyPr/>
                    <a:lstStyle/>
                    <a:p>
                      <a:pPr algn="just">
                        <a:spcAft>
                          <a:spcPts val="0"/>
                        </a:spcAft>
                      </a:pPr>
                      <a:r>
                        <a:rPr lang="en-US" sz="1400" u="none" strike="noStrike" kern="0">
                          <a:effectLst/>
                          <a:hlinkClick r:id="rId6"/>
                        </a:rPr>
                        <a:t>31601391@stu.zucc.edu.cn</a:t>
                      </a:r>
                      <a:endParaRPr lang="zh-CN" sz="1600" kern="100">
                        <a:effectLst/>
                        <a:latin typeface="Times New Roman"/>
                        <a:ea typeface="宋体"/>
                      </a:endParaRPr>
                    </a:p>
                  </a:txBody>
                  <a:tcPr marL="68580" marR="68580" marT="0" marB="0"/>
                </a:tc>
              </a:tr>
              <a:tr h="471253">
                <a:tc>
                  <a:txBody>
                    <a:bodyPr/>
                    <a:lstStyle/>
                    <a:p>
                      <a:pPr algn="just">
                        <a:spcAft>
                          <a:spcPts val="0"/>
                        </a:spcAft>
                      </a:pPr>
                      <a:r>
                        <a:rPr lang="zh-CN" sz="1400" kern="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400" kern="0">
                          <a:effectLst/>
                        </a:rPr>
                        <a:t>15988133320</a:t>
                      </a:r>
                      <a:endParaRPr lang="zh-CN" sz="1600" kern="100">
                        <a:effectLst/>
                        <a:latin typeface="Times New Roman"/>
                        <a:ea typeface="宋体"/>
                      </a:endParaRPr>
                    </a:p>
                  </a:txBody>
                  <a:tcPr marL="68580" marR="68580" marT="0" marB="0"/>
                </a:tc>
                <a:tc>
                  <a:txBody>
                    <a:bodyPr/>
                    <a:lstStyle/>
                    <a:p>
                      <a:pPr algn="just">
                        <a:spcAft>
                          <a:spcPts val="0"/>
                        </a:spcAft>
                      </a:pPr>
                      <a:r>
                        <a:rPr lang="en-US" sz="1400" u="none" strike="noStrike" kern="0" dirty="0">
                          <a:effectLst/>
                          <a:hlinkClick r:id="rId7"/>
                        </a:rPr>
                        <a:t>31608035@stu.zucc.edu.cn</a:t>
                      </a:r>
                      <a:endParaRPr lang="zh-CN" sz="1600" kern="100" dirty="0">
                        <a:effectLst/>
                        <a:latin typeface="Times New Roman"/>
                        <a:ea typeface="宋体"/>
                      </a:endParaRPr>
                    </a:p>
                  </a:txBody>
                  <a:tcPr marL="68580" marR="68580" marT="0" marB="0"/>
                </a:tc>
              </a:tr>
            </a:tbl>
          </a:graphicData>
        </a:graphic>
      </p:graphicFrame>
      <p:sp>
        <p:nvSpPr>
          <p:cNvPr id="2" name="日期占位符 1"/>
          <p:cNvSpPr>
            <a:spLocks noGrp="1"/>
          </p:cNvSpPr>
          <p:nvPr>
            <p:ph type="dt" sz="half" idx="10"/>
          </p:nvPr>
        </p:nvSpPr>
        <p:spPr/>
        <p:txBody>
          <a:bodyPr/>
          <a:lstStyle/>
          <a:p>
            <a:pPr>
              <a:defRPr/>
            </a:pPr>
            <a:fld id="{ADA64D27-2A80-436C-8CD1-596BCD90234A}"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spTree>
    <p:extLst>
      <p:ext uri="{BB962C8B-B14F-4D97-AF65-F5344CB8AC3E}">
        <p14:creationId xmlns:p14="http://schemas.microsoft.com/office/powerpoint/2010/main" val="43066012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 </a:t>
            </a:r>
            <a:r>
              <a:rPr lang="zh-CN" altLang="en-US" sz="2800" b="1" dirty="0" smtClean="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252882"/>
            <a:ext cx="84979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软件工程导论</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张海藩</a:t>
            </a:r>
            <a:r>
              <a:rPr lang="zh-CN" altLang="en-US" sz="1600" b="1" dirty="0" smtClean="0">
                <a:solidFill>
                  <a:srgbClr val="000000"/>
                </a:solidFill>
                <a:latin typeface="Calibri" pitchFamily="34" charset="0"/>
                <a:sym typeface="Calibri" pitchFamily="34" charset="0"/>
              </a:rPr>
              <a:t>等</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 </a:t>
            </a:r>
            <a:r>
              <a:rPr lang="zh-CN" altLang="en-US" sz="1600" b="1" dirty="0" smtClean="0">
                <a:solidFill>
                  <a:srgbClr val="000000"/>
                </a:solidFill>
                <a:latin typeface="Calibri" pitchFamily="34" charset="0"/>
                <a:sym typeface="Calibri" pitchFamily="34" charset="0"/>
              </a:rPr>
              <a:t>项目</a:t>
            </a:r>
            <a:r>
              <a:rPr lang="zh-CN" altLang="en-US" sz="1600" b="1" dirty="0">
                <a:solidFill>
                  <a:srgbClr val="000000"/>
                </a:solidFill>
                <a:latin typeface="Calibri" pitchFamily="34" charset="0"/>
                <a:sym typeface="Calibri" pitchFamily="34" charset="0"/>
              </a:rPr>
              <a:t>、系统开发中的需求分析说明书和需求规格说明书的区别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a:t>
            </a:r>
            <a:r>
              <a:rPr lang="zh-CN" altLang="en-US" sz="1600" b="1" dirty="0" smtClean="0">
                <a:solidFill>
                  <a:srgbClr val="000000"/>
                </a:solidFill>
                <a:latin typeface="Calibri" pitchFamily="34" charset="0"/>
                <a:sym typeface="Calibri" pitchFamily="34" charset="0"/>
              </a:rPr>
              <a:t>客 </a:t>
            </a:r>
            <a:r>
              <a:rPr lang="en-US" altLang="zh-CN" sz="1600" b="1" dirty="0" smtClean="0">
                <a:solidFill>
                  <a:srgbClr val="000000"/>
                </a:solidFill>
                <a:latin typeface="Calibri" pitchFamily="34" charset="0"/>
                <a:sym typeface="Calibri" pitchFamily="34" charset="0"/>
              </a:rPr>
              <a:t>2018\10\18</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2018/10/28</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74949222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TotalTime>
  <Pages>0</Pages>
  <Words>1261</Words>
  <Characters>0</Characters>
  <Application>Microsoft Office PowerPoint</Application>
  <DocSecurity>0</DocSecurity>
  <PresentationFormat>全屏显示(16:9)</PresentationFormat>
  <Lines>0</Lines>
  <Paragraphs>327</Paragraphs>
  <Slides>34</Slides>
  <Notes>34</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177</cp:revision>
  <dcterms:created xsi:type="dcterms:W3CDTF">2014-07-25T06:09:36Z</dcterms:created>
  <dcterms:modified xsi:type="dcterms:W3CDTF">2018-10-28T10:48:15Z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