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0" r:id="rId4"/>
    <p:sldId id="259" r:id="rId5"/>
    <p:sldId id="260" r:id="rId6"/>
    <p:sldId id="261" r:id="rId7"/>
    <p:sldId id="276" r:id="rId8"/>
    <p:sldId id="293" r:id="rId9"/>
    <p:sldId id="277" r:id="rId10"/>
    <p:sldId id="278" r:id="rId11"/>
    <p:sldId id="263" r:id="rId12"/>
    <p:sldId id="281" r:id="rId13"/>
    <p:sldId id="268" r:id="rId14"/>
    <p:sldId id="269" r:id="rId15"/>
    <p:sldId id="282" r:id="rId16"/>
    <p:sldId id="283" r:id="rId17"/>
    <p:sldId id="284" r:id="rId18"/>
    <p:sldId id="285" r:id="rId19"/>
    <p:sldId id="286" r:id="rId20"/>
    <p:sldId id="287" r:id="rId21"/>
    <p:sldId id="288" r:id="rId22"/>
    <p:sldId id="289" r:id="rId23"/>
    <p:sldId id="290" r:id="rId24"/>
    <p:sldId id="292" r:id="rId25"/>
    <p:sldId id="291" r:id="rId26"/>
    <p:sldId id="294" r:id="rId27"/>
    <p:sldId id="295" r:id="rId28"/>
    <p:sldId id="303" r:id="rId29"/>
    <p:sldId id="304" r:id="rId30"/>
    <p:sldId id="296" r:id="rId31"/>
    <p:sldId id="297" r:id="rId32"/>
    <p:sldId id="305" r:id="rId33"/>
    <p:sldId id="306" r:id="rId34"/>
    <p:sldId id="307" r:id="rId35"/>
    <p:sldId id="299" r:id="rId36"/>
    <p:sldId id="300" r:id="rId37"/>
    <p:sldId id="301" r:id="rId38"/>
    <p:sldId id="302" r:id="rId39"/>
    <p:sldId id="308" r:id="rId40"/>
    <p:sldId id="275" r:id="rId41"/>
  </p:sldIdLst>
  <p:sldSz cx="9144000" cy="5143500" type="screen16x9"/>
  <p:notesSz cx="6858000" cy="9144000"/>
  <p:custDataLst>
    <p:tags r:id="rId43"/>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82"/>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2018/10/31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extLst>
      <p:ext uri="{BB962C8B-B14F-4D97-AF65-F5344CB8AC3E}">
        <p14:creationId xmlns:p14="http://schemas.microsoft.com/office/powerpoint/2010/main" val="2539563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extLst>
      <p:ext uri="{BB962C8B-B14F-4D97-AF65-F5344CB8AC3E}">
        <p14:creationId xmlns:p14="http://schemas.microsoft.com/office/powerpoint/2010/main" val="2915068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extLst>
      <p:ext uri="{BB962C8B-B14F-4D97-AF65-F5344CB8AC3E}">
        <p14:creationId xmlns:p14="http://schemas.microsoft.com/office/powerpoint/2010/main" val="4833215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2018/10/31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2018/10/31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2018/10/31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2018/10/31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2018/10/31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2018/10/31</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 name="椭圆 33"/>
          <p:cNvSpPr>
            <a:spLocks noChangeArrowheads="1"/>
          </p:cNvSpPr>
          <p:nvPr/>
        </p:nvSpPr>
        <p:spPr bwMode="auto">
          <a:xfrm>
            <a:off x="3995738" y="1059645"/>
            <a:ext cx="1152525" cy="1150938"/>
          </a:xfrm>
          <a:prstGeom prst="ellipse">
            <a:avLst/>
          </a:prstGeom>
          <a:solidFill>
            <a:srgbClr val="FFFFFF">
              <a:alpha val="32156"/>
            </a:srgbClr>
          </a:solidFill>
          <a:ln w="12700">
            <a:solidFill>
              <a:schemeClr val="bg1"/>
            </a:solidFill>
            <a:miter lim="800000"/>
            <a:headEnd/>
            <a:tailEnd/>
          </a:ln>
        </p:spPr>
        <p:txBody>
          <a:bodyPr anchor="ctr"/>
          <a:lstStyle/>
          <a:p>
            <a:pPr algn="ctr"/>
            <a:r>
              <a:rPr lang="en-US" altLang="zh-CN" sz="2800" dirty="0">
                <a:solidFill>
                  <a:srgbClr val="FFFFFF"/>
                </a:solidFill>
                <a:latin typeface="Calibri" pitchFamily="34" charset="0"/>
                <a:sym typeface="Calibri" pitchFamily="34" charset="0"/>
              </a:rPr>
              <a:t>G02</a:t>
            </a:r>
            <a:endParaRPr lang="zh-CN" altLang="en-US" sz="2800" dirty="0">
              <a:solidFill>
                <a:srgbClr val="FFFFFF"/>
              </a:solidFill>
              <a:latin typeface="宋体" pitchFamily="2" charset="-122"/>
              <a:sym typeface="宋体" pitchFamily="2" charset="-122"/>
            </a:endParaRPr>
          </a:p>
        </p:txBody>
      </p:sp>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4595" y="51575"/>
            <a:ext cx="879227" cy="540097"/>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92"/>
                                        </p:tgtEl>
                                        <p:attrNameLst>
                                          <p:attrName>style.visibility</p:attrName>
                                        </p:attrNameLst>
                                      </p:cBhvr>
                                      <p:to>
                                        <p:strVal val="visible"/>
                                      </p:to>
                                    </p:set>
                                    <p:animEffect>
                                      <p:cBhvr>
                                        <p:cTn id="7" dur="1000"/>
                                        <p:tgtEl>
                                          <p:spTgt spid="3092"/>
                                        </p:tgtEl>
                                      </p:cBhvr>
                                    </p:animEffect>
                                    <p:anim calcmode="lin" valueType="num">
                                      <p:cBhvr>
                                        <p:cTn id="8" dur="1000" fill="hold"/>
                                        <p:tgtEl>
                                          <p:spTgt spid="3092"/>
                                        </p:tgtEl>
                                        <p:attrNameLst>
                                          <p:attrName>ppt_x</p:attrName>
                                        </p:attrNameLst>
                                      </p:cBhvr>
                                      <p:tavLst>
                                        <p:tav tm="0">
                                          <p:val>
                                            <p:strVal val="#ppt_x"/>
                                          </p:val>
                                        </p:tav>
                                        <p:tav tm="100000">
                                          <p:val>
                                            <p:strVal val="#ppt_x"/>
                                          </p:val>
                                        </p:tav>
                                      </p:tavLst>
                                    </p:anim>
                                    <p:anim calcmode="lin" valueType="num">
                                      <p:cBhvr>
                                        <p:cTn id="9" dur="1000" fill="hold"/>
                                        <p:tgtEl>
                                          <p:spTgt spid="309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093"/>
                                        </p:tgtEl>
                                        <p:attrNameLst>
                                          <p:attrName>style.visibility</p:attrName>
                                        </p:attrNameLst>
                                      </p:cBhvr>
                                      <p:to>
                                        <p:strVal val="visible"/>
                                      </p:to>
                                    </p:set>
                                    <p:anim calcmode="lin" valueType="num">
                                      <p:cBhvr>
                                        <p:cTn id="13" dur="500" fill="hold"/>
                                        <p:tgtEl>
                                          <p:spTgt spid="3093"/>
                                        </p:tgtEl>
                                        <p:attrNameLst>
                                          <p:attrName>ppt_x</p:attrName>
                                        </p:attrNameLst>
                                      </p:cBhvr>
                                      <p:tavLst>
                                        <p:tav tm="0">
                                          <p:val>
                                            <p:strVal val="0-#ppt_w/2"/>
                                          </p:val>
                                        </p:tav>
                                        <p:tav tm="100000">
                                          <p:val>
                                            <p:strVal val="#ppt_x"/>
                                          </p:val>
                                        </p:tav>
                                      </p:tavLst>
                                    </p:anim>
                                    <p:anim calcmode="lin" valueType="num">
                                      <p:cBhvr>
                                        <p:cTn id="14" dur="500" fill="hold"/>
                                        <p:tgtEl>
                                          <p:spTgt spid="309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094"/>
                                        </p:tgtEl>
                                        <p:attrNameLst>
                                          <p:attrName>style.visibility</p:attrName>
                                        </p:attrNameLst>
                                      </p:cBhvr>
                                      <p:to>
                                        <p:strVal val="visible"/>
                                      </p:to>
                                    </p:set>
                                    <p:anim calcmode="lin" valueType="num">
                                      <p:cBhvr>
                                        <p:cTn id="17" dur="500" fill="hold"/>
                                        <p:tgtEl>
                                          <p:spTgt spid="3094"/>
                                        </p:tgtEl>
                                        <p:attrNameLst>
                                          <p:attrName>ppt_x</p:attrName>
                                        </p:attrNameLst>
                                      </p:cBhvr>
                                      <p:tavLst>
                                        <p:tav tm="0">
                                          <p:val>
                                            <p:strVal val="1+#ppt_w/2"/>
                                          </p:val>
                                        </p:tav>
                                        <p:tav tm="100000">
                                          <p:val>
                                            <p:strVal val="#ppt_x"/>
                                          </p:val>
                                        </p:tav>
                                      </p:tavLst>
                                    </p:anim>
                                    <p:anim calcmode="lin" valueType="num">
                                      <p:cBhvr>
                                        <p:cTn id="18" dur="500" fill="hold"/>
                                        <p:tgtEl>
                                          <p:spTgt spid="309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095"/>
                                        </p:tgtEl>
                                        <p:attrNameLst>
                                          <p:attrName>style.visibility</p:attrName>
                                        </p:attrNameLst>
                                      </p:cBhvr>
                                      <p:to>
                                        <p:strVal val="visible"/>
                                      </p:to>
                                    </p:set>
                                    <p:anim calcmode="lin" valueType="num">
                                      <p:cBhvr>
                                        <p:cTn id="22"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095"/>
                                        </p:tgtEl>
                                        <p:attrNameLst>
                                          <p:attrName>ppt_y</p:attrName>
                                        </p:attrNameLst>
                                      </p:cBhvr>
                                      <p:tavLst>
                                        <p:tav tm="0">
                                          <p:val>
                                            <p:strVal val="#ppt_y"/>
                                          </p:val>
                                        </p:tav>
                                        <p:tav tm="100000">
                                          <p:val>
                                            <p:strVal val="#ppt_y"/>
                                          </p:val>
                                        </p:tav>
                                      </p:tavLst>
                                    </p:anim>
                                    <p:anim calcmode="lin" valueType="num">
                                      <p:cBhvr>
                                        <p:cTn id="24"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6" dur="500" tmFilter="0,0; .5, 1; 1, 1"/>
                                        <p:tgtEl>
                                          <p:spTgt spid="3095"/>
                                        </p:tgtEl>
                                      </p:cBhvr>
                                    </p:animEffect>
                                  </p:childTnLst>
                                </p:cTn>
                              </p:par>
                            </p:childTnLst>
                          </p:cTn>
                        </p:par>
                        <p:par>
                          <p:cTn id="27" fill="hold" nodeType="afterGroup">
                            <p:stCondLst>
                              <p:cond delay="25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096"/>
                                        </p:tgtEl>
                                        <p:attrNameLst>
                                          <p:attrName>style.visibility</p:attrName>
                                        </p:attrNameLst>
                                      </p:cBhvr>
                                      <p:to>
                                        <p:strVal val="visible"/>
                                      </p:to>
                                    </p:set>
                                    <p:anim by="(-#ppt_w*2)" calcmode="lin" valueType="num">
                                      <p:cBhvr rctx="PPT">
                                        <p:cTn id="30" dur="500" autoRev="1" fill="hold">
                                          <p:stCondLst>
                                            <p:cond delay="0"/>
                                          </p:stCondLst>
                                        </p:cTn>
                                        <p:tgtEl>
                                          <p:spTgt spid="3096"/>
                                        </p:tgtEl>
                                        <p:attrNameLst>
                                          <p:attrName>ppt_w</p:attrName>
                                        </p:attrNameLst>
                                      </p:cBhvr>
                                    </p:anim>
                                    <p:anim by="(#ppt_w*0.50)" calcmode="lin" valueType="num">
                                      <p:cBhvr>
                                        <p:cTn id="31" dur="500" decel="50000" autoRev="1" fill="hold">
                                          <p:stCondLst>
                                            <p:cond delay="0"/>
                                          </p:stCondLst>
                                        </p:cTn>
                                        <p:tgtEl>
                                          <p:spTgt spid="3096"/>
                                        </p:tgtEl>
                                        <p:attrNameLst>
                                          <p:attrName>ppt_x</p:attrName>
                                        </p:attrNameLst>
                                      </p:cBhvr>
                                    </p:anim>
                                    <p:anim to="(#ppt_y)" calcmode="lin" valueType="num">
                                      <p:cBhvr>
                                        <p:cTn id="32" dur="1000" fill="hold">
                                          <p:stCondLst>
                                            <p:cond delay="0"/>
                                          </p:stCondLst>
                                        </p:cTn>
                                        <p:tgtEl>
                                          <p:spTgt spid="3096"/>
                                        </p:tgtEl>
                                        <p:attrNameLst>
                                          <p:attrName>ppt_y</p:attrName>
                                        </p:attrNameLst>
                                      </p:cBhvr>
                                    </p:anim>
                                    <p:animRot by="21600000">
                                      <p:cBhvr>
                                        <p:cTn id="33"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bldLvl="0" animBg="1" autoUpdateAnimBg="0"/>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2-1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19666346"/>
              </p:ext>
            </p:extLst>
          </p:nvPr>
        </p:nvGraphicFramePr>
        <p:xfrm>
          <a:off x="738822" y="1131650"/>
          <a:ext cx="7577438" cy="2985093"/>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050" kern="100" dirty="0">
                          <a:effectLst/>
                        </a:rPr>
                        <a:t>里程碑</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a:effectLst/>
                        </a:rPr>
                        <a:t>开始时间</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结束时间</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交付成果</a:t>
                      </a:r>
                      <a:endParaRPr lang="zh-CN" sz="105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050" kern="100">
                          <a:effectLst/>
                        </a:rPr>
                        <a:t>M0</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2018/09/27</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a:effectLst/>
                        </a:rPr>
                        <a:t>2018/10/02</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《项目计划》</a:t>
                      </a:r>
                      <a:endParaRPr lang="zh-CN" sz="105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050" kern="100">
                          <a:effectLst/>
                        </a:rPr>
                        <a:t>M1</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2018/10/11</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a:effectLst/>
                        </a:rPr>
                        <a:t>2018/10/13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《项目可行性报告》</a:t>
                      </a:r>
                      <a:endParaRPr lang="zh-CN" sz="105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050" kern="100">
                          <a:effectLst/>
                        </a:rPr>
                        <a:t>M2</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2018/10/17</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dirty="0">
                          <a:effectLst/>
                        </a:rPr>
                        <a:t>2018/10/21</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dirty="0">
                          <a:effectLst/>
                        </a:rPr>
                        <a:t>《项目章程》、《项目总体计划》、《需求工程计划</a:t>
                      </a:r>
                      <a:r>
                        <a:rPr lang="en-US" sz="1050" kern="100" dirty="0">
                          <a:effectLst/>
                        </a:rPr>
                        <a:t>-</a:t>
                      </a:r>
                      <a:r>
                        <a:rPr lang="zh-CN" sz="1050" kern="100" dirty="0">
                          <a:effectLst/>
                        </a:rPr>
                        <a:t>初步》</a:t>
                      </a:r>
                      <a:endParaRPr lang="zh-CN" sz="105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050" kern="100">
                          <a:effectLst/>
                        </a:rPr>
                        <a:t>M3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2018/10/29</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《质量保证计划》</a:t>
                      </a:r>
                      <a:endParaRPr lang="zh-CN" sz="105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050" kern="100">
                          <a:effectLst/>
                        </a:rPr>
                        <a:t>M4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2018/11/5</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《需求工程计划》</a:t>
                      </a:r>
                      <a:endParaRPr lang="zh-CN" sz="1050" kern="100">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050" kern="100">
                          <a:effectLst/>
                        </a:rPr>
                        <a:t>M5</a:t>
                      </a:r>
                      <a:endParaRPr lang="zh-CN" sz="1050" kern="100">
                        <a:effectLst/>
                        <a:latin typeface="Times New Roman"/>
                        <a:ea typeface="宋体"/>
                      </a:endParaRPr>
                    </a:p>
                  </a:txBody>
                  <a:tcPr marL="68580" marR="68580" marT="0" marB="0"/>
                </a:tc>
                <a:tc>
                  <a:txBody>
                    <a:bodyPr/>
                    <a:lstStyle/>
                    <a:p>
                      <a:pPr indent="110490" algn="ctr">
                        <a:spcAft>
                          <a:spcPts val="0"/>
                        </a:spcAft>
                      </a:pPr>
                      <a:r>
                        <a:rPr lang="en-US" sz="1050" kern="100">
                          <a:effectLst/>
                        </a:rPr>
                        <a:t>2018/11/6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《需求规格说明书》</a:t>
                      </a:r>
                      <a:endParaRPr lang="zh-CN" sz="1050" kern="100">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050" kern="100">
                          <a:effectLst/>
                        </a:rPr>
                        <a:t>M6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2018/12/17</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《软件需求变更文档》</a:t>
                      </a:r>
                      <a:endParaRPr lang="zh-CN" sz="1050" kern="100">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050" kern="100">
                          <a:effectLst/>
                        </a:rPr>
                        <a:t>M7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《软件概要设计说明》</a:t>
                      </a:r>
                      <a:endParaRPr lang="zh-CN" sz="1050" kern="100">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050" kern="100">
                          <a:effectLst/>
                        </a:rPr>
                        <a:t>M8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2018/11/27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《测试计划》</a:t>
                      </a:r>
                    </a:p>
                    <a:p>
                      <a:pPr algn="ctr">
                        <a:spcAft>
                          <a:spcPts val="0"/>
                        </a:spcAft>
                      </a:pPr>
                      <a:r>
                        <a:rPr lang="zh-CN" sz="1050" kern="100">
                          <a:effectLst/>
                        </a:rPr>
                        <a:t>《安装部署计划》</a:t>
                      </a:r>
                    </a:p>
                    <a:p>
                      <a:pPr algn="ctr">
                        <a:spcAft>
                          <a:spcPts val="0"/>
                        </a:spcAft>
                      </a:pPr>
                      <a:r>
                        <a:rPr lang="zh-CN" sz="1050" kern="100">
                          <a:effectLst/>
                        </a:rPr>
                        <a:t>《培训计划》</a:t>
                      </a:r>
                    </a:p>
                    <a:p>
                      <a:pPr algn="ctr">
                        <a:spcAft>
                          <a:spcPts val="0"/>
                        </a:spcAft>
                      </a:pPr>
                      <a:r>
                        <a:rPr lang="zh-CN" sz="1050" kern="100">
                          <a:effectLst/>
                        </a:rPr>
                        <a:t>《系统维护计划》</a:t>
                      </a:r>
                      <a:endParaRPr lang="zh-CN" sz="1050" kern="10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050" kern="100">
                          <a:effectLst/>
                        </a:rPr>
                        <a:t>M9</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2019/1/2</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2019/1/5</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《项目总结报告》</a:t>
                      </a:r>
                      <a:endParaRPr lang="zh-CN" sz="105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889000"/>
            <a:ext cx="7272505"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2018/10/31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491675"/>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年杭州社会平均标准月薪</a:t>
            </a:r>
            <a:r>
              <a:rPr lang="en-US" altLang="zh-CN" sz="1600" b="1" dirty="0">
                <a:solidFill>
                  <a:srgbClr val="000000"/>
                </a:solidFill>
                <a:latin typeface="Calibri" pitchFamily="34" charset="0"/>
                <a:sym typeface="Calibri" pitchFamily="34" charset="0"/>
              </a:rPr>
              <a:t>5096</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人，时薪约</a:t>
            </a:r>
            <a:r>
              <a:rPr lang="en-US" altLang="zh-CN" sz="1600" b="1" dirty="0">
                <a:solidFill>
                  <a:srgbClr val="000000"/>
                </a:solidFill>
                <a:latin typeface="Calibri" pitchFamily="34" charset="0"/>
                <a:sym typeface="Calibri" pitchFamily="34" charset="0"/>
              </a:rPr>
              <a:t>28</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人，杨老师指导权重比</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72</a:t>
            </a:r>
            <a:r>
              <a:rPr lang="zh-CN" altLang="en-US" sz="1600" b="1" dirty="0">
                <a:solidFill>
                  <a:srgbClr val="000000"/>
                </a:solidFill>
                <a:latin typeface="Calibri" pitchFamily="34" charset="0"/>
                <a:sym typeface="Calibri" pitchFamily="34" charset="0"/>
              </a:rPr>
              <a:t>，每天工作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3024</a:t>
            </a:r>
            <a:r>
              <a:rPr lang="zh-CN" altLang="en-US" sz="1600" b="1" dirty="0">
                <a:solidFill>
                  <a:srgbClr val="000000"/>
                </a:solidFill>
                <a:latin typeface="Calibri" pitchFamily="34" charset="0"/>
                <a:sym typeface="Calibri" pitchFamily="34" charset="0"/>
              </a:rPr>
              <a:t>元</a:t>
            </a: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软件使用无支出（使用的软件不是开源的就是盗版的）</a:t>
            </a: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阿里云云翼计划）（但是推迟一个月发货）</a:t>
            </a: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2800-3400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198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a:t>
            </a: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36196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26759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9451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85386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2826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4173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111409"/>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202801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69455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615879"/>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3277703"/>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3202157"/>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608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90023"/>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44399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37630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nodeType="afterGroup">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childTnLst>
                          </p:cTn>
                        </p:par>
                        <p:par>
                          <p:cTn id="25" fill="hold" nodeType="afterGroup">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102"/>
                                        </p:tgtEl>
                                        <p:attrNameLst>
                                          <p:attrName>style.visibility</p:attrName>
                                        </p:attrNameLst>
                                      </p:cBhvr>
                                      <p:to>
                                        <p:strVal val="visible"/>
                                      </p:to>
                                    </p:set>
                                    <p:anim calcmode="lin" valueType="num">
                                      <p:cBhvr>
                                        <p:cTn id="28" dur="500" fill="hold"/>
                                        <p:tgtEl>
                                          <p:spTgt spid="4102"/>
                                        </p:tgtEl>
                                        <p:attrNameLst>
                                          <p:attrName>ppt_x</p:attrName>
                                        </p:attrNameLst>
                                      </p:cBhvr>
                                      <p:tavLst>
                                        <p:tav tm="0">
                                          <p:val>
                                            <p:strVal val="1+#ppt_w/2"/>
                                          </p:val>
                                        </p:tav>
                                        <p:tav tm="100000">
                                          <p:val>
                                            <p:strVal val="#ppt_x"/>
                                          </p:val>
                                        </p:tav>
                                      </p:tavLst>
                                    </p:anim>
                                    <p:anim calcmode="lin" valueType="num">
                                      <p:cBhvr>
                                        <p:cTn id="29" dur="500" fill="hold"/>
                                        <p:tgtEl>
                                          <p:spTgt spid="41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4103"/>
                                        </p:tgtEl>
                                        <p:attrNameLst>
                                          <p:attrName>style.visibility</p:attrName>
                                        </p:attrNameLst>
                                      </p:cBhvr>
                                      <p:to>
                                        <p:strVal val="visible"/>
                                      </p:to>
                                    </p:set>
                                    <p:animEffect>
                                      <p:cBhvr>
                                        <p:cTn id="33" dur="500"/>
                                        <p:tgtEl>
                                          <p:spTgt spid="4103"/>
                                        </p:tgtEl>
                                      </p:cBhvr>
                                    </p:animEffect>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104"/>
                                        </p:tgtEl>
                                        <p:attrNameLst>
                                          <p:attrName>style.visibility</p:attrName>
                                        </p:attrNameLst>
                                      </p:cBhvr>
                                      <p:to>
                                        <p:strVal val="visible"/>
                                      </p:to>
                                    </p:set>
                                    <p:anim calcmode="lin" valueType="num">
                                      <p:cBhvr>
                                        <p:cTn id="37" dur="500" fill="hold"/>
                                        <p:tgtEl>
                                          <p:spTgt spid="4104"/>
                                        </p:tgtEl>
                                        <p:attrNameLst>
                                          <p:attrName>ppt_x</p:attrName>
                                        </p:attrNameLst>
                                      </p:cBhvr>
                                      <p:tavLst>
                                        <p:tav tm="0">
                                          <p:val>
                                            <p:strVal val="1+#ppt_w/2"/>
                                          </p:val>
                                        </p:tav>
                                        <p:tav tm="100000">
                                          <p:val>
                                            <p:strVal val="#ppt_x"/>
                                          </p:val>
                                        </p:tav>
                                      </p:tavLst>
                                    </p:anim>
                                    <p:anim calcmode="lin" valueType="num">
                                      <p:cBhvr>
                                        <p:cTn id="38" dur="500" fill="hold"/>
                                        <p:tgtEl>
                                          <p:spTgt spid="410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4105"/>
                                        </p:tgtEl>
                                        <p:attrNameLst>
                                          <p:attrName>style.visibility</p:attrName>
                                        </p:attrNameLst>
                                      </p:cBhvr>
                                      <p:to>
                                        <p:strVal val="visible"/>
                                      </p:to>
                                    </p:set>
                                    <p:animEffect>
                                      <p:cBhvr>
                                        <p:cTn id="42" dur="500"/>
                                        <p:tgtEl>
                                          <p:spTgt spid="4105"/>
                                        </p:tgtEl>
                                      </p:cBhvr>
                                    </p:animEffect>
                                  </p:childTnLst>
                                </p:cTn>
                              </p:par>
                            </p:childTnLst>
                          </p:cTn>
                        </p:par>
                        <p:par>
                          <p:cTn id="43" fill="hold" nodeType="afterGroup">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4106"/>
                                        </p:tgtEl>
                                        <p:attrNameLst>
                                          <p:attrName>style.visibility</p:attrName>
                                        </p:attrNameLst>
                                      </p:cBhvr>
                                      <p:to>
                                        <p:strVal val="visible"/>
                                      </p:to>
                                    </p:set>
                                    <p:anim calcmode="lin" valueType="num">
                                      <p:cBhvr>
                                        <p:cTn id="46" dur="500" fill="hold"/>
                                        <p:tgtEl>
                                          <p:spTgt spid="4106"/>
                                        </p:tgtEl>
                                        <p:attrNameLst>
                                          <p:attrName>ppt_x</p:attrName>
                                        </p:attrNameLst>
                                      </p:cBhvr>
                                      <p:tavLst>
                                        <p:tav tm="0">
                                          <p:val>
                                            <p:strVal val="1+#ppt_w/2"/>
                                          </p:val>
                                        </p:tav>
                                        <p:tav tm="100000">
                                          <p:val>
                                            <p:strVal val="#ppt_x"/>
                                          </p:val>
                                        </p:tav>
                                      </p:tavLst>
                                    </p:anim>
                                    <p:anim calcmode="lin" valueType="num">
                                      <p:cBhvr>
                                        <p:cTn id="47" dur="500" fill="hold"/>
                                        <p:tgtEl>
                                          <p:spTgt spid="410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4107"/>
                                        </p:tgtEl>
                                        <p:attrNameLst>
                                          <p:attrName>style.visibility</p:attrName>
                                        </p:attrNameLst>
                                      </p:cBhvr>
                                      <p:to>
                                        <p:strVal val="visible"/>
                                      </p:to>
                                    </p:set>
                                    <p:animEffect>
                                      <p:cBhvr>
                                        <p:cTn id="51" dur="500"/>
                                        <p:tgtEl>
                                          <p:spTgt spid="4107"/>
                                        </p:tgtEl>
                                      </p:cBhvr>
                                    </p:animEffect>
                                  </p:childTnLst>
                                </p:cTn>
                              </p:par>
                            </p:childTnLst>
                          </p:cTn>
                        </p:par>
                        <p:par>
                          <p:cTn id="52" fill="hold" nodeType="afterGroup">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4108"/>
                                        </p:tgtEl>
                                        <p:attrNameLst>
                                          <p:attrName>style.visibility</p:attrName>
                                        </p:attrNameLst>
                                      </p:cBhvr>
                                      <p:to>
                                        <p:strVal val="visible"/>
                                      </p:to>
                                    </p:set>
                                    <p:anim calcmode="lin" valueType="num">
                                      <p:cBhvr>
                                        <p:cTn id="55" dur="500" fill="hold"/>
                                        <p:tgtEl>
                                          <p:spTgt spid="4108"/>
                                        </p:tgtEl>
                                        <p:attrNameLst>
                                          <p:attrName>ppt_x</p:attrName>
                                        </p:attrNameLst>
                                      </p:cBhvr>
                                      <p:tavLst>
                                        <p:tav tm="0">
                                          <p:val>
                                            <p:strVal val="1+#ppt_w/2"/>
                                          </p:val>
                                        </p:tav>
                                        <p:tav tm="100000">
                                          <p:val>
                                            <p:strVal val="#ppt_x"/>
                                          </p:val>
                                        </p:tav>
                                      </p:tavLst>
                                    </p:anim>
                                    <p:anim calcmode="lin" valueType="num">
                                      <p:cBhvr>
                                        <p:cTn id="56" dur="500" fill="hold"/>
                                        <p:tgtEl>
                                          <p:spTgt spid="4108"/>
                                        </p:tgtEl>
                                        <p:attrNameLst>
                                          <p:attrName>ppt_y</p:attrName>
                                        </p:attrNameLst>
                                      </p:cBhvr>
                                      <p:tavLst>
                                        <p:tav tm="0">
                                          <p:val>
                                            <p:strVal val="#ppt_y"/>
                                          </p:val>
                                        </p:tav>
                                        <p:tav tm="100000">
                                          <p:val>
                                            <p:strVal val="#ppt_y"/>
                                          </p:val>
                                        </p:tav>
                                      </p:tavLst>
                                    </p:anim>
                                  </p:childTnLst>
                                </p:cTn>
                              </p:par>
                            </p:childTnLst>
                          </p:cTn>
                        </p:par>
                        <p:par>
                          <p:cTn id="57" fill="hold">
                            <p:stCondLst>
                              <p:cond delay="5500"/>
                            </p:stCondLst>
                            <p:childTnLst>
                              <p:par>
                                <p:cTn id="58" presetID="6"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p:cBhvr>
                                        <p:cTn id="60" dur="500"/>
                                        <p:tgtEl>
                                          <p:spTgt spid="21"/>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ppt_x</p:attrName>
                                        </p:attrNameLst>
                                      </p:cBhvr>
                                      <p:tavLst>
                                        <p:tav tm="0">
                                          <p:val>
                                            <p:strVal val="1+#ppt_w/2"/>
                                          </p:val>
                                        </p:tav>
                                        <p:tav tm="100000">
                                          <p:val>
                                            <p:strVal val="#ppt_x"/>
                                          </p:val>
                                        </p:tav>
                                      </p:tavLst>
                                    </p:anim>
                                    <p:anim calcmode="lin" valueType="num">
                                      <p:cBhvr>
                                        <p:cTn id="65" dur="500" fill="hold"/>
                                        <p:tgtEl>
                                          <p:spTgt spid="22"/>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6"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p:cBhvr>
                                        <p:cTn id="69" dur="500"/>
                                        <p:tgtEl>
                                          <p:spTgt spid="23"/>
                                        </p:tgtEl>
                                      </p:cBhvr>
                                    </p:animEffect>
                                  </p:childTnLst>
                                </p:cTn>
                              </p:par>
                            </p:childTnLst>
                          </p:cTn>
                        </p:par>
                        <p:par>
                          <p:cTn id="70" fill="hold">
                            <p:stCondLst>
                              <p:cond delay="7000"/>
                            </p:stCondLst>
                            <p:childTnLst>
                              <p:par>
                                <p:cTn id="71" presetID="2" presetClass="entr" presetSubtype="2"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ppt_x</p:attrName>
                                        </p:attrNameLst>
                                      </p:cBhvr>
                                      <p:tavLst>
                                        <p:tav tm="0">
                                          <p:val>
                                            <p:strVal val="1+#ppt_w/2"/>
                                          </p:val>
                                        </p:tav>
                                        <p:tav tm="100000">
                                          <p:val>
                                            <p:strVal val="#ppt_x"/>
                                          </p:val>
                                        </p:tav>
                                      </p:tavLst>
                                    </p:anim>
                                    <p:anim calcmode="lin" valueType="num">
                                      <p:cBhvr>
                                        <p:cTn id="74" dur="500" fill="hold"/>
                                        <p:tgtEl>
                                          <p:spTgt spid="24"/>
                                        </p:tgtEl>
                                        <p:attrNameLst>
                                          <p:attrName>ppt_y</p:attrName>
                                        </p:attrNameLst>
                                      </p:cBhvr>
                                      <p:tavLst>
                                        <p:tav tm="0">
                                          <p:val>
                                            <p:strVal val="#ppt_y"/>
                                          </p:val>
                                        </p:tav>
                                        <p:tav tm="100000">
                                          <p:val>
                                            <p:strVal val="#ppt_y"/>
                                          </p:val>
                                        </p:tav>
                                      </p:tavLst>
                                    </p:anim>
                                  </p:childTnLst>
                                </p:cTn>
                              </p:par>
                            </p:childTnLst>
                          </p:cTn>
                        </p:par>
                        <p:par>
                          <p:cTn id="75" fill="hold">
                            <p:stCondLst>
                              <p:cond delay="7500"/>
                            </p:stCondLst>
                            <p:childTnLst>
                              <p:par>
                                <p:cTn id="76" presetID="6" presetClass="entr" presetSubtype="16"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p:cBhvr>
                                        <p:cTn id="78" dur="500"/>
                                        <p:tgtEl>
                                          <p:spTgt spid="25"/>
                                        </p:tgtEl>
                                      </p:cBhvr>
                                    </p:animEffect>
                                  </p:childTnLst>
                                </p:cTn>
                              </p:par>
                            </p:childTnLst>
                          </p:cTn>
                        </p:par>
                        <p:par>
                          <p:cTn id="79" fill="hold">
                            <p:stCondLst>
                              <p:cond delay="8000"/>
                            </p:stCondLst>
                            <p:childTnLst>
                              <p:par>
                                <p:cTn id="80" presetID="2" presetClass="entr" presetSubtype="2"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ppt_x</p:attrName>
                                        </p:attrNameLst>
                                      </p:cBhvr>
                                      <p:tavLst>
                                        <p:tav tm="0">
                                          <p:val>
                                            <p:strVal val="1+#ppt_w/2"/>
                                          </p:val>
                                        </p:tav>
                                        <p:tav tm="100000">
                                          <p:val>
                                            <p:strVal val="#ppt_x"/>
                                          </p:val>
                                        </p:tav>
                                      </p:tavLst>
                                    </p:anim>
                                    <p:anim calcmode="lin" valueType="num">
                                      <p:cBhvr>
                                        <p:cTn id="83" dur="500" fill="hold"/>
                                        <p:tgtEl>
                                          <p:spTgt spid="26"/>
                                        </p:tgtEl>
                                        <p:attrNameLst>
                                          <p:attrName>ppt_y</p:attrName>
                                        </p:attrNameLst>
                                      </p:cBhvr>
                                      <p:tavLst>
                                        <p:tav tm="0">
                                          <p:val>
                                            <p:strVal val="#ppt_y"/>
                                          </p:val>
                                        </p:tav>
                                        <p:tav tm="100000">
                                          <p:val>
                                            <p:strVal val="#ppt_y"/>
                                          </p:val>
                                        </p:tav>
                                      </p:tavLst>
                                    </p:anim>
                                  </p:childTnLst>
                                </p:cTn>
                              </p:par>
                            </p:childTnLst>
                          </p:cTn>
                        </p:par>
                        <p:par>
                          <p:cTn id="84" fill="hold">
                            <p:stCondLst>
                              <p:cond delay="8500"/>
                            </p:stCondLst>
                            <p:childTnLst>
                              <p:par>
                                <p:cTn id="85" presetID="6" presetClass="entr" presetSubtype="16"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p:cBhvr>
                                        <p:cTn id="87" dur="500"/>
                                        <p:tgtEl>
                                          <p:spTgt spid="27"/>
                                        </p:tgtEl>
                                      </p:cBhvr>
                                    </p:animEffect>
                                  </p:childTnLst>
                                </p:cTn>
                              </p:par>
                            </p:childTnLst>
                          </p:cTn>
                        </p:par>
                        <p:par>
                          <p:cTn id="88" fill="hold">
                            <p:stCondLst>
                              <p:cond delay="9000"/>
                            </p:stCondLst>
                            <p:childTnLst>
                              <p:par>
                                <p:cTn id="89" presetID="2" presetClass="entr" presetSubtype="2"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ppt_x</p:attrName>
                                        </p:attrNameLst>
                                      </p:cBhvr>
                                      <p:tavLst>
                                        <p:tav tm="0">
                                          <p:val>
                                            <p:strVal val="1+#ppt_w/2"/>
                                          </p:val>
                                        </p:tav>
                                        <p:tav tm="100000">
                                          <p:val>
                                            <p:strVal val="#ppt_x"/>
                                          </p:val>
                                        </p:tav>
                                      </p:tavLst>
                                    </p:anim>
                                    <p:anim calcmode="lin" valueType="num">
                                      <p:cBhvr>
                                        <p:cTn id="9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descr="C:\Users\Asus\AppData\Local\Temp\WeChat Files\69244321232266598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739" y="942973"/>
            <a:ext cx="7272505" cy="3789363"/>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LRC</a:t>
            </a:r>
            <a:r>
              <a:rPr lang="zh-CN" altLang="en-US" sz="2800" b="1" dirty="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pic>
        <p:nvPicPr>
          <p:cNvPr id="2457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35" y="888345"/>
            <a:ext cx="7175330" cy="384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9BADF601-DDD1-425C-B13C-6B737C16F20F}"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extLst>
      <p:ext uri="{BB962C8B-B14F-4D97-AF65-F5344CB8AC3E}">
        <p14:creationId xmlns:p14="http://schemas.microsoft.com/office/powerpoint/2010/main" val="77601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4577"/>
                                        </p:tgtEl>
                                        <p:attrNameLst>
                                          <p:attrName>style.visibility</p:attrName>
                                        </p:attrNameLst>
                                      </p:cBhvr>
                                      <p:to>
                                        <p:strVal val="visible"/>
                                      </p:to>
                                    </p:set>
                                    <p:animEffect transition="in" filter="fade">
                                      <p:cBhvr>
                                        <p:cTn id="12" dur="500"/>
                                        <p:tgtEl>
                                          <p:spTgt spid="2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LRC</a:t>
            </a:r>
            <a:r>
              <a:rPr lang="zh-CN" altLang="en-US" sz="2800" b="1" dirty="0">
                <a:solidFill>
                  <a:schemeClr val="bg1"/>
                </a:solidFill>
                <a:latin typeface="Calibri" pitchFamily="34" charset="0"/>
                <a:sym typeface="Calibri" pitchFamily="34" charset="0"/>
              </a:rPr>
              <a:t>表（续）</a:t>
            </a:r>
            <a:endParaRPr lang="zh-CN" altLang="en-US" sz="2800" b="1" dirty="0">
              <a:solidFill>
                <a:schemeClr val="bg1"/>
              </a:solidFill>
              <a:latin typeface="Calibri" pitchFamily="34" charset="0"/>
              <a:sym typeface="宋体" pitchFamily="2" charset="-122"/>
            </a:endParaRPr>
          </a:p>
        </p:txBody>
      </p:sp>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875076"/>
            <a:ext cx="6624460" cy="37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5CCB97EA-DF26-435B-BB35-D086A068A471}"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251843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a:t>
            </a:r>
            <a:r>
              <a:rPr lang="zh-CN" altLang="en-US" sz="2800" b="1" dirty="0">
                <a:solidFill>
                  <a:schemeClr val="bg1"/>
                </a:solidFill>
                <a:latin typeface="Calibri" pitchFamily="34" charset="0"/>
                <a:sym typeface="Calibri" pitchFamily="34" charset="0"/>
              </a:rPr>
              <a:t>风险评估</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
        <p:nvSpPr>
          <p:cNvPr id="8" name="TextBox 7"/>
          <p:cNvSpPr>
            <a:spLocks noChangeArrowheads="1"/>
          </p:cNvSpPr>
          <p:nvPr/>
        </p:nvSpPr>
        <p:spPr bwMode="auto">
          <a:xfrm>
            <a:off x="323037" y="1192689"/>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需求获取方面的风险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需求分析方面的风险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需求规格说明方面的风险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需求审核方面的风险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需求管理方面的风险</a:t>
            </a:r>
          </a:p>
          <a:p>
            <a:pPr lvl="1">
              <a:lnSpc>
                <a:spcPct val="200000"/>
              </a:lnSpc>
              <a:buClr>
                <a:srgbClr val="E36C09"/>
              </a:buClr>
            </a:pPr>
            <a:r>
              <a:rPr lang="zh-CN" altLang="en-US" sz="1600" b="1" dirty="0">
                <a:solidFill>
                  <a:srgbClr val="000000"/>
                </a:solidFill>
                <a:latin typeface="Calibri" pitchFamily="34" charset="0"/>
                <a:sym typeface="Calibri" pitchFamily="34" charset="0"/>
              </a:rPr>
              <a:t>其他风险</a:t>
            </a:r>
          </a:p>
        </p:txBody>
      </p:sp>
    </p:spTree>
    <p:extLst>
      <p:ext uri="{BB962C8B-B14F-4D97-AF65-F5344CB8AC3E}">
        <p14:creationId xmlns:p14="http://schemas.microsoft.com/office/powerpoint/2010/main" val="313698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a:t>
            </a:r>
            <a:r>
              <a:rPr lang="zh-CN" altLang="en-US" sz="2800" b="1" dirty="0">
                <a:solidFill>
                  <a:schemeClr val="bg1"/>
                </a:solidFill>
                <a:latin typeface="Calibri" pitchFamily="34" charset="0"/>
                <a:sym typeface="Calibri" pitchFamily="34" charset="0"/>
              </a:rPr>
              <a:t>风险评估</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1364118"/>
            <a:ext cx="439230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需求获取方面的风险：</a:t>
            </a:r>
            <a:endParaRPr lang="zh-CN" altLang="zh-CN" sz="1400" dirty="0"/>
          </a:p>
          <a:p>
            <a:r>
              <a:rPr lang="en-US" altLang="zh-CN" sz="1400" dirty="0"/>
              <a:t>1.</a:t>
            </a:r>
            <a:r>
              <a:rPr lang="zh-CN" altLang="zh-CN" sz="1400" dirty="0"/>
              <a:t>产品项目范围没有达成明确的共识引发的风险</a:t>
            </a:r>
          </a:p>
          <a:p>
            <a:r>
              <a:rPr lang="en-US" altLang="zh-CN" sz="1400" dirty="0"/>
              <a:t>2.</a:t>
            </a:r>
            <a:r>
              <a:rPr lang="zh-CN" altLang="zh-CN" sz="1400" dirty="0"/>
              <a:t>需求开发所需的时间分配不合理引发的风险</a:t>
            </a:r>
          </a:p>
          <a:p>
            <a:r>
              <a:rPr lang="en-US" altLang="zh-CN" sz="1400" dirty="0"/>
              <a:t>3.</a:t>
            </a:r>
            <a:r>
              <a:rPr lang="zh-CN" altLang="zh-CN" sz="1400" dirty="0"/>
              <a:t>忽视非功能需求引发的风险</a:t>
            </a:r>
          </a:p>
          <a:p>
            <a:r>
              <a:rPr lang="en-US" altLang="zh-CN" sz="1400" dirty="0"/>
              <a:t>4.</a:t>
            </a:r>
            <a:r>
              <a:rPr lang="zh-CN" altLang="zh-CN" sz="1400" dirty="0"/>
              <a:t>未加说明的需求引发的风险</a:t>
            </a:r>
          </a:p>
          <a:p>
            <a:r>
              <a:rPr lang="en-US" altLang="zh-CN" sz="1400" dirty="0"/>
              <a:t>5.</a:t>
            </a:r>
            <a:r>
              <a:rPr lang="zh-CN" altLang="zh-CN" sz="1400" dirty="0"/>
              <a:t>对已有的产品作为需求基线来源引发的风险</a:t>
            </a:r>
          </a:p>
          <a:p>
            <a:r>
              <a:rPr lang="en-US" altLang="zh-CN" sz="1400" dirty="0"/>
              <a:t>6.</a:t>
            </a:r>
            <a:r>
              <a:rPr lang="zh-CN" altLang="zh-CN" sz="1400" dirty="0"/>
              <a:t>根据用户提议的解决方案引发的风险</a:t>
            </a:r>
          </a:p>
          <a:p>
            <a:r>
              <a:rPr lang="en-US" altLang="zh-CN" sz="1400" dirty="0"/>
              <a:t> </a:t>
            </a:r>
            <a:endParaRPr lang="zh-CN" altLang="zh-CN" sz="1400" dirty="0"/>
          </a:p>
          <a:p>
            <a:r>
              <a:rPr lang="zh-CN" altLang="zh-CN" sz="1400" b="1" dirty="0"/>
              <a:t>需求分析方面的风险：</a:t>
            </a:r>
            <a:endParaRPr lang="zh-CN" altLang="zh-CN" sz="1400" dirty="0"/>
          </a:p>
          <a:p>
            <a:r>
              <a:rPr lang="en-US" altLang="zh-CN" sz="1400" dirty="0"/>
              <a:t>1.</a:t>
            </a:r>
            <a:r>
              <a:rPr lang="zh-CN" altLang="zh-CN" sz="1400" dirty="0"/>
              <a:t>设定需求优先级时的风险</a:t>
            </a:r>
          </a:p>
          <a:p>
            <a:r>
              <a:rPr lang="en-US" altLang="zh-CN" sz="1400" dirty="0"/>
              <a:t>2.</a:t>
            </a:r>
            <a:r>
              <a:rPr lang="zh-CN" altLang="zh-CN" sz="1400" dirty="0"/>
              <a:t>为需求建立模型时的风险</a:t>
            </a:r>
          </a:p>
          <a:p>
            <a:r>
              <a:rPr lang="en-US" altLang="zh-CN" sz="1400" dirty="0"/>
              <a:t>3.</a:t>
            </a:r>
            <a:r>
              <a:rPr lang="zh-CN" altLang="zh-CN" sz="1400" dirty="0"/>
              <a:t>编写数据字典时的风险</a:t>
            </a:r>
          </a:p>
          <a:p>
            <a:r>
              <a:rPr lang="en-US" altLang="zh-CN" sz="1400" dirty="0"/>
              <a:t> </a:t>
            </a:r>
            <a:endParaRPr lang="zh-CN" altLang="zh-CN" sz="1400" dirty="0"/>
          </a:p>
        </p:txBody>
      </p:sp>
      <p:sp>
        <p:nvSpPr>
          <p:cNvPr id="11" name="TextBox 7">
            <a:extLst>
              <a:ext uri="{FF2B5EF4-FFF2-40B4-BE49-F238E27FC236}">
                <a16:creationId xmlns:a16="http://schemas.microsoft.com/office/drawing/2014/main" id="{184897E0-D8AC-40E2-888B-67E4A0E7F3DF}"/>
              </a:ext>
            </a:extLst>
          </p:cNvPr>
          <p:cNvSpPr>
            <a:spLocks noChangeArrowheads="1"/>
          </p:cNvSpPr>
          <p:nvPr/>
        </p:nvSpPr>
        <p:spPr bwMode="auto">
          <a:xfrm>
            <a:off x="5009001" y="1364118"/>
            <a:ext cx="439230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需求规格说明方面的风险：</a:t>
            </a:r>
            <a:endParaRPr lang="zh-CN" altLang="zh-CN" sz="1400" dirty="0"/>
          </a:p>
          <a:p>
            <a:r>
              <a:rPr lang="zh-CN" altLang="zh-CN" sz="1400" dirty="0"/>
              <a:t>采用模版错误的风险</a:t>
            </a:r>
          </a:p>
          <a:p>
            <a:r>
              <a:rPr lang="en-US" altLang="zh-CN" sz="1400" dirty="0"/>
              <a:t> </a:t>
            </a:r>
            <a:endParaRPr lang="zh-CN" altLang="zh-CN" sz="1400" dirty="0"/>
          </a:p>
          <a:p>
            <a:endParaRPr lang="en-US" altLang="zh-CN" sz="1400" b="1" dirty="0"/>
          </a:p>
          <a:p>
            <a:endParaRPr lang="en-US" altLang="zh-CN" sz="1400" b="1" dirty="0"/>
          </a:p>
          <a:p>
            <a:r>
              <a:rPr lang="zh-CN" altLang="zh-CN" sz="1400" b="1" dirty="0"/>
              <a:t>需求审核方面的风险：</a:t>
            </a:r>
            <a:endParaRPr lang="zh-CN" altLang="zh-CN" sz="1400" dirty="0"/>
          </a:p>
          <a:p>
            <a:r>
              <a:rPr lang="en-US" altLang="zh-CN" sz="1400" dirty="0"/>
              <a:t>1.</a:t>
            </a:r>
            <a:r>
              <a:rPr lang="zh-CN" altLang="zh-CN" sz="1400" dirty="0"/>
              <a:t>编写测试用例时的风险</a:t>
            </a:r>
          </a:p>
          <a:p>
            <a:r>
              <a:rPr lang="en-US" altLang="zh-CN" sz="1400" dirty="0"/>
              <a:t>2.</a:t>
            </a:r>
            <a:r>
              <a:rPr lang="zh-CN" altLang="zh-CN" sz="1400" dirty="0"/>
              <a:t>编写用户手册不够详细的风险</a:t>
            </a:r>
          </a:p>
          <a:p>
            <a:r>
              <a:rPr lang="en-US" altLang="zh-CN" sz="1400" dirty="0"/>
              <a:t>3.</a:t>
            </a:r>
            <a:r>
              <a:rPr lang="zh-CN" altLang="zh-CN" sz="1400" dirty="0"/>
              <a:t>合格标准定制时的风险</a:t>
            </a:r>
          </a:p>
          <a:p>
            <a:r>
              <a:rPr lang="en-US" altLang="zh-CN" sz="1400" dirty="0"/>
              <a:t> </a:t>
            </a:r>
            <a:endParaRPr lang="zh-CN" altLang="zh-CN" sz="1400" dirty="0"/>
          </a:p>
          <a:p>
            <a:r>
              <a:rPr lang="en-US" altLang="zh-CN" sz="1400" dirty="0"/>
              <a:t> </a:t>
            </a:r>
            <a:endParaRPr lang="zh-CN" altLang="zh-CN" sz="1400" dirty="0"/>
          </a:p>
        </p:txBody>
      </p:sp>
    </p:spTree>
    <p:extLst>
      <p:ext uri="{BB962C8B-B14F-4D97-AF65-F5344CB8AC3E}">
        <p14:creationId xmlns:p14="http://schemas.microsoft.com/office/powerpoint/2010/main" val="396359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P spid="11"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7"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a:t>
            </a:r>
            <a:r>
              <a:rPr lang="zh-CN" altLang="en-US" sz="2800" b="1" dirty="0">
                <a:solidFill>
                  <a:schemeClr val="bg1"/>
                </a:solidFill>
                <a:latin typeface="Calibri" pitchFamily="34" charset="0"/>
                <a:sym typeface="Calibri" pitchFamily="34" charset="0"/>
              </a:rPr>
              <a:t>风险评估</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1364118"/>
            <a:ext cx="439230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需求管理方面的风险：</a:t>
            </a:r>
            <a:endParaRPr lang="zh-CN" altLang="zh-CN" sz="1400" dirty="0"/>
          </a:p>
          <a:p>
            <a:r>
              <a:rPr lang="en-US" altLang="zh-CN" sz="1400" dirty="0"/>
              <a:t>1.</a:t>
            </a:r>
            <a:r>
              <a:rPr lang="zh-CN" altLang="zh-CN" sz="1400" dirty="0"/>
              <a:t>变更控制过程不完善引发的风险</a:t>
            </a:r>
          </a:p>
          <a:p>
            <a:r>
              <a:rPr lang="en-US" altLang="zh-CN" sz="1400" dirty="0"/>
              <a:t>2.</a:t>
            </a:r>
            <a:r>
              <a:rPr lang="zh-CN" altLang="zh-CN" sz="1400" dirty="0"/>
              <a:t>变更控制委员会没有实际生效的风险</a:t>
            </a:r>
          </a:p>
          <a:p>
            <a:r>
              <a:rPr lang="en-US" altLang="zh-CN" sz="1400" dirty="0"/>
              <a:t>3.</a:t>
            </a:r>
            <a:r>
              <a:rPr lang="zh-CN" altLang="zh-CN" sz="1400" dirty="0"/>
              <a:t>变更影响分析不当的风险</a:t>
            </a:r>
          </a:p>
          <a:p>
            <a:r>
              <a:rPr lang="en-US" altLang="zh-CN" sz="1400" dirty="0"/>
              <a:t>4.</a:t>
            </a:r>
            <a:r>
              <a:rPr lang="zh-CN" altLang="zh-CN" sz="1400" dirty="0"/>
              <a:t>历史记录丢失的风险</a:t>
            </a:r>
          </a:p>
          <a:p>
            <a:r>
              <a:rPr lang="en-US" altLang="zh-CN" sz="1400" dirty="0"/>
              <a:t>5.</a:t>
            </a:r>
            <a:r>
              <a:rPr lang="zh-CN" altLang="zh-CN" sz="1400" dirty="0"/>
              <a:t>需求管理工具使用不当的风险</a:t>
            </a:r>
          </a:p>
          <a:p>
            <a:r>
              <a:rPr lang="en-US" altLang="zh-CN" sz="1400" dirty="0"/>
              <a:t> </a:t>
            </a:r>
            <a:endParaRPr lang="zh-CN" altLang="zh-CN" sz="1400" dirty="0"/>
          </a:p>
          <a:p>
            <a:r>
              <a:rPr lang="zh-CN" altLang="zh-CN" sz="1400" b="1" dirty="0"/>
              <a:t>其他风险：</a:t>
            </a:r>
            <a:endParaRPr lang="zh-CN" altLang="zh-CN" sz="1400" dirty="0"/>
          </a:p>
          <a:p>
            <a:r>
              <a:rPr lang="en-US" altLang="zh-CN" sz="1400" dirty="0"/>
              <a:t>1.</a:t>
            </a:r>
            <a:r>
              <a:rPr lang="zh-CN" altLang="zh-CN" sz="1400" dirty="0"/>
              <a:t>工作人员的事假病假</a:t>
            </a:r>
          </a:p>
          <a:p>
            <a:r>
              <a:rPr lang="en-US" altLang="zh-CN" sz="1400" dirty="0"/>
              <a:t>2.</a:t>
            </a:r>
            <a:r>
              <a:rPr lang="zh-CN" altLang="zh-CN" sz="1400" dirty="0"/>
              <a:t>项目经费的不足</a:t>
            </a:r>
            <a:r>
              <a:rPr lang="en-US" altLang="zh-CN" sz="1400" dirty="0"/>
              <a:t> </a:t>
            </a:r>
            <a:endParaRPr lang="zh-CN" altLang="zh-CN" sz="1400" dirty="0"/>
          </a:p>
        </p:txBody>
      </p:sp>
    </p:spTree>
    <p:extLst>
      <p:ext uri="{BB962C8B-B14F-4D97-AF65-F5344CB8AC3E}">
        <p14:creationId xmlns:p14="http://schemas.microsoft.com/office/powerpoint/2010/main" val="18722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
        <p:nvSpPr>
          <p:cNvPr id="8" name="TextBox 7"/>
          <p:cNvSpPr>
            <a:spLocks noChangeArrowheads="1"/>
          </p:cNvSpPr>
          <p:nvPr/>
        </p:nvSpPr>
        <p:spPr bwMode="auto">
          <a:xfrm>
            <a:off x="323037" y="1192689"/>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需求获取方面的风险控制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需求分析方面的风险控制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需求规格说明方面的风险控制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需求审核方面的风险控制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需求管理方面的风险控制</a:t>
            </a:r>
          </a:p>
          <a:p>
            <a:pPr lvl="1">
              <a:lnSpc>
                <a:spcPct val="200000"/>
              </a:lnSpc>
              <a:buClr>
                <a:srgbClr val="E36C09"/>
              </a:buClr>
            </a:pPr>
            <a:r>
              <a:rPr lang="zh-CN" altLang="en-US" sz="1600" b="1" dirty="0">
                <a:solidFill>
                  <a:srgbClr val="000000"/>
                </a:solidFill>
                <a:latin typeface="Calibri" pitchFamily="34" charset="0"/>
                <a:sym typeface="Calibri" pitchFamily="34" charset="0"/>
              </a:rPr>
              <a:t>其他风险控制</a:t>
            </a:r>
          </a:p>
        </p:txBody>
      </p:sp>
    </p:spTree>
    <p:extLst>
      <p:ext uri="{BB962C8B-B14F-4D97-AF65-F5344CB8AC3E}">
        <p14:creationId xmlns:p14="http://schemas.microsoft.com/office/powerpoint/2010/main" val="184522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
        <p:nvSpPr>
          <p:cNvPr id="9" name="TextBox 7">
            <a:extLst>
              <a:ext uri="{FF2B5EF4-FFF2-40B4-BE49-F238E27FC236}">
                <a16:creationId xmlns:a16="http://schemas.microsoft.com/office/drawing/2014/main" id="{1579604E-79A5-4F95-963B-6B88B7A4A78D}"/>
              </a:ext>
            </a:extLst>
          </p:cNvPr>
          <p:cNvSpPr>
            <a:spLocks noChangeArrowheads="1"/>
          </p:cNvSpPr>
          <p:nvPr/>
        </p:nvSpPr>
        <p:spPr bwMode="auto">
          <a:xfrm>
            <a:off x="251700" y="1150282"/>
            <a:ext cx="84351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需求获取方面的风险控制：</a:t>
            </a:r>
            <a:endParaRPr lang="zh-CN" altLang="zh-CN" sz="1400" dirty="0"/>
          </a:p>
          <a:p>
            <a:r>
              <a:rPr lang="en-US" altLang="zh-CN" sz="1400" dirty="0"/>
              <a:t>1.</a:t>
            </a:r>
            <a:r>
              <a:rPr lang="zh-CN" altLang="zh-CN" sz="1400" dirty="0"/>
              <a:t>在项目早期确定项目的业务需求范围，并将它作为添加新需求和修改现有需求的指导</a:t>
            </a:r>
          </a:p>
          <a:p>
            <a:r>
              <a:rPr lang="en-US" altLang="zh-CN" sz="1400" dirty="0"/>
              <a:t>2.</a:t>
            </a:r>
            <a:r>
              <a:rPr lang="zh-CN" altLang="zh-CN" sz="1400" dirty="0"/>
              <a:t>合理安排需求开发所需的时间</a:t>
            </a:r>
          </a:p>
          <a:p>
            <a:r>
              <a:rPr lang="en-US" altLang="zh-CN" sz="1400" dirty="0"/>
              <a:t>3.</a:t>
            </a:r>
            <a:r>
              <a:rPr lang="zh-CN" altLang="zh-CN" sz="1400" dirty="0"/>
              <a:t>确定主要客户，并采用产品代言人的方法，保证有足够的客户代表的积极参与，确保由合适的人对需求做出权威性的决策。</a:t>
            </a:r>
          </a:p>
          <a:p>
            <a:r>
              <a:rPr lang="en-US" altLang="zh-CN" sz="1400" dirty="0"/>
              <a:t>4.</a:t>
            </a:r>
            <a:r>
              <a:rPr lang="zh-CN" altLang="zh-CN" sz="1400" dirty="0"/>
              <a:t>尽量识别客户可能做出的任何假设。提出自由回答的问题来鼓励客户分享更多的想法、期望、主意、信息和关注点，而不是我们以其他方式所听到的。</a:t>
            </a:r>
          </a:p>
          <a:p>
            <a:r>
              <a:rPr lang="en-US" altLang="zh-CN" sz="1400" dirty="0"/>
              <a:t>5.</a:t>
            </a:r>
            <a:r>
              <a:rPr lang="zh-CN" altLang="zh-CN" sz="1400" dirty="0"/>
              <a:t>通过逆向工程发现的需求编写成文档，让客户评审这些需求，以确保其正确定和相关性。</a:t>
            </a:r>
          </a:p>
          <a:p>
            <a:r>
              <a:rPr lang="en-US" altLang="zh-CN" sz="1400" dirty="0"/>
              <a:t>6.</a:t>
            </a:r>
            <a:r>
              <a:rPr lang="zh-CN" altLang="zh-CN" sz="1400" dirty="0"/>
              <a:t>分析人员必须提炼出隐藏在客户提出的解决方案背后的真正意图。</a:t>
            </a:r>
          </a:p>
          <a:p>
            <a:r>
              <a:rPr lang="en-US" altLang="zh-CN" sz="1400" dirty="0"/>
              <a:t> </a:t>
            </a:r>
            <a:endParaRPr lang="zh-CN" altLang="zh-CN" sz="1400" dirty="0"/>
          </a:p>
          <a:p>
            <a:r>
              <a:rPr lang="zh-CN" altLang="zh-CN" sz="1400" b="1" dirty="0"/>
              <a:t>需求分析方面的风险控制：</a:t>
            </a:r>
            <a:endParaRPr lang="zh-CN" altLang="zh-CN" sz="1400" dirty="0"/>
          </a:p>
          <a:p>
            <a:r>
              <a:rPr lang="en-US" altLang="zh-CN" sz="1400" dirty="0"/>
              <a:t>1.</a:t>
            </a:r>
            <a:r>
              <a:rPr lang="zh-CN" altLang="zh-CN" sz="1400" dirty="0"/>
              <a:t>要确保每个功能需求、特性或用例都设定了优先级，并安排在一个特定的系统版本或迭代中实现它们。</a:t>
            </a:r>
          </a:p>
          <a:p>
            <a:r>
              <a:rPr lang="en-US" altLang="zh-CN" sz="1400" dirty="0"/>
              <a:t>2.</a:t>
            </a:r>
            <a:r>
              <a:rPr lang="zh-CN" altLang="zh-CN" sz="1400" dirty="0"/>
              <a:t>获取足够的知识以对需求进行正确的建模。</a:t>
            </a:r>
          </a:p>
          <a:p>
            <a:r>
              <a:rPr lang="en-US" altLang="zh-CN" sz="1400" dirty="0"/>
              <a:t>3.</a:t>
            </a:r>
            <a:r>
              <a:rPr lang="zh-CN" altLang="zh-CN" sz="1400" dirty="0"/>
              <a:t>正确了解需求的内容以打造正确的数据字典。</a:t>
            </a:r>
          </a:p>
        </p:txBody>
      </p:sp>
    </p:spTree>
    <p:extLst>
      <p:ext uri="{BB962C8B-B14F-4D97-AF65-F5344CB8AC3E}">
        <p14:creationId xmlns:p14="http://schemas.microsoft.com/office/powerpoint/2010/main" val="209434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
        <p:nvSpPr>
          <p:cNvPr id="9" name="TextBox 7">
            <a:extLst>
              <a:ext uri="{FF2B5EF4-FFF2-40B4-BE49-F238E27FC236}">
                <a16:creationId xmlns:a16="http://schemas.microsoft.com/office/drawing/2014/main" id="{479F81FC-DEC2-413B-8B04-D88431592787}"/>
              </a:ext>
            </a:extLst>
          </p:cNvPr>
          <p:cNvSpPr>
            <a:spLocks noChangeArrowheads="1"/>
          </p:cNvSpPr>
          <p:nvPr/>
        </p:nvSpPr>
        <p:spPr bwMode="auto">
          <a:xfrm>
            <a:off x="323705" y="1158245"/>
            <a:ext cx="849659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需求规格说明方面的风险控制：</a:t>
            </a:r>
            <a:endParaRPr lang="zh-CN" altLang="zh-CN" sz="1400" dirty="0"/>
          </a:p>
          <a:p>
            <a:pPr lvl="0"/>
            <a:r>
              <a:rPr lang="zh-CN" altLang="zh-CN" sz="1400" dirty="0"/>
              <a:t>验证并使用绝对正确且权威的模版。</a:t>
            </a:r>
          </a:p>
          <a:p>
            <a:r>
              <a:rPr lang="en-US" altLang="zh-CN" sz="1400" dirty="0"/>
              <a:t> </a:t>
            </a:r>
            <a:endParaRPr lang="zh-CN" altLang="zh-CN" sz="1400" dirty="0"/>
          </a:p>
          <a:p>
            <a:r>
              <a:rPr lang="zh-CN" altLang="zh-CN" sz="1400" b="1" dirty="0"/>
              <a:t>需求审核方面的风险控制：</a:t>
            </a:r>
            <a:endParaRPr lang="zh-CN" altLang="zh-CN" sz="1400" dirty="0"/>
          </a:p>
          <a:p>
            <a:r>
              <a:rPr lang="en-US" altLang="zh-CN" sz="1400" dirty="0"/>
              <a:t>1.</a:t>
            </a:r>
            <a:r>
              <a:rPr lang="zh-CN" altLang="zh-CN" sz="1400" dirty="0"/>
              <a:t>确保测试用例正确的实例化，文档化。</a:t>
            </a:r>
          </a:p>
          <a:p>
            <a:r>
              <a:rPr lang="en-US" altLang="zh-CN" sz="1400" dirty="0"/>
              <a:t>2.</a:t>
            </a:r>
            <a:r>
              <a:rPr lang="zh-CN" altLang="zh-CN" sz="1400" dirty="0"/>
              <a:t>间断性采纳足够的客户建议以不断改善用户手册。</a:t>
            </a:r>
          </a:p>
          <a:p>
            <a:r>
              <a:rPr lang="en-US" altLang="zh-CN" sz="1400" dirty="0"/>
              <a:t>3.</a:t>
            </a:r>
            <a:r>
              <a:rPr lang="zh-CN" altLang="zh-CN" sz="1400" dirty="0"/>
              <a:t>多次与需求给及方接触，确定需求的最终模式以正确的制定合格标准。</a:t>
            </a:r>
          </a:p>
          <a:p>
            <a:r>
              <a:rPr lang="en-US" altLang="zh-CN" sz="1400" dirty="0"/>
              <a:t> </a:t>
            </a:r>
            <a:endParaRPr lang="zh-CN" altLang="zh-CN" sz="1400" dirty="0"/>
          </a:p>
          <a:p>
            <a:r>
              <a:rPr lang="zh-CN" altLang="zh-CN" sz="1400" b="1" dirty="0"/>
              <a:t>需求管理方面的风险控制：</a:t>
            </a:r>
            <a:endParaRPr lang="zh-CN" altLang="zh-CN" sz="1400" dirty="0"/>
          </a:p>
          <a:p>
            <a:r>
              <a:rPr lang="en-US" altLang="zh-CN" sz="1400" dirty="0"/>
              <a:t>1.</a:t>
            </a:r>
            <a:r>
              <a:rPr lang="zh-CN" altLang="zh-CN" sz="1400" dirty="0"/>
              <a:t>项目经理严格把控变更控制过程，保证每次变更都有原因有记录以及有影响分析。</a:t>
            </a:r>
          </a:p>
          <a:p>
            <a:r>
              <a:rPr lang="en-US" altLang="zh-CN" sz="1400" dirty="0"/>
              <a:t>2.</a:t>
            </a:r>
            <a:r>
              <a:rPr lang="zh-CN" altLang="zh-CN" sz="1400" dirty="0"/>
              <a:t>项目经理严格把关变更控制委员会以使其达到应有的效果以及保证维持日常的运作。</a:t>
            </a:r>
          </a:p>
          <a:p>
            <a:r>
              <a:rPr lang="en-US" altLang="zh-CN" sz="1400" dirty="0"/>
              <a:t>3.</a:t>
            </a:r>
            <a:r>
              <a:rPr lang="zh-CN" altLang="zh-CN" sz="1400" dirty="0"/>
              <a:t>变更控制委员会对每一次变更申请做出正确的影响分析并与项目经理协商决定变更与否。</a:t>
            </a:r>
          </a:p>
          <a:p>
            <a:r>
              <a:rPr lang="en-US" altLang="zh-CN" sz="1400" dirty="0"/>
              <a:t>4.</a:t>
            </a:r>
            <a:r>
              <a:rPr lang="zh-CN" altLang="zh-CN" sz="1400" dirty="0"/>
              <a:t>项目经理与变更控制委员会负责人两首保留历史文件，并实时上传新文件至远程库。</a:t>
            </a:r>
          </a:p>
          <a:p>
            <a:r>
              <a:rPr lang="en-US" altLang="zh-CN" sz="1400" dirty="0"/>
              <a:t>5.</a:t>
            </a:r>
            <a:r>
              <a:rPr lang="zh-CN" altLang="zh-CN" sz="1400" dirty="0"/>
              <a:t>所有组员认真学习需求管理工具的使用使能对其进行熟练的基础操作。</a:t>
            </a:r>
          </a:p>
        </p:txBody>
      </p:sp>
    </p:spTree>
    <p:extLst>
      <p:ext uri="{BB962C8B-B14F-4D97-AF65-F5344CB8AC3E}">
        <p14:creationId xmlns:p14="http://schemas.microsoft.com/office/powerpoint/2010/main" val="101399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9" name="TextBox 7">
            <a:extLst>
              <a:ext uri="{FF2B5EF4-FFF2-40B4-BE49-F238E27FC236}">
                <a16:creationId xmlns:a16="http://schemas.microsoft.com/office/drawing/2014/main" id="{479F81FC-DEC2-413B-8B04-D88431592787}"/>
              </a:ext>
            </a:extLst>
          </p:cNvPr>
          <p:cNvSpPr>
            <a:spLocks noChangeArrowheads="1"/>
          </p:cNvSpPr>
          <p:nvPr/>
        </p:nvSpPr>
        <p:spPr bwMode="auto">
          <a:xfrm>
            <a:off x="323705" y="1771531"/>
            <a:ext cx="849659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400" b="1" dirty="0"/>
              <a:t>其他风险控制：</a:t>
            </a:r>
            <a:endParaRPr lang="zh-CN" altLang="zh-CN" sz="1400" dirty="0"/>
          </a:p>
          <a:p>
            <a:r>
              <a:rPr lang="en-US" altLang="zh-CN" sz="1400" dirty="0"/>
              <a:t>1.</a:t>
            </a:r>
            <a:r>
              <a:rPr lang="zh-CN" altLang="zh-CN" sz="1400" dirty="0"/>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p>
          <a:p>
            <a:r>
              <a:rPr lang="en-US" altLang="zh-CN" sz="1400" dirty="0"/>
              <a:t>2.</a:t>
            </a:r>
            <a:r>
              <a:rPr lang="zh-CN" altLang="zh-CN" sz="1400" dirty="0"/>
              <a:t>早期进行正确的经费预算，项目经理对开支进行严格的把控以保证预算的充足，对无法预计的花费进行判断重要性及经后的预算重估和经费申请。</a:t>
            </a:r>
          </a:p>
          <a:p>
            <a:endParaRPr lang="zh-CN" altLang="zh-CN" sz="1400" dirty="0"/>
          </a:p>
        </p:txBody>
      </p:sp>
    </p:spTree>
    <p:extLst>
      <p:ext uri="{BB962C8B-B14F-4D97-AF65-F5344CB8AC3E}">
        <p14:creationId xmlns:p14="http://schemas.microsoft.com/office/powerpoint/2010/main" val="37034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248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a:t>
            </a: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100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软件工程系列课程教学辅助网站</a:t>
            </a:r>
          </a:p>
          <a:p>
            <a:r>
              <a:rPr lang="en-US" altLang="zh-CN" sz="1400" b="1" dirty="0">
                <a:latin typeface="宋体" pitchFamily="2" charset="-122"/>
                <a:sym typeface="宋体" pitchFamily="2" charset="-122"/>
              </a:rPr>
              <a:t>Project Based Case Learning System</a:t>
            </a:r>
          </a:p>
          <a:p>
            <a:endParaRPr lang="zh-CN" altLang="zh-CN" sz="1400" b="1" dirty="0">
              <a:latin typeface="宋体" pitchFamily="2" charset="-122"/>
              <a:sym typeface="宋体" pitchFamily="2" charset="-122"/>
            </a:endParaRP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2018/10/31</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a:t>
            </a: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13" name="TextBox 7"/>
          <p:cNvSpPr>
            <a:spLocks noChangeArrowheads="1"/>
          </p:cNvSpPr>
          <p:nvPr/>
        </p:nvSpPr>
        <p:spPr bwMode="auto">
          <a:xfrm>
            <a:off x="4139970" y="2769520"/>
            <a:ext cx="38882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zh-CN" altLang="en-US" sz="1600" b="1" dirty="0">
                <a:solidFill>
                  <a:srgbClr val="000000"/>
                </a:solidFill>
                <a:latin typeface="Calibri" pitchFamily="34" charset="0"/>
                <a:sym typeface="Calibri" pitchFamily="34" charset="0"/>
              </a:rPr>
              <a:t>服务器选用阿里云，选择</a:t>
            </a:r>
            <a:r>
              <a:rPr lang="en-US" altLang="zh-CN" sz="1600" b="1" dirty="0">
                <a:solidFill>
                  <a:srgbClr val="000000"/>
                </a:solidFill>
                <a:latin typeface="Calibri" pitchFamily="34" charset="0"/>
                <a:sym typeface="Calibri" pitchFamily="34" charset="0"/>
              </a:rPr>
              <a:t>Linux</a:t>
            </a:r>
            <a:r>
              <a:rPr lang="zh-CN" altLang="en-US" sz="1600" b="1" dirty="0">
                <a:solidFill>
                  <a:srgbClr val="000000"/>
                </a:solidFill>
                <a:latin typeface="Calibri" pitchFamily="34" charset="0"/>
                <a:sym typeface="Calibri" pitchFamily="34" charset="0"/>
              </a:rPr>
              <a:t>系统。</a:t>
            </a:r>
          </a:p>
          <a:p>
            <a:pPr marL="285750" indent="-285750">
              <a:buClr>
                <a:srgbClr val="E36C09"/>
              </a:buClr>
              <a:buFont typeface="Arial" charset="0"/>
              <a:buChar char="•"/>
            </a:pPr>
            <a:r>
              <a:rPr lang="zh-CN" altLang="en-US" sz="1600" b="1" dirty="0">
                <a:solidFill>
                  <a:srgbClr val="000000"/>
                </a:solidFill>
                <a:latin typeface="Calibri" pitchFamily="34" charset="0"/>
                <a:sym typeface="Calibri" pitchFamily="34" charset="0"/>
              </a:rPr>
              <a:t>开发语言选择</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JS</a:t>
            </a:r>
            <a:r>
              <a:rPr lang="zh-CN" altLang="en-US"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zh-CN" altLang="en-US" sz="1600" b="1" dirty="0">
                <a:solidFill>
                  <a:srgbClr val="000000"/>
                </a:solidFill>
                <a:latin typeface="Calibri" pitchFamily="34" charset="0"/>
                <a:sym typeface="Calibri" pitchFamily="34" charset="0"/>
              </a:rPr>
              <a:t>开发平台选择</a:t>
            </a:r>
            <a:r>
              <a:rPr lang="en-US" altLang="zh-CN" sz="1600" b="1" dirty="0" err="1">
                <a:solidFill>
                  <a:srgbClr val="000000"/>
                </a:solidFill>
                <a:latin typeface="Calibri" pitchFamily="34" charset="0"/>
                <a:sym typeface="Calibri" pitchFamily="34" charset="0"/>
              </a:rPr>
              <a:t>PhpStorm</a:t>
            </a:r>
            <a:r>
              <a:rPr lang="zh-CN" altLang="en-US" sz="1600" b="1" dirty="0">
                <a:solidFill>
                  <a:srgbClr val="000000"/>
                </a:solidFill>
                <a:latin typeface="Calibri" pitchFamily="34" charset="0"/>
                <a:sym typeface="Calibri" pitchFamily="34" charset="0"/>
              </a:rPr>
              <a:t>平台。</a:t>
            </a:r>
          </a:p>
        </p:txBody>
      </p:sp>
      <p:sp>
        <p:nvSpPr>
          <p:cNvPr id="14" name="矩形 3"/>
          <p:cNvSpPr>
            <a:spLocks noChangeArrowheads="1"/>
          </p:cNvSpPr>
          <p:nvPr/>
        </p:nvSpPr>
        <p:spPr bwMode="auto">
          <a:xfrm>
            <a:off x="4139970" y="2283730"/>
            <a:ext cx="2502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系统运行环境</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2018/10/31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par>
                          <p:cTn id="25" fill="hold">
                            <p:stCondLst>
                              <p:cond delay="5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p:cBhvr>
                                        <p:cTn id="28" dur="1000"/>
                                        <p:tgtEl>
                                          <p:spTgt spid="14"/>
                                        </p:tgtEl>
                                      </p:cBhvr>
                                    </p:animEffect>
                                  </p:childTnLst>
                                </p:cTn>
                              </p:par>
                            </p:childTnLst>
                          </p:cTn>
                        </p:par>
                        <p:par>
                          <p:cTn id="29" fill="hold">
                            <p:stCondLst>
                              <p:cond delay="60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P spid="13" grpId="0" bldLvl="0" autoUpdateAnimBg="0"/>
      <p:bldP spid="1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426" b="13295"/>
          <a:stretch/>
        </p:blipFill>
        <p:spPr bwMode="auto">
          <a:xfrm>
            <a:off x="585788" y="1203655"/>
            <a:ext cx="7972425" cy="210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03AF4A8D-7D1F-44C0-8945-AA6A1B1849E7}"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71003380"/>
              </p:ext>
            </p:extLst>
          </p:nvPr>
        </p:nvGraphicFramePr>
        <p:xfrm>
          <a:off x="683730" y="2139720"/>
          <a:ext cx="7704534" cy="975360"/>
        </p:xfrm>
        <a:graphic>
          <a:graphicData uri="http://schemas.openxmlformats.org/drawingml/2006/table">
            <a:tbl>
              <a:tblPr firstRow="1" firstCol="1" bandRow="1">
                <a:tableStyleId>{5C22544A-7EE6-4342-B048-85BDC9FD1C3A}</a:tableStyleId>
              </a:tblPr>
              <a:tblGrid>
                <a:gridCol w="1883413">
                  <a:extLst>
                    <a:ext uri="{9D8B030D-6E8A-4147-A177-3AD203B41FA5}">
                      <a16:colId xmlns:a16="http://schemas.microsoft.com/office/drawing/2014/main" val="20000"/>
                    </a:ext>
                  </a:extLst>
                </a:gridCol>
                <a:gridCol w="1883413">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053366">
                  <a:extLst>
                    <a:ext uri="{9D8B030D-6E8A-4147-A177-3AD203B41FA5}">
                      <a16:colId xmlns:a16="http://schemas.microsoft.com/office/drawing/2014/main" val="20003"/>
                    </a:ext>
                  </a:extLst>
                </a:gridCol>
              </a:tblGrid>
              <a:tr h="216015">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16015">
                <a:tc>
                  <a:txBody>
                    <a:bodyPr/>
                    <a:lstStyle/>
                    <a:p>
                      <a:pPr algn="ctr">
                        <a:spcAft>
                          <a:spcPts val="0"/>
                        </a:spcAft>
                      </a:pPr>
                      <a:r>
                        <a:rPr lang="zh-CN" sz="1600" kern="100">
                          <a:effectLst/>
                        </a:rPr>
                        <a:t>杨枨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16015">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教师</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16015">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19967306561</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683730" y="1707690"/>
            <a:ext cx="101181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2018/10/31</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Tree>
    <p:extLst>
      <p:ext uri="{BB962C8B-B14F-4D97-AF65-F5344CB8AC3E}">
        <p14:creationId xmlns:p14="http://schemas.microsoft.com/office/powerpoint/2010/main" val="11613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83730" y="1059645"/>
            <a:ext cx="1011815" cy="338554"/>
          </a:xfrm>
          <a:prstGeom prst="rect">
            <a:avLst/>
          </a:prstGeom>
        </p:spPr>
        <p:txBody>
          <a:bodyPr wrap="none">
            <a:spAutoFit/>
          </a:bodyPr>
          <a:lstStyle/>
          <a:p>
            <a:r>
              <a:rPr lang="zh-CN" altLang="zh-CN" sz="1600" b="1" dirty="0"/>
              <a:t>开发方：</a:t>
            </a:r>
            <a:endParaRPr lang="zh-CN" altLang="zh-CN" sz="1600" dirty="0"/>
          </a:p>
        </p:txBody>
      </p:sp>
      <p:graphicFrame>
        <p:nvGraphicFramePr>
          <p:cNvPr id="7" name="表格 6"/>
          <p:cNvGraphicFramePr>
            <a:graphicFrameLocks noGrp="1"/>
          </p:cNvGraphicFramePr>
          <p:nvPr>
            <p:extLst>
              <p:ext uri="{D42A27DB-BD31-4B8C-83A1-F6EECF244321}">
                <p14:modId xmlns:p14="http://schemas.microsoft.com/office/powerpoint/2010/main" val="3417568040"/>
              </p:ext>
            </p:extLst>
          </p:nvPr>
        </p:nvGraphicFramePr>
        <p:xfrm>
          <a:off x="683730" y="1543039"/>
          <a:ext cx="6408445" cy="2756830"/>
        </p:xfrm>
        <a:graphic>
          <a:graphicData uri="http://schemas.openxmlformats.org/drawingml/2006/table">
            <a:tbl>
              <a:tblPr firstRow="1" firstCol="1" bandRow="1">
                <a:tableStyleId>{5C22544A-7EE6-4342-B048-85BDC9FD1C3A}</a:tableStyleId>
              </a:tblPr>
              <a:tblGrid>
                <a:gridCol w="1088151">
                  <a:extLst>
                    <a:ext uri="{9D8B030D-6E8A-4147-A177-3AD203B41FA5}">
                      <a16:colId xmlns:a16="http://schemas.microsoft.com/office/drawing/2014/main" val="20000"/>
                    </a:ext>
                  </a:extLst>
                </a:gridCol>
                <a:gridCol w="1720044">
                  <a:extLst>
                    <a:ext uri="{9D8B030D-6E8A-4147-A177-3AD203B41FA5}">
                      <a16:colId xmlns:a16="http://schemas.microsoft.com/office/drawing/2014/main" val="20001"/>
                    </a:ext>
                  </a:extLst>
                </a:gridCol>
                <a:gridCol w="3600250">
                  <a:extLst>
                    <a:ext uri="{9D8B030D-6E8A-4147-A177-3AD203B41FA5}">
                      <a16:colId xmlns:a16="http://schemas.microsoft.com/office/drawing/2014/main" val="20002"/>
                    </a:ext>
                  </a:extLst>
                </a:gridCol>
              </a:tblGrid>
              <a:tr h="453581">
                <a:tc>
                  <a:txBody>
                    <a:bodyPr/>
                    <a:lstStyle/>
                    <a:p>
                      <a:pPr algn="just">
                        <a:spcAft>
                          <a:spcPts val="0"/>
                        </a:spcAft>
                      </a:pPr>
                      <a:r>
                        <a:rPr lang="zh-CN" sz="14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4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400" kern="0">
                          <a:effectLst/>
                        </a:rPr>
                        <a:t>邮箱</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53581">
                <a:tc>
                  <a:txBody>
                    <a:bodyPr/>
                    <a:lstStyle/>
                    <a:p>
                      <a:pPr algn="just">
                        <a:spcAft>
                          <a:spcPts val="0"/>
                        </a:spcAft>
                      </a:pPr>
                      <a:r>
                        <a:rPr lang="zh-CN" sz="1400" kern="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19967306561</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3"/>
                        </a:rPr>
                        <a:t>31601236@stu.zucc.edu.cn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35909">
                <a:tc>
                  <a:txBody>
                    <a:bodyPr/>
                    <a:lstStyle/>
                    <a:p>
                      <a:pPr algn="just">
                        <a:spcAft>
                          <a:spcPts val="0"/>
                        </a:spcAft>
                      </a:pPr>
                      <a:r>
                        <a:rPr lang="zh-CN" sz="1400" kern="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15968128542</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4"/>
                        </a:rPr>
                        <a:t>31601259@stu.zucc.edu.cn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471253">
                <a:tc>
                  <a:txBody>
                    <a:bodyPr/>
                    <a:lstStyle/>
                    <a:p>
                      <a:pPr algn="just">
                        <a:spcAft>
                          <a:spcPts val="0"/>
                        </a:spcAft>
                      </a:pPr>
                      <a:r>
                        <a:rPr lang="zh-CN" sz="1400" kern="0" dirty="0">
                          <a:effectLst/>
                        </a:rPr>
                        <a:t>刘晓倩</a:t>
                      </a:r>
                      <a:endParaRPr lang="zh-CN" sz="1600" kern="100" dirty="0">
                        <a:effectLst/>
                        <a:latin typeface="Times New Roman"/>
                        <a:ea typeface="宋体"/>
                      </a:endParaRPr>
                    </a:p>
                  </a:txBody>
                  <a:tcPr marL="68580" marR="68580" marT="0" marB="0"/>
                </a:tc>
                <a:tc>
                  <a:txBody>
                    <a:bodyPr/>
                    <a:lstStyle/>
                    <a:p>
                      <a:pPr algn="just">
                        <a:spcAft>
                          <a:spcPts val="0"/>
                        </a:spcAft>
                      </a:pPr>
                      <a:r>
                        <a:rPr lang="en-US" sz="1400" kern="0" dirty="0">
                          <a:effectLst/>
                        </a:rPr>
                        <a:t>15988154533</a:t>
                      </a:r>
                      <a:endParaRPr lang="zh-CN" sz="1600" kern="100" dirty="0">
                        <a:effectLst/>
                        <a:latin typeface="Times New Roman"/>
                        <a:ea typeface="宋体"/>
                      </a:endParaRPr>
                    </a:p>
                  </a:txBody>
                  <a:tcPr marL="68580" marR="68580" marT="0" marB="0"/>
                </a:tc>
                <a:tc>
                  <a:txBody>
                    <a:bodyPr/>
                    <a:lstStyle/>
                    <a:p>
                      <a:pPr algn="just">
                        <a:spcAft>
                          <a:spcPts val="0"/>
                        </a:spcAft>
                      </a:pPr>
                      <a:r>
                        <a:rPr lang="en-US" sz="1400" u="none" strike="noStrike" kern="0" dirty="0">
                          <a:effectLst/>
                          <a:hlinkClick r:id="rId5"/>
                        </a:rPr>
                        <a:t>31601381@stu.zucc.edu.cn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471253">
                <a:tc>
                  <a:txBody>
                    <a:bodyPr/>
                    <a:lstStyle/>
                    <a:p>
                      <a:pPr algn="just">
                        <a:spcAft>
                          <a:spcPts val="0"/>
                        </a:spcAft>
                      </a:pPr>
                      <a:r>
                        <a:rPr lang="zh-CN" sz="1400" kern="0">
                          <a:effectLst/>
                        </a:rPr>
                        <a:t>胡方正</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13567797411</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6"/>
                        </a:rPr>
                        <a:t>31601391@stu.zucc.edu.cn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4"/>
                  </a:ext>
                </a:extLst>
              </a:tr>
              <a:tr h="471253">
                <a:tc>
                  <a:txBody>
                    <a:bodyPr/>
                    <a:lstStyle/>
                    <a:p>
                      <a:pPr algn="just">
                        <a:spcAft>
                          <a:spcPts val="0"/>
                        </a:spcAft>
                      </a:pPr>
                      <a:r>
                        <a:rPr lang="zh-CN" sz="1400" kern="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15988133320</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dirty="0">
                          <a:effectLst/>
                          <a:hlinkClick r:id="rId7"/>
                        </a:rPr>
                        <a:t>31608035@stu.zucc.edu.cn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
        <p:nvSpPr>
          <p:cNvPr id="2" name="日期占位符 1"/>
          <p:cNvSpPr>
            <a:spLocks noGrp="1"/>
          </p:cNvSpPr>
          <p:nvPr>
            <p:ph type="dt" sz="half" idx="10"/>
          </p:nvPr>
        </p:nvSpPr>
        <p:spPr/>
        <p:txBody>
          <a:bodyPr/>
          <a:lstStyle/>
          <a:p>
            <a:pPr>
              <a:defRPr/>
            </a:pPr>
            <a:fld id="{ADA64D27-2A80-436C-8CD1-596BCD90234A}"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Tree>
    <p:extLst>
      <p:ext uri="{BB962C8B-B14F-4D97-AF65-F5344CB8AC3E}">
        <p14:creationId xmlns:p14="http://schemas.microsoft.com/office/powerpoint/2010/main" val="43066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252882"/>
            <a:ext cx="84979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 </a:t>
            </a:r>
            <a:r>
              <a:rPr lang="en-US" altLang="zh-CN" sz="1600" b="1" dirty="0">
                <a:solidFill>
                  <a:srgbClr val="000000"/>
                </a:solidFill>
                <a:latin typeface="Calibri" pitchFamily="34" charset="0"/>
                <a:sym typeface="Calibri" pitchFamily="34" charset="0"/>
              </a:rPr>
              <a:t>2018\10\18</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2018/10/31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7494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Pages>0</Pages>
  <Words>1779</Words>
  <Characters>0</Characters>
  <Application>Microsoft Office PowerPoint</Application>
  <DocSecurity>0</DocSecurity>
  <PresentationFormat>全屏显示(16:9)</PresentationFormat>
  <Lines>0</Lines>
  <Paragraphs>418</Paragraphs>
  <Slides>40</Slides>
  <Notes>40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HelveticaNeueLT Pro 35 Th</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一川梅子 黄时雨</cp:lastModifiedBy>
  <cp:revision>182</cp:revision>
  <dcterms:created xsi:type="dcterms:W3CDTF">2014-07-25T06:09:36Z</dcterms:created>
  <dcterms:modified xsi:type="dcterms:W3CDTF">2018-10-31T00:22:12Z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