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7" r:id="rId3"/>
    <p:sldId id="280" r:id="rId4"/>
    <p:sldId id="355" r:id="rId5"/>
    <p:sldId id="354" r:id="rId6"/>
    <p:sldId id="359" r:id="rId7"/>
    <p:sldId id="364" r:id="rId8"/>
    <p:sldId id="365" r:id="rId9"/>
    <p:sldId id="402" r:id="rId10"/>
    <p:sldId id="366" r:id="rId11"/>
    <p:sldId id="369" r:id="rId12"/>
    <p:sldId id="370" r:id="rId13"/>
    <p:sldId id="371" r:id="rId14"/>
    <p:sldId id="345" r:id="rId15"/>
    <p:sldId id="346" r:id="rId16"/>
    <p:sldId id="347" r:id="rId17"/>
    <p:sldId id="375" r:id="rId18"/>
    <p:sldId id="413" r:id="rId19"/>
    <p:sldId id="415" r:id="rId20"/>
    <p:sldId id="334" r:id="rId21"/>
    <p:sldId id="417" r:id="rId22"/>
    <p:sldId id="418" r:id="rId23"/>
    <p:sldId id="419" r:id="rId24"/>
    <p:sldId id="414" r:id="rId25"/>
    <p:sldId id="409" r:id="rId26"/>
    <p:sldId id="420" r:id="rId27"/>
    <p:sldId id="416" r:id="rId28"/>
    <p:sldId id="412" r:id="rId29"/>
    <p:sldId id="421" r:id="rId30"/>
    <p:sldId id="422" r:id="rId31"/>
    <p:sldId id="423" r:id="rId32"/>
    <p:sldId id="424" r:id="rId33"/>
    <p:sldId id="425" r:id="rId34"/>
    <p:sldId id="372" r:id="rId35"/>
    <p:sldId id="328" r:id="rId36"/>
    <p:sldId id="444" r:id="rId37"/>
    <p:sldId id="350" r:id="rId38"/>
    <p:sldId id="278" r:id="rId39"/>
    <p:sldId id="382" r:id="rId40"/>
    <p:sldId id="426" r:id="rId41"/>
    <p:sldId id="383" r:id="rId42"/>
    <p:sldId id="427" r:id="rId43"/>
    <p:sldId id="428" r:id="rId44"/>
    <p:sldId id="429" r:id="rId45"/>
    <p:sldId id="430" r:id="rId46"/>
    <p:sldId id="431" r:id="rId47"/>
    <p:sldId id="432" r:id="rId48"/>
    <p:sldId id="433" r:id="rId49"/>
    <p:sldId id="441" r:id="rId50"/>
    <p:sldId id="434" r:id="rId51"/>
    <p:sldId id="435" r:id="rId52"/>
    <p:sldId id="353" r:id="rId53"/>
    <p:sldId id="445" r:id="rId54"/>
    <p:sldId id="438" r:id="rId55"/>
    <p:sldId id="439" r:id="rId56"/>
    <p:sldId id="440" r:id="rId57"/>
    <p:sldId id="442" r:id="rId58"/>
    <p:sldId id="275" r:id="rId59"/>
  </p:sldIdLst>
  <p:sldSz cx="9144000" cy="5143500" type="screen16x9"/>
  <p:notesSz cx="6858000" cy="9144000"/>
  <p:custDataLst>
    <p:tags r:id="rId61"/>
  </p:custDataLst>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0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2"/>
    <p:restoredTop sz="62924" autoAdjust="0"/>
  </p:normalViewPr>
  <p:slideViewPr>
    <p:cSldViewPr>
      <p:cViewPr varScale="1">
        <p:scale>
          <a:sx n="91" d="100"/>
          <a:sy n="91" d="100"/>
        </p:scale>
        <p:origin x="-556" y="-60"/>
      </p:cViewPr>
      <p:guideLst>
        <p:guide orient="horz" pos="1620"/>
        <p:guide pos="2880"/>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itchFamily="34" charset="0"/>
              <a:buNone/>
              <a:defRPr sz="1200" smtClean="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itchFamily="34" charset="0"/>
              <a:buNone/>
              <a:defRPr sz="1200" smtClean="0">
                <a:latin typeface="Arial" pitchFamily="34" charset="0"/>
              </a:defRPr>
            </a:lvl1pPr>
          </a:lstStyle>
          <a:p>
            <a:pPr>
              <a:defRPr/>
            </a:pPr>
            <a:fld id="{0377EA83-F444-493A-A7E5-38B1FEF163A2}" type="datetimeFigureOut">
              <a:rPr lang="zh-CN" altLang="en-US"/>
              <a:pPr>
                <a:defRPr/>
              </a:pPr>
              <a:t>2019/1/15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itchFamily="34" charset="0"/>
              <a:buNone/>
              <a:defRPr sz="1200" smtClean="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pitchFamily="34" charset="0"/>
              <a:buNone/>
              <a:defRPr sz="1200" smtClean="0">
                <a:latin typeface="Arial" pitchFamily="34" charset="0"/>
              </a:defRPr>
            </a:lvl1pPr>
          </a:lstStyle>
          <a:p>
            <a:pPr>
              <a:defRPr/>
            </a:pPr>
            <a:fld id="{AEEF1378-2A10-4965-A43D-9DDAF950FCE1}" type="slidenum">
              <a:rPr lang="zh-CN" altLang="en-US"/>
              <a:pPr>
                <a:defRPr/>
              </a:pPr>
              <a:t>‹#›</a:t>
            </a:fld>
            <a:endParaRPr lang="zh-CN" altLang="en-US"/>
          </a:p>
        </p:txBody>
      </p:sp>
    </p:spTree>
    <p:extLst>
      <p:ext uri="{BB962C8B-B14F-4D97-AF65-F5344CB8AC3E}">
        <p14:creationId xmlns:p14="http://schemas.microsoft.com/office/powerpoint/2010/main" val="26985344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6C707CB-2A9B-4E87-8FE3-24AE7CA244D0}" type="slidenum">
              <a:rPr lang="zh-CN" altLang="en-US"/>
              <a:pPr eaLnBrk="1" hangingPunct="1">
                <a:buFont typeface="Arial" charset="0"/>
                <a:buNone/>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AD80F2C6-414F-4B4B-B9EB-ED1FE1507CD9}" type="slidenum">
              <a:rPr lang="zh-CN" altLang="en-US"/>
              <a:pPr eaLnBrk="1" hangingPunct="1">
                <a:buFont typeface="Arial" charset="0"/>
                <a:buNone/>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0E45FD64-2F6C-4337-A0E4-117A4F70B639}" type="slidenum">
              <a:rPr lang="zh-CN" altLang="en-US"/>
              <a:pPr eaLnBrk="1" hangingPunct="1">
                <a:buFont typeface="Arial" charset="0"/>
                <a:buNone/>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56</a:t>
            </a:fld>
            <a:endParaRPr lang="zh-CN" altLang="en-US"/>
          </a:p>
        </p:txBody>
      </p:sp>
    </p:spTree>
    <p:extLst>
      <p:ext uri="{BB962C8B-B14F-4D97-AF65-F5344CB8AC3E}">
        <p14:creationId xmlns:p14="http://schemas.microsoft.com/office/powerpoint/2010/main" val="19052222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57</a:t>
            </a:fld>
            <a:endParaRPr lang="zh-CN" altLang="en-US"/>
          </a:p>
        </p:txBody>
      </p:sp>
    </p:spTree>
    <p:extLst>
      <p:ext uri="{BB962C8B-B14F-4D97-AF65-F5344CB8AC3E}">
        <p14:creationId xmlns:p14="http://schemas.microsoft.com/office/powerpoint/2010/main" val="190522227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67305506-D242-43C6-BA70-30659A9BF271}" type="slidenum">
              <a:rPr lang="zh-CN" altLang="en-US"/>
              <a:pPr eaLnBrk="1" hangingPunct="1">
                <a:buFont typeface="Arial" charset="0"/>
                <a:buNone/>
              </a:pPr>
              <a:t>58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8F0DA8A-F4FA-4607-A6E1-A31A796EC638}" type="slidenum">
              <a:rPr lang="zh-CN" altLang="en-US"/>
              <a:pPr eaLnBrk="1" hangingPunct="1">
                <a:buFont typeface="Arial" charset="0"/>
                <a:buNone/>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0BA5DAFD-315C-432B-834E-8D525E302867}" type="datetime1">
              <a:rPr lang="zh-CN" altLang="en-US" smtClean="0"/>
              <a:t>2019/1/15</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F68E87E3-DF09-4D36-A1C1-C0E671047C5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45923645"/>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7EAC4CE4-A143-4419-814E-CFF62D84ECB6}" type="datetime1">
              <a:rPr lang="zh-CN" altLang="en-US" smtClean="0"/>
              <a:t>2019/1/15</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37E63397-BBA7-4E68-9F5D-26A3222FD6D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535851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CC92F28B-49BF-4FCD-B642-3B53CDBD4CEC}" type="datetime1">
              <a:rPr lang="zh-CN" altLang="en-US" smtClean="0"/>
              <a:t>2019/1/15</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864BEB4B-EBCA-4911-8381-9FE96FF72EB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247322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814FE3E8-19BE-4C08-9E2D-6E9831E11968}" type="datetime1">
              <a:rPr lang="zh-CN" altLang="en-US" smtClean="0"/>
              <a:t>2019/1/15</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95CA227-0264-4ECE-B74B-9DB75DFEFE6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14437250"/>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smtClean="0"/>
            </a:lvl1pPr>
          </a:lstStyle>
          <a:p>
            <a:pPr>
              <a:defRPr/>
            </a:pPr>
            <a:fld id="{E82929E0-FE69-4D5F-9B33-7E345D5E929E}" type="datetime1">
              <a:rPr lang="zh-CN" altLang="en-US" smtClean="0"/>
              <a:t>2019/1/15</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D6BA40D-4351-48CE-87FA-35799B36389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150460533"/>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smtClean="0"/>
            </a:lvl1pPr>
          </a:lstStyle>
          <a:p>
            <a:pPr>
              <a:defRPr/>
            </a:pPr>
            <a:fld id="{0476B675-E40C-4018-A160-80AB42DFCB67}" type="datetime1">
              <a:rPr lang="zh-CN" altLang="en-US" smtClean="0"/>
              <a:t>2019/1/15</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3BA2CF2E-2199-4550-8D9D-F4CB71D3172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7932218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smtClean="0"/>
            </a:lvl1pPr>
          </a:lstStyle>
          <a:p>
            <a:pPr>
              <a:defRPr/>
            </a:pPr>
            <a:fld id="{D3B87D71-F3FD-4704-BE8B-19881599AD14}" type="datetime1">
              <a:rPr lang="zh-CN" altLang="en-US" smtClean="0"/>
              <a:t>2019/1/15</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smtClean="0"/>
            </a:lvl1pPr>
          </a:lstStyle>
          <a:p>
            <a:pPr>
              <a:defRPr/>
            </a:pPr>
            <a:endParaRPr lang="zh-CN" altLang="zh-CN"/>
          </a:p>
        </p:txBody>
      </p:sp>
      <p:sp>
        <p:nvSpPr>
          <p:cNvPr id="9" name="灯片编号占位符 8"/>
          <p:cNvSpPr>
            <a:spLocks noGrp="1"/>
          </p:cNvSpPr>
          <p:nvPr>
            <p:ph type="sldNum" sz="quarter" idx="12"/>
          </p:nvPr>
        </p:nvSpPr>
        <p:spPr/>
        <p:txBody>
          <a:bodyPr/>
          <a:lstStyle>
            <a:lvl1pPr>
              <a:defRPr smtClean="0"/>
            </a:lvl1pPr>
          </a:lstStyle>
          <a:p>
            <a:pPr>
              <a:defRPr/>
            </a:pPr>
            <a:fld id="{146ABC90-1E40-44DD-9B6F-C699DC9E67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5042807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smtClean="0"/>
            </a:lvl1pPr>
          </a:lstStyle>
          <a:p>
            <a:pPr>
              <a:defRPr/>
            </a:pPr>
            <a:fld id="{1540F451-2EB0-4829-AB0B-C1ECD52717FF}" type="datetime1">
              <a:rPr lang="zh-CN" altLang="en-US" smtClean="0"/>
              <a:t>2019/1/15</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smtClean="0"/>
            </a:lvl1pPr>
          </a:lstStyle>
          <a:p>
            <a:pPr>
              <a:defRPr/>
            </a:pPr>
            <a:endParaRPr lang="zh-CN" altLang="zh-CN"/>
          </a:p>
        </p:txBody>
      </p:sp>
      <p:sp>
        <p:nvSpPr>
          <p:cNvPr id="5" name="灯片编号占位符 4"/>
          <p:cNvSpPr>
            <a:spLocks noGrp="1"/>
          </p:cNvSpPr>
          <p:nvPr>
            <p:ph type="sldNum" sz="quarter" idx="12"/>
          </p:nvPr>
        </p:nvSpPr>
        <p:spPr/>
        <p:txBody>
          <a:bodyPr/>
          <a:lstStyle>
            <a:lvl1pPr>
              <a:defRPr smtClean="0"/>
            </a:lvl1pPr>
          </a:lstStyle>
          <a:p>
            <a:pPr>
              <a:defRPr/>
            </a:pPr>
            <a:fld id="{EE9AC115-02B6-46F0-B873-FEDDE339876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7033763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FD1EB7F7-6FCC-4AC6-A8C1-9FF62B5BE46A}" type="datetime1">
              <a:rPr lang="zh-CN" altLang="en-US" smtClean="0"/>
              <a:t>2019/1/15</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smtClean="0"/>
            </a:lvl1pPr>
          </a:lstStyle>
          <a:p>
            <a:pPr>
              <a:defRPr/>
            </a:pPr>
            <a:endParaRPr lang="zh-CN" altLang="zh-CN"/>
          </a:p>
        </p:txBody>
      </p:sp>
      <p:sp>
        <p:nvSpPr>
          <p:cNvPr id="4" name="灯片编号占位符 3"/>
          <p:cNvSpPr>
            <a:spLocks noGrp="1"/>
          </p:cNvSpPr>
          <p:nvPr>
            <p:ph type="sldNum" sz="quarter" idx="12"/>
          </p:nvPr>
        </p:nvSpPr>
        <p:spPr/>
        <p:txBody>
          <a:bodyPr/>
          <a:lstStyle>
            <a:lvl1pPr>
              <a:defRPr smtClean="0"/>
            </a:lvl1pPr>
          </a:lstStyle>
          <a:p>
            <a:pPr>
              <a:defRPr/>
            </a:pPr>
            <a:fld id="{8E4BA2C4-014B-4707-9E43-30F51DF26F5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1279117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E0FAD078-83DA-4361-969C-0161E1123B49}" type="datetime1">
              <a:rPr lang="zh-CN" altLang="en-US" smtClean="0"/>
              <a:t>2019/1/15</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22341838-F614-4ACB-A180-02A4F392142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2522225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1A8C0325-B643-4962-B707-3D85D7C9102A}" type="datetime1">
              <a:rPr lang="zh-CN" altLang="en-US" smtClean="0"/>
              <a:t>2019/1/15</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AE0E5D40-5975-43A8-943D-167B153441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0356945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028"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9" name="日期占位符 3"/>
          <p:cNvSpPr>
            <a:spLocks noGrp="1" noChangeArrowheads="1"/>
          </p:cNvSpPr>
          <p:nvPr>
            <p:ph type="dt" sz="half" idx="2"/>
          </p:nvPr>
        </p:nvSpPr>
        <p:spPr bwMode="auto">
          <a:xfrm>
            <a:off x="457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smtClean="0">
                <a:solidFill>
                  <a:srgbClr val="898989"/>
                </a:solidFill>
                <a:latin typeface="Arial" pitchFamily="34" charset="0"/>
              </a:defRPr>
            </a:lvl1pPr>
          </a:lstStyle>
          <a:p>
            <a:pPr>
              <a:defRPr/>
            </a:pPr>
            <a:fld id="{A3790BB2-5C1B-4CE8-9C6F-1F00780AC721}" type="datetime1">
              <a:rPr lang="zh-CN" altLang="en-US" smtClean="0"/>
              <a:t>2019/1/15</a:t>
            </a:fld>
            <a:endParaRPr lang="zh-CN" altLang="en-US"/>
          </a:p>
        </p:txBody>
      </p:sp>
      <p:sp>
        <p:nvSpPr>
          <p:cNvPr id="1030" name="页脚占位符 4"/>
          <p:cNvSpPr>
            <a:spLocks noGrp="1" noChangeArrowheads="1"/>
          </p:cNvSpPr>
          <p:nvPr>
            <p:ph type="ftr" sz="quarter" idx="3"/>
          </p:nvPr>
        </p:nvSpPr>
        <p:spPr bwMode="auto">
          <a:xfrm>
            <a:off x="3124200" y="4767263"/>
            <a:ext cx="2895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smtClean="0">
                <a:solidFill>
                  <a:srgbClr val="898989"/>
                </a:solidFill>
                <a:latin typeface="Arial" pitchFamily="34" charset="0"/>
              </a:defRPr>
            </a:lvl1pPr>
          </a:lstStyle>
          <a:p>
            <a:pPr>
              <a:defRPr/>
            </a:pPr>
            <a:endParaRPr lang="zh-CN" altLang="zh-CN"/>
          </a:p>
        </p:txBody>
      </p:sp>
      <p:sp>
        <p:nvSpPr>
          <p:cNvPr id="1031" name="灯片编号占位符 5"/>
          <p:cNvSpPr>
            <a:spLocks noGrp="1" noChangeArrowheads="1"/>
          </p:cNvSpPr>
          <p:nvPr>
            <p:ph type="sldNum" sz="quarter" idx="4"/>
          </p:nvPr>
        </p:nvSpPr>
        <p:spPr bwMode="auto">
          <a:xfrm>
            <a:off x="6553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smtClean="0">
                <a:solidFill>
                  <a:srgbClr val="898989"/>
                </a:solidFill>
                <a:latin typeface="Arial" pitchFamily="34" charset="0"/>
              </a:defRPr>
            </a:lvl1pPr>
          </a:lstStyle>
          <a:p>
            <a:pPr>
              <a:defRPr/>
            </a:pPr>
            <a:fld id="{0724AF63-8ED8-4EE3-9E35-A92170C29A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3" name="直接连接符 35"/>
          <p:cNvSpPr>
            <a:spLocks noChangeShapeType="1"/>
          </p:cNvSpPr>
          <p:nvPr/>
        </p:nvSpPr>
        <p:spPr bwMode="auto">
          <a:xfrm>
            <a:off x="2447925" y="257094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直接连接符 36"/>
          <p:cNvSpPr>
            <a:spLocks noChangeShapeType="1"/>
          </p:cNvSpPr>
          <p:nvPr/>
        </p:nvSpPr>
        <p:spPr bwMode="auto">
          <a:xfrm>
            <a:off x="2447925" y="350757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 name="TextBox 37"/>
          <p:cNvSpPr>
            <a:spLocks noChangeArrowheads="1"/>
          </p:cNvSpPr>
          <p:nvPr/>
        </p:nvSpPr>
        <p:spPr bwMode="auto">
          <a:xfrm>
            <a:off x="1864104" y="2608371"/>
            <a:ext cx="541579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dirty="0">
                <a:solidFill>
                  <a:schemeClr val="bg1"/>
                </a:solidFill>
                <a:latin typeface="HelveticaNeueLT Pro 35 Th" pitchFamily="34" charset="0"/>
                <a:ea typeface="微软雅黑" pitchFamily="34" charset="-122"/>
              </a:rPr>
              <a:t>案例教学系统</a:t>
            </a:r>
            <a:endParaRPr lang="en-US" altLang="zh-CN" sz="3200" dirty="0">
              <a:solidFill>
                <a:schemeClr val="bg1"/>
              </a:solidFill>
              <a:latin typeface="HelveticaNeueLT Pro 35 Th" pitchFamily="34" charset="0"/>
              <a:ea typeface="微软雅黑" pitchFamily="34" charset="-122"/>
            </a:endParaRPr>
          </a:p>
          <a:p>
            <a:pPr algn="ctr"/>
            <a:r>
              <a:rPr lang="zh-CN" altLang="en-US" dirty="0" smtClean="0">
                <a:solidFill>
                  <a:schemeClr val="bg1"/>
                </a:solidFill>
                <a:latin typeface="HelveticaNeueLT Pro 35 Th" pitchFamily="34" charset="0"/>
                <a:ea typeface="微软雅黑" pitchFamily="34" charset="-122"/>
              </a:rPr>
              <a:t>需求规格说明书</a:t>
            </a:r>
            <a:endParaRPr lang="en-US" altLang="zh-CN" dirty="0">
              <a:solidFill>
                <a:schemeClr val="bg1"/>
              </a:solidFill>
              <a:latin typeface="HelveticaNeueLT Pro 35 Th" pitchFamily="34" charset="0"/>
              <a:ea typeface="微软雅黑" pitchFamily="34" charset="-122"/>
            </a:endParaRPr>
          </a:p>
        </p:txBody>
      </p:sp>
      <p:sp>
        <p:nvSpPr>
          <p:cNvPr id="3096" name="TextBox 38"/>
          <p:cNvSpPr>
            <a:spLocks noChangeArrowheads="1"/>
          </p:cNvSpPr>
          <p:nvPr/>
        </p:nvSpPr>
        <p:spPr bwMode="auto">
          <a:xfrm>
            <a:off x="2771876" y="3605540"/>
            <a:ext cx="36722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100" dirty="0">
                <a:solidFill>
                  <a:schemeClr val="bg1"/>
                </a:solidFill>
                <a:latin typeface="微软雅黑" pitchFamily="34" charset="-122"/>
                <a:ea typeface="微软雅黑" pitchFamily="34" charset="-122"/>
                <a:sym typeface="微软雅黑" pitchFamily="34" charset="-122"/>
              </a:rPr>
              <a:t>汇报人：张光程、刘雨霏、刘晓倩、胡方正、杨智麟</a:t>
            </a:r>
          </a:p>
        </p:txBody>
      </p:sp>
      <p:pic>
        <p:nvPicPr>
          <p:cNvPr id="1026"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p:cNvSpPr>
            <a:spLocks noGrp="1"/>
          </p:cNvSpPr>
          <p:nvPr>
            <p:ph type="dt" sz="half" idx="10"/>
          </p:nvPr>
        </p:nvSpPr>
        <p:spPr/>
        <p:txBody>
          <a:bodyPr/>
          <a:lstStyle/>
          <a:p>
            <a:pPr>
              <a:defRPr/>
            </a:pPr>
            <a:fld id="{A5D2D3E8-08F4-4410-903A-FA1907E660C3}" type="datetime1">
              <a:rPr lang="zh-CN" altLang="en-US" smtClean="0"/>
              <a:t>2019/1/15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a:t>
            </a:fld>
            <a:endParaRPr lang="zh-CN" altLang="en-US" sz="1800">
              <a:solidFill>
                <a:schemeClr val="tx1"/>
              </a:solidFill>
            </a:endParaRPr>
          </a:p>
        </p:txBody>
      </p:sp>
      <p:pic>
        <p:nvPicPr>
          <p:cNvPr id="9" name="图片 8"/>
          <p:cNvPicPr/>
          <p:nvPr/>
        </p:nvPicPr>
        <p:blipFill>
          <a:blip r:embed="rId4">
            <a:extLst>
              <a:ext uri="{28A0092B-C50C-407E-A947-70E740481C1C}">
                <a14:useLocalDpi xmlns:a14="http://schemas.microsoft.com/office/drawing/2010/main" val="0"/>
              </a:ext>
            </a:extLst>
          </a:blip>
          <a:stretch>
            <a:fillRect/>
          </a:stretch>
        </p:blipFill>
        <p:spPr>
          <a:xfrm>
            <a:off x="2987891"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93"/>
                                        </p:tgtEl>
                                        <p:attrNameLst>
                                          <p:attrName>style.visibility</p:attrName>
                                        </p:attrNameLst>
                                      </p:cBhvr>
                                      <p:to>
                                        <p:strVal val="visible"/>
                                      </p:to>
                                    </p:set>
                                    <p:anim calcmode="lin" valueType="num">
                                      <p:cBhvr>
                                        <p:cTn id="7" dur="500" fill="hold"/>
                                        <p:tgtEl>
                                          <p:spTgt spid="3093"/>
                                        </p:tgtEl>
                                        <p:attrNameLst>
                                          <p:attrName>ppt_x</p:attrName>
                                        </p:attrNameLst>
                                      </p:cBhvr>
                                      <p:tavLst>
                                        <p:tav tm="0">
                                          <p:val>
                                            <p:strVal val="0-#ppt_w/2"/>
                                          </p:val>
                                        </p:tav>
                                        <p:tav tm="100000">
                                          <p:val>
                                            <p:strVal val="#ppt_x"/>
                                          </p:val>
                                        </p:tav>
                                      </p:tavLst>
                                    </p:anim>
                                    <p:anim calcmode="lin" valueType="num">
                                      <p:cBhvr>
                                        <p:cTn id="8" dur="500" fill="hold"/>
                                        <p:tgtEl>
                                          <p:spTgt spid="309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94"/>
                                        </p:tgtEl>
                                        <p:attrNameLst>
                                          <p:attrName>style.visibility</p:attrName>
                                        </p:attrNameLst>
                                      </p:cBhvr>
                                      <p:to>
                                        <p:strVal val="visible"/>
                                      </p:to>
                                    </p:set>
                                    <p:anim calcmode="lin" valueType="num">
                                      <p:cBhvr>
                                        <p:cTn id="11" dur="500" fill="hold"/>
                                        <p:tgtEl>
                                          <p:spTgt spid="3094"/>
                                        </p:tgtEl>
                                        <p:attrNameLst>
                                          <p:attrName>ppt_x</p:attrName>
                                        </p:attrNameLst>
                                      </p:cBhvr>
                                      <p:tavLst>
                                        <p:tav tm="0">
                                          <p:val>
                                            <p:strVal val="1+#ppt_w/2"/>
                                          </p:val>
                                        </p:tav>
                                        <p:tav tm="100000">
                                          <p:val>
                                            <p:strVal val="#ppt_x"/>
                                          </p:val>
                                        </p:tav>
                                      </p:tavLst>
                                    </p:anim>
                                    <p:anim calcmode="lin" valueType="num">
                                      <p:cBhvr>
                                        <p:cTn id="12" dur="500" fill="hold"/>
                                        <p:tgtEl>
                                          <p:spTgt spid="3094"/>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3095"/>
                                        </p:tgtEl>
                                        <p:attrNameLst>
                                          <p:attrName>style.visibility</p:attrName>
                                        </p:attrNameLst>
                                      </p:cBhvr>
                                      <p:to>
                                        <p:strVal val="visible"/>
                                      </p:to>
                                    </p:set>
                                    <p:anim calcmode="lin" valueType="num">
                                      <p:cBhvr>
                                        <p:cTn id="16" dur="500" fill="hold"/>
                                        <p:tgtEl>
                                          <p:spTgt spid="309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095"/>
                                        </p:tgtEl>
                                        <p:attrNameLst>
                                          <p:attrName>ppt_y</p:attrName>
                                        </p:attrNameLst>
                                      </p:cBhvr>
                                      <p:tavLst>
                                        <p:tav tm="0">
                                          <p:val>
                                            <p:strVal val="#ppt_y"/>
                                          </p:val>
                                        </p:tav>
                                        <p:tav tm="100000">
                                          <p:val>
                                            <p:strVal val="#ppt_y"/>
                                          </p:val>
                                        </p:tav>
                                      </p:tavLst>
                                    </p:anim>
                                    <p:anim calcmode="lin" valueType="num">
                                      <p:cBhvr>
                                        <p:cTn id="18" dur="500" fill="hold"/>
                                        <p:tgtEl>
                                          <p:spTgt spid="309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095"/>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3095"/>
                                        </p:tgtEl>
                                      </p:cBhvr>
                                    </p:animEffect>
                                  </p:childTnLst>
                                </p:cTn>
                              </p:par>
                            </p:childTnLst>
                          </p:cTn>
                        </p:par>
                        <p:par>
                          <p:cTn id="21" fill="hold" nodeType="afterGroup">
                            <p:stCondLst>
                              <p:cond delay="160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3096"/>
                                        </p:tgtEl>
                                        <p:attrNameLst>
                                          <p:attrName>style.visibility</p:attrName>
                                        </p:attrNameLst>
                                      </p:cBhvr>
                                      <p:to>
                                        <p:strVal val="visible"/>
                                      </p:to>
                                    </p:set>
                                    <p:anim by="(-#ppt_w*2)" calcmode="lin" valueType="num">
                                      <p:cBhvr rctx="PPT">
                                        <p:cTn id="24" dur="500" autoRev="1" fill="hold">
                                          <p:stCondLst>
                                            <p:cond delay="0"/>
                                          </p:stCondLst>
                                        </p:cTn>
                                        <p:tgtEl>
                                          <p:spTgt spid="3096"/>
                                        </p:tgtEl>
                                        <p:attrNameLst>
                                          <p:attrName>ppt_w</p:attrName>
                                        </p:attrNameLst>
                                      </p:cBhvr>
                                    </p:anim>
                                    <p:anim by="(#ppt_w*0.50)" calcmode="lin" valueType="num">
                                      <p:cBhvr>
                                        <p:cTn id="25" dur="500" decel="50000" autoRev="1" fill="hold">
                                          <p:stCondLst>
                                            <p:cond delay="0"/>
                                          </p:stCondLst>
                                        </p:cTn>
                                        <p:tgtEl>
                                          <p:spTgt spid="3096"/>
                                        </p:tgtEl>
                                        <p:attrNameLst>
                                          <p:attrName>ppt_x</p:attrName>
                                        </p:attrNameLst>
                                      </p:cBhvr>
                                    </p:anim>
                                    <p:anim to="(#ppt_y)" calcmode="lin" valueType="num">
                                      <p:cBhvr>
                                        <p:cTn id="26" dur="1000" fill="hold">
                                          <p:stCondLst>
                                            <p:cond delay="0"/>
                                          </p:stCondLst>
                                        </p:cTn>
                                        <p:tgtEl>
                                          <p:spTgt spid="3096"/>
                                        </p:tgtEl>
                                        <p:attrNameLst>
                                          <p:attrName>ppt_y</p:attrName>
                                        </p:attrNameLst>
                                      </p:cBhvr>
                                    </p:anim>
                                    <p:animRot by="21600000">
                                      <p:cBhvr>
                                        <p:cTn id="27" dur="1000" fill="hold">
                                          <p:stCondLst>
                                            <p:cond delay="0"/>
                                          </p:stCondLst>
                                        </p:cTn>
                                        <p:tgtEl>
                                          <p:spTgt spid="309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 grpId="0" animBg="1"/>
      <p:bldP spid="3094" grpId="0" animBg="1"/>
      <p:bldP spid="3095" grpId="0" bldLvl="0" autoUpdateAnimBg="0"/>
      <p:bldP spid="309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2-3 </a:t>
            </a:r>
            <a:r>
              <a:rPr lang="zh-CN" altLang="en-US" sz="2800" b="1" dirty="0" smtClean="0">
                <a:solidFill>
                  <a:schemeClr val="bg1"/>
                </a:solidFill>
                <a:latin typeface="Calibri" pitchFamily="34" charset="0"/>
                <a:sym typeface="Calibri" pitchFamily="34" charset="0"/>
              </a:rPr>
              <a:t>特性</a:t>
            </a:r>
            <a:r>
              <a:rPr lang="zh-CN" altLang="en-US" sz="2800" b="1" dirty="0">
                <a:solidFill>
                  <a:schemeClr val="bg1"/>
                </a:solidFill>
                <a:latin typeface="Calibri" pitchFamily="34" charset="0"/>
                <a:sym typeface="Calibri" pitchFamily="34" charset="0"/>
              </a:rPr>
              <a:t>树</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2019/1/15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10</a:t>
            </a:fld>
            <a:endParaRPr lang="zh-CN" altLang="en-US" sz="1800">
              <a:solidFill>
                <a:schemeClr val="tx1"/>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0" y="888345"/>
            <a:ext cx="7302500" cy="400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21053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63824" y="1995710"/>
            <a:ext cx="19448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Three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a:solidFill>
                  <a:srgbClr val="E36C09"/>
                </a:solidFill>
                <a:latin typeface="宋体" pitchFamily="2" charset="-122"/>
                <a:sym typeface="宋体" pitchFamily="2" charset="-122"/>
              </a:rPr>
              <a:t>用户</a:t>
            </a:r>
            <a:r>
              <a:rPr lang="zh-CN" altLang="en-US" sz="2800" b="1" dirty="0" smtClean="0">
                <a:solidFill>
                  <a:srgbClr val="E36C09"/>
                </a:solidFill>
                <a:latin typeface="宋体" pitchFamily="2" charset="-122"/>
                <a:sym typeface="宋体" pitchFamily="2" charset="-122"/>
              </a:rPr>
              <a:t>群分类</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11</a:t>
            </a:fld>
            <a:endParaRPr lang="zh-CN" altLang="en-US" sz="1800">
              <a:solidFill>
                <a:schemeClr val="tx1"/>
              </a:solidFill>
            </a:endParaRPr>
          </a:p>
        </p:txBody>
      </p:sp>
    </p:spTree>
    <p:extLst>
      <p:ext uri="{BB962C8B-B14F-4D97-AF65-F5344CB8AC3E}">
        <p14:creationId xmlns:p14="http://schemas.microsoft.com/office/powerpoint/2010/main" val="27961228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3-1 </a:t>
            </a:r>
            <a:r>
              <a:rPr lang="zh-CN" altLang="en-US" sz="2800" b="1" dirty="0" smtClean="0">
                <a:solidFill>
                  <a:schemeClr val="bg1"/>
                </a:solidFill>
                <a:latin typeface="Calibri" pitchFamily="34" charset="0"/>
                <a:sym typeface="Calibri" pitchFamily="34" charset="0"/>
              </a:rPr>
              <a:t>用户群类</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12</a:t>
            </a:fld>
            <a:endParaRPr lang="zh-CN" altLang="en-US" sz="180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958685088"/>
              </p:ext>
            </p:extLst>
          </p:nvPr>
        </p:nvGraphicFramePr>
        <p:xfrm>
          <a:off x="323706" y="987640"/>
          <a:ext cx="8280574" cy="3651117"/>
        </p:xfrm>
        <a:graphic>
          <a:graphicData uri="http://schemas.openxmlformats.org/drawingml/2006/table">
            <a:tbl>
              <a:tblPr firstRow="1" firstCol="1" bandRow="1">
                <a:tableStyleId>{5C22544A-7EE6-4342-B048-85BDC9FD1C3A}</a:tableStyleId>
              </a:tblPr>
              <a:tblGrid>
                <a:gridCol w="1032167"/>
                <a:gridCol w="676912"/>
                <a:gridCol w="676912"/>
                <a:gridCol w="675958"/>
                <a:gridCol w="2030738"/>
                <a:gridCol w="1894210"/>
                <a:gridCol w="1293677"/>
              </a:tblGrid>
              <a:tr h="350975">
                <a:tc>
                  <a:txBody>
                    <a:bodyPr/>
                    <a:lstStyle/>
                    <a:p>
                      <a:pPr algn="just">
                        <a:spcAft>
                          <a:spcPts val="0"/>
                        </a:spcAft>
                      </a:pPr>
                      <a:r>
                        <a:rPr lang="zh-CN" sz="1400" kern="100" dirty="0">
                          <a:effectLst/>
                        </a:rPr>
                        <a:t>用户类别</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用户代表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用户分类</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用户级别</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理由</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职责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获利</a:t>
                      </a:r>
                      <a:endParaRPr lang="zh-CN" sz="1400" kern="100">
                        <a:effectLst/>
                        <a:latin typeface="Times New Roman"/>
                        <a:ea typeface="宋体"/>
                      </a:endParaRPr>
                    </a:p>
                  </a:txBody>
                  <a:tcPr marL="68580" marR="68580" marT="0" marB="0"/>
                </a:tc>
              </a:tr>
              <a:tr h="877437">
                <a:tc>
                  <a:txBody>
                    <a:bodyPr/>
                    <a:lstStyle/>
                    <a:p>
                      <a:pPr algn="just">
                        <a:spcAft>
                          <a:spcPts val="0"/>
                        </a:spcAft>
                      </a:pPr>
                      <a:r>
                        <a:rPr lang="zh-CN" sz="1400" kern="100" dirty="0">
                          <a:effectLst/>
                        </a:rPr>
                        <a:t>客户</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杨枨老师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杨枨老师作为项目下达者，清楚的知道项目内容及要求</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提出自己对于系统界面风格和布局的要求，对系统应具备或已拥有的功能提出建议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最终项目成果的既得利益者</a:t>
                      </a:r>
                      <a:endParaRPr lang="zh-CN" sz="1400" kern="100">
                        <a:effectLst/>
                        <a:latin typeface="Times New Roman"/>
                        <a:ea typeface="宋体"/>
                      </a:endParaRPr>
                    </a:p>
                  </a:txBody>
                  <a:tcPr marL="68580" marR="68580" marT="0" marB="0"/>
                </a:tc>
              </a:tr>
              <a:tr h="1228411">
                <a:tc>
                  <a:txBody>
                    <a:bodyPr/>
                    <a:lstStyle/>
                    <a:p>
                      <a:pPr algn="just">
                        <a:spcAft>
                          <a:spcPts val="0"/>
                        </a:spcAft>
                      </a:pPr>
                      <a:r>
                        <a:rPr lang="zh-CN" altLang="en-US" sz="1400" kern="0" dirty="0" smtClean="0">
                          <a:effectLst/>
                          <a:latin typeface="+mn-lt"/>
                          <a:ea typeface="+mn-ea"/>
                        </a:rPr>
                        <a:t>指导者代表</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杨枨老师</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杨枨老师是基于项目的案例教学系统的创建者，同时也是一位有着丰富经验的指导者，做教师用户代表可以清楚的反映教师用户的需求。</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同需求分析师交流与沟通，提出教师方的需求，在开发过程中发现和总结存在的问题和弊端并审查最终结果。</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完工的系统将尽可能的满足其关于教师用户方面的需求</a:t>
                      </a:r>
                      <a:endParaRPr lang="zh-CN" sz="1400" kern="100">
                        <a:effectLst/>
                        <a:latin typeface="Times New Roman"/>
                        <a:ea typeface="宋体"/>
                      </a:endParaRPr>
                    </a:p>
                  </a:txBody>
                  <a:tcPr marL="68580" marR="68580" marT="0" marB="0"/>
                </a:tc>
              </a:tr>
              <a:tr h="1052924">
                <a:tc>
                  <a:txBody>
                    <a:bodyPr/>
                    <a:lstStyle/>
                    <a:p>
                      <a:pPr algn="just">
                        <a:spcAft>
                          <a:spcPts val="0"/>
                        </a:spcAft>
                      </a:pPr>
                      <a:r>
                        <a:rPr lang="zh-CN" sz="1400" kern="0" dirty="0" smtClean="0">
                          <a:effectLst/>
                        </a:rPr>
                        <a:t>管理员</a:t>
                      </a:r>
                      <a:r>
                        <a:rPr lang="zh-CN" altLang="en-US" sz="1400" kern="0" dirty="0" smtClean="0">
                          <a:effectLst/>
                        </a:rPr>
                        <a:t>代表</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陈尚辉</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学长作为杨老师的研究生，具有丰富的学习经验，能够帮助我们更好地分析系统，发现我们的不足并给与指导。</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以管理员的身份提出需求并拟定好设计方案，发现过程中的问题并提出意见。</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完工的系统将尽可能的满足其关于管理员用户方面的需求</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1038699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3-1 </a:t>
            </a:r>
            <a:r>
              <a:rPr lang="zh-CN" altLang="en-US" sz="2800" b="1" dirty="0" smtClean="0">
                <a:solidFill>
                  <a:schemeClr val="bg1"/>
                </a:solidFill>
                <a:latin typeface="Calibri" pitchFamily="34" charset="0"/>
                <a:sym typeface="Calibri" pitchFamily="34" charset="0"/>
              </a:rPr>
              <a:t>用户群类</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13</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2765440123"/>
              </p:ext>
            </p:extLst>
          </p:nvPr>
        </p:nvGraphicFramePr>
        <p:xfrm>
          <a:off x="323706" y="987640"/>
          <a:ext cx="8424584" cy="3630912"/>
        </p:xfrm>
        <a:graphic>
          <a:graphicData uri="http://schemas.openxmlformats.org/drawingml/2006/table">
            <a:tbl>
              <a:tblPr firstCol="1" bandRow="1">
                <a:tableStyleId>{5C22544A-7EE6-4342-B048-85BDC9FD1C3A}</a:tableStyleId>
              </a:tblPr>
              <a:tblGrid>
                <a:gridCol w="1044387"/>
                <a:gridCol w="689220"/>
                <a:gridCol w="689220"/>
                <a:gridCol w="688248"/>
                <a:gridCol w="2067661"/>
                <a:gridCol w="1928650"/>
                <a:gridCol w="1317198"/>
              </a:tblGrid>
              <a:tr h="854704">
                <a:tc>
                  <a:txBody>
                    <a:bodyPr/>
                    <a:lstStyle/>
                    <a:p>
                      <a:pPr algn="just">
                        <a:spcAft>
                          <a:spcPts val="0"/>
                        </a:spcAft>
                      </a:pPr>
                      <a:r>
                        <a:rPr lang="zh-CN" sz="1400" kern="0" dirty="0" smtClean="0">
                          <a:effectLst/>
                        </a:rPr>
                        <a:t>学</a:t>
                      </a:r>
                      <a:r>
                        <a:rPr lang="zh-CN" altLang="en-US" sz="1400" kern="0" dirty="0" smtClean="0">
                          <a:effectLst/>
                        </a:rPr>
                        <a:t>习者</a:t>
                      </a:r>
                      <a:r>
                        <a:rPr lang="zh-CN" sz="1400" kern="0" dirty="0" smtClean="0">
                          <a:effectLst/>
                        </a:rPr>
                        <a:t>代表</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骆一辉</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作为本专业的学生，对该项目十分感兴趣，且约谈容易。</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从学生的角度出发，共同探讨提出学生方的需求与对界面的要求。</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完工的系统将尽可能的满足其关于学生用户方面的需求</a:t>
                      </a:r>
                      <a:endParaRPr lang="zh-CN" sz="1400" kern="100">
                        <a:effectLst/>
                        <a:latin typeface="Times New Roman"/>
                        <a:ea typeface="宋体"/>
                      </a:endParaRPr>
                    </a:p>
                  </a:txBody>
                  <a:tcPr marL="68580" marR="68580" marT="0" marB="0"/>
                </a:tc>
              </a:tr>
              <a:tr h="854704">
                <a:tc>
                  <a:txBody>
                    <a:bodyPr/>
                    <a:lstStyle/>
                    <a:p>
                      <a:pPr algn="just">
                        <a:spcAft>
                          <a:spcPts val="0"/>
                        </a:spcAft>
                      </a:pPr>
                      <a:r>
                        <a:rPr lang="zh-CN" altLang="zh-CN" sz="1400" kern="0" dirty="0" smtClean="0">
                          <a:effectLst/>
                        </a:rPr>
                        <a:t>学</a:t>
                      </a:r>
                      <a:r>
                        <a:rPr lang="zh-CN" altLang="en-US" sz="1400" kern="0" dirty="0" smtClean="0">
                          <a:effectLst/>
                        </a:rPr>
                        <a:t>习者</a:t>
                      </a:r>
                      <a:r>
                        <a:rPr lang="zh-CN" sz="1400" kern="0" dirty="0" smtClean="0">
                          <a:effectLst/>
                        </a:rPr>
                        <a:t>代表</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蓝舒雯</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作为常规项目的参与者，能从旁观的角度发现我们的问题，给出建议，且约谈容易。</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从学生的角度同出发，共同探讨并提出学生方的需求与界面的要求。</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完工的系统将尽可能的满足其关于学生用户方面的需求</a:t>
                      </a:r>
                      <a:endParaRPr lang="zh-CN" sz="1400" kern="100">
                        <a:effectLst/>
                        <a:latin typeface="Times New Roman"/>
                        <a:ea typeface="宋体"/>
                      </a:endParaRPr>
                    </a:p>
                  </a:txBody>
                  <a:tcPr marL="68580" marR="68580" marT="0" marB="0"/>
                </a:tc>
              </a:tr>
              <a:tr h="1025645">
                <a:tc>
                  <a:txBody>
                    <a:bodyPr/>
                    <a:lstStyle/>
                    <a:p>
                      <a:pPr algn="just">
                        <a:spcAft>
                          <a:spcPts val="0"/>
                        </a:spcAft>
                      </a:pPr>
                      <a:r>
                        <a:rPr lang="zh-CN" altLang="zh-CN" sz="1400" kern="0" dirty="0" smtClean="0">
                          <a:effectLst/>
                        </a:rPr>
                        <a:t>学</a:t>
                      </a:r>
                      <a:r>
                        <a:rPr lang="zh-CN" altLang="en-US" sz="1400" kern="0" dirty="0" smtClean="0">
                          <a:effectLst/>
                        </a:rPr>
                        <a:t>习者</a:t>
                      </a:r>
                      <a:r>
                        <a:rPr lang="zh-CN" sz="1400" kern="0" dirty="0" smtClean="0">
                          <a:effectLst/>
                        </a:rPr>
                        <a:t>代表</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陈铉文</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作为同一个项目的竞争者、合作者，能更清楚的理解我们的项目，并给出专业的意见及建议，且约谈容易。</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从学生的角度同出发，共同探讨并提出学生方的需求与界面的要求。</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完工的系统将尽可能的满足其关于学生用户方面的需求</a:t>
                      </a:r>
                      <a:endParaRPr lang="zh-CN" sz="1400" kern="100">
                        <a:effectLst/>
                        <a:latin typeface="Times New Roman"/>
                        <a:ea typeface="宋体"/>
                      </a:endParaRPr>
                    </a:p>
                  </a:txBody>
                  <a:tcPr marL="68580" marR="68580" marT="0" marB="0"/>
                </a:tc>
              </a:tr>
              <a:tr h="854704">
                <a:tc>
                  <a:txBody>
                    <a:bodyPr/>
                    <a:lstStyle/>
                    <a:p>
                      <a:pPr algn="just">
                        <a:spcAft>
                          <a:spcPts val="0"/>
                        </a:spcAft>
                      </a:pPr>
                      <a:r>
                        <a:rPr lang="zh-CN" sz="1400" kern="0">
                          <a:effectLst/>
                        </a:rPr>
                        <a:t>游客代表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姜森豪</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次要用户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作为还未接触该学科的学生，有一定的兴趣，能够</a:t>
                      </a:r>
                      <a:r>
                        <a:rPr lang="zh-CN" sz="1400" kern="100">
                          <a:effectLst/>
                        </a:rPr>
                        <a:t>提出建设性意见，扩大宣传</a:t>
                      </a:r>
                      <a:r>
                        <a:rPr lang="zh-CN" sz="1400" kern="0">
                          <a:effectLst/>
                        </a:rPr>
                        <a:t>且约谈容易。</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以游客的角度总结游客方的需求并提出建议。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完工的系统将尽可能的满足其关于游客用户方面的需求</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69560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3-2 </a:t>
            </a:r>
            <a:r>
              <a:rPr lang="zh-CN" altLang="en-US" sz="2800" b="1" dirty="0" smtClean="0">
                <a:solidFill>
                  <a:schemeClr val="bg1"/>
                </a:solidFill>
                <a:latin typeface="Calibri" pitchFamily="34" charset="0"/>
                <a:sym typeface="Calibri" pitchFamily="34" charset="0"/>
              </a:rPr>
              <a:t>用户代表邀请函</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14</a:t>
            </a:fld>
            <a:endParaRPr lang="zh-CN" altLang="en-US" sz="1800">
              <a:solidFill>
                <a:schemeClr val="tx1"/>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970" y="915453"/>
            <a:ext cx="3600000" cy="369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255" y="915453"/>
            <a:ext cx="3600000" cy="369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26267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3-2 </a:t>
            </a:r>
            <a:r>
              <a:rPr lang="zh-CN" altLang="en-US" sz="2800" b="1" dirty="0" smtClean="0">
                <a:solidFill>
                  <a:schemeClr val="bg1"/>
                </a:solidFill>
                <a:latin typeface="Calibri" pitchFamily="34" charset="0"/>
                <a:sym typeface="Calibri" pitchFamily="34" charset="0"/>
              </a:rPr>
              <a:t>用户代表邀请函</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15</a:t>
            </a:fld>
            <a:endParaRPr lang="zh-CN" altLang="en-US" sz="1800">
              <a:solidFill>
                <a:schemeClr val="tx1"/>
              </a:solidFill>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2000" y="915453"/>
            <a:ext cx="3600000" cy="36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83480" y="915453"/>
            <a:ext cx="3600000" cy="36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75667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3-2 </a:t>
            </a:r>
            <a:r>
              <a:rPr lang="zh-CN" altLang="en-US" sz="2800" b="1" dirty="0" smtClean="0">
                <a:solidFill>
                  <a:schemeClr val="bg1"/>
                </a:solidFill>
                <a:latin typeface="Calibri" pitchFamily="34" charset="0"/>
                <a:sym typeface="Calibri" pitchFamily="34" charset="0"/>
              </a:rPr>
              <a:t>用户代表邀请函</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16</a:t>
            </a:fld>
            <a:endParaRPr lang="zh-CN" altLang="en-US" sz="1800">
              <a:solidFill>
                <a:schemeClr val="tx1"/>
              </a:solidFill>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2000" y="916222"/>
            <a:ext cx="3599999" cy="369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83480" y="915453"/>
            <a:ext cx="3600000" cy="36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055375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58272" y="1995710"/>
            <a:ext cx="1755994"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Four</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915885" y="2531265"/>
            <a:ext cx="30962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需求获取及确认</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17</a:t>
            </a:fld>
            <a:endParaRPr lang="zh-CN" altLang="en-US" sz="1800">
              <a:solidFill>
                <a:schemeClr val="tx1"/>
              </a:solidFill>
            </a:endParaRPr>
          </a:p>
        </p:txBody>
      </p:sp>
    </p:spTree>
    <p:extLst>
      <p:ext uri="{BB962C8B-B14F-4D97-AF65-F5344CB8AC3E}">
        <p14:creationId xmlns:p14="http://schemas.microsoft.com/office/powerpoint/2010/main" val="189057597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4-1 </a:t>
            </a:r>
            <a:r>
              <a:rPr lang="zh-CN" altLang="en-US" sz="2800" b="1" dirty="0" smtClean="0">
                <a:solidFill>
                  <a:schemeClr val="bg1"/>
                </a:solidFill>
                <a:latin typeface="Calibri" pitchFamily="34" charset="0"/>
                <a:sym typeface="Calibri" pitchFamily="34" charset="0"/>
              </a:rPr>
              <a:t>访谈录音</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18</a:t>
            </a:fld>
            <a:endParaRPr lang="zh-CN" altLang="en-US" sz="180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966" y="1210007"/>
            <a:ext cx="4479227" cy="2664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830023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4-2 </a:t>
            </a:r>
            <a:r>
              <a:rPr lang="zh-CN" altLang="en-US" sz="2800" b="1" dirty="0" smtClean="0">
                <a:solidFill>
                  <a:schemeClr val="bg1"/>
                </a:solidFill>
                <a:latin typeface="Calibri" pitchFamily="34" charset="0"/>
                <a:sym typeface="Calibri" pitchFamily="34" charset="0"/>
              </a:rPr>
              <a:t>访谈记录</a:t>
            </a:r>
            <a:endParaRPr lang="en-US" altLang="zh-CN" sz="2800" b="1" dirty="0" smtClean="0">
              <a:solidFill>
                <a:schemeClr val="bg1"/>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19</a:t>
            </a:fld>
            <a:endParaRPr lang="zh-CN" altLang="en-US" sz="1800">
              <a:solidFill>
                <a:schemeClr val="tx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98" y="1987000"/>
            <a:ext cx="2629975" cy="1676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75" y="1347665"/>
            <a:ext cx="6342883" cy="2955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76134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0" y="6350"/>
            <a:ext cx="9144000" cy="90928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0" name="TextBox 6"/>
          <p:cNvSpPr>
            <a:spLocks noChangeArrowheads="1"/>
          </p:cNvSpPr>
          <p:nvPr/>
        </p:nvSpPr>
        <p:spPr bwMode="auto">
          <a:xfrm>
            <a:off x="3779838" y="168605"/>
            <a:ext cx="1080182" cy="5847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200" b="1" dirty="0">
                <a:solidFill>
                  <a:schemeClr val="bg1"/>
                </a:solidFill>
                <a:latin typeface="微软雅黑" pitchFamily="34" charset="-122"/>
                <a:ea typeface="微软雅黑" pitchFamily="34" charset="-122"/>
                <a:sym typeface="微软雅黑" pitchFamily="34" charset="-122"/>
              </a:rPr>
              <a:t>目录</a:t>
            </a:r>
          </a:p>
        </p:txBody>
      </p:sp>
      <p:sp>
        <p:nvSpPr>
          <p:cNvPr id="4107" name="椭圆 14"/>
          <p:cNvSpPr>
            <a:spLocks noChangeArrowheads="1"/>
          </p:cNvSpPr>
          <p:nvPr/>
        </p:nvSpPr>
        <p:spPr bwMode="auto">
          <a:xfrm>
            <a:off x="467715" y="227184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8" name="矩形 15"/>
          <p:cNvSpPr>
            <a:spLocks noChangeArrowheads="1"/>
          </p:cNvSpPr>
          <p:nvPr/>
        </p:nvSpPr>
        <p:spPr bwMode="auto">
          <a:xfrm>
            <a:off x="869352" y="2184942"/>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用户群分类</a:t>
            </a:r>
            <a:endParaRPr lang="zh-CN" altLang="en-US" b="1" dirty="0">
              <a:solidFill>
                <a:srgbClr val="E36C09"/>
              </a:solidFill>
              <a:latin typeface="宋体" pitchFamily="2" charset="-122"/>
              <a:sym typeface="宋体" pitchFamily="2" charset="-122"/>
            </a:endParaRPr>
          </a:p>
        </p:txBody>
      </p:sp>
      <p:sp>
        <p:nvSpPr>
          <p:cNvPr id="23" name="椭圆 10"/>
          <p:cNvSpPr>
            <a:spLocks noChangeArrowheads="1"/>
          </p:cNvSpPr>
          <p:nvPr/>
        </p:nvSpPr>
        <p:spPr bwMode="auto">
          <a:xfrm>
            <a:off x="467715" y="314900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4" name="矩形 11"/>
          <p:cNvSpPr>
            <a:spLocks noChangeArrowheads="1"/>
          </p:cNvSpPr>
          <p:nvPr/>
        </p:nvSpPr>
        <p:spPr bwMode="auto">
          <a:xfrm>
            <a:off x="869352" y="3064606"/>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界面原型</a:t>
            </a:r>
            <a:endParaRPr lang="zh-CN" altLang="en-US" b="1" dirty="0">
              <a:solidFill>
                <a:srgbClr val="E36C09"/>
              </a:solidFill>
              <a:latin typeface="宋体" pitchFamily="2" charset="-122"/>
              <a:sym typeface="宋体" pitchFamily="2" charset="-122"/>
            </a:endParaRPr>
          </a:p>
        </p:txBody>
      </p:sp>
      <p:sp>
        <p:nvSpPr>
          <p:cNvPr id="25" name="椭圆 12"/>
          <p:cNvSpPr>
            <a:spLocks noChangeArrowheads="1"/>
          </p:cNvSpPr>
          <p:nvPr/>
        </p:nvSpPr>
        <p:spPr bwMode="auto">
          <a:xfrm>
            <a:off x="4591257" y="271042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 name="矩形 13"/>
          <p:cNvSpPr>
            <a:spLocks noChangeArrowheads="1"/>
          </p:cNvSpPr>
          <p:nvPr/>
        </p:nvSpPr>
        <p:spPr bwMode="auto">
          <a:xfrm>
            <a:off x="4992896" y="2625566"/>
            <a:ext cx="3107349"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非功能性需求</a:t>
            </a:r>
            <a:endParaRPr lang="zh-CN" altLang="en-US" b="1" dirty="0">
              <a:solidFill>
                <a:srgbClr val="E36C09"/>
              </a:solidFill>
              <a:latin typeface="宋体" pitchFamily="2" charset="-122"/>
              <a:sym typeface="宋体" pitchFamily="2" charset="-122"/>
            </a:endParaRPr>
          </a:p>
        </p:txBody>
      </p:sp>
      <p:sp>
        <p:nvSpPr>
          <p:cNvPr id="2" name="日期占位符 1"/>
          <p:cNvSpPr>
            <a:spLocks noGrp="1"/>
          </p:cNvSpPr>
          <p:nvPr>
            <p:ph type="dt" sz="half" idx="10"/>
          </p:nvPr>
        </p:nvSpPr>
        <p:spPr/>
        <p:txBody>
          <a:bodyPr/>
          <a:lstStyle/>
          <a:p>
            <a:pPr>
              <a:defRPr/>
            </a:pPr>
            <a:fld id="{0C3FB704-E77F-42A2-BF1D-9FF1E219C340}"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a:t>
            </a:fld>
            <a:endParaRPr lang="zh-CN" altLang="en-US" sz="1800">
              <a:solidFill>
                <a:schemeClr val="tx1"/>
              </a:solidFill>
            </a:endParaRPr>
          </a:p>
        </p:txBody>
      </p:sp>
      <p:sp>
        <p:nvSpPr>
          <p:cNvPr id="15" name="椭圆 10"/>
          <p:cNvSpPr>
            <a:spLocks noChangeArrowheads="1"/>
          </p:cNvSpPr>
          <p:nvPr/>
        </p:nvSpPr>
        <p:spPr bwMode="auto">
          <a:xfrm>
            <a:off x="467715" y="183326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 name="矩形 11"/>
          <p:cNvSpPr>
            <a:spLocks noChangeArrowheads="1"/>
          </p:cNvSpPr>
          <p:nvPr/>
        </p:nvSpPr>
        <p:spPr bwMode="auto">
          <a:xfrm>
            <a:off x="869352" y="1745110"/>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愿</a:t>
            </a:r>
            <a:r>
              <a:rPr lang="zh-CN" altLang="en-US" b="1" dirty="0" smtClean="0">
                <a:solidFill>
                  <a:srgbClr val="E36C09"/>
                </a:solidFill>
                <a:latin typeface="宋体" pitchFamily="2" charset="-122"/>
                <a:sym typeface="宋体" pitchFamily="2" charset="-122"/>
              </a:rPr>
              <a:t>景与范围</a:t>
            </a:r>
            <a:endParaRPr lang="zh-CN" altLang="en-US" b="1" dirty="0">
              <a:solidFill>
                <a:srgbClr val="E36C09"/>
              </a:solidFill>
              <a:latin typeface="宋体" pitchFamily="2" charset="-122"/>
              <a:sym typeface="宋体" pitchFamily="2" charset="-122"/>
            </a:endParaRPr>
          </a:p>
        </p:txBody>
      </p:sp>
      <p:sp>
        <p:nvSpPr>
          <p:cNvPr id="17" name="椭圆 10"/>
          <p:cNvSpPr>
            <a:spLocks noChangeArrowheads="1"/>
          </p:cNvSpPr>
          <p:nvPr/>
        </p:nvSpPr>
        <p:spPr bwMode="auto">
          <a:xfrm>
            <a:off x="467715" y="271042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 name="矩形 11"/>
          <p:cNvSpPr>
            <a:spLocks noChangeArrowheads="1"/>
          </p:cNvSpPr>
          <p:nvPr/>
        </p:nvSpPr>
        <p:spPr bwMode="auto">
          <a:xfrm>
            <a:off x="869352" y="2624774"/>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需求获取及确认</a:t>
            </a:r>
            <a:endParaRPr lang="zh-CN" altLang="en-US" b="1" dirty="0">
              <a:solidFill>
                <a:srgbClr val="E36C09"/>
              </a:solidFill>
              <a:latin typeface="宋体" pitchFamily="2" charset="-122"/>
              <a:sym typeface="宋体" pitchFamily="2" charset="-122"/>
            </a:endParaRPr>
          </a:p>
        </p:txBody>
      </p:sp>
      <p:sp>
        <p:nvSpPr>
          <p:cNvPr id="19" name="椭圆 10"/>
          <p:cNvSpPr>
            <a:spLocks noChangeArrowheads="1"/>
          </p:cNvSpPr>
          <p:nvPr/>
        </p:nvSpPr>
        <p:spPr bwMode="auto">
          <a:xfrm>
            <a:off x="467715" y="358758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0" name="矩形 11"/>
          <p:cNvSpPr>
            <a:spLocks noChangeArrowheads="1"/>
          </p:cNvSpPr>
          <p:nvPr/>
        </p:nvSpPr>
        <p:spPr bwMode="auto">
          <a:xfrm>
            <a:off x="869352" y="3504438"/>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用例图与用例描述</a:t>
            </a:r>
            <a:endParaRPr lang="zh-CN" altLang="en-US" b="1" dirty="0">
              <a:solidFill>
                <a:srgbClr val="E36C09"/>
              </a:solidFill>
              <a:latin typeface="宋体" pitchFamily="2" charset="-122"/>
              <a:sym typeface="宋体" pitchFamily="2" charset="-122"/>
            </a:endParaRPr>
          </a:p>
        </p:txBody>
      </p:sp>
      <p:sp>
        <p:nvSpPr>
          <p:cNvPr id="21" name="椭圆 10"/>
          <p:cNvSpPr>
            <a:spLocks noChangeArrowheads="1"/>
          </p:cNvSpPr>
          <p:nvPr/>
        </p:nvSpPr>
        <p:spPr bwMode="auto">
          <a:xfrm>
            <a:off x="467715" y="402616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2" name="矩形 11"/>
          <p:cNvSpPr>
            <a:spLocks noChangeArrowheads="1"/>
          </p:cNvSpPr>
          <p:nvPr/>
        </p:nvSpPr>
        <p:spPr bwMode="auto">
          <a:xfrm>
            <a:off x="869352" y="3944270"/>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数据字典及</a:t>
            </a:r>
            <a:r>
              <a:rPr lang="en-US" altLang="zh-CN" b="1" dirty="0" smtClean="0">
                <a:solidFill>
                  <a:srgbClr val="E36C09"/>
                </a:solidFill>
                <a:latin typeface="宋体" pitchFamily="2" charset="-122"/>
                <a:sym typeface="宋体" pitchFamily="2" charset="-122"/>
              </a:rPr>
              <a:t>E-R</a:t>
            </a:r>
            <a:r>
              <a:rPr lang="zh-CN" altLang="en-US" b="1" dirty="0" smtClean="0">
                <a:solidFill>
                  <a:srgbClr val="E36C09"/>
                </a:solidFill>
                <a:latin typeface="宋体" pitchFamily="2" charset="-122"/>
                <a:sym typeface="宋体" pitchFamily="2" charset="-122"/>
              </a:rPr>
              <a:t>图</a:t>
            </a:r>
            <a:endParaRPr lang="zh-CN" altLang="en-US" b="1" dirty="0">
              <a:solidFill>
                <a:srgbClr val="E36C09"/>
              </a:solidFill>
              <a:latin typeface="宋体" pitchFamily="2" charset="-122"/>
              <a:sym typeface="宋体" pitchFamily="2" charset="-122"/>
            </a:endParaRPr>
          </a:p>
        </p:txBody>
      </p:sp>
      <p:sp>
        <p:nvSpPr>
          <p:cNvPr id="27" name="椭圆 10"/>
          <p:cNvSpPr>
            <a:spLocks noChangeArrowheads="1"/>
          </p:cNvSpPr>
          <p:nvPr/>
        </p:nvSpPr>
        <p:spPr bwMode="auto">
          <a:xfrm>
            <a:off x="4591257" y="139468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8" name="矩形 11"/>
          <p:cNvSpPr>
            <a:spLocks noChangeArrowheads="1"/>
          </p:cNvSpPr>
          <p:nvPr/>
        </p:nvSpPr>
        <p:spPr bwMode="auto">
          <a:xfrm>
            <a:off x="4992896" y="1305278"/>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b="1" dirty="0" smtClean="0">
                <a:solidFill>
                  <a:srgbClr val="E36C09"/>
                </a:solidFill>
                <a:latin typeface="宋体" pitchFamily="2" charset="-122"/>
                <a:sym typeface="宋体" pitchFamily="2" charset="-122"/>
              </a:rPr>
              <a:t>JAD</a:t>
            </a:r>
            <a:r>
              <a:rPr lang="zh-CN" altLang="en-US" b="1" dirty="0" smtClean="0">
                <a:solidFill>
                  <a:srgbClr val="E36C09"/>
                </a:solidFill>
                <a:latin typeface="宋体" pitchFamily="2" charset="-122"/>
                <a:sym typeface="宋体" pitchFamily="2" charset="-122"/>
              </a:rPr>
              <a:t>会议</a:t>
            </a:r>
            <a:endParaRPr lang="zh-CN" altLang="en-US" b="1" dirty="0">
              <a:solidFill>
                <a:srgbClr val="E36C09"/>
              </a:solidFill>
              <a:latin typeface="宋体" pitchFamily="2" charset="-122"/>
              <a:sym typeface="宋体" pitchFamily="2" charset="-122"/>
            </a:endParaRPr>
          </a:p>
        </p:txBody>
      </p:sp>
      <p:sp>
        <p:nvSpPr>
          <p:cNvPr id="29" name="椭圆 10"/>
          <p:cNvSpPr>
            <a:spLocks noChangeArrowheads="1"/>
          </p:cNvSpPr>
          <p:nvPr/>
        </p:nvSpPr>
        <p:spPr bwMode="auto">
          <a:xfrm>
            <a:off x="4591257" y="183326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0" name="矩形 11"/>
          <p:cNvSpPr>
            <a:spLocks noChangeArrowheads="1"/>
          </p:cNvSpPr>
          <p:nvPr/>
        </p:nvSpPr>
        <p:spPr bwMode="auto">
          <a:xfrm>
            <a:off x="4992896" y="1745374"/>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需求优先级</a:t>
            </a:r>
            <a:endParaRPr lang="zh-CN" altLang="en-US" b="1" dirty="0">
              <a:solidFill>
                <a:srgbClr val="E36C09"/>
              </a:solidFill>
              <a:latin typeface="宋体" pitchFamily="2" charset="-122"/>
              <a:sym typeface="宋体" pitchFamily="2" charset="-122"/>
            </a:endParaRPr>
          </a:p>
        </p:txBody>
      </p:sp>
      <p:sp>
        <p:nvSpPr>
          <p:cNvPr id="31" name="椭圆 10"/>
          <p:cNvSpPr>
            <a:spLocks noChangeArrowheads="1"/>
          </p:cNvSpPr>
          <p:nvPr/>
        </p:nvSpPr>
        <p:spPr bwMode="auto">
          <a:xfrm>
            <a:off x="4591257" y="227184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11"/>
          <p:cNvSpPr>
            <a:spLocks noChangeArrowheads="1"/>
          </p:cNvSpPr>
          <p:nvPr/>
        </p:nvSpPr>
        <p:spPr bwMode="auto">
          <a:xfrm>
            <a:off x="4992896" y="2185470"/>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b="1" dirty="0" smtClean="0">
                <a:solidFill>
                  <a:srgbClr val="E36C09"/>
                </a:solidFill>
                <a:latin typeface="宋体" pitchFamily="2" charset="-122"/>
                <a:sym typeface="宋体" pitchFamily="2" charset="-122"/>
              </a:rPr>
              <a:t>UML</a:t>
            </a:r>
            <a:r>
              <a:rPr lang="zh-CN" altLang="en-US" b="1" dirty="0" smtClean="0">
                <a:solidFill>
                  <a:srgbClr val="E36C09"/>
                </a:solidFill>
                <a:latin typeface="宋体" pitchFamily="2" charset="-122"/>
                <a:sym typeface="宋体" pitchFamily="2" charset="-122"/>
              </a:rPr>
              <a:t>图例</a:t>
            </a:r>
            <a:endParaRPr lang="zh-CN" altLang="en-US" b="1" dirty="0">
              <a:solidFill>
                <a:srgbClr val="E36C09"/>
              </a:solidFill>
              <a:latin typeface="宋体" pitchFamily="2" charset="-122"/>
              <a:sym typeface="宋体" pitchFamily="2" charset="-122"/>
            </a:endParaRPr>
          </a:p>
        </p:txBody>
      </p:sp>
      <p:sp>
        <p:nvSpPr>
          <p:cNvPr id="35" name="椭圆 10"/>
          <p:cNvSpPr>
            <a:spLocks noChangeArrowheads="1"/>
          </p:cNvSpPr>
          <p:nvPr/>
        </p:nvSpPr>
        <p:spPr bwMode="auto">
          <a:xfrm>
            <a:off x="467715" y="139468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6" name="矩形 11"/>
          <p:cNvSpPr>
            <a:spLocks noChangeArrowheads="1"/>
          </p:cNvSpPr>
          <p:nvPr/>
        </p:nvSpPr>
        <p:spPr bwMode="auto">
          <a:xfrm>
            <a:off x="869352" y="1305278"/>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b="1" dirty="0" smtClean="0">
                <a:solidFill>
                  <a:srgbClr val="E36C09"/>
                </a:solidFill>
                <a:latin typeface="宋体" pitchFamily="2" charset="-122"/>
                <a:sym typeface="宋体" pitchFamily="2" charset="-122"/>
              </a:rPr>
              <a:t>SRS</a:t>
            </a:r>
            <a:r>
              <a:rPr lang="zh-CN" altLang="en-US" b="1" dirty="0" smtClean="0">
                <a:solidFill>
                  <a:srgbClr val="E36C09"/>
                </a:solidFill>
                <a:latin typeface="宋体" pitchFamily="2" charset="-122"/>
                <a:sym typeface="宋体" pitchFamily="2" charset="-122"/>
              </a:rPr>
              <a:t>概述</a:t>
            </a:r>
            <a:endParaRPr lang="zh-CN" altLang="en-US" b="1" dirty="0">
              <a:solidFill>
                <a:srgbClr val="E36C09"/>
              </a:solidFill>
              <a:latin typeface="宋体" pitchFamily="2" charset="-122"/>
              <a:sym typeface="宋体" pitchFamily="2" charset="-122"/>
            </a:endParaRPr>
          </a:p>
        </p:txBody>
      </p:sp>
      <p:sp>
        <p:nvSpPr>
          <p:cNvPr id="37" name="椭圆 10"/>
          <p:cNvSpPr>
            <a:spLocks noChangeArrowheads="1"/>
          </p:cNvSpPr>
          <p:nvPr/>
        </p:nvSpPr>
        <p:spPr bwMode="auto">
          <a:xfrm>
            <a:off x="4591257" y="314900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8" name="矩形 11"/>
          <p:cNvSpPr>
            <a:spLocks noChangeArrowheads="1"/>
          </p:cNvSpPr>
          <p:nvPr/>
        </p:nvSpPr>
        <p:spPr bwMode="auto">
          <a:xfrm>
            <a:off x="4992896" y="3064075"/>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测试用例</a:t>
            </a:r>
          </a:p>
        </p:txBody>
      </p:sp>
      <p:sp>
        <p:nvSpPr>
          <p:cNvPr id="39" name="椭圆 10"/>
          <p:cNvSpPr>
            <a:spLocks noChangeArrowheads="1"/>
          </p:cNvSpPr>
          <p:nvPr/>
        </p:nvSpPr>
        <p:spPr bwMode="auto">
          <a:xfrm>
            <a:off x="4591257" y="358758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0" name="矩形 11"/>
          <p:cNvSpPr>
            <a:spLocks noChangeArrowheads="1"/>
          </p:cNvSpPr>
          <p:nvPr/>
        </p:nvSpPr>
        <p:spPr bwMode="auto">
          <a:xfrm>
            <a:off x="4992896" y="3504171"/>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用户手册及运行环境</a:t>
            </a:r>
            <a:endParaRPr lang="zh-CN" altLang="en-US" b="1" dirty="0">
              <a:solidFill>
                <a:srgbClr val="E36C09"/>
              </a:solidFill>
              <a:latin typeface="宋体" pitchFamily="2" charset="-122"/>
              <a:sym typeface="宋体" pitchFamily="2" charset="-122"/>
            </a:endParaRPr>
          </a:p>
        </p:txBody>
      </p:sp>
      <p:sp>
        <p:nvSpPr>
          <p:cNvPr id="41" name="椭圆 10"/>
          <p:cNvSpPr>
            <a:spLocks noChangeArrowheads="1"/>
          </p:cNvSpPr>
          <p:nvPr/>
        </p:nvSpPr>
        <p:spPr bwMode="auto">
          <a:xfrm>
            <a:off x="4591257" y="402616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2" name="矩形 11"/>
          <p:cNvSpPr>
            <a:spLocks noChangeArrowheads="1"/>
          </p:cNvSpPr>
          <p:nvPr/>
        </p:nvSpPr>
        <p:spPr bwMode="auto">
          <a:xfrm>
            <a:off x="4992896" y="3944270"/>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文档参考及分工明细</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0-#ppt_w/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100"/>
                                        </p:tgtEl>
                                        <p:attrNameLst>
                                          <p:attrName>style.visibility</p:attrName>
                                        </p:attrNameLst>
                                      </p:cBhvr>
                                      <p:to>
                                        <p:strVal val="visible"/>
                                      </p:to>
                                    </p:set>
                                    <p:animEffect>
                                      <p:cBhvr>
                                        <p:cTn id="12" dur="500"/>
                                        <p:tgtEl>
                                          <p:spTgt spid="4100"/>
                                        </p:tgtEl>
                                      </p:cBhvr>
                                    </p:animEffect>
                                    <p:anim calcmode="lin" valueType="num">
                                      <p:cBhvr>
                                        <p:cTn id="13" dur="500" fill="hold"/>
                                        <p:tgtEl>
                                          <p:spTgt spid="4100"/>
                                        </p:tgtEl>
                                        <p:attrNameLst>
                                          <p:attrName>ppt_x</p:attrName>
                                        </p:attrNameLst>
                                      </p:cBhvr>
                                      <p:tavLst>
                                        <p:tav tm="0">
                                          <p:val>
                                            <p:strVal val="#ppt_x"/>
                                          </p:val>
                                        </p:tav>
                                        <p:tav tm="100000">
                                          <p:val>
                                            <p:strVal val="#ppt_x"/>
                                          </p:val>
                                        </p:tav>
                                      </p:tavLst>
                                    </p:anim>
                                    <p:anim calcmode="lin" valueType="num">
                                      <p:cBhvr>
                                        <p:cTn id="14" dur="500" fill="hold"/>
                                        <p:tgtEl>
                                          <p:spTgt spid="4100"/>
                                        </p:tgtEl>
                                        <p:attrNameLst>
                                          <p:attrName>ppt_y</p:attrName>
                                        </p:attrNameLst>
                                      </p:cBhvr>
                                      <p:tavLst>
                                        <p:tav tm="0">
                                          <p:val>
                                            <p:strVal val="#ppt_y+.1"/>
                                          </p:val>
                                        </p:tav>
                                        <p:tav tm="100000">
                                          <p:val>
                                            <p:strVal val="#ppt_y"/>
                                          </p:val>
                                        </p:tav>
                                      </p:tavLst>
                                    </p:anim>
                                  </p:childTnLst>
                                </p:cTn>
                              </p:par>
                              <p:par>
                                <p:cTn id="15" presetID="6" presetClass="entr" presetSubtype="16" fill="hold" grpId="0" nodeType="withEffect">
                                  <p:stCondLst>
                                    <p:cond delay="0"/>
                                  </p:stCondLst>
                                  <p:childTnLst>
                                    <p:set>
                                      <p:cBhvr>
                                        <p:cTn id="16" dur="1" fill="hold">
                                          <p:stCondLst>
                                            <p:cond delay="0"/>
                                          </p:stCondLst>
                                        </p:cTn>
                                        <p:tgtEl>
                                          <p:spTgt spid="4107"/>
                                        </p:tgtEl>
                                        <p:attrNameLst>
                                          <p:attrName>style.visibility</p:attrName>
                                        </p:attrNameLst>
                                      </p:cBhvr>
                                      <p:to>
                                        <p:strVal val="visible"/>
                                      </p:to>
                                    </p:set>
                                    <p:animEffect>
                                      <p:cBhvr>
                                        <p:cTn id="17" dur="500"/>
                                        <p:tgtEl>
                                          <p:spTgt spid="4107"/>
                                        </p:tgtEl>
                                      </p:cBhvr>
                                    </p:animEffect>
                                  </p:childTnLst>
                                </p:cTn>
                              </p:par>
                              <p:par>
                                <p:cTn id="18" presetID="2" presetClass="entr" presetSubtype="2" fill="hold" grpId="0" nodeType="withEffect">
                                  <p:stCondLst>
                                    <p:cond delay="0"/>
                                  </p:stCondLst>
                                  <p:childTnLst>
                                    <p:set>
                                      <p:cBhvr>
                                        <p:cTn id="19" dur="1" fill="hold">
                                          <p:stCondLst>
                                            <p:cond delay="0"/>
                                          </p:stCondLst>
                                        </p:cTn>
                                        <p:tgtEl>
                                          <p:spTgt spid="4108"/>
                                        </p:tgtEl>
                                        <p:attrNameLst>
                                          <p:attrName>style.visibility</p:attrName>
                                        </p:attrNameLst>
                                      </p:cBhvr>
                                      <p:to>
                                        <p:strVal val="visible"/>
                                      </p:to>
                                    </p:set>
                                    <p:anim calcmode="lin" valueType="num">
                                      <p:cBhvr>
                                        <p:cTn id="20" dur="500" fill="hold"/>
                                        <p:tgtEl>
                                          <p:spTgt spid="4108"/>
                                        </p:tgtEl>
                                        <p:attrNameLst>
                                          <p:attrName>ppt_x</p:attrName>
                                        </p:attrNameLst>
                                      </p:cBhvr>
                                      <p:tavLst>
                                        <p:tav tm="0">
                                          <p:val>
                                            <p:strVal val="1+#ppt_w/2"/>
                                          </p:val>
                                        </p:tav>
                                        <p:tav tm="100000">
                                          <p:val>
                                            <p:strVal val="#ppt_x"/>
                                          </p:val>
                                        </p:tav>
                                      </p:tavLst>
                                    </p:anim>
                                    <p:anim calcmode="lin" valueType="num">
                                      <p:cBhvr>
                                        <p:cTn id="21" dur="500" fill="hold"/>
                                        <p:tgtEl>
                                          <p:spTgt spid="4108"/>
                                        </p:tgtEl>
                                        <p:attrNameLst>
                                          <p:attrName>ppt_y</p:attrName>
                                        </p:attrNameLst>
                                      </p:cBhvr>
                                      <p:tavLst>
                                        <p:tav tm="0">
                                          <p:val>
                                            <p:strVal val="#ppt_y"/>
                                          </p:val>
                                        </p:tav>
                                        <p:tav tm="100000">
                                          <p:val>
                                            <p:strVal val="#ppt_y"/>
                                          </p:val>
                                        </p:tav>
                                      </p:tavLst>
                                    </p:anim>
                                  </p:childTnLst>
                                </p:cTn>
                              </p:par>
                              <p:par>
                                <p:cTn id="22" presetID="6" presetClass="entr" presetSubtype="16"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p:cBhvr>
                                        <p:cTn id="24" dur="500"/>
                                        <p:tgtEl>
                                          <p:spTgt spid="23"/>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ppt_x</p:attrName>
                                        </p:attrNameLst>
                                      </p:cBhvr>
                                      <p:tavLst>
                                        <p:tav tm="0">
                                          <p:val>
                                            <p:strVal val="1+#ppt_w/2"/>
                                          </p:val>
                                        </p:tav>
                                        <p:tav tm="100000">
                                          <p:val>
                                            <p:strVal val="#ppt_x"/>
                                          </p:val>
                                        </p:tav>
                                      </p:tavLst>
                                    </p:anim>
                                    <p:anim calcmode="lin" valueType="num">
                                      <p:cBhvr>
                                        <p:cTn id="28" dur="500" fill="hold"/>
                                        <p:tgtEl>
                                          <p:spTgt spid="24"/>
                                        </p:tgtEl>
                                        <p:attrNameLst>
                                          <p:attrName>ppt_y</p:attrName>
                                        </p:attrNameLst>
                                      </p:cBhvr>
                                      <p:tavLst>
                                        <p:tav tm="0">
                                          <p:val>
                                            <p:strVal val="#ppt_y"/>
                                          </p:val>
                                        </p:tav>
                                        <p:tav tm="100000">
                                          <p:val>
                                            <p:strVal val="#ppt_y"/>
                                          </p:val>
                                        </p:tav>
                                      </p:tavLst>
                                    </p:anim>
                                  </p:childTnLst>
                                </p:cTn>
                              </p:par>
                              <p:par>
                                <p:cTn id="29" presetID="6" presetClass="entr" presetSubtype="16"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p:cBhvr>
                                        <p:cTn id="31" dur="500"/>
                                        <p:tgtEl>
                                          <p:spTgt spid="25"/>
                                        </p:tgtEl>
                                      </p:cBhvr>
                                    </p:animEffect>
                                  </p:childTnLst>
                                </p:cTn>
                              </p:par>
                              <p:par>
                                <p:cTn id="32" presetID="2" presetClass="entr" presetSubtype="2"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p:cTn id="34" dur="500" fill="hold"/>
                                        <p:tgtEl>
                                          <p:spTgt spid="26"/>
                                        </p:tgtEl>
                                        <p:attrNameLst>
                                          <p:attrName>ppt_x</p:attrName>
                                        </p:attrNameLst>
                                      </p:cBhvr>
                                      <p:tavLst>
                                        <p:tav tm="0">
                                          <p:val>
                                            <p:strVal val="1+#ppt_w/2"/>
                                          </p:val>
                                        </p:tav>
                                        <p:tav tm="100000">
                                          <p:val>
                                            <p:strVal val="#ppt_x"/>
                                          </p:val>
                                        </p:tav>
                                      </p:tavLst>
                                    </p:anim>
                                    <p:anim calcmode="lin" valueType="num">
                                      <p:cBhvr>
                                        <p:cTn id="35" dur="500" fill="hold"/>
                                        <p:tgtEl>
                                          <p:spTgt spid="26"/>
                                        </p:tgtEl>
                                        <p:attrNameLst>
                                          <p:attrName>ppt_y</p:attrName>
                                        </p:attrNameLst>
                                      </p:cBhvr>
                                      <p:tavLst>
                                        <p:tav tm="0">
                                          <p:val>
                                            <p:strVal val="#ppt_y"/>
                                          </p:val>
                                        </p:tav>
                                        <p:tav tm="100000">
                                          <p:val>
                                            <p:strVal val="#ppt_y"/>
                                          </p:val>
                                        </p:tav>
                                      </p:tavLst>
                                    </p:anim>
                                  </p:childTnLst>
                                </p:cTn>
                              </p:par>
                              <p:par>
                                <p:cTn id="36" presetID="6" presetClass="entr" presetSubtype="16"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p:cBhvr>
                                        <p:cTn id="38" dur="500"/>
                                        <p:tgtEl>
                                          <p:spTgt spid="15"/>
                                        </p:tgtEl>
                                      </p:cBhvr>
                                    </p:animEffect>
                                  </p:childTnLst>
                                </p:cTn>
                              </p:par>
                              <p:par>
                                <p:cTn id="39" presetID="2" presetClass="entr" presetSubtype="2"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ppt_x</p:attrName>
                                        </p:attrNameLst>
                                      </p:cBhvr>
                                      <p:tavLst>
                                        <p:tav tm="0">
                                          <p:val>
                                            <p:strVal val="1+#ppt_w/2"/>
                                          </p:val>
                                        </p:tav>
                                        <p:tav tm="100000">
                                          <p:val>
                                            <p:strVal val="#ppt_x"/>
                                          </p:val>
                                        </p:tav>
                                      </p:tavLst>
                                    </p:anim>
                                    <p:anim calcmode="lin" valueType="num">
                                      <p:cBhvr>
                                        <p:cTn id="42" dur="500" fill="hold"/>
                                        <p:tgtEl>
                                          <p:spTgt spid="16"/>
                                        </p:tgtEl>
                                        <p:attrNameLst>
                                          <p:attrName>ppt_y</p:attrName>
                                        </p:attrNameLst>
                                      </p:cBhvr>
                                      <p:tavLst>
                                        <p:tav tm="0">
                                          <p:val>
                                            <p:strVal val="#ppt_y"/>
                                          </p:val>
                                        </p:tav>
                                        <p:tav tm="100000">
                                          <p:val>
                                            <p:strVal val="#ppt_y"/>
                                          </p:val>
                                        </p:tav>
                                      </p:tavLst>
                                    </p:anim>
                                  </p:childTnLst>
                                </p:cTn>
                              </p:par>
                              <p:par>
                                <p:cTn id="43" presetID="6" presetClass="entr" presetSubtype="16"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p:cBhvr>
                                        <p:cTn id="45" dur="500"/>
                                        <p:tgtEl>
                                          <p:spTgt spid="17"/>
                                        </p:tgtEl>
                                      </p:cBhvr>
                                    </p:animEffect>
                                  </p:childTnLst>
                                </p:cTn>
                              </p:par>
                              <p:par>
                                <p:cTn id="46" presetID="2" presetClass="entr" presetSubtype="2"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p:cTn id="48" dur="500" fill="hold"/>
                                        <p:tgtEl>
                                          <p:spTgt spid="18"/>
                                        </p:tgtEl>
                                        <p:attrNameLst>
                                          <p:attrName>ppt_x</p:attrName>
                                        </p:attrNameLst>
                                      </p:cBhvr>
                                      <p:tavLst>
                                        <p:tav tm="0">
                                          <p:val>
                                            <p:strVal val="1+#ppt_w/2"/>
                                          </p:val>
                                        </p:tav>
                                        <p:tav tm="100000">
                                          <p:val>
                                            <p:strVal val="#ppt_x"/>
                                          </p:val>
                                        </p:tav>
                                      </p:tavLst>
                                    </p:anim>
                                    <p:anim calcmode="lin" valueType="num">
                                      <p:cBhvr>
                                        <p:cTn id="49" dur="500" fill="hold"/>
                                        <p:tgtEl>
                                          <p:spTgt spid="18"/>
                                        </p:tgtEl>
                                        <p:attrNameLst>
                                          <p:attrName>ppt_y</p:attrName>
                                        </p:attrNameLst>
                                      </p:cBhvr>
                                      <p:tavLst>
                                        <p:tav tm="0">
                                          <p:val>
                                            <p:strVal val="#ppt_y"/>
                                          </p:val>
                                        </p:tav>
                                        <p:tav tm="100000">
                                          <p:val>
                                            <p:strVal val="#ppt_y"/>
                                          </p:val>
                                        </p:tav>
                                      </p:tavLst>
                                    </p:anim>
                                  </p:childTnLst>
                                </p:cTn>
                              </p:par>
                              <p:par>
                                <p:cTn id="50" presetID="6" presetClass="entr" presetSubtype="16"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p:cBhvr>
                                        <p:cTn id="52" dur="500"/>
                                        <p:tgtEl>
                                          <p:spTgt spid="19"/>
                                        </p:tgtEl>
                                      </p:cBhvr>
                                    </p:animEffect>
                                  </p:childTnLst>
                                </p:cTn>
                              </p:par>
                              <p:par>
                                <p:cTn id="53" presetID="2" presetClass="entr" presetSubtype="2"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p:cTn id="55" dur="500" fill="hold"/>
                                        <p:tgtEl>
                                          <p:spTgt spid="20"/>
                                        </p:tgtEl>
                                        <p:attrNameLst>
                                          <p:attrName>ppt_x</p:attrName>
                                        </p:attrNameLst>
                                      </p:cBhvr>
                                      <p:tavLst>
                                        <p:tav tm="0">
                                          <p:val>
                                            <p:strVal val="1+#ppt_w/2"/>
                                          </p:val>
                                        </p:tav>
                                        <p:tav tm="100000">
                                          <p:val>
                                            <p:strVal val="#ppt_x"/>
                                          </p:val>
                                        </p:tav>
                                      </p:tavLst>
                                    </p:anim>
                                    <p:anim calcmode="lin" valueType="num">
                                      <p:cBhvr>
                                        <p:cTn id="56" dur="500" fill="hold"/>
                                        <p:tgtEl>
                                          <p:spTgt spid="20"/>
                                        </p:tgtEl>
                                        <p:attrNameLst>
                                          <p:attrName>ppt_y</p:attrName>
                                        </p:attrNameLst>
                                      </p:cBhvr>
                                      <p:tavLst>
                                        <p:tav tm="0">
                                          <p:val>
                                            <p:strVal val="#ppt_y"/>
                                          </p:val>
                                        </p:tav>
                                        <p:tav tm="100000">
                                          <p:val>
                                            <p:strVal val="#ppt_y"/>
                                          </p:val>
                                        </p:tav>
                                      </p:tavLst>
                                    </p:anim>
                                  </p:childTnLst>
                                </p:cTn>
                              </p:par>
                              <p:par>
                                <p:cTn id="57" presetID="6" presetClass="entr" presetSubtype="16"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p:cBhvr>
                                        <p:cTn id="59" dur="500"/>
                                        <p:tgtEl>
                                          <p:spTgt spid="21"/>
                                        </p:tgtEl>
                                      </p:cBhvr>
                                    </p:animEffect>
                                  </p:childTnLst>
                                </p:cTn>
                              </p:par>
                              <p:par>
                                <p:cTn id="60" presetID="2" presetClass="entr" presetSubtype="2"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p:cTn id="62" dur="500" fill="hold"/>
                                        <p:tgtEl>
                                          <p:spTgt spid="22"/>
                                        </p:tgtEl>
                                        <p:attrNameLst>
                                          <p:attrName>ppt_x</p:attrName>
                                        </p:attrNameLst>
                                      </p:cBhvr>
                                      <p:tavLst>
                                        <p:tav tm="0">
                                          <p:val>
                                            <p:strVal val="1+#ppt_w/2"/>
                                          </p:val>
                                        </p:tav>
                                        <p:tav tm="100000">
                                          <p:val>
                                            <p:strVal val="#ppt_x"/>
                                          </p:val>
                                        </p:tav>
                                      </p:tavLst>
                                    </p:anim>
                                    <p:anim calcmode="lin" valueType="num">
                                      <p:cBhvr>
                                        <p:cTn id="63" dur="500" fill="hold"/>
                                        <p:tgtEl>
                                          <p:spTgt spid="22"/>
                                        </p:tgtEl>
                                        <p:attrNameLst>
                                          <p:attrName>ppt_y</p:attrName>
                                        </p:attrNameLst>
                                      </p:cBhvr>
                                      <p:tavLst>
                                        <p:tav tm="0">
                                          <p:val>
                                            <p:strVal val="#ppt_y"/>
                                          </p:val>
                                        </p:tav>
                                        <p:tav tm="100000">
                                          <p:val>
                                            <p:strVal val="#ppt_y"/>
                                          </p:val>
                                        </p:tav>
                                      </p:tavLst>
                                    </p:anim>
                                  </p:childTnLst>
                                </p:cTn>
                              </p:par>
                              <p:par>
                                <p:cTn id="64" presetID="6" presetClass="entr" presetSubtype="16"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p:cBhvr>
                                        <p:cTn id="66" dur="500"/>
                                        <p:tgtEl>
                                          <p:spTgt spid="27"/>
                                        </p:tgtEl>
                                      </p:cBhvr>
                                    </p:animEffect>
                                  </p:childTnLst>
                                </p:cTn>
                              </p:par>
                              <p:par>
                                <p:cTn id="67" presetID="2" presetClass="entr" presetSubtype="2"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p:cTn id="69" dur="500" fill="hold"/>
                                        <p:tgtEl>
                                          <p:spTgt spid="28"/>
                                        </p:tgtEl>
                                        <p:attrNameLst>
                                          <p:attrName>ppt_x</p:attrName>
                                        </p:attrNameLst>
                                      </p:cBhvr>
                                      <p:tavLst>
                                        <p:tav tm="0">
                                          <p:val>
                                            <p:strVal val="1+#ppt_w/2"/>
                                          </p:val>
                                        </p:tav>
                                        <p:tav tm="100000">
                                          <p:val>
                                            <p:strVal val="#ppt_x"/>
                                          </p:val>
                                        </p:tav>
                                      </p:tavLst>
                                    </p:anim>
                                    <p:anim calcmode="lin" valueType="num">
                                      <p:cBhvr>
                                        <p:cTn id="70" dur="500" fill="hold"/>
                                        <p:tgtEl>
                                          <p:spTgt spid="28"/>
                                        </p:tgtEl>
                                        <p:attrNameLst>
                                          <p:attrName>ppt_y</p:attrName>
                                        </p:attrNameLst>
                                      </p:cBhvr>
                                      <p:tavLst>
                                        <p:tav tm="0">
                                          <p:val>
                                            <p:strVal val="#ppt_y"/>
                                          </p:val>
                                        </p:tav>
                                        <p:tav tm="100000">
                                          <p:val>
                                            <p:strVal val="#ppt_y"/>
                                          </p:val>
                                        </p:tav>
                                      </p:tavLst>
                                    </p:anim>
                                  </p:childTnLst>
                                </p:cTn>
                              </p:par>
                              <p:par>
                                <p:cTn id="71" presetID="6" presetClass="entr" presetSubtype="16"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p:cBhvr>
                                        <p:cTn id="73" dur="500"/>
                                        <p:tgtEl>
                                          <p:spTgt spid="29"/>
                                        </p:tgtEl>
                                      </p:cBhvr>
                                    </p:animEffect>
                                  </p:childTnLst>
                                </p:cTn>
                              </p:par>
                              <p:par>
                                <p:cTn id="74" presetID="2" presetClass="entr" presetSubtype="2"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anim calcmode="lin" valueType="num">
                                      <p:cBhvr>
                                        <p:cTn id="76" dur="500" fill="hold"/>
                                        <p:tgtEl>
                                          <p:spTgt spid="30"/>
                                        </p:tgtEl>
                                        <p:attrNameLst>
                                          <p:attrName>ppt_x</p:attrName>
                                        </p:attrNameLst>
                                      </p:cBhvr>
                                      <p:tavLst>
                                        <p:tav tm="0">
                                          <p:val>
                                            <p:strVal val="1+#ppt_w/2"/>
                                          </p:val>
                                        </p:tav>
                                        <p:tav tm="100000">
                                          <p:val>
                                            <p:strVal val="#ppt_x"/>
                                          </p:val>
                                        </p:tav>
                                      </p:tavLst>
                                    </p:anim>
                                    <p:anim calcmode="lin" valueType="num">
                                      <p:cBhvr>
                                        <p:cTn id="77" dur="500" fill="hold"/>
                                        <p:tgtEl>
                                          <p:spTgt spid="30"/>
                                        </p:tgtEl>
                                        <p:attrNameLst>
                                          <p:attrName>ppt_y</p:attrName>
                                        </p:attrNameLst>
                                      </p:cBhvr>
                                      <p:tavLst>
                                        <p:tav tm="0">
                                          <p:val>
                                            <p:strVal val="#ppt_y"/>
                                          </p:val>
                                        </p:tav>
                                        <p:tav tm="100000">
                                          <p:val>
                                            <p:strVal val="#ppt_y"/>
                                          </p:val>
                                        </p:tav>
                                      </p:tavLst>
                                    </p:anim>
                                  </p:childTnLst>
                                </p:cTn>
                              </p:par>
                              <p:par>
                                <p:cTn id="78" presetID="6" presetClass="entr" presetSubtype="16" fill="hold" grpId="0" nodeType="withEffect">
                                  <p:stCondLst>
                                    <p:cond delay="0"/>
                                  </p:stCondLst>
                                  <p:childTnLst>
                                    <p:set>
                                      <p:cBhvr>
                                        <p:cTn id="79" dur="1" fill="hold">
                                          <p:stCondLst>
                                            <p:cond delay="0"/>
                                          </p:stCondLst>
                                        </p:cTn>
                                        <p:tgtEl>
                                          <p:spTgt spid="31"/>
                                        </p:tgtEl>
                                        <p:attrNameLst>
                                          <p:attrName>style.visibility</p:attrName>
                                        </p:attrNameLst>
                                      </p:cBhvr>
                                      <p:to>
                                        <p:strVal val="visible"/>
                                      </p:to>
                                    </p:set>
                                    <p:animEffect>
                                      <p:cBhvr>
                                        <p:cTn id="80" dur="500"/>
                                        <p:tgtEl>
                                          <p:spTgt spid="31"/>
                                        </p:tgtEl>
                                      </p:cBhvr>
                                    </p:animEffect>
                                  </p:childTnLst>
                                </p:cTn>
                              </p:par>
                              <p:par>
                                <p:cTn id="81" presetID="2" presetClass="entr" presetSubtype="2"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 calcmode="lin" valueType="num">
                                      <p:cBhvr>
                                        <p:cTn id="83" dur="500" fill="hold"/>
                                        <p:tgtEl>
                                          <p:spTgt spid="32"/>
                                        </p:tgtEl>
                                        <p:attrNameLst>
                                          <p:attrName>ppt_x</p:attrName>
                                        </p:attrNameLst>
                                      </p:cBhvr>
                                      <p:tavLst>
                                        <p:tav tm="0">
                                          <p:val>
                                            <p:strVal val="1+#ppt_w/2"/>
                                          </p:val>
                                        </p:tav>
                                        <p:tav tm="100000">
                                          <p:val>
                                            <p:strVal val="#ppt_x"/>
                                          </p:val>
                                        </p:tav>
                                      </p:tavLst>
                                    </p:anim>
                                    <p:anim calcmode="lin" valueType="num">
                                      <p:cBhvr>
                                        <p:cTn id="84" dur="500" fill="hold"/>
                                        <p:tgtEl>
                                          <p:spTgt spid="32"/>
                                        </p:tgtEl>
                                        <p:attrNameLst>
                                          <p:attrName>ppt_y</p:attrName>
                                        </p:attrNameLst>
                                      </p:cBhvr>
                                      <p:tavLst>
                                        <p:tav tm="0">
                                          <p:val>
                                            <p:strVal val="#ppt_y"/>
                                          </p:val>
                                        </p:tav>
                                        <p:tav tm="100000">
                                          <p:val>
                                            <p:strVal val="#ppt_y"/>
                                          </p:val>
                                        </p:tav>
                                      </p:tavLst>
                                    </p:anim>
                                  </p:childTnLst>
                                </p:cTn>
                              </p:par>
                              <p:par>
                                <p:cTn id="85" presetID="6" presetClass="entr" presetSubtype="16"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animEffect>
                                      <p:cBhvr>
                                        <p:cTn id="87" dur="500"/>
                                        <p:tgtEl>
                                          <p:spTgt spid="35"/>
                                        </p:tgtEl>
                                      </p:cBhvr>
                                    </p:animEffect>
                                  </p:childTnLst>
                                </p:cTn>
                              </p:par>
                              <p:par>
                                <p:cTn id="88" presetID="2" presetClass="entr" presetSubtype="2" fill="hold" grpId="0" nodeType="withEffect">
                                  <p:stCondLst>
                                    <p:cond delay="0"/>
                                  </p:stCondLst>
                                  <p:childTnLst>
                                    <p:set>
                                      <p:cBhvr>
                                        <p:cTn id="89" dur="1" fill="hold">
                                          <p:stCondLst>
                                            <p:cond delay="0"/>
                                          </p:stCondLst>
                                        </p:cTn>
                                        <p:tgtEl>
                                          <p:spTgt spid="36"/>
                                        </p:tgtEl>
                                        <p:attrNameLst>
                                          <p:attrName>style.visibility</p:attrName>
                                        </p:attrNameLst>
                                      </p:cBhvr>
                                      <p:to>
                                        <p:strVal val="visible"/>
                                      </p:to>
                                    </p:set>
                                    <p:anim calcmode="lin" valueType="num">
                                      <p:cBhvr>
                                        <p:cTn id="90" dur="500" fill="hold"/>
                                        <p:tgtEl>
                                          <p:spTgt spid="36"/>
                                        </p:tgtEl>
                                        <p:attrNameLst>
                                          <p:attrName>ppt_x</p:attrName>
                                        </p:attrNameLst>
                                      </p:cBhvr>
                                      <p:tavLst>
                                        <p:tav tm="0">
                                          <p:val>
                                            <p:strVal val="1+#ppt_w/2"/>
                                          </p:val>
                                        </p:tav>
                                        <p:tav tm="100000">
                                          <p:val>
                                            <p:strVal val="#ppt_x"/>
                                          </p:val>
                                        </p:tav>
                                      </p:tavLst>
                                    </p:anim>
                                    <p:anim calcmode="lin" valueType="num">
                                      <p:cBhvr>
                                        <p:cTn id="91" dur="500" fill="hold"/>
                                        <p:tgtEl>
                                          <p:spTgt spid="36"/>
                                        </p:tgtEl>
                                        <p:attrNameLst>
                                          <p:attrName>ppt_y</p:attrName>
                                        </p:attrNameLst>
                                      </p:cBhvr>
                                      <p:tavLst>
                                        <p:tav tm="0">
                                          <p:val>
                                            <p:strVal val="#ppt_y"/>
                                          </p:val>
                                        </p:tav>
                                        <p:tav tm="100000">
                                          <p:val>
                                            <p:strVal val="#ppt_y"/>
                                          </p:val>
                                        </p:tav>
                                      </p:tavLst>
                                    </p:anim>
                                  </p:childTnLst>
                                </p:cTn>
                              </p:par>
                              <p:par>
                                <p:cTn id="92" presetID="6" presetClass="entr" presetSubtype="16" fill="hold" grpId="0" nodeType="withEffect">
                                  <p:stCondLst>
                                    <p:cond delay="0"/>
                                  </p:stCondLst>
                                  <p:childTnLst>
                                    <p:set>
                                      <p:cBhvr>
                                        <p:cTn id="93" dur="1" fill="hold">
                                          <p:stCondLst>
                                            <p:cond delay="0"/>
                                          </p:stCondLst>
                                        </p:cTn>
                                        <p:tgtEl>
                                          <p:spTgt spid="37"/>
                                        </p:tgtEl>
                                        <p:attrNameLst>
                                          <p:attrName>style.visibility</p:attrName>
                                        </p:attrNameLst>
                                      </p:cBhvr>
                                      <p:to>
                                        <p:strVal val="visible"/>
                                      </p:to>
                                    </p:set>
                                    <p:animEffect>
                                      <p:cBhvr>
                                        <p:cTn id="94" dur="500"/>
                                        <p:tgtEl>
                                          <p:spTgt spid="37"/>
                                        </p:tgtEl>
                                      </p:cBhvr>
                                    </p:animEffect>
                                  </p:childTnLst>
                                </p:cTn>
                              </p:par>
                              <p:par>
                                <p:cTn id="95" presetID="2" presetClass="entr" presetSubtype="2"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 calcmode="lin" valueType="num">
                                      <p:cBhvr>
                                        <p:cTn id="97" dur="500" fill="hold"/>
                                        <p:tgtEl>
                                          <p:spTgt spid="38"/>
                                        </p:tgtEl>
                                        <p:attrNameLst>
                                          <p:attrName>ppt_x</p:attrName>
                                        </p:attrNameLst>
                                      </p:cBhvr>
                                      <p:tavLst>
                                        <p:tav tm="0">
                                          <p:val>
                                            <p:strVal val="1+#ppt_w/2"/>
                                          </p:val>
                                        </p:tav>
                                        <p:tav tm="100000">
                                          <p:val>
                                            <p:strVal val="#ppt_x"/>
                                          </p:val>
                                        </p:tav>
                                      </p:tavLst>
                                    </p:anim>
                                    <p:anim calcmode="lin" valueType="num">
                                      <p:cBhvr>
                                        <p:cTn id="98" dur="500" fill="hold"/>
                                        <p:tgtEl>
                                          <p:spTgt spid="38"/>
                                        </p:tgtEl>
                                        <p:attrNameLst>
                                          <p:attrName>ppt_y</p:attrName>
                                        </p:attrNameLst>
                                      </p:cBhvr>
                                      <p:tavLst>
                                        <p:tav tm="0">
                                          <p:val>
                                            <p:strVal val="#ppt_y"/>
                                          </p:val>
                                        </p:tav>
                                        <p:tav tm="100000">
                                          <p:val>
                                            <p:strVal val="#ppt_y"/>
                                          </p:val>
                                        </p:tav>
                                      </p:tavLst>
                                    </p:anim>
                                  </p:childTnLst>
                                </p:cTn>
                              </p:par>
                              <p:par>
                                <p:cTn id="99" presetID="6" presetClass="entr" presetSubtype="16" fill="hold" grpId="0" nodeType="withEffect">
                                  <p:stCondLst>
                                    <p:cond delay="0"/>
                                  </p:stCondLst>
                                  <p:childTnLst>
                                    <p:set>
                                      <p:cBhvr>
                                        <p:cTn id="100" dur="1" fill="hold">
                                          <p:stCondLst>
                                            <p:cond delay="0"/>
                                          </p:stCondLst>
                                        </p:cTn>
                                        <p:tgtEl>
                                          <p:spTgt spid="39"/>
                                        </p:tgtEl>
                                        <p:attrNameLst>
                                          <p:attrName>style.visibility</p:attrName>
                                        </p:attrNameLst>
                                      </p:cBhvr>
                                      <p:to>
                                        <p:strVal val="visible"/>
                                      </p:to>
                                    </p:set>
                                    <p:animEffect>
                                      <p:cBhvr>
                                        <p:cTn id="101" dur="500"/>
                                        <p:tgtEl>
                                          <p:spTgt spid="39"/>
                                        </p:tgtEl>
                                      </p:cBhvr>
                                    </p:animEffect>
                                  </p:childTnLst>
                                </p:cTn>
                              </p:par>
                              <p:par>
                                <p:cTn id="102" presetID="2" presetClass="entr" presetSubtype="2" fill="hold" grpId="0" nodeType="withEffect">
                                  <p:stCondLst>
                                    <p:cond delay="0"/>
                                  </p:stCondLst>
                                  <p:childTnLst>
                                    <p:set>
                                      <p:cBhvr>
                                        <p:cTn id="103" dur="1" fill="hold">
                                          <p:stCondLst>
                                            <p:cond delay="0"/>
                                          </p:stCondLst>
                                        </p:cTn>
                                        <p:tgtEl>
                                          <p:spTgt spid="40"/>
                                        </p:tgtEl>
                                        <p:attrNameLst>
                                          <p:attrName>style.visibility</p:attrName>
                                        </p:attrNameLst>
                                      </p:cBhvr>
                                      <p:to>
                                        <p:strVal val="visible"/>
                                      </p:to>
                                    </p:set>
                                    <p:anim calcmode="lin" valueType="num">
                                      <p:cBhvr>
                                        <p:cTn id="104" dur="500" fill="hold"/>
                                        <p:tgtEl>
                                          <p:spTgt spid="40"/>
                                        </p:tgtEl>
                                        <p:attrNameLst>
                                          <p:attrName>ppt_x</p:attrName>
                                        </p:attrNameLst>
                                      </p:cBhvr>
                                      <p:tavLst>
                                        <p:tav tm="0">
                                          <p:val>
                                            <p:strVal val="1+#ppt_w/2"/>
                                          </p:val>
                                        </p:tav>
                                        <p:tav tm="100000">
                                          <p:val>
                                            <p:strVal val="#ppt_x"/>
                                          </p:val>
                                        </p:tav>
                                      </p:tavLst>
                                    </p:anim>
                                    <p:anim calcmode="lin" valueType="num">
                                      <p:cBhvr>
                                        <p:cTn id="105" dur="500" fill="hold"/>
                                        <p:tgtEl>
                                          <p:spTgt spid="40"/>
                                        </p:tgtEl>
                                        <p:attrNameLst>
                                          <p:attrName>ppt_y</p:attrName>
                                        </p:attrNameLst>
                                      </p:cBhvr>
                                      <p:tavLst>
                                        <p:tav tm="0">
                                          <p:val>
                                            <p:strVal val="#ppt_y"/>
                                          </p:val>
                                        </p:tav>
                                        <p:tav tm="100000">
                                          <p:val>
                                            <p:strVal val="#ppt_y"/>
                                          </p:val>
                                        </p:tav>
                                      </p:tavLst>
                                    </p:anim>
                                  </p:childTnLst>
                                </p:cTn>
                              </p:par>
                              <p:par>
                                <p:cTn id="106" presetID="6" presetClass="entr" presetSubtype="16" fill="hold" grpId="0" nodeType="withEffect">
                                  <p:stCondLst>
                                    <p:cond delay="0"/>
                                  </p:stCondLst>
                                  <p:childTnLst>
                                    <p:set>
                                      <p:cBhvr>
                                        <p:cTn id="107" dur="1" fill="hold">
                                          <p:stCondLst>
                                            <p:cond delay="0"/>
                                          </p:stCondLst>
                                        </p:cTn>
                                        <p:tgtEl>
                                          <p:spTgt spid="41"/>
                                        </p:tgtEl>
                                        <p:attrNameLst>
                                          <p:attrName>style.visibility</p:attrName>
                                        </p:attrNameLst>
                                      </p:cBhvr>
                                      <p:to>
                                        <p:strVal val="visible"/>
                                      </p:to>
                                    </p:set>
                                    <p:animEffect>
                                      <p:cBhvr>
                                        <p:cTn id="108" dur="500"/>
                                        <p:tgtEl>
                                          <p:spTgt spid="41"/>
                                        </p:tgtEl>
                                      </p:cBhvr>
                                    </p:animEffect>
                                  </p:childTnLst>
                                </p:cTn>
                              </p:par>
                              <p:par>
                                <p:cTn id="109" presetID="2" presetClass="entr" presetSubtype="2" fill="hold" grpId="0" nodeType="withEffect">
                                  <p:stCondLst>
                                    <p:cond delay="0"/>
                                  </p:stCondLst>
                                  <p:childTnLst>
                                    <p:set>
                                      <p:cBhvr>
                                        <p:cTn id="110" dur="1" fill="hold">
                                          <p:stCondLst>
                                            <p:cond delay="0"/>
                                          </p:stCondLst>
                                        </p:cTn>
                                        <p:tgtEl>
                                          <p:spTgt spid="42"/>
                                        </p:tgtEl>
                                        <p:attrNameLst>
                                          <p:attrName>style.visibility</p:attrName>
                                        </p:attrNameLst>
                                      </p:cBhvr>
                                      <p:to>
                                        <p:strVal val="visible"/>
                                      </p:to>
                                    </p:set>
                                    <p:anim calcmode="lin" valueType="num">
                                      <p:cBhvr>
                                        <p:cTn id="111" dur="500" fill="hold"/>
                                        <p:tgtEl>
                                          <p:spTgt spid="42"/>
                                        </p:tgtEl>
                                        <p:attrNameLst>
                                          <p:attrName>ppt_x</p:attrName>
                                        </p:attrNameLst>
                                      </p:cBhvr>
                                      <p:tavLst>
                                        <p:tav tm="0">
                                          <p:val>
                                            <p:strVal val="1+#ppt_w/2"/>
                                          </p:val>
                                        </p:tav>
                                        <p:tav tm="100000">
                                          <p:val>
                                            <p:strVal val="#ppt_x"/>
                                          </p:val>
                                        </p:tav>
                                      </p:tavLst>
                                    </p:anim>
                                    <p:anim calcmode="lin" valueType="num">
                                      <p:cBhvr>
                                        <p:cTn id="112"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nimBg="1" autoUpdateAnimBg="0"/>
      <p:bldP spid="4100" grpId="0" bldLvl="0" animBg="1" autoUpdateAnimBg="0"/>
      <p:bldP spid="4107" grpId="0" bldLvl="0" animBg="1" autoUpdateAnimBg="0"/>
      <p:bldP spid="4108" grpId="0" bldLvl="0" animBg="1" autoUpdateAnimBg="0"/>
      <p:bldP spid="23" grpId="0" bldLvl="0" animBg="1" autoUpdateAnimBg="0"/>
      <p:bldP spid="24" grpId="0" bldLvl="0" animBg="1" autoUpdateAnimBg="0"/>
      <p:bldP spid="25" grpId="0" bldLvl="0" animBg="1" autoUpdateAnimBg="0"/>
      <p:bldP spid="26" grpId="0" bldLvl="0" animBg="1" autoUpdateAnimBg="0"/>
      <p:bldP spid="15" grpId="0" bldLvl="0" animBg="1" autoUpdateAnimBg="0"/>
      <p:bldP spid="16" grpId="0" bldLvl="0" animBg="1" autoUpdateAnimBg="0"/>
      <p:bldP spid="17" grpId="0" bldLvl="0" animBg="1" autoUpdateAnimBg="0"/>
      <p:bldP spid="18" grpId="0" bldLvl="0" animBg="1" autoUpdateAnimBg="0"/>
      <p:bldP spid="19" grpId="0" bldLvl="0" animBg="1" autoUpdateAnimBg="0"/>
      <p:bldP spid="20" grpId="0" bldLvl="0" animBg="1" autoUpdateAnimBg="0"/>
      <p:bldP spid="21" grpId="0" bldLvl="0" animBg="1" autoUpdateAnimBg="0"/>
      <p:bldP spid="22" grpId="0" bldLvl="0" animBg="1" autoUpdateAnimBg="0"/>
      <p:bldP spid="27" grpId="0" bldLvl="0" animBg="1" autoUpdateAnimBg="0"/>
      <p:bldP spid="28" grpId="0" bldLvl="0" animBg="1" autoUpdateAnimBg="0"/>
      <p:bldP spid="29" grpId="0" bldLvl="0" animBg="1" autoUpdateAnimBg="0"/>
      <p:bldP spid="30" grpId="0" bldLvl="0" animBg="1" autoUpdateAnimBg="0"/>
      <p:bldP spid="31" grpId="0" bldLvl="0" animBg="1" autoUpdateAnimBg="0"/>
      <p:bldP spid="32" grpId="0" bldLvl="0" animBg="1" autoUpdateAnimBg="0"/>
      <p:bldP spid="35" grpId="0" bldLvl="0" animBg="1" autoUpdateAnimBg="0"/>
      <p:bldP spid="36" grpId="0" bldLvl="0" animBg="1" autoUpdateAnimBg="0"/>
      <p:bldP spid="37" grpId="0" bldLvl="0" animBg="1" autoUpdateAnimBg="0"/>
      <p:bldP spid="38" grpId="0" bldLvl="0" animBg="1" autoUpdateAnimBg="0"/>
      <p:bldP spid="39" grpId="0" bldLvl="0" animBg="1" autoUpdateAnimBg="0"/>
      <p:bldP spid="40" grpId="0" bldLvl="0" animBg="1" autoUpdateAnimBg="0"/>
      <p:bldP spid="41" grpId="0" bldLvl="0" animBg="1" autoUpdateAnimBg="0"/>
      <p:bldP spid="42"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608318" y="1995710"/>
            <a:ext cx="165590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Five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smtClean="0">
                <a:solidFill>
                  <a:srgbClr val="E36C09"/>
                </a:solidFill>
                <a:latin typeface="宋体" pitchFamily="2" charset="-122"/>
                <a:sym typeface="宋体" pitchFamily="2" charset="-122"/>
              </a:rPr>
              <a:t>界面原型</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20</a:t>
            </a:fld>
            <a:endParaRPr lang="zh-CN" altLang="en-US" sz="1800">
              <a:solidFill>
                <a:schemeClr val="tx1"/>
              </a:solidFill>
            </a:endParaRPr>
          </a:p>
        </p:txBody>
      </p:sp>
    </p:spTree>
    <p:extLst>
      <p:ext uri="{BB962C8B-B14F-4D97-AF65-F5344CB8AC3E}">
        <p14:creationId xmlns:p14="http://schemas.microsoft.com/office/powerpoint/2010/main" val="2375752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5-1 </a:t>
            </a:r>
            <a:r>
              <a:rPr lang="zh-CN" altLang="en-US" sz="2800" b="1" dirty="0" smtClean="0">
                <a:solidFill>
                  <a:schemeClr val="bg1"/>
                </a:solidFill>
                <a:latin typeface="Calibri" pitchFamily="34" charset="0"/>
                <a:sym typeface="Calibri" pitchFamily="34" charset="0"/>
              </a:rPr>
              <a:t>界面确认</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21</a:t>
            </a:fld>
            <a:endParaRPr lang="zh-CN" altLang="en-US" sz="1800">
              <a:solidFill>
                <a:schemeClr val="tx1"/>
              </a:solidFill>
            </a:endParaRP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735" y="915635"/>
            <a:ext cx="7952412" cy="3744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35853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5-2 </a:t>
            </a:r>
            <a:r>
              <a:rPr lang="zh-CN" altLang="en-US" sz="2800" b="1" dirty="0" smtClean="0">
                <a:solidFill>
                  <a:schemeClr val="bg1"/>
                </a:solidFill>
                <a:latin typeface="Calibri" pitchFamily="34" charset="0"/>
                <a:sym typeface="Calibri" pitchFamily="34" charset="0"/>
              </a:rPr>
              <a:t>界面确认</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22</a:t>
            </a:fld>
            <a:endParaRPr lang="zh-CN" altLang="en-US" sz="1800">
              <a:solidFill>
                <a:schemeClr val="tx1"/>
              </a:solidFill>
            </a:endParaRP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03537" y="915635"/>
            <a:ext cx="7856807" cy="3744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134469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704146" y="1995710"/>
            <a:ext cx="146424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Six</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用例图与用例描述</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23</a:t>
            </a:fld>
            <a:endParaRPr lang="zh-CN" altLang="en-US" sz="1800">
              <a:solidFill>
                <a:schemeClr val="tx1"/>
              </a:solidFill>
            </a:endParaRPr>
          </a:p>
        </p:txBody>
      </p:sp>
    </p:spTree>
    <p:extLst>
      <p:ext uri="{BB962C8B-B14F-4D97-AF65-F5344CB8AC3E}">
        <p14:creationId xmlns:p14="http://schemas.microsoft.com/office/powerpoint/2010/main" val="373741444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6</a:t>
            </a:r>
            <a:r>
              <a:rPr lang="en-US" altLang="zh-CN" sz="2800" b="1" dirty="0" smtClean="0">
                <a:solidFill>
                  <a:schemeClr val="bg1"/>
                </a:solidFill>
                <a:latin typeface="Calibri" pitchFamily="34" charset="0"/>
                <a:sym typeface="Calibri" pitchFamily="34" charset="0"/>
              </a:rPr>
              <a:t>-1 </a:t>
            </a:r>
            <a:r>
              <a:rPr lang="zh-CN" altLang="en-US" sz="2800" b="1" dirty="0" smtClean="0">
                <a:solidFill>
                  <a:schemeClr val="bg1"/>
                </a:solidFill>
                <a:latin typeface="Calibri" pitchFamily="34" charset="0"/>
                <a:sym typeface="Calibri" pitchFamily="34" charset="0"/>
              </a:rPr>
              <a:t>用例图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24</a:t>
            </a:fld>
            <a:endParaRPr lang="zh-CN" altLang="en-US" sz="1800">
              <a:solidFill>
                <a:schemeClr val="tx1"/>
              </a:solidFill>
            </a:endParaRPr>
          </a:p>
        </p:txBody>
      </p:sp>
      <p:sp>
        <p:nvSpPr>
          <p:cNvPr id="8" name="TextBox 7"/>
          <p:cNvSpPr>
            <a:spLocks noChangeArrowheads="1"/>
          </p:cNvSpPr>
          <p:nvPr/>
        </p:nvSpPr>
        <p:spPr bwMode="auto">
          <a:xfrm>
            <a:off x="5580070" y="4168416"/>
            <a:ext cx="34562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t>管理员</a:t>
            </a:r>
            <a:r>
              <a:rPr lang="zh-CN" altLang="zh-CN" sz="1600" b="1" dirty="0" smtClean="0"/>
              <a:t>查看</a:t>
            </a:r>
            <a:r>
              <a:rPr lang="zh-CN" altLang="zh-CN" sz="1600" b="1" dirty="0"/>
              <a:t>用户列表用例图</a:t>
            </a:r>
            <a:endParaRPr lang="zh-CN" altLang="en-US" sz="1600" b="1" dirty="0">
              <a:solidFill>
                <a:srgbClr val="000000"/>
              </a:solidFill>
              <a:latin typeface="Calibri" pitchFamily="34" charset="0"/>
              <a:sym typeface="Calibri" pitchFamily="34" charset="0"/>
            </a:endParaRPr>
          </a:p>
        </p:txBody>
      </p:sp>
      <p:pic>
        <p:nvPicPr>
          <p:cNvPr id="12" name="图片 11"/>
          <p:cNvPicPr/>
          <p:nvPr/>
        </p:nvPicPr>
        <p:blipFill>
          <a:blip r:embed="rId3"/>
          <a:stretch>
            <a:fillRect/>
          </a:stretch>
        </p:blipFill>
        <p:spPr>
          <a:xfrm>
            <a:off x="755735" y="1255998"/>
            <a:ext cx="5035550" cy="3143250"/>
          </a:xfrm>
          <a:prstGeom prst="rect">
            <a:avLst/>
          </a:prstGeom>
        </p:spPr>
      </p:pic>
      <p:sp>
        <p:nvSpPr>
          <p:cNvPr id="13" name="TextBox 7"/>
          <p:cNvSpPr>
            <a:spLocks noChangeArrowheads="1"/>
          </p:cNvSpPr>
          <p:nvPr/>
        </p:nvSpPr>
        <p:spPr bwMode="auto">
          <a:xfrm>
            <a:off x="5580070" y="2931775"/>
            <a:ext cx="3456240"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总数：</a:t>
            </a:r>
            <a:r>
              <a:rPr lang="en-US" altLang="zh-CN" sz="1600" b="1" dirty="0" smtClean="0">
                <a:solidFill>
                  <a:srgbClr val="000000"/>
                </a:solidFill>
                <a:latin typeface="Calibri" pitchFamily="34" charset="0"/>
                <a:sym typeface="Calibri" pitchFamily="34" charset="0"/>
              </a:rPr>
              <a:t>60</a:t>
            </a:r>
            <a:r>
              <a:rPr lang="zh-CN" altLang="en-US" sz="1600" b="1" dirty="0" smtClean="0">
                <a:solidFill>
                  <a:srgbClr val="000000"/>
                </a:solidFill>
                <a:latin typeface="Calibri" pitchFamily="34" charset="0"/>
                <a:sym typeface="Calibri" pitchFamily="34" charset="0"/>
              </a:rPr>
              <a:t>张</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109830023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p:cBhvr>
                                        <p:cTn id="1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P spid="13"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6</a:t>
            </a:r>
            <a:r>
              <a:rPr lang="en-US" altLang="zh-CN" sz="2800" b="1" dirty="0" smtClean="0">
                <a:solidFill>
                  <a:schemeClr val="bg1"/>
                </a:solidFill>
                <a:latin typeface="Calibri" pitchFamily="34" charset="0"/>
                <a:sym typeface="Calibri" pitchFamily="34" charset="0"/>
              </a:rPr>
              <a:t>-2 </a:t>
            </a:r>
            <a:r>
              <a:rPr lang="zh-CN" altLang="en-US" sz="2800" b="1" dirty="0" smtClean="0">
                <a:solidFill>
                  <a:schemeClr val="bg1"/>
                </a:solidFill>
                <a:latin typeface="Calibri" pitchFamily="34" charset="0"/>
                <a:sym typeface="Calibri" pitchFamily="34" charset="0"/>
              </a:rPr>
              <a:t>用例描述</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25</a:t>
            </a:fld>
            <a:endParaRPr lang="zh-CN" altLang="en-US" sz="1800">
              <a:solidFill>
                <a:schemeClr val="tx1"/>
              </a:solidFill>
            </a:endParaRPr>
          </a:p>
        </p:txBody>
      </p:sp>
      <p:sp>
        <p:nvSpPr>
          <p:cNvPr id="7" name="TextBox 7"/>
          <p:cNvSpPr>
            <a:spLocks noChangeArrowheads="1"/>
          </p:cNvSpPr>
          <p:nvPr/>
        </p:nvSpPr>
        <p:spPr bwMode="auto">
          <a:xfrm>
            <a:off x="4788015" y="4270235"/>
            <a:ext cx="43923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学习</a:t>
            </a:r>
            <a:r>
              <a:rPr lang="zh-CN" altLang="en-US" sz="1600" b="1" dirty="0">
                <a:solidFill>
                  <a:srgbClr val="000000"/>
                </a:solidFill>
                <a:latin typeface="Calibri" pitchFamily="34" charset="0"/>
                <a:sym typeface="Calibri" pitchFamily="34" charset="0"/>
              </a:rPr>
              <a:t>者查看项目列表用例描述</a:t>
            </a:r>
          </a:p>
        </p:txBody>
      </p:sp>
      <p:sp>
        <p:nvSpPr>
          <p:cNvPr id="10" name="TextBox 7"/>
          <p:cNvSpPr>
            <a:spLocks noChangeArrowheads="1"/>
          </p:cNvSpPr>
          <p:nvPr/>
        </p:nvSpPr>
        <p:spPr bwMode="auto">
          <a:xfrm>
            <a:off x="4788015" y="1419670"/>
            <a:ext cx="409589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编码说明：</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uca0XX –  </a:t>
            </a:r>
            <a:r>
              <a:rPr lang="zh-CN" altLang="en-US" sz="1600" b="1" dirty="0" smtClean="0">
                <a:solidFill>
                  <a:srgbClr val="000000"/>
                </a:solidFill>
                <a:latin typeface="Calibri" pitchFamily="34" charset="0"/>
                <a:sym typeface="Calibri" pitchFamily="34" charset="0"/>
              </a:rPr>
              <a:t>游客用例描述</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ucb0XX –  </a:t>
            </a:r>
            <a:r>
              <a:rPr lang="zh-CN" altLang="en-US" sz="1600" b="1" dirty="0" smtClean="0">
                <a:solidFill>
                  <a:srgbClr val="000000"/>
                </a:solidFill>
                <a:latin typeface="Calibri" pitchFamily="34" charset="0"/>
                <a:sym typeface="Calibri" pitchFamily="34" charset="0"/>
              </a:rPr>
              <a:t>学习者用例描述</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ucc0XX </a:t>
            </a:r>
            <a:r>
              <a:rPr lang="en-US" altLang="zh-CN" sz="1600" b="1" dirty="0">
                <a:solidFill>
                  <a:srgbClr val="000000"/>
                </a:solidFill>
                <a:latin typeface="Calibri" pitchFamily="34" charset="0"/>
                <a:sym typeface="Calibri" pitchFamily="34" charset="0"/>
              </a:rPr>
              <a:t>–  </a:t>
            </a:r>
            <a:r>
              <a:rPr lang="zh-CN" altLang="en-US" sz="1600" b="1" dirty="0" smtClean="0">
                <a:solidFill>
                  <a:srgbClr val="000000"/>
                </a:solidFill>
                <a:latin typeface="Calibri" pitchFamily="34" charset="0"/>
                <a:sym typeface="Calibri" pitchFamily="34" charset="0"/>
              </a:rPr>
              <a:t>指导者用例描述</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ucd0XX –  </a:t>
            </a:r>
            <a:r>
              <a:rPr lang="zh-CN" altLang="en-US" sz="1600" b="1" dirty="0" smtClean="0">
                <a:solidFill>
                  <a:srgbClr val="000000"/>
                </a:solidFill>
                <a:latin typeface="Calibri" pitchFamily="34" charset="0"/>
                <a:sym typeface="Calibri" pitchFamily="34" charset="0"/>
              </a:rPr>
              <a:t>管理员用例描述</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总数：</a:t>
            </a:r>
            <a:r>
              <a:rPr lang="en-US" altLang="zh-CN" sz="1600" b="1" dirty="0" smtClean="0">
                <a:solidFill>
                  <a:srgbClr val="000000"/>
                </a:solidFill>
                <a:latin typeface="Calibri" pitchFamily="34" charset="0"/>
                <a:sym typeface="Calibri" pitchFamily="34" charset="0"/>
              </a:rPr>
              <a:t>71</a:t>
            </a:r>
            <a:r>
              <a:rPr lang="zh-CN" altLang="en-US" sz="1600" b="1" dirty="0" smtClean="0">
                <a:solidFill>
                  <a:srgbClr val="000000"/>
                </a:solidFill>
                <a:latin typeface="Calibri" pitchFamily="34" charset="0"/>
                <a:sym typeface="Calibri" pitchFamily="34" charset="0"/>
              </a:rPr>
              <a:t>张</a:t>
            </a:r>
            <a:endParaRPr lang="zh-CN" altLang="en-US" sz="1600" b="1" dirty="0">
              <a:solidFill>
                <a:srgbClr val="000000"/>
              </a:solidFill>
              <a:latin typeface="Calibri" pitchFamily="34" charset="0"/>
              <a:sym typeface="Calibri"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710" y="915635"/>
            <a:ext cx="4593144" cy="4059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67974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p:cBhvr>
                                        <p:cTn id="1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P spid="10"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35995" y="1995710"/>
            <a:ext cx="2000548"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Seven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数据字典与</a:t>
            </a:r>
            <a:r>
              <a:rPr lang="en-US" altLang="zh-CN" sz="2800" b="1" dirty="0" smtClean="0">
                <a:solidFill>
                  <a:srgbClr val="E36C09"/>
                </a:solidFill>
                <a:latin typeface="宋体" pitchFamily="2" charset="-122"/>
                <a:sym typeface="宋体" pitchFamily="2" charset="-122"/>
              </a:rPr>
              <a:t>E-R</a:t>
            </a:r>
            <a:r>
              <a:rPr lang="zh-CN" altLang="en-US" sz="2800" b="1" dirty="0" smtClean="0">
                <a:solidFill>
                  <a:srgbClr val="E36C09"/>
                </a:solidFill>
                <a:latin typeface="宋体" pitchFamily="2" charset="-122"/>
                <a:sym typeface="宋体" pitchFamily="2" charset="-122"/>
              </a:rPr>
              <a:t>图</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26</a:t>
            </a:fld>
            <a:endParaRPr lang="zh-CN" altLang="en-US" sz="1800">
              <a:solidFill>
                <a:schemeClr val="tx1"/>
              </a:solidFill>
            </a:endParaRPr>
          </a:p>
        </p:txBody>
      </p:sp>
    </p:spTree>
    <p:extLst>
      <p:ext uri="{BB962C8B-B14F-4D97-AF65-F5344CB8AC3E}">
        <p14:creationId xmlns:p14="http://schemas.microsoft.com/office/powerpoint/2010/main" val="389783801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2119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2119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7-1 </a:t>
            </a:r>
            <a:r>
              <a:rPr lang="zh-CN" altLang="en-US" sz="2800" b="1" dirty="0" smtClean="0">
                <a:solidFill>
                  <a:schemeClr val="bg1"/>
                </a:solidFill>
                <a:latin typeface="Calibri" pitchFamily="34" charset="0"/>
                <a:sym typeface="Calibri" pitchFamily="34" charset="0"/>
              </a:rPr>
              <a:t>数据字典描述方法</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27</a:t>
            </a:fld>
            <a:endParaRPr lang="zh-CN" altLang="en-US" sz="1800">
              <a:solidFill>
                <a:schemeClr val="tx1"/>
              </a:solidFill>
            </a:endParaRPr>
          </a:p>
        </p:txBody>
      </p:sp>
      <p:sp>
        <p:nvSpPr>
          <p:cNvPr id="7" name="TextBox 7"/>
          <p:cNvSpPr>
            <a:spLocks noChangeArrowheads="1"/>
          </p:cNvSpPr>
          <p:nvPr/>
        </p:nvSpPr>
        <p:spPr bwMode="auto">
          <a:xfrm>
            <a:off x="395710" y="1144206"/>
            <a:ext cx="39602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数据来源：原数据库</a:t>
            </a:r>
            <a:r>
              <a:rPr lang="en-US" altLang="zh-CN" sz="1600" b="1" dirty="0" smtClean="0">
                <a:solidFill>
                  <a:srgbClr val="000000"/>
                </a:solidFill>
                <a:latin typeface="Calibri" pitchFamily="34" charset="0"/>
                <a:sym typeface="Calibri" pitchFamily="34" charset="0"/>
              </a:rPr>
              <a:t>SQL</a:t>
            </a:r>
            <a:r>
              <a:rPr lang="zh-CN" altLang="en-US" sz="1600" b="1" dirty="0" smtClean="0">
                <a:solidFill>
                  <a:srgbClr val="000000"/>
                </a:solidFill>
                <a:latin typeface="Calibri" pitchFamily="34" charset="0"/>
                <a:sym typeface="Calibri" pitchFamily="34" charset="0"/>
              </a:rPr>
              <a:t>文件</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总数：</a:t>
            </a:r>
            <a:r>
              <a:rPr lang="en-US" altLang="zh-CN" sz="1600" b="1" dirty="0" smtClean="0">
                <a:solidFill>
                  <a:srgbClr val="000000"/>
                </a:solidFill>
                <a:latin typeface="Calibri" pitchFamily="34" charset="0"/>
                <a:sym typeface="Calibri" pitchFamily="34" charset="0"/>
              </a:rPr>
              <a:t>31</a:t>
            </a:r>
            <a:r>
              <a:rPr lang="zh-CN" altLang="en-US" sz="1600" b="1" dirty="0" smtClean="0">
                <a:solidFill>
                  <a:srgbClr val="000000"/>
                </a:solidFill>
                <a:latin typeface="Calibri" pitchFamily="34" charset="0"/>
                <a:sym typeface="Calibri" pitchFamily="34" charset="0"/>
              </a:rPr>
              <a:t>张表</a:t>
            </a:r>
            <a:endParaRPr lang="en-US" altLang="zh-CN" sz="1600" b="1" dirty="0" smtClean="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39256913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7-2 </a:t>
            </a:r>
            <a:r>
              <a:rPr lang="zh-CN" altLang="en-US" sz="2800" b="1" dirty="0" smtClean="0">
                <a:solidFill>
                  <a:schemeClr val="bg1"/>
                </a:solidFill>
                <a:latin typeface="Calibri" pitchFamily="34" charset="0"/>
                <a:sym typeface="Calibri" pitchFamily="34" charset="0"/>
              </a:rPr>
              <a:t>数据字典</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28</a:t>
            </a:fld>
            <a:endParaRPr lang="zh-CN" altLang="en-US" sz="1800">
              <a:solidFill>
                <a:schemeClr val="tx1"/>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1386825113"/>
              </p:ext>
            </p:extLst>
          </p:nvPr>
        </p:nvGraphicFramePr>
        <p:xfrm>
          <a:off x="683730" y="1059645"/>
          <a:ext cx="7848545" cy="3484282"/>
        </p:xfrm>
        <a:graphic>
          <a:graphicData uri="http://schemas.openxmlformats.org/drawingml/2006/table">
            <a:tbl>
              <a:tblPr firstRow="1" firstCol="1" bandRow="1">
                <a:tableStyleId>{5C22544A-7EE6-4342-B048-85BDC9FD1C3A}</a:tableStyleId>
              </a:tblPr>
              <a:tblGrid>
                <a:gridCol w="1569709"/>
                <a:gridCol w="1569709"/>
                <a:gridCol w="1569709"/>
                <a:gridCol w="1569709"/>
                <a:gridCol w="1569709"/>
              </a:tblGrid>
              <a:tr h="177651">
                <a:tc>
                  <a:txBody>
                    <a:bodyPr/>
                    <a:lstStyle/>
                    <a:p>
                      <a:pPr algn="just">
                        <a:spcAft>
                          <a:spcPts val="0"/>
                        </a:spcAft>
                      </a:pPr>
                      <a:r>
                        <a:rPr lang="en-US" sz="1400" kern="100" dirty="0">
                          <a:effectLst/>
                        </a:rPr>
                        <a:t>Field name</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Data type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Field Length</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Constrain</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Description</a:t>
                      </a:r>
                      <a:endParaRPr lang="zh-CN" sz="1400" kern="100">
                        <a:effectLst/>
                        <a:latin typeface="Times New Roman"/>
                        <a:ea typeface="宋体"/>
                      </a:endParaRPr>
                    </a:p>
                  </a:txBody>
                  <a:tcPr marL="68580" marR="68580" marT="0" marB="0"/>
                </a:tc>
              </a:tr>
              <a:tr h="355301">
                <a:tc>
                  <a:txBody>
                    <a:bodyPr/>
                    <a:lstStyle/>
                    <a:p>
                      <a:pPr algn="just">
                        <a:spcAft>
                          <a:spcPts val="0"/>
                        </a:spcAft>
                      </a:pPr>
                      <a:r>
                        <a:rPr lang="en-US" sz="1400" kern="100">
                          <a:effectLst/>
                        </a:rPr>
                        <a:t>userid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int</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 PRIMARY KEY</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用户的</a:t>
                      </a:r>
                      <a:r>
                        <a:rPr lang="en-US" sz="1400" kern="100">
                          <a:effectLst/>
                        </a:rPr>
                        <a:t>ID</a:t>
                      </a:r>
                      <a:r>
                        <a:rPr lang="zh-CN" sz="1400" kern="100">
                          <a:effectLst/>
                        </a:rPr>
                        <a:t>号</a:t>
                      </a:r>
                      <a:endParaRPr lang="zh-CN" sz="1400" kern="100">
                        <a:effectLst/>
                        <a:latin typeface="Times New Roman"/>
                        <a:ea typeface="宋体"/>
                      </a:endParaRPr>
                    </a:p>
                  </a:txBody>
                  <a:tcPr marL="68580" marR="68580" marT="0" marB="0"/>
                </a:tc>
              </a:tr>
              <a:tr h="177651">
                <a:tc>
                  <a:txBody>
                    <a:bodyPr/>
                    <a:lstStyle/>
                    <a:p>
                      <a:pPr algn="just">
                        <a:spcAft>
                          <a:spcPts val="0"/>
                        </a:spcAft>
                      </a:pPr>
                      <a:r>
                        <a:rPr lang="en-US" sz="1400" kern="100">
                          <a:effectLst/>
                        </a:rPr>
                        <a:t>instanceid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int</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实例的</a:t>
                      </a:r>
                      <a:r>
                        <a:rPr lang="en-US" sz="1400" kern="100">
                          <a:effectLst/>
                        </a:rPr>
                        <a:t>ID</a:t>
                      </a:r>
                      <a:r>
                        <a:rPr lang="zh-CN" sz="1400" kern="100">
                          <a:effectLst/>
                        </a:rPr>
                        <a:t>号</a:t>
                      </a:r>
                      <a:endParaRPr lang="zh-CN" sz="1400" kern="100">
                        <a:effectLst/>
                        <a:latin typeface="Times New Roman"/>
                        <a:ea typeface="宋体"/>
                      </a:endParaRPr>
                    </a:p>
                  </a:txBody>
                  <a:tcPr marL="68580" marR="68580" marT="0" marB="0"/>
                </a:tc>
              </a:tr>
              <a:tr h="355301">
                <a:tc>
                  <a:txBody>
                    <a:bodyPr/>
                    <a:lstStyle/>
                    <a:p>
                      <a:pPr algn="just">
                        <a:spcAft>
                          <a:spcPts val="0"/>
                        </a:spcAft>
                      </a:pPr>
                      <a:r>
                        <a:rPr lang="en-US" sz="1400" kern="100">
                          <a:effectLst/>
                        </a:rPr>
                        <a:t>roleid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int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用户所扮演的角色</a:t>
                      </a:r>
                      <a:r>
                        <a:rPr lang="en-US" sz="1400" kern="100">
                          <a:effectLst/>
                        </a:rPr>
                        <a:t>ID</a:t>
                      </a:r>
                      <a:r>
                        <a:rPr lang="zh-CN" sz="1400" kern="100">
                          <a:effectLst/>
                        </a:rPr>
                        <a:t>号</a:t>
                      </a:r>
                      <a:endParaRPr lang="zh-CN" sz="1400" kern="100">
                        <a:effectLst/>
                        <a:latin typeface="Times New Roman"/>
                        <a:ea typeface="宋体"/>
                      </a:endParaRPr>
                    </a:p>
                  </a:txBody>
                  <a:tcPr marL="68580" marR="68580" marT="0" marB="0"/>
                </a:tc>
              </a:tr>
              <a:tr h="355301">
                <a:tc>
                  <a:txBody>
                    <a:bodyPr/>
                    <a:lstStyle/>
                    <a:p>
                      <a:pPr algn="just">
                        <a:spcAft>
                          <a:spcPts val="0"/>
                        </a:spcAft>
                      </a:pPr>
                      <a:r>
                        <a:rPr lang="en-US" sz="1400" kern="100">
                          <a:effectLst/>
                        </a:rPr>
                        <a:t>isindicator</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标记是否为指导者</a:t>
                      </a:r>
                      <a:endParaRPr lang="zh-CN" sz="1400" kern="100" dirty="0">
                        <a:effectLst/>
                        <a:latin typeface="Times New Roman"/>
                        <a:ea typeface="宋体"/>
                      </a:endParaRPr>
                    </a:p>
                  </a:txBody>
                  <a:tcPr marL="68580" marR="68580" marT="0" marB="0"/>
                </a:tc>
              </a:tr>
              <a:tr h="355301">
                <a:tc>
                  <a:txBody>
                    <a:bodyPr/>
                    <a:lstStyle/>
                    <a:p>
                      <a:pPr algn="just">
                        <a:spcAft>
                          <a:spcPts val="0"/>
                        </a:spcAft>
                      </a:pPr>
                      <a:r>
                        <a:rPr lang="en-US" sz="1400" kern="100">
                          <a:effectLst/>
                        </a:rPr>
                        <a:t>isobserver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标记是否为观察者</a:t>
                      </a:r>
                      <a:endParaRPr lang="zh-CN" sz="1400" kern="100">
                        <a:effectLst/>
                        <a:latin typeface="Times New Roman"/>
                        <a:ea typeface="宋体"/>
                      </a:endParaRPr>
                    </a:p>
                  </a:txBody>
                  <a:tcPr marL="68580" marR="68580" marT="0" marB="0"/>
                </a:tc>
              </a:tr>
              <a:tr h="1065904">
                <a:tc>
                  <a:txBody>
                    <a:bodyPr/>
                    <a:lstStyle/>
                    <a:p>
                      <a:pPr algn="just">
                        <a:spcAft>
                          <a:spcPts val="0"/>
                        </a:spcAft>
                      </a:pPr>
                      <a:r>
                        <a:rPr lang="en-US" sz="1400" kern="100">
                          <a:effectLst/>
                        </a:rPr>
                        <a:t>applytime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timestamp</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NOT NULL DEFAULT CURRENT_TIMESTAMP ON UPDATE CURRENT_TIMESTAMP</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用户申请时间</a:t>
                      </a:r>
                      <a:endParaRPr lang="zh-CN" sz="1400" kern="100">
                        <a:effectLst/>
                        <a:latin typeface="Times New Roman"/>
                        <a:ea typeface="宋体"/>
                      </a:endParaRPr>
                    </a:p>
                  </a:txBody>
                  <a:tcPr marL="68580" marR="68580" marT="0" marB="0"/>
                </a:tc>
              </a:tr>
              <a:tr h="177651">
                <a:tc>
                  <a:txBody>
                    <a:bodyPr/>
                    <a:lstStyle/>
                    <a:p>
                      <a:pPr algn="just">
                        <a:spcAft>
                          <a:spcPts val="0"/>
                        </a:spcAft>
                      </a:pPr>
                      <a:r>
                        <a:rPr lang="en-US" sz="1400" kern="100">
                          <a:effectLst/>
                        </a:rPr>
                        <a:t>ischecked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是否审核过</a:t>
                      </a:r>
                      <a:endParaRPr lang="zh-CN" sz="1400" kern="100">
                        <a:effectLst/>
                        <a:latin typeface="Times New Roman"/>
                        <a:ea typeface="宋体"/>
                      </a:endParaRPr>
                    </a:p>
                  </a:txBody>
                  <a:tcPr marL="68580" marR="68580" marT="0" marB="0"/>
                </a:tc>
              </a:tr>
              <a:tr h="177651">
                <a:tc>
                  <a:txBody>
                    <a:bodyPr/>
                    <a:lstStyle/>
                    <a:p>
                      <a:pPr algn="just">
                        <a:spcAft>
                          <a:spcPts val="0"/>
                        </a:spcAft>
                      </a:pPr>
                      <a:r>
                        <a:rPr lang="en-US" sz="1400" kern="100">
                          <a:effectLst/>
                        </a:rPr>
                        <a:t>isaccepted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是否审核通过</a:t>
                      </a:r>
                      <a:endParaRPr lang="zh-CN" sz="1400" kern="100" dirty="0">
                        <a:effectLst/>
                        <a:latin typeface="Times New Roman"/>
                        <a:ea typeface="宋体"/>
                      </a:endParaRPr>
                    </a:p>
                  </a:txBody>
                  <a:tcPr marL="68580" marR="68580" marT="0" marB="0"/>
                </a:tc>
              </a:tr>
            </a:tbl>
          </a:graphicData>
        </a:graphic>
      </p:graphicFrame>
      <p:sp>
        <p:nvSpPr>
          <p:cNvPr id="8" name="矩形 7"/>
          <p:cNvSpPr/>
          <p:nvPr/>
        </p:nvSpPr>
        <p:spPr>
          <a:xfrm>
            <a:off x="4355985" y="627062"/>
            <a:ext cx="1385379" cy="338554"/>
          </a:xfrm>
          <a:prstGeom prst="rect">
            <a:avLst/>
          </a:prstGeom>
        </p:spPr>
        <p:txBody>
          <a:bodyPr wrap="none">
            <a:spAutoFit/>
          </a:bodyPr>
          <a:lstStyle/>
          <a:p>
            <a:r>
              <a:rPr lang="en-US" altLang="zh-CN" sz="1600" b="1" dirty="0" smtClean="0">
                <a:solidFill>
                  <a:srgbClr val="000000"/>
                </a:solidFill>
                <a:latin typeface="Calibri" pitchFamily="34" charset="0"/>
              </a:rPr>
              <a:t>application </a:t>
            </a:r>
            <a:r>
              <a:rPr lang="zh-CN" altLang="en-US" sz="1600" b="1" dirty="0">
                <a:solidFill>
                  <a:srgbClr val="000000"/>
                </a:solidFill>
                <a:latin typeface="Calibri" pitchFamily="34" charset="0"/>
              </a:rPr>
              <a:t>表</a:t>
            </a:r>
            <a:endParaRPr lang="zh-CN" altLang="zh-CN" sz="1600" b="1" dirty="0">
              <a:solidFill>
                <a:srgbClr val="000000"/>
              </a:solidFill>
              <a:latin typeface="Calibri" pitchFamily="34" charset="0"/>
            </a:endParaRPr>
          </a:p>
        </p:txBody>
      </p:sp>
    </p:spTree>
    <p:extLst>
      <p:ext uri="{BB962C8B-B14F-4D97-AF65-F5344CB8AC3E}">
        <p14:creationId xmlns:p14="http://schemas.microsoft.com/office/powerpoint/2010/main" val="2879715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594009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59400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7</a:t>
            </a:r>
            <a:r>
              <a:rPr lang="en-US" altLang="zh-CN" sz="2800" b="1" dirty="0" smtClean="0">
                <a:solidFill>
                  <a:schemeClr val="bg1"/>
                </a:solidFill>
                <a:latin typeface="Calibri" pitchFamily="34" charset="0"/>
                <a:sym typeface="Calibri" pitchFamily="34" charset="0"/>
              </a:rPr>
              <a:t>-3 </a:t>
            </a:r>
            <a:r>
              <a:rPr lang="zh-CN" altLang="en-US" sz="2800" b="1" dirty="0" smtClean="0">
                <a:solidFill>
                  <a:schemeClr val="bg1"/>
                </a:solidFill>
                <a:latin typeface="Calibri" pitchFamily="34" charset="0"/>
                <a:sym typeface="Calibri" pitchFamily="34" charset="0"/>
              </a:rPr>
              <a:t>数据获取</a:t>
            </a:r>
            <a:r>
              <a:rPr lang="zh-CN" altLang="en-US" sz="2800" b="1" dirty="0">
                <a:solidFill>
                  <a:schemeClr val="bg1"/>
                </a:solidFill>
                <a:latin typeface="Calibri" pitchFamily="34" charset="0"/>
                <a:sym typeface="Calibri" pitchFamily="34" charset="0"/>
              </a:rPr>
              <a:t>、整合、保存和处理</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29</a:t>
            </a:fld>
            <a:endParaRPr lang="zh-CN" altLang="en-US" sz="1800">
              <a:solidFill>
                <a:schemeClr val="tx1"/>
              </a:solidFill>
            </a:endParaRPr>
          </a:p>
        </p:txBody>
      </p:sp>
      <p:sp>
        <p:nvSpPr>
          <p:cNvPr id="7" name="TextBox 7"/>
          <p:cNvSpPr>
            <a:spLocks noChangeArrowheads="1"/>
          </p:cNvSpPr>
          <p:nvPr/>
        </p:nvSpPr>
        <p:spPr bwMode="auto">
          <a:xfrm>
            <a:off x="558215" y="1347665"/>
            <a:ext cx="77765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a:solidFill>
                  <a:srgbClr val="000000"/>
                </a:solidFill>
                <a:latin typeface="Calibri" pitchFamily="34" charset="0"/>
              </a:rPr>
              <a:t>1</a:t>
            </a:r>
            <a:r>
              <a:rPr lang="zh-CN" altLang="en-US" sz="1600" b="1" dirty="0">
                <a:solidFill>
                  <a:srgbClr val="000000"/>
                </a:solidFill>
                <a:latin typeface="Calibri" pitchFamily="34" charset="0"/>
              </a:rPr>
              <a:t>、案例资料自上传日期起，将永久保存</a:t>
            </a:r>
            <a:r>
              <a:rPr lang="zh-CN" altLang="en-US" sz="1600" b="1" dirty="0" smtClean="0">
                <a:solidFill>
                  <a:srgbClr val="000000"/>
                </a:solidFill>
                <a:latin typeface="Calibri" pitchFamily="34" charset="0"/>
              </a:rPr>
              <a:t>。</a:t>
            </a:r>
            <a:endParaRPr lang="en-US" altLang="zh-CN" sz="1600" b="1" dirty="0" smtClean="0">
              <a:solidFill>
                <a:srgbClr val="000000"/>
              </a:solidFill>
              <a:latin typeface="Calibri" pitchFamily="34" charset="0"/>
            </a:endParaRPr>
          </a:p>
          <a:p>
            <a:pPr>
              <a:lnSpc>
                <a:spcPct val="150000"/>
              </a:lnSpc>
            </a:pPr>
            <a:endParaRPr lang="zh-CN" altLang="en-US" sz="1600" b="1" dirty="0">
              <a:solidFill>
                <a:srgbClr val="000000"/>
              </a:solidFill>
              <a:latin typeface="Calibri" pitchFamily="34" charset="0"/>
            </a:endParaRPr>
          </a:p>
          <a:p>
            <a:pPr>
              <a:lnSpc>
                <a:spcPct val="150000"/>
              </a:lnSpc>
            </a:pPr>
            <a:r>
              <a:rPr lang="en-US" altLang="zh-CN" sz="1600" b="1" dirty="0">
                <a:solidFill>
                  <a:srgbClr val="000000"/>
                </a:solidFill>
                <a:latin typeface="Calibri" pitchFamily="34" charset="0"/>
              </a:rPr>
              <a:t>2</a:t>
            </a:r>
            <a:r>
              <a:rPr lang="zh-CN" altLang="en-US" sz="1600" b="1" dirty="0" smtClean="0">
                <a:solidFill>
                  <a:srgbClr val="000000"/>
                </a:solidFill>
                <a:latin typeface="Calibri" pitchFamily="34" charset="0"/>
              </a:rPr>
              <a:t>、讨论</a:t>
            </a:r>
            <a:r>
              <a:rPr lang="zh-CN" altLang="en-US" sz="1600" b="1" dirty="0">
                <a:solidFill>
                  <a:srgbClr val="000000"/>
                </a:solidFill>
                <a:latin typeface="Calibri" pitchFamily="34" charset="0"/>
              </a:rPr>
              <a:t>版里的发帖自发起日期起，将永久保存</a:t>
            </a:r>
            <a:r>
              <a:rPr lang="zh-CN" altLang="en-US" sz="1600" b="1" dirty="0" smtClean="0">
                <a:solidFill>
                  <a:srgbClr val="000000"/>
                </a:solidFill>
                <a:latin typeface="Calibri" pitchFamily="34" charset="0"/>
              </a:rPr>
              <a:t>。</a:t>
            </a:r>
            <a:endParaRPr lang="en-US" altLang="zh-CN" sz="1600" b="1" dirty="0" smtClean="0">
              <a:solidFill>
                <a:srgbClr val="000000"/>
              </a:solidFill>
              <a:latin typeface="Calibri" pitchFamily="34" charset="0"/>
            </a:endParaRPr>
          </a:p>
          <a:p>
            <a:pPr>
              <a:lnSpc>
                <a:spcPct val="150000"/>
              </a:lnSpc>
            </a:pPr>
            <a:endParaRPr lang="zh-CN" altLang="en-US" sz="1600" b="1" dirty="0">
              <a:solidFill>
                <a:srgbClr val="000000"/>
              </a:solidFill>
              <a:latin typeface="Calibri" pitchFamily="34" charset="0"/>
            </a:endParaRPr>
          </a:p>
          <a:p>
            <a:pPr>
              <a:lnSpc>
                <a:spcPct val="150000"/>
              </a:lnSpc>
            </a:pPr>
            <a:r>
              <a:rPr lang="en-US" altLang="zh-CN" sz="1600" b="1" dirty="0">
                <a:solidFill>
                  <a:srgbClr val="000000"/>
                </a:solidFill>
                <a:latin typeface="Calibri" pitchFamily="34" charset="0"/>
              </a:rPr>
              <a:t>3</a:t>
            </a:r>
            <a:r>
              <a:rPr lang="zh-CN" altLang="en-US" sz="1600" b="1" dirty="0">
                <a:solidFill>
                  <a:srgbClr val="000000"/>
                </a:solidFill>
                <a:latin typeface="Calibri" pitchFamily="34" charset="0"/>
              </a:rPr>
              <a:t>、答疑的记录自教师答疑后起，将永久保存。</a:t>
            </a:r>
          </a:p>
        </p:txBody>
      </p:sp>
    </p:spTree>
    <p:extLst>
      <p:ext uri="{BB962C8B-B14F-4D97-AF65-F5344CB8AC3E}">
        <p14:creationId xmlns:p14="http://schemas.microsoft.com/office/powerpoint/2010/main" val="30213924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87928" y="1995710"/>
            <a:ext cx="169668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One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64748" y="2531265"/>
            <a:ext cx="2343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dirty="0">
                <a:solidFill>
                  <a:srgbClr val="E36C09"/>
                </a:solidFill>
                <a:latin typeface="宋体" pitchFamily="2" charset="-122"/>
                <a:sym typeface="宋体" pitchFamily="2" charset="-122"/>
              </a:rPr>
              <a:t>SRS</a:t>
            </a:r>
            <a:r>
              <a:rPr lang="zh-CN" altLang="en-US" sz="2800" b="1" dirty="0" smtClean="0">
                <a:solidFill>
                  <a:srgbClr val="E36C09"/>
                </a:solidFill>
                <a:latin typeface="宋体" pitchFamily="2" charset="-122"/>
                <a:sym typeface="宋体" pitchFamily="2" charset="-122"/>
              </a:rPr>
              <a:t>概述</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a:t>
            </a:fld>
            <a:endParaRPr lang="zh-CN" altLang="en-US" sz="1800">
              <a:solidFill>
                <a:schemeClr val="tx1"/>
              </a:solidFill>
            </a:endParaRPr>
          </a:p>
        </p:txBody>
      </p:sp>
    </p:spTree>
    <p:extLst>
      <p:ext uri="{BB962C8B-B14F-4D97-AF65-F5344CB8AC3E}">
        <p14:creationId xmlns:p14="http://schemas.microsoft.com/office/powerpoint/2010/main" val="14523200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7-4 E-R</a:t>
            </a:r>
            <a:r>
              <a:rPr lang="zh-CN" altLang="en-US" sz="2800" b="1" dirty="0" smtClean="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30</a:t>
            </a:fld>
            <a:endParaRPr lang="zh-CN" altLang="en-US" sz="1800">
              <a:solidFill>
                <a:schemeClr val="tx1"/>
              </a:solidFill>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709" y="987640"/>
            <a:ext cx="7560525" cy="36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a:spLocks noChangeArrowheads="1"/>
          </p:cNvSpPr>
          <p:nvPr/>
        </p:nvSpPr>
        <p:spPr bwMode="auto">
          <a:xfrm>
            <a:off x="7416515" y="4126225"/>
            <a:ext cx="1691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详细见附件</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4036482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08579" y="1995710"/>
            <a:ext cx="185538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Eight</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dirty="0" smtClean="0">
                <a:solidFill>
                  <a:srgbClr val="E36C09"/>
                </a:solidFill>
                <a:latin typeface="宋体" pitchFamily="2" charset="-122"/>
                <a:sym typeface="宋体" pitchFamily="2" charset="-122"/>
              </a:rPr>
              <a:t>JAD</a:t>
            </a:r>
            <a:r>
              <a:rPr lang="zh-CN" altLang="en-US" sz="2800" b="1" dirty="0" smtClean="0">
                <a:solidFill>
                  <a:srgbClr val="E36C09"/>
                </a:solidFill>
                <a:latin typeface="宋体" pitchFamily="2" charset="-122"/>
                <a:sym typeface="宋体" pitchFamily="2" charset="-122"/>
              </a:rPr>
              <a:t>会议</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31</a:t>
            </a:fld>
            <a:endParaRPr lang="zh-CN" altLang="en-US" sz="1800">
              <a:solidFill>
                <a:schemeClr val="tx1"/>
              </a:solidFill>
            </a:endParaRPr>
          </a:p>
        </p:txBody>
      </p:sp>
    </p:spTree>
    <p:extLst>
      <p:ext uri="{BB962C8B-B14F-4D97-AF65-F5344CB8AC3E}">
        <p14:creationId xmlns:p14="http://schemas.microsoft.com/office/powerpoint/2010/main" val="18189727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2843881"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2982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8-1 JAD</a:t>
            </a:r>
            <a:r>
              <a:rPr lang="zh-CN" altLang="en-US" sz="2800" b="1" dirty="0" smtClean="0">
                <a:solidFill>
                  <a:schemeClr val="bg1"/>
                </a:solidFill>
                <a:latin typeface="Calibri" pitchFamily="34" charset="0"/>
                <a:sym typeface="Calibri" pitchFamily="34" charset="0"/>
              </a:rPr>
              <a:t>会议</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2019/1/16</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32</a:t>
            </a:fld>
            <a:endParaRPr lang="zh-CN" altLang="en-US" sz="1800">
              <a:solidFill>
                <a:schemeClr val="tx1"/>
              </a:solidFill>
            </a:endParaRPr>
          </a:p>
        </p:txBody>
      </p:sp>
      <p:sp>
        <p:nvSpPr>
          <p:cNvPr id="7" name="TextBox 7"/>
          <p:cNvSpPr>
            <a:spLocks noChangeArrowheads="1"/>
          </p:cNvSpPr>
          <p:nvPr/>
        </p:nvSpPr>
        <p:spPr bwMode="auto">
          <a:xfrm>
            <a:off x="251700" y="916434"/>
            <a:ext cx="8497925" cy="788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暂无</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32710134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40639" y="1995710"/>
            <a:ext cx="179126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Nine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需求优先级</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33</a:t>
            </a:fld>
            <a:endParaRPr lang="zh-CN" altLang="en-US" sz="1800">
              <a:solidFill>
                <a:schemeClr val="tx1"/>
              </a:solidFill>
            </a:endParaRPr>
          </a:p>
        </p:txBody>
      </p:sp>
    </p:spTree>
    <p:extLst>
      <p:ext uri="{BB962C8B-B14F-4D97-AF65-F5344CB8AC3E}">
        <p14:creationId xmlns:p14="http://schemas.microsoft.com/office/powerpoint/2010/main" val="347037885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a:t>
            </a:r>
            <a:r>
              <a:rPr lang="en-US" altLang="zh-CN" sz="2800" b="1" dirty="0" smtClean="0">
                <a:solidFill>
                  <a:schemeClr val="bg1"/>
                </a:solidFill>
                <a:latin typeface="Calibri" pitchFamily="34" charset="0"/>
                <a:sym typeface="Calibri" pitchFamily="34" charset="0"/>
              </a:rPr>
              <a:t>-1 </a:t>
            </a:r>
            <a:r>
              <a:rPr lang="zh-CN" altLang="en-US" sz="2800" b="1" dirty="0" smtClean="0">
                <a:solidFill>
                  <a:schemeClr val="bg1"/>
                </a:solidFill>
                <a:latin typeface="Calibri" pitchFamily="34" charset="0"/>
                <a:sym typeface="Calibri" pitchFamily="34" charset="0"/>
              </a:rPr>
              <a:t>优先级描述</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34</a:t>
            </a:fld>
            <a:endParaRPr lang="zh-CN" altLang="en-US" sz="1800">
              <a:solidFill>
                <a:schemeClr val="tx1"/>
              </a:solidFill>
            </a:endParaRPr>
          </a:p>
        </p:txBody>
      </p:sp>
      <p:sp>
        <p:nvSpPr>
          <p:cNvPr id="7" name="TextBox 7"/>
          <p:cNvSpPr>
            <a:spLocks noChangeArrowheads="1"/>
          </p:cNvSpPr>
          <p:nvPr/>
        </p:nvSpPr>
        <p:spPr bwMode="auto">
          <a:xfrm>
            <a:off x="251700" y="916434"/>
            <a:ext cx="84979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、参与优先级打分的用户代表主要有：客户</a:t>
            </a:r>
            <a:r>
              <a:rPr lang="zh-CN" altLang="en-US" sz="1600" b="1" dirty="0" smtClean="0">
                <a:solidFill>
                  <a:srgbClr val="000000"/>
                </a:solidFill>
                <a:latin typeface="Calibri" pitchFamily="34" charset="0"/>
                <a:sym typeface="Calibri" pitchFamily="34" charset="0"/>
              </a:rPr>
              <a:t>代表、游客代表、</a:t>
            </a:r>
            <a:r>
              <a:rPr lang="zh-CN" altLang="en-US" sz="1600" b="1" dirty="0">
                <a:solidFill>
                  <a:srgbClr val="000000"/>
                </a:solidFill>
                <a:latin typeface="Calibri" pitchFamily="34" charset="0"/>
                <a:sym typeface="Calibri" pitchFamily="34" charset="0"/>
              </a:rPr>
              <a:t>教师</a:t>
            </a:r>
            <a:r>
              <a:rPr lang="zh-CN" altLang="en-US" sz="1600" b="1" dirty="0" smtClean="0">
                <a:solidFill>
                  <a:srgbClr val="000000"/>
                </a:solidFill>
                <a:latin typeface="Calibri" pitchFamily="34" charset="0"/>
                <a:sym typeface="Calibri" pitchFamily="34" charset="0"/>
              </a:rPr>
              <a:t>代表、</a:t>
            </a:r>
            <a:r>
              <a:rPr lang="zh-CN" altLang="en-US" sz="1600" b="1" dirty="0">
                <a:solidFill>
                  <a:srgbClr val="000000"/>
                </a:solidFill>
                <a:latin typeface="Calibri" pitchFamily="34" charset="0"/>
                <a:sym typeface="Calibri" pitchFamily="34" charset="0"/>
              </a:rPr>
              <a:t>管理员</a:t>
            </a:r>
            <a:r>
              <a:rPr lang="zh-CN" altLang="en-US" sz="1600" b="1" dirty="0" smtClean="0">
                <a:solidFill>
                  <a:srgbClr val="000000"/>
                </a:solidFill>
                <a:latin typeface="Calibri" pitchFamily="34" charset="0"/>
                <a:sym typeface="Calibri" pitchFamily="34" charset="0"/>
              </a:rPr>
              <a:t>代表、</a:t>
            </a:r>
            <a:r>
              <a:rPr lang="zh-CN" altLang="en-US" sz="1600" b="1" dirty="0">
                <a:solidFill>
                  <a:srgbClr val="000000"/>
                </a:solidFill>
                <a:latin typeface="Calibri" pitchFamily="34" charset="0"/>
                <a:sym typeface="Calibri" pitchFamily="34" charset="0"/>
              </a:rPr>
              <a:t>学生</a:t>
            </a:r>
            <a:r>
              <a:rPr lang="zh-CN" altLang="en-US" sz="1600" b="1" dirty="0" smtClean="0">
                <a:solidFill>
                  <a:srgbClr val="000000"/>
                </a:solidFill>
                <a:latin typeface="Calibri" pitchFamily="34" charset="0"/>
                <a:sym typeface="Calibri" pitchFamily="34" charset="0"/>
              </a:rPr>
              <a:t>代表。</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、用户代表负责为用例的相对收益、相对损失部分打分，项目经理负责为用例的相对风险、相对成本打分，权重比例由客户代表（杨枨老师）提出。</a:t>
            </a:r>
          </a:p>
          <a:p>
            <a:pPr lvl="1">
              <a:lnSpc>
                <a:spcPct val="15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利益表示“如果实现，给用户带来的利益”；损失表示“如果不实现，给用户带来的损失”；风险表示“如果实现，存在的技术风险”；费用表示“如果实现，需要产生的费用”；权重比例是各个用户分类在最后评分时的加权值。</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优先级采用</a:t>
            </a:r>
            <a:r>
              <a:rPr lang="en-US" altLang="zh-CN" sz="1600" b="1" dirty="0">
                <a:solidFill>
                  <a:srgbClr val="FF0000"/>
                </a:solidFill>
                <a:latin typeface="Calibri" pitchFamily="34" charset="0"/>
                <a:sym typeface="Calibri" pitchFamily="34" charset="0"/>
              </a:rPr>
              <a:t>QFD</a:t>
            </a:r>
            <a:r>
              <a:rPr lang="zh-CN" altLang="en-US" sz="1600" b="1" dirty="0">
                <a:solidFill>
                  <a:srgbClr val="FF0000"/>
                </a:solidFill>
                <a:latin typeface="Calibri" pitchFamily="34" charset="0"/>
                <a:sym typeface="Calibri" pitchFamily="34" charset="0"/>
              </a:rPr>
              <a:t>算法。公式：优先级</a:t>
            </a: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（价值）</a:t>
            </a: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（成本</a:t>
            </a: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风险）</a:t>
            </a:r>
          </a:p>
          <a:p>
            <a:pPr lvl="1">
              <a:lnSpc>
                <a:spcPct val="150000"/>
              </a:lnSpc>
              <a:buClr>
                <a:srgbClr val="E36C09"/>
              </a:buClr>
            </a:pPr>
            <a:r>
              <a:rPr lang="en-US" altLang="zh-CN" sz="1600" b="1" dirty="0">
                <a:solidFill>
                  <a:srgbClr val="000000"/>
                </a:solidFill>
                <a:latin typeface="Calibri" pitchFamily="34" charset="0"/>
                <a:sym typeface="Calibri" pitchFamily="34" charset="0"/>
              </a:rPr>
              <a:t>5</a:t>
            </a:r>
            <a:r>
              <a:rPr lang="zh-CN" altLang="en-US" sz="1600" b="1" dirty="0">
                <a:solidFill>
                  <a:srgbClr val="000000"/>
                </a:solidFill>
                <a:latin typeface="Calibri" pitchFamily="34" charset="0"/>
                <a:sym typeface="Calibri" pitchFamily="34" charset="0"/>
              </a:rPr>
              <a:t>、本次开发建议优先级为</a:t>
            </a:r>
            <a:r>
              <a:rPr lang="en-US" altLang="zh-CN" sz="1600" b="1" dirty="0">
                <a:solidFill>
                  <a:srgbClr val="FF0000"/>
                </a:solidFill>
                <a:latin typeface="Calibri" pitchFamily="34" charset="0"/>
                <a:sym typeface="Calibri" pitchFamily="34" charset="0"/>
              </a:rPr>
              <a:t>2.00</a:t>
            </a:r>
            <a:r>
              <a:rPr lang="zh-CN" altLang="en-US" sz="1600" b="1" dirty="0">
                <a:solidFill>
                  <a:srgbClr val="FF0000"/>
                </a:solidFill>
                <a:latin typeface="Calibri" pitchFamily="34" charset="0"/>
                <a:sym typeface="Calibri" pitchFamily="34" charset="0"/>
              </a:rPr>
              <a:t>以上（包括</a:t>
            </a:r>
            <a:r>
              <a:rPr lang="en-US" altLang="zh-CN" sz="1600" b="1" dirty="0">
                <a:solidFill>
                  <a:srgbClr val="FF0000"/>
                </a:solidFill>
                <a:latin typeface="Calibri" pitchFamily="34" charset="0"/>
                <a:sym typeface="Calibri" pitchFamily="34" charset="0"/>
              </a:rPr>
              <a:t>2.00</a:t>
            </a:r>
            <a:r>
              <a:rPr lang="zh-CN" altLang="en-US" sz="1600" b="1" dirty="0">
                <a:solidFill>
                  <a:srgbClr val="FF0000"/>
                </a:solidFill>
                <a:latin typeface="Calibri" pitchFamily="34" charset="0"/>
                <a:sym typeface="Calibri" pitchFamily="34" charset="0"/>
              </a:rPr>
              <a:t>）的必须实现</a:t>
            </a:r>
            <a:r>
              <a:rPr lang="zh-CN" altLang="en-US" sz="1600" b="1" dirty="0">
                <a:solidFill>
                  <a:srgbClr val="000000"/>
                </a:solidFill>
                <a:latin typeface="Calibri" pitchFamily="34" charset="0"/>
                <a:sym typeface="Calibri" pitchFamily="34" charset="0"/>
              </a:rPr>
              <a:t>；若优先级低于</a:t>
            </a:r>
            <a:r>
              <a:rPr lang="en-US" altLang="zh-CN" sz="1600" b="1" dirty="0">
                <a:solidFill>
                  <a:srgbClr val="000000"/>
                </a:solidFill>
                <a:latin typeface="Calibri" pitchFamily="34" charset="0"/>
                <a:sym typeface="Calibri" pitchFamily="34" charset="0"/>
              </a:rPr>
              <a:t>2.00</a:t>
            </a:r>
            <a:r>
              <a:rPr lang="zh-CN" altLang="en-US" sz="1600" b="1" dirty="0">
                <a:solidFill>
                  <a:srgbClr val="000000"/>
                </a:solidFill>
                <a:latin typeface="Calibri" pitchFamily="34" charset="0"/>
                <a:sym typeface="Calibri" pitchFamily="34" charset="0"/>
              </a:rPr>
              <a:t>，可根据开发进度选择实现</a:t>
            </a:r>
            <a:r>
              <a:rPr lang="zh-CN" altLang="en-US" sz="1600" b="1" dirty="0" smtClean="0">
                <a:solidFill>
                  <a:srgbClr val="000000"/>
                </a:solidFill>
                <a:latin typeface="Calibri" pitchFamily="34" charset="0"/>
                <a:sym typeface="Calibri" pitchFamily="34" charset="0"/>
              </a:rPr>
              <a:t>。</a:t>
            </a:r>
            <a:r>
              <a:rPr lang="en-US" altLang="zh-CN" sz="1600" b="1" dirty="0" smtClean="0">
                <a:solidFill>
                  <a:srgbClr val="000000"/>
                </a:solidFill>
                <a:latin typeface="Calibri" pitchFamily="34" charset="0"/>
                <a:sym typeface="Calibri" pitchFamily="34" charset="0"/>
              </a:rPr>
              <a:t>		[6]</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5831672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a:t>
            </a:r>
            <a:r>
              <a:rPr lang="en-US" altLang="zh-CN" sz="2800" b="1" dirty="0" smtClean="0">
                <a:solidFill>
                  <a:schemeClr val="bg1"/>
                </a:solidFill>
                <a:latin typeface="Calibri" pitchFamily="34" charset="0"/>
                <a:sym typeface="Calibri" pitchFamily="34" charset="0"/>
              </a:rPr>
              <a:t>-2 </a:t>
            </a:r>
            <a:r>
              <a:rPr lang="zh-CN" altLang="en-US" sz="2800" b="1" dirty="0" smtClean="0">
                <a:solidFill>
                  <a:schemeClr val="bg1"/>
                </a:solidFill>
                <a:latin typeface="Calibri" pitchFamily="34" charset="0"/>
                <a:sym typeface="Calibri" pitchFamily="34" charset="0"/>
              </a:rPr>
              <a:t>优先级打分表</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35</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622686475"/>
              </p:ext>
            </p:extLst>
          </p:nvPr>
        </p:nvGraphicFramePr>
        <p:xfrm>
          <a:off x="1043754" y="1388701"/>
          <a:ext cx="6624461" cy="679014"/>
        </p:xfrm>
        <a:graphic>
          <a:graphicData uri="http://schemas.openxmlformats.org/drawingml/2006/table">
            <a:tbl>
              <a:tblPr firstRow="1" firstCol="1" bandRow="1">
                <a:tableStyleId>{5C22544A-7EE6-4342-B048-85BDC9FD1C3A}</a:tableStyleId>
              </a:tblPr>
              <a:tblGrid>
                <a:gridCol w="1308896"/>
                <a:gridCol w="1328691"/>
                <a:gridCol w="1328691"/>
                <a:gridCol w="1328691"/>
                <a:gridCol w="1329492"/>
              </a:tblGrid>
              <a:tr h="343932">
                <a:tc>
                  <a:txBody>
                    <a:bodyPr/>
                    <a:lstStyle/>
                    <a:p>
                      <a:pPr algn="just">
                        <a:spcAft>
                          <a:spcPts val="0"/>
                        </a:spcAft>
                      </a:pPr>
                      <a:r>
                        <a:rPr lang="zh-CN" sz="1400" kern="100" dirty="0">
                          <a:effectLst/>
                        </a:rPr>
                        <a:t>　</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相对收益</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相对损失</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dirty="0">
                          <a:effectLst/>
                        </a:rPr>
                        <a:t>相对成本</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相对风险</a:t>
                      </a:r>
                      <a:endParaRPr lang="zh-CN" sz="1400" kern="100">
                        <a:effectLst/>
                        <a:latin typeface="Times New Roman"/>
                        <a:ea typeface="宋体"/>
                      </a:endParaRPr>
                    </a:p>
                  </a:txBody>
                  <a:tcPr marL="68580" marR="68580" marT="0" marB="0" anchor="ctr"/>
                </a:tc>
              </a:tr>
              <a:tr h="335082">
                <a:tc>
                  <a:txBody>
                    <a:bodyPr/>
                    <a:lstStyle/>
                    <a:p>
                      <a:pPr algn="just">
                        <a:spcAft>
                          <a:spcPts val="0"/>
                        </a:spcAft>
                      </a:pPr>
                      <a:r>
                        <a:rPr lang="zh-CN" sz="1400" kern="100" dirty="0">
                          <a:effectLst/>
                        </a:rPr>
                        <a:t>相对权重</a:t>
                      </a:r>
                      <a:endParaRPr lang="zh-CN" sz="1400" kern="100" dirty="0">
                        <a:effectLst/>
                        <a:latin typeface="Times New Roman"/>
                        <a:ea typeface="宋体"/>
                      </a:endParaRPr>
                    </a:p>
                  </a:txBody>
                  <a:tcPr marL="68580" marR="68580" marT="0" marB="0" anchor="ctr"/>
                </a:tc>
                <a:tc>
                  <a:txBody>
                    <a:bodyPr/>
                    <a:lstStyle/>
                    <a:p>
                      <a:pPr algn="just">
                        <a:spcAft>
                          <a:spcPts val="0"/>
                        </a:spcAft>
                      </a:pPr>
                      <a:r>
                        <a:rPr lang="en-US" sz="1400" kern="100" dirty="0">
                          <a:effectLst/>
                        </a:rPr>
                        <a:t>1</a:t>
                      </a:r>
                      <a:endParaRPr lang="zh-CN" sz="1400" kern="100" dirty="0">
                        <a:effectLst/>
                        <a:latin typeface="Times New Roman"/>
                        <a:ea typeface="宋体"/>
                      </a:endParaRPr>
                    </a:p>
                  </a:txBody>
                  <a:tcPr marL="68580" marR="68580" marT="0" marB="0" anchor="ctr"/>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dirty="0">
                          <a:effectLst/>
                        </a:rPr>
                        <a:t>1</a:t>
                      </a:r>
                      <a:endParaRPr lang="zh-CN" sz="1400" kern="100" dirty="0">
                        <a:effectLst/>
                        <a:latin typeface="Times New Roman"/>
                        <a:ea typeface="宋体"/>
                      </a:endParaRPr>
                    </a:p>
                  </a:txBody>
                  <a:tcPr marL="68580" marR="68580" marT="0" marB="0" anchor="ct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804565887"/>
              </p:ext>
            </p:extLst>
          </p:nvPr>
        </p:nvGraphicFramePr>
        <p:xfrm>
          <a:off x="1043754" y="2831891"/>
          <a:ext cx="6696468" cy="747929"/>
        </p:xfrm>
        <a:graphic>
          <a:graphicData uri="http://schemas.openxmlformats.org/drawingml/2006/table">
            <a:tbl>
              <a:tblPr firstRow="1" firstCol="1" bandRow="1">
                <a:tableStyleId>{5C22544A-7EE6-4342-B048-85BDC9FD1C3A}</a:tableStyleId>
              </a:tblPr>
              <a:tblGrid>
                <a:gridCol w="1116078"/>
                <a:gridCol w="1116078"/>
                <a:gridCol w="1116078"/>
                <a:gridCol w="1116078"/>
                <a:gridCol w="1116078"/>
                <a:gridCol w="1116078"/>
              </a:tblGrid>
              <a:tr h="360000">
                <a:tc>
                  <a:txBody>
                    <a:bodyPr/>
                    <a:lstStyle/>
                    <a:p>
                      <a:pPr algn="just">
                        <a:spcAft>
                          <a:spcPts val="0"/>
                        </a:spcAft>
                      </a:pPr>
                      <a:r>
                        <a:rPr lang="en-US" sz="1400" kern="100" dirty="0">
                          <a:effectLst/>
                        </a:rPr>
                        <a:t> </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客户代表</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dirty="0">
                          <a:effectLst/>
                        </a:rPr>
                        <a:t>教师用户</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学生用户</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管理员用户</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游客用户</a:t>
                      </a:r>
                      <a:endParaRPr lang="zh-CN" sz="1400" kern="100">
                        <a:effectLst/>
                        <a:latin typeface="Times New Roman"/>
                        <a:ea typeface="宋体"/>
                      </a:endParaRPr>
                    </a:p>
                  </a:txBody>
                  <a:tcPr marL="68580" marR="68580" marT="0" marB="0" anchor="ctr"/>
                </a:tc>
              </a:tr>
              <a:tr h="387929">
                <a:tc>
                  <a:txBody>
                    <a:bodyPr/>
                    <a:lstStyle/>
                    <a:p>
                      <a:pPr algn="just">
                        <a:spcAft>
                          <a:spcPts val="0"/>
                        </a:spcAft>
                      </a:pPr>
                      <a:r>
                        <a:rPr lang="zh-CN" sz="1400" kern="100">
                          <a:effectLst/>
                        </a:rPr>
                        <a:t>相对权重</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1.5</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　</a:t>
                      </a:r>
                      <a:r>
                        <a:rPr lang="en-US" sz="1400" kern="100">
                          <a:effectLst/>
                        </a:rPr>
                        <a:t>1.0</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　</a:t>
                      </a:r>
                      <a:r>
                        <a:rPr lang="en-US" sz="1400" kern="100">
                          <a:effectLst/>
                        </a:rPr>
                        <a:t>1.0</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　</a:t>
                      </a:r>
                      <a:r>
                        <a:rPr lang="en-US" sz="1400" kern="100">
                          <a:effectLst/>
                        </a:rPr>
                        <a:t>1.0</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dirty="0">
                          <a:effectLst/>
                        </a:rPr>
                        <a:t>　</a:t>
                      </a:r>
                      <a:r>
                        <a:rPr lang="en-US" sz="1400" kern="100" dirty="0">
                          <a:effectLst/>
                        </a:rPr>
                        <a:t>0.5</a:t>
                      </a:r>
                      <a:endParaRPr lang="zh-CN" sz="1400" kern="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8859773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a:t>
            </a:r>
            <a:r>
              <a:rPr lang="en-US" altLang="zh-CN" sz="2800" b="1" dirty="0" smtClean="0">
                <a:solidFill>
                  <a:schemeClr val="bg1"/>
                </a:solidFill>
                <a:latin typeface="Calibri" pitchFamily="34" charset="0"/>
                <a:sym typeface="Calibri" pitchFamily="34" charset="0"/>
              </a:rPr>
              <a:t>-3 </a:t>
            </a:r>
            <a:r>
              <a:rPr lang="zh-CN" altLang="en-US" sz="2800" b="1" dirty="0" smtClean="0">
                <a:solidFill>
                  <a:schemeClr val="bg1"/>
                </a:solidFill>
                <a:latin typeface="Calibri" pitchFamily="34" charset="0"/>
                <a:sym typeface="Calibri" pitchFamily="34" charset="0"/>
              </a:rPr>
              <a:t>优先级打分表</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36</a:t>
            </a:fld>
            <a:endParaRPr lang="zh-CN" altLang="en-US" sz="1800">
              <a:solidFill>
                <a:schemeClr val="tx1"/>
              </a:solidFill>
            </a:endParaRPr>
          </a:p>
        </p:txBody>
      </p:sp>
      <p:sp>
        <p:nvSpPr>
          <p:cNvPr id="8" name="TextBox 7"/>
          <p:cNvSpPr>
            <a:spLocks noChangeArrowheads="1"/>
          </p:cNvSpPr>
          <p:nvPr/>
        </p:nvSpPr>
        <p:spPr bwMode="auto">
          <a:xfrm>
            <a:off x="-36320" y="916434"/>
            <a:ext cx="84979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游客</a:t>
            </a:r>
            <a:r>
              <a:rPr lang="zh-CN" altLang="en-US" sz="1600" b="1" dirty="0" smtClean="0">
                <a:solidFill>
                  <a:srgbClr val="000000"/>
                </a:solidFill>
                <a:latin typeface="Calibri" pitchFamily="34" charset="0"/>
                <a:sym typeface="Calibri" pitchFamily="34" charset="0"/>
              </a:rPr>
              <a:t>优先级打分表</a:t>
            </a:r>
            <a:endParaRPr lang="zh-CN" altLang="en-US" sz="1600" b="1" dirty="0">
              <a:solidFill>
                <a:srgbClr val="000000"/>
              </a:solidFill>
              <a:latin typeface="Calibri" pitchFamily="34" charset="0"/>
              <a:sym typeface="Calibri"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839" y="1876525"/>
            <a:ext cx="7075963" cy="803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97631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a:t>
            </a:r>
            <a:r>
              <a:rPr lang="en-US" altLang="zh-CN" sz="2800" b="1" dirty="0" smtClean="0">
                <a:solidFill>
                  <a:schemeClr val="bg1"/>
                </a:solidFill>
                <a:latin typeface="Calibri" pitchFamily="34" charset="0"/>
                <a:sym typeface="Calibri" pitchFamily="34" charset="0"/>
              </a:rPr>
              <a:t>-3 </a:t>
            </a:r>
            <a:r>
              <a:rPr lang="zh-CN" altLang="en-US" sz="2800" b="1" dirty="0" smtClean="0">
                <a:solidFill>
                  <a:schemeClr val="bg1"/>
                </a:solidFill>
                <a:latin typeface="Calibri" pitchFamily="34" charset="0"/>
                <a:sym typeface="Calibri" pitchFamily="34" charset="0"/>
              </a:rPr>
              <a:t>优先级打分表</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37</a:t>
            </a:fld>
            <a:endParaRPr lang="zh-CN" altLang="en-US" sz="1800">
              <a:solidFill>
                <a:schemeClr val="tx1"/>
              </a:solidFill>
            </a:endParaRPr>
          </a:p>
        </p:txBody>
      </p:sp>
      <p:sp>
        <p:nvSpPr>
          <p:cNvPr id="8" name="TextBox 7"/>
          <p:cNvSpPr>
            <a:spLocks noChangeArrowheads="1"/>
          </p:cNvSpPr>
          <p:nvPr/>
        </p:nvSpPr>
        <p:spPr bwMode="auto">
          <a:xfrm>
            <a:off x="-36320" y="916434"/>
            <a:ext cx="84979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学习者优先级打分表</a:t>
            </a:r>
            <a:endParaRPr lang="zh-CN" altLang="en-US" sz="1600" b="1" dirty="0">
              <a:solidFill>
                <a:srgbClr val="000000"/>
              </a:solidFill>
              <a:latin typeface="Calibri" pitchFamily="34" charset="0"/>
              <a:sym typeface="Calibri"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7769" y="916434"/>
            <a:ext cx="3712351" cy="3959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66305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651984" y="1995710"/>
            <a:ext cx="156857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dirty="0" smtClean="0">
                <a:solidFill>
                  <a:srgbClr val="E36C09"/>
                </a:solidFill>
                <a:latin typeface="宋体" pitchFamily="2" charset="-122"/>
                <a:sym typeface="宋体" pitchFamily="2" charset="-122"/>
              </a:rPr>
              <a:t>UML</a:t>
            </a:r>
            <a:r>
              <a:rPr lang="zh-CN" altLang="en-US" sz="2800" b="1" dirty="0" smtClean="0">
                <a:solidFill>
                  <a:srgbClr val="E36C09"/>
                </a:solidFill>
                <a:latin typeface="宋体" pitchFamily="2" charset="-122"/>
                <a:sym typeface="宋体" pitchFamily="2" charset="-122"/>
              </a:rPr>
              <a:t>图例</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38</a:t>
            </a:fld>
            <a:endParaRPr lang="zh-CN" altLang="en-US" sz="1800">
              <a:solidFill>
                <a:schemeClr val="tx1"/>
              </a:solidFill>
            </a:endParaRPr>
          </a:p>
        </p:txBody>
      </p:sp>
    </p:spTree>
    <p:extLst>
      <p:ext uri="{BB962C8B-B14F-4D97-AF65-F5344CB8AC3E}">
        <p14:creationId xmlns:p14="http://schemas.microsoft.com/office/powerpoint/2010/main" val="41633345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10-1 </a:t>
            </a:r>
            <a:r>
              <a:rPr lang="zh-CN" altLang="en-US" sz="2800" b="1" dirty="0" smtClean="0">
                <a:solidFill>
                  <a:schemeClr val="bg1"/>
                </a:solidFill>
                <a:latin typeface="Calibri" pitchFamily="34" charset="0"/>
                <a:sym typeface="Calibri" pitchFamily="34" charset="0"/>
              </a:rPr>
              <a:t>对话框图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39</a:t>
            </a:fld>
            <a:endParaRPr lang="zh-CN" altLang="en-US" sz="1800">
              <a:solidFill>
                <a:schemeClr val="tx1"/>
              </a:solidFill>
            </a:endParaRPr>
          </a:p>
        </p:txBody>
      </p:sp>
      <p:sp>
        <p:nvSpPr>
          <p:cNvPr id="8" name="TextBox 7"/>
          <p:cNvSpPr>
            <a:spLocks noChangeArrowheads="1"/>
          </p:cNvSpPr>
          <p:nvPr/>
        </p:nvSpPr>
        <p:spPr bwMode="auto">
          <a:xfrm>
            <a:off x="4716010" y="4155860"/>
            <a:ext cx="3096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管理员案例管理</a:t>
            </a:r>
          </a:p>
        </p:txBody>
      </p:sp>
      <p:pic>
        <p:nvPicPr>
          <p:cNvPr id="9" name="图片 8"/>
          <p:cNvPicPr/>
          <p:nvPr/>
        </p:nvPicPr>
        <p:blipFill>
          <a:blip r:embed="rId3"/>
          <a:stretch>
            <a:fillRect/>
          </a:stretch>
        </p:blipFill>
        <p:spPr>
          <a:xfrm>
            <a:off x="1619795" y="958997"/>
            <a:ext cx="2683455" cy="3700898"/>
          </a:xfrm>
          <a:prstGeom prst="rect">
            <a:avLst/>
          </a:prstGeom>
        </p:spPr>
      </p:pic>
      <p:sp>
        <p:nvSpPr>
          <p:cNvPr id="11" name="TextBox 7"/>
          <p:cNvSpPr>
            <a:spLocks noChangeArrowheads="1"/>
          </p:cNvSpPr>
          <p:nvPr/>
        </p:nvSpPr>
        <p:spPr bwMode="auto">
          <a:xfrm>
            <a:off x="4644005" y="2499745"/>
            <a:ext cx="309621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总数：</a:t>
            </a:r>
            <a:r>
              <a:rPr lang="en-US" altLang="zh-CN" sz="1600" b="1" dirty="0" smtClean="0">
                <a:solidFill>
                  <a:srgbClr val="000000"/>
                </a:solidFill>
                <a:latin typeface="Calibri" pitchFamily="34" charset="0"/>
                <a:sym typeface="Calibri" pitchFamily="34" charset="0"/>
              </a:rPr>
              <a:t>42</a:t>
            </a:r>
            <a:r>
              <a:rPr lang="zh-CN" altLang="en-US" sz="1600" b="1" dirty="0">
                <a:solidFill>
                  <a:srgbClr val="000000"/>
                </a:solidFill>
                <a:latin typeface="Calibri" pitchFamily="34" charset="0"/>
                <a:sym typeface="Calibri" pitchFamily="34" charset="0"/>
              </a:rPr>
              <a:t>张</a:t>
            </a:r>
          </a:p>
        </p:txBody>
      </p:sp>
    </p:spTree>
    <p:extLst>
      <p:ext uri="{BB962C8B-B14F-4D97-AF65-F5344CB8AC3E}">
        <p14:creationId xmlns:p14="http://schemas.microsoft.com/office/powerpoint/2010/main" val="19664446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P spid="11"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latin typeface="宋体" pitchFamily="2" charset="-122"/>
              <a:sym typeface="宋体" pitchFamily="2" charset="-122"/>
            </a:endParaRPr>
          </a:p>
        </p:txBody>
      </p:sp>
      <p:sp>
        <p:nvSpPr>
          <p:cNvPr id="1638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grpSp>
        <p:nvGrpSpPr>
          <p:cNvPr id="2" name="组合 30"/>
          <p:cNvGrpSpPr>
            <a:grpSpLocks/>
          </p:cNvGrpSpPr>
          <p:nvPr/>
        </p:nvGrpSpPr>
        <p:grpSpPr bwMode="auto">
          <a:xfrm>
            <a:off x="1216025" y="1492250"/>
            <a:ext cx="831850" cy="790575"/>
            <a:chOff x="0" y="0"/>
            <a:chExt cx="831692" cy="792088"/>
          </a:xfrm>
        </p:grpSpPr>
        <p:sp>
          <p:nvSpPr>
            <p:cNvPr id="16406" name="正五边形 5"/>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7" name="Freeform 72"/>
            <p:cNvSpPr>
              <a:spLocks noEditPoints="1" noChangeArrowheads="1"/>
            </p:cNvSpPr>
            <p:nvPr/>
          </p:nvSpPr>
          <p:spPr bwMode="auto">
            <a:xfrm>
              <a:off x="194807" y="196084"/>
              <a:ext cx="485110" cy="485984"/>
            </a:xfrm>
            <a:custGeom>
              <a:avLst/>
              <a:gdLst>
                <a:gd name="T0" fmla="*/ 397767 w 411"/>
                <a:gd name="T1" fmla="*/ 233555 h 412"/>
                <a:gd name="T2" fmla="*/ 335210 w 411"/>
                <a:gd name="T3" fmla="*/ 259506 h 412"/>
                <a:gd name="T4" fmla="*/ 293899 w 411"/>
                <a:gd name="T5" fmla="*/ 218221 h 412"/>
                <a:gd name="T6" fmla="*/ 334030 w 411"/>
                <a:gd name="T7" fmla="*/ 126214 h 412"/>
                <a:gd name="T8" fmla="*/ 207736 w 411"/>
                <a:gd name="T9" fmla="*/ 0 h 412"/>
                <a:gd name="T10" fmla="*/ 80262 w 411"/>
                <a:gd name="T11" fmla="*/ 126214 h 412"/>
                <a:gd name="T12" fmla="*/ 136917 w 411"/>
                <a:gd name="T13" fmla="*/ 231196 h 412"/>
                <a:gd name="T14" fmla="*/ 113310 w 411"/>
                <a:gd name="T15" fmla="*/ 313766 h 412"/>
                <a:gd name="T16" fmla="*/ 87343 w 411"/>
                <a:gd name="T17" fmla="*/ 310228 h 412"/>
                <a:gd name="T18" fmla="*/ 0 w 411"/>
                <a:gd name="T19" fmla="*/ 397516 h 412"/>
                <a:gd name="T20" fmla="*/ 87343 w 411"/>
                <a:gd name="T21" fmla="*/ 485984 h 412"/>
                <a:gd name="T22" fmla="*/ 175867 w 411"/>
                <a:gd name="T23" fmla="*/ 397516 h 412"/>
                <a:gd name="T24" fmla="*/ 129835 w 411"/>
                <a:gd name="T25" fmla="*/ 320844 h 412"/>
                <a:gd name="T26" fmla="*/ 153441 w 411"/>
                <a:gd name="T27" fmla="*/ 240633 h 412"/>
                <a:gd name="T28" fmla="*/ 207736 w 411"/>
                <a:gd name="T29" fmla="*/ 252429 h 412"/>
                <a:gd name="T30" fmla="*/ 280915 w 411"/>
                <a:gd name="T31" fmla="*/ 230017 h 412"/>
                <a:gd name="T32" fmla="*/ 324587 w 411"/>
                <a:gd name="T33" fmla="*/ 273661 h 412"/>
                <a:gd name="T34" fmla="*/ 309243 w 411"/>
                <a:gd name="T35" fmla="*/ 322023 h 412"/>
                <a:gd name="T36" fmla="*/ 397767 w 411"/>
                <a:gd name="T37" fmla="*/ 409312 h 412"/>
                <a:gd name="T38" fmla="*/ 485110 w 411"/>
                <a:gd name="T39" fmla="*/ 322023 h 412"/>
                <a:gd name="T40" fmla="*/ 397767 w 411"/>
                <a:gd name="T41" fmla="*/ 233555 h 412"/>
                <a:gd name="T42" fmla="*/ 158162 w 411"/>
                <a:gd name="T43" fmla="*/ 397516 h 412"/>
                <a:gd name="T44" fmla="*/ 87343 w 411"/>
                <a:gd name="T45" fmla="*/ 468290 h 412"/>
                <a:gd name="T46" fmla="*/ 16524 w 411"/>
                <a:gd name="T47" fmla="*/ 397516 h 412"/>
                <a:gd name="T48" fmla="*/ 87343 w 411"/>
                <a:gd name="T49" fmla="*/ 327921 h 412"/>
                <a:gd name="T50" fmla="*/ 158162 w 411"/>
                <a:gd name="T51" fmla="*/ 397516 h 412"/>
                <a:gd name="T52" fmla="*/ 97966 w 411"/>
                <a:gd name="T53" fmla="*/ 126214 h 412"/>
                <a:gd name="T54" fmla="*/ 207736 w 411"/>
                <a:gd name="T55" fmla="*/ 16514 h 412"/>
                <a:gd name="T56" fmla="*/ 316325 w 411"/>
                <a:gd name="T57" fmla="*/ 126214 h 412"/>
                <a:gd name="T58" fmla="*/ 207736 w 411"/>
                <a:gd name="T59" fmla="*/ 235915 h 412"/>
                <a:gd name="T60" fmla="*/ 97966 w 411"/>
                <a:gd name="T61" fmla="*/ 126214 h 412"/>
                <a:gd name="T62" fmla="*/ 397767 w 411"/>
                <a:gd name="T63" fmla="*/ 391618 h 412"/>
                <a:gd name="T64" fmla="*/ 326948 w 411"/>
                <a:gd name="T65" fmla="*/ 322023 h 412"/>
                <a:gd name="T66" fmla="*/ 397767 w 411"/>
                <a:gd name="T67" fmla="*/ 251249 h 412"/>
                <a:gd name="T68" fmla="*/ 468586 w 411"/>
                <a:gd name="T69" fmla="*/ 322023 h 412"/>
                <a:gd name="T70" fmla="*/ 397767 w 411"/>
                <a:gd name="T71" fmla="*/ 391618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5" name="组合 17"/>
          <p:cNvGrpSpPr>
            <a:grpSpLocks/>
          </p:cNvGrpSpPr>
          <p:nvPr/>
        </p:nvGrpSpPr>
        <p:grpSpPr bwMode="auto">
          <a:xfrm>
            <a:off x="3347915" y="2698750"/>
            <a:ext cx="831850" cy="790575"/>
            <a:chOff x="0" y="0"/>
            <a:chExt cx="831692" cy="792088"/>
          </a:xfrm>
        </p:grpSpPr>
        <p:sp>
          <p:nvSpPr>
            <p:cNvPr id="16400" name="正五边形 8"/>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1" name="Freeform 77"/>
            <p:cNvSpPr>
              <a:spLocks noEditPoints="1" noChangeArrowheads="1"/>
            </p:cNvSpPr>
            <p:nvPr/>
          </p:nvSpPr>
          <p:spPr bwMode="auto">
            <a:xfrm>
              <a:off x="172291" y="282760"/>
              <a:ext cx="487109" cy="334145"/>
            </a:xfrm>
            <a:custGeom>
              <a:avLst/>
              <a:gdLst>
                <a:gd name="T0" fmla="*/ 401010 w 413"/>
                <a:gd name="T1" fmla="*/ 334145 h 283"/>
                <a:gd name="T2" fmla="*/ 86099 w 413"/>
                <a:gd name="T3" fmla="*/ 334145 h 283"/>
                <a:gd name="T4" fmla="*/ 84920 w 413"/>
                <a:gd name="T5" fmla="*/ 334145 h 283"/>
                <a:gd name="T6" fmla="*/ 0 w 413"/>
                <a:gd name="T7" fmla="*/ 246771 h 283"/>
                <a:gd name="T8" fmla="*/ 82561 w 413"/>
                <a:gd name="T9" fmla="*/ 159398 h 283"/>
                <a:gd name="T10" fmla="*/ 77843 w 413"/>
                <a:gd name="T11" fmla="*/ 126337 h 283"/>
                <a:gd name="T12" fmla="*/ 204043 w 413"/>
                <a:gd name="T13" fmla="*/ 0 h 283"/>
                <a:gd name="T14" fmla="*/ 321987 w 413"/>
                <a:gd name="T15" fmla="*/ 81470 h 283"/>
                <a:gd name="T16" fmla="*/ 321987 w 413"/>
                <a:gd name="T17" fmla="*/ 81470 h 283"/>
                <a:gd name="T18" fmla="*/ 408086 w 413"/>
                <a:gd name="T19" fmla="*/ 159398 h 283"/>
                <a:gd name="T20" fmla="*/ 487109 w 413"/>
                <a:gd name="T21" fmla="*/ 246771 h 283"/>
                <a:gd name="T22" fmla="*/ 402189 w 413"/>
                <a:gd name="T23" fmla="*/ 334145 h 283"/>
                <a:gd name="T24" fmla="*/ 401010 w 413"/>
                <a:gd name="T25" fmla="*/ 334145 h 283"/>
                <a:gd name="T26" fmla="*/ 86099 w 413"/>
                <a:gd name="T27" fmla="*/ 316434 h 283"/>
                <a:gd name="T28" fmla="*/ 399830 w 413"/>
                <a:gd name="T29" fmla="*/ 316434 h 283"/>
                <a:gd name="T30" fmla="*/ 401010 w 413"/>
                <a:gd name="T31" fmla="*/ 316434 h 283"/>
                <a:gd name="T32" fmla="*/ 469417 w 413"/>
                <a:gd name="T33" fmla="*/ 246771 h 283"/>
                <a:gd name="T34" fmla="*/ 399830 w 413"/>
                <a:gd name="T35" fmla="*/ 177109 h 283"/>
                <a:gd name="T36" fmla="*/ 391574 w 413"/>
                <a:gd name="T37" fmla="*/ 167663 h 283"/>
                <a:gd name="T38" fmla="*/ 321987 w 413"/>
                <a:gd name="T39" fmla="*/ 98000 h 283"/>
                <a:gd name="T40" fmla="*/ 316090 w 413"/>
                <a:gd name="T41" fmla="*/ 99181 h 283"/>
                <a:gd name="T42" fmla="*/ 307834 w 413"/>
                <a:gd name="T43" fmla="*/ 93277 h 283"/>
                <a:gd name="T44" fmla="*/ 204043 w 413"/>
                <a:gd name="T45" fmla="*/ 17711 h 283"/>
                <a:gd name="T46" fmla="*/ 95535 w 413"/>
                <a:gd name="T47" fmla="*/ 126337 h 283"/>
                <a:gd name="T48" fmla="*/ 102611 w 413"/>
                <a:gd name="T49" fmla="*/ 165301 h 283"/>
                <a:gd name="T50" fmla="*/ 101432 w 413"/>
                <a:gd name="T51" fmla="*/ 173566 h 283"/>
                <a:gd name="T52" fmla="*/ 93176 w 413"/>
                <a:gd name="T53" fmla="*/ 177109 h 283"/>
                <a:gd name="T54" fmla="*/ 86099 w 413"/>
                <a:gd name="T55" fmla="*/ 177109 h 283"/>
                <a:gd name="T56" fmla="*/ 16512 w 413"/>
                <a:gd name="T57" fmla="*/ 246771 h 283"/>
                <a:gd name="T58" fmla="*/ 86099 w 413"/>
                <a:gd name="T59" fmla="*/ 316434 h 283"/>
                <a:gd name="T60" fmla="*/ 86099 w 413"/>
                <a:gd name="T61" fmla="*/ 316434 h 28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3"/>
                <a:gd name="T94" fmla="*/ 0 h 283"/>
                <a:gd name="T95" fmla="*/ 413 w 413"/>
                <a:gd name="T96" fmla="*/ 283 h 28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51" name="TextBox 7"/>
          <p:cNvSpPr>
            <a:spLocks noChangeArrowheads="1"/>
          </p:cNvSpPr>
          <p:nvPr/>
        </p:nvSpPr>
        <p:spPr bwMode="auto">
          <a:xfrm>
            <a:off x="251699" y="2718617"/>
            <a:ext cx="410428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latin typeface="宋体" pitchFamily="2" charset="-122"/>
                <a:sym typeface="宋体" pitchFamily="2" charset="-122"/>
              </a:rPr>
              <a:t>项目名称：</a:t>
            </a:r>
            <a:endParaRPr lang="en-US" altLang="zh-CN" sz="1600" b="1" dirty="0">
              <a:latin typeface="宋体" pitchFamily="2" charset="-122"/>
              <a:sym typeface="宋体" pitchFamily="2" charset="-122"/>
            </a:endParaRPr>
          </a:p>
          <a:p>
            <a:endParaRPr lang="en-US" altLang="zh-CN" sz="1600" b="1" dirty="0">
              <a:latin typeface="宋体" pitchFamily="2" charset="-122"/>
              <a:sym typeface="宋体" pitchFamily="2" charset="-122"/>
            </a:endParaRPr>
          </a:p>
          <a:p>
            <a:r>
              <a:rPr lang="zh-CN" altLang="en-US" sz="1600" b="1" dirty="0">
                <a:latin typeface="宋体" pitchFamily="2" charset="-122"/>
                <a:sym typeface="宋体" pitchFamily="2" charset="-122"/>
              </a:rPr>
              <a:t>案例教学</a:t>
            </a:r>
            <a:r>
              <a:rPr lang="zh-CN" altLang="en-US" sz="1600" b="1" dirty="0" smtClean="0">
                <a:latin typeface="宋体" pitchFamily="2" charset="-122"/>
                <a:sym typeface="宋体" pitchFamily="2" charset="-122"/>
              </a:rPr>
              <a:t>系统</a:t>
            </a:r>
            <a:endParaRPr lang="en-US" altLang="zh-CN" sz="1600" b="1" dirty="0" smtClean="0">
              <a:latin typeface="宋体" pitchFamily="2" charset="-122"/>
              <a:sym typeface="宋体" pitchFamily="2" charset="-122"/>
            </a:endParaRPr>
          </a:p>
          <a:p>
            <a:endParaRPr lang="zh-CN" altLang="en-US" sz="1600" b="1" dirty="0">
              <a:latin typeface="宋体" pitchFamily="2" charset="-122"/>
              <a:sym typeface="宋体" pitchFamily="2" charset="-122"/>
            </a:endParaRPr>
          </a:p>
          <a:p>
            <a:r>
              <a:rPr lang="en-US" altLang="zh-CN" sz="1600" b="1" dirty="0">
                <a:latin typeface="Microsoft JhengHei UI" pitchFamily="34" charset="-120"/>
                <a:ea typeface="Microsoft JhengHei UI" pitchFamily="34" charset="-120"/>
                <a:sym typeface="宋体" pitchFamily="2" charset="-122"/>
              </a:rPr>
              <a:t>Project Based Case Learning System</a:t>
            </a:r>
          </a:p>
        </p:txBody>
      </p:sp>
      <p:grpSp>
        <p:nvGrpSpPr>
          <p:cNvPr id="3" name="组合 12"/>
          <p:cNvGrpSpPr>
            <a:grpSpLocks/>
          </p:cNvGrpSpPr>
          <p:nvPr/>
        </p:nvGrpSpPr>
        <p:grpSpPr bwMode="auto">
          <a:xfrm>
            <a:off x="7164180" y="2698750"/>
            <a:ext cx="831850" cy="790575"/>
            <a:chOff x="0" y="0"/>
            <a:chExt cx="831692" cy="792088"/>
          </a:xfrm>
        </p:grpSpPr>
        <p:sp>
          <p:nvSpPr>
            <p:cNvPr id="16404" name="正五边形 10"/>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5" name="Freeform 13"/>
            <p:cNvSpPr>
              <a:spLocks noEditPoints="1" noChangeArrowheads="1"/>
            </p:cNvSpPr>
            <p:nvPr/>
          </p:nvSpPr>
          <p:spPr bwMode="auto">
            <a:xfrm>
              <a:off x="284457" y="207649"/>
              <a:ext cx="262778" cy="484369"/>
            </a:xfrm>
            <a:custGeom>
              <a:avLst/>
              <a:gdLst>
                <a:gd name="T0" fmla="*/ 4308 w 122"/>
                <a:gd name="T1" fmla="*/ 139929 h 225"/>
                <a:gd name="T2" fmla="*/ 30155 w 122"/>
                <a:gd name="T3" fmla="*/ 165762 h 225"/>
                <a:gd name="T4" fmla="*/ 36617 w 122"/>
                <a:gd name="T5" fmla="*/ 163609 h 225"/>
                <a:gd name="T6" fmla="*/ 256316 w 122"/>
                <a:gd name="T7" fmla="*/ 90416 h 225"/>
                <a:gd name="T8" fmla="*/ 256316 w 122"/>
                <a:gd name="T9" fmla="*/ 64583 h 225"/>
                <a:gd name="T10" fmla="*/ 226161 w 122"/>
                <a:gd name="T11" fmla="*/ 49513 h 225"/>
                <a:gd name="T12" fmla="*/ 6462 w 122"/>
                <a:gd name="T13" fmla="*/ 122707 h 225"/>
                <a:gd name="T14" fmla="*/ 232623 w 122"/>
                <a:gd name="T15" fmla="*/ 60277 h 225"/>
                <a:gd name="T16" fmla="*/ 245547 w 122"/>
                <a:gd name="T17" fmla="*/ 75346 h 225"/>
                <a:gd name="T18" fmla="*/ 239085 w 122"/>
                <a:gd name="T19" fmla="*/ 90416 h 225"/>
                <a:gd name="T20" fmla="*/ 30155 w 122"/>
                <a:gd name="T21" fmla="*/ 152845 h 225"/>
                <a:gd name="T22" fmla="*/ 19385 w 122"/>
                <a:gd name="T23" fmla="*/ 144234 h 225"/>
                <a:gd name="T24" fmla="*/ 17231 w 122"/>
                <a:gd name="T25" fmla="*/ 127012 h 225"/>
                <a:gd name="T26" fmla="*/ 228315 w 122"/>
                <a:gd name="T27" fmla="*/ 60277 h 225"/>
                <a:gd name="T28" fmla="*/ 30155 w 122"/>
                <a:gd name="T29" fmla="*/ 92568 h 225"/>
                <a:gd name="T30" fmla="*/ 142159 w 122"/>
                <a:gd name="T31" fmla="*/ 60277 h 225"/>
                <a:gd name="T32" fmla="*/ 157236 w 122"/>
                <a:gd name="T33" fmla="*/ 21528 h 225"/>
                <a:gd name="T34" fmla="*/ 19385 w 122"/>
                <a:gd name="T35" fmla="*/ 36597 h 225"/>
                <a:gd name="T36" fmla="*/ 6462 w 122"/>
                <a:gd name="T37" fmla="*/ 75346 h 225"/>
                <a:gd name="T38" fmla="*/ 131389 w 122"/>
                <a:gd name="T39" fmla="*/ 17222 h 225"/>
                <a:gd name="T40" fmla="*/ 144313 w 122"/>
                <a:gd name="T41" fmla="*/ 25833 h 225"/>
                <a:gd name="T42" fmla="*/ 140005 w 122"/>
                <a:gd name="T43" fmla="*/ 47361 h 225"/>
                <a:gd name="T44" fmla="*/ 30155 w 122"/>
                <a:gd name="T45" fmla="*/ 79652 h 225"/>
                <a:gd name="T46" fmla="*/ 17231 w 122"/>
                <a:gd name="T47" fmla="*/ 64583 h 225"/>
                <a:gd name="T48" fmla="*/ 258470 w 122"/>
                <a:gd name="T49" fmla="*/ 217428 h 225"/>
                <a:gd name="T50" fmla="*/ 226161 w 122"/>
                <a:gd name="T51" fmla="*/ 193748 h 225"/>
                <a:gd name="T52" fmla="*/ 155082 w 122"/>
                <a:gd name="T53" fmla="*/ 236803 h 225"/>
                <a:gd name="T54" fmla="*/ 118465 w 122"/>
                <a:gd name="T55" fmla="*/ 297080 h 225"/>
                <a:gd name="T56" fmla="*/ 114158 w 122"/>
                <a:gd name="T57" fmla="*/ 213122 h 225"/>
                <a:gd name="T58" fmla="*/ 256316 w 122"/>
                <a:gd name="T59" fmla="*/ 163609 h 225"/>
                <a:gd name="T60" fmla="*/ 256316 w 122"/>
                <a:gd name="T61" fmla="*/ 137776 h 225"/>
                <a:gd name="T62" fmla="*/ 19385 w 122"/>
                <a:gd name="T63" fmla="*/ 182984 h 225"/>
                <a:gd name="T64" fmla="*/ 2154 w 122"/>
                <a:gd name="T65" fmla="*/ 208817 h 225"/>
                <a:gd name="T66" fmla="*/ 6462 w 122"/>
                <a:gd name="T67" fmla="*/ 219581 h 225"/>
                <a:gd name="T68" fmla="*/ 23693 w 122"/>
                <a:gd name="T69" fmla="*/ 236803 h 225"/>
                <a:gd name="T70" fmla="*/ 60310 w 122"/>
                <a:gd name="T71" fmla="*/ 260483 h 225"/>
                <a:gd name="T72" fmla="*/ 36617 w 122"/>
                <a:gd name="T73" fmla="*/ 297080 h 225"/>
                <a:gd name="T74" fmla="*/ 86157 w 122"/>
                <a:gd name="T75" fmla="*/ 449925 h 225"/>
                <a:gd name="T76" fmla="*/ 114158 w 122"/>
                <a:gd name="T77" fmla="*/ 484369 h 225"/>
                <a:gd name="T78" fmla="*/ 187391 w 122"/>
                <a:gd name="T79" fmla="*/ 460689 h 225"/>
                <a:gd name="T80" fmla="*/ 236931 w 122"/>
                <a:gd name="T81" fmla="*/ 402564 h 225"/>
                <a:gd name="T82" fmla="*/ 213238 w 122"/>
                <a:gd name="T83" fmla="*/ 297080 h 225"/>
                <a:gd name="T84" fmla="*/ 224007 w 122"/>
                <a:gd name="T85" fmla="*/ 251872 h 225"/>
                <a:gd name="T86" fmla="*/ 258470 w 122"/>
                <a:gd name="T87" fmla="*/ 217428 h 225"/>
                <a:gd name="T88" fmla="*/ 101234 w 122"/>
                <a:gd name="T89" fmla="*/ 217428 h 225"/>
                <a:gd name="T90" fmla="*/ 105542 w 122"/>
                <a:gd name="T91" fmla="*/ 297080 h 225"/>
                <a:gd name="T92" fmla="*/ 75387 w 122"/>
                <a:gd name="T93" fmla="*/ 260483 h 225"/>
                <a:gd name="T94" fmla="*/ 51694 w 122"/>
                <a:gd name="T95" fmla="*/ 232497 h 225"/>
                <a:gd name="T96" fmla="*/ 25847 w 122"/>
                <a:gd name="T97" fmla="*/ 223886 h 225"/>
                <a:gd name="T98" fmla="*/ 17231 w 122"/>
                <a:gd name="T99" fmla="*/ 208817 h 225"/>
                <a:gd name="T100" fmla="*/ 17231 w 122"/>
                <a:gd name="T101" fmla="*/ 200206 h 225"/>
                <a:gd name="T102" fmla="*/ 25847 w 122"/>
                <a:gd name="T103" fmla="*/ 193748 h 225"/>
                <a:gd name="T104" fmla="*/ 51694 w 122"/>
                <a:gd name="T105" fmla="*/ 185137 h 225"/>
                <a:gd name="T106" fmla="*/ 232623 w 122"/>
                <a:gd name="T107" fmla="*/ 133471 h 225"/>
                <a:gd name="T108" fmla="*/ 245547 w 122"/>
                <a:gd name="T109" fmla="*/ 148540 h 225"/>
                <a:gd name="T110" fmla="*/ 239085 w 122"/>
                <a:gd name="T111" fmla="*/ 163609 h 225"/>
                <a:gd name="T112" fmla="*/ 92618 w 122"/>
                <a:gd name="T113" fmla="*/ 210970 h 225"/>
                <a:gd name="T114" fmla="*/ 221854 w 122"/>
                <a:gd name="T115" fmla="*/ 238955 h 225"/>
                <a:gd name="T116" fmla="*/ 198160 w 122"/>
                <a:gd name="T117" fmla="*/ 297080 h 225"/>
                <a:gd name="T118" fmla="*/ 168006 w 122"/>
                <a:gd name="T119" fmla="*/ 236803 h 225"/>
                <a:gd name="T120" fmla="*/ 228315 w 122"/>
                <a:gd name="T121" fmla="*/ 206664 h 225"/>
                <a:gd name="T122" fmla="*/ 245547 w 122"/>
                <a:gd name="T123" fmla="*/ 221733 h 2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2"/>
                <a:gd name="T187" fmla="*/ 0 h 225"/>
                <a:gd name="T188" fmla="*/ 122 w 122"/>
                <a:gd name="T189" fmla="*/ 225 h 2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4" name="组合 16"/>
          <p:cNvGrpSpPr>
            <a:grpSpLocks/>
          </p:cNvGrpSpPr>
          <p:nvPr/>
        </p:nvGrpSpPr>
        <p:grpSpPr bwMode="auto">
          <a:xfrm>
            <a:off x="5076035" y="1535113"/>
            <a:ext cx="831850" cy="792162"/>
            <a:chOff x="0" y="0"/>
            <a:chExt cx="831692" cy="792088"/>
          </a:xfrm>
        </p:grpSpPr>
        <p:sp>
          <p:nvSpPr>
            <p:cNvPr id="16402" name="正五边形 9"/>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3" name="Freeform 78"/>
            <p:cNvSpPr>
              <a:spLocks noEditPoints="1" noChangeArrowheads="1"/>
            </p:cNvSpPr>
            <p:nvPr/>
          </p:nvSpPr>
          <p:spPr bwMode="auto">
            <a:xfrm>
              <a:off x="221768" y="250987"/>
              <a:ext cx="409671" cy="409565"/>
            </a:xfrm>
            <a:custGeom>
              <a:avLst/>
              <a:gdLst>
                <a:gd name="T0" fmla="*/ 205426 w 347"/>
                <a:gd name="T1" fmla="*/ 0 h 347"/>
                <a:gd name="T2" fmla="*/ 0 w 347"/>
                <a:gd name="T3" fmla="*/ 205373 h 347"/>
                <a:gd name="T4" fmla="*/ 205426 w 347"/>
                <a:gd name="T5" fmla="*/ 409565 h 347"/>
                <a:gd name="T6" fmla="*/ 409671 w 347"/>
                <a:gd name="T7" fmla="*/ 205373 h 347"/>
                <a:gd name="T8" fmla="*/ 205426 w 347"/>
                <a:gd name="T9" fmla="*/ 0 h 347"/>
                <a:gd name="T10" fmla="*/ 391962 w 347"/>
                <a:gd name="T11" fmla="*/ 195930 h 347"/>
                <a:gd name="T12" fmla="*/ 334112 w 347"/>
                <a:gd name="T13" fmla="*/ 195930 h 347"/>
                <a:gd name="T14" fmla="*/ 272720 w 347"/>
                <a:gd name="T15" fmla="*/ 30688 h 347"/>
                <a:gd name="T16" fmla="*/ 391962 w 347"/>
                <a:gd name="T17" fmla="*/ 195930 h 347"/>
                <a:gd name="T18" fmla="*/ 205426 w 347"/>
                <a:gd name="T19" fmla="*/ 391860 h 347"/>
                <a:gd name="T20" fmla="*/ 173549 w 347"/>
                <a:gd name="T21" fmla="*/ 213635 h 347"/>
                <a:gd name="T22" fmla="*/ 236122 w 347"/>
                <a:gd name="T23" fmla="*/ 213635 h 347"/>
                <a:gd name="T24" fmla="*/ 205426 w 347"/>
                <a:gd name="T25" fmla="*/ 391860 h 347"/>
                <a:gd name="T26" fmla="*/ 173549 w 347"/>
                <a:gd name="T27" fmla="*/ 195930 h 347"/>
                <a:gd name="T28" fmla="*/ 205426 w 347"/>
                <a:gd name="T29" fmla="*/ 17705 h 347"/>
                <a:gd name="T30" fmla="*/ 205426 w 347"/>
                <a:gd name="T31" fmla="*/ 17705 h 347"/>
                <a:gd name="T32" fmla="*/ 236122 w 347"/>
                <a:gd name="T33" fmla="*/ 195930 h 347"/>
                <a:gd name="T34" fmla="*/ 173549 w 347"/>
                <a:gd name="T35" fmla="*/ 195930 h 347"/>
                <a:gd name="T36" fmla="*/ 180633 w 347"/>
                <a:gd name="T37" fmla="*/ 22426 h 347"/>
                <a:gd name="T38" fmla="*/ 157021 w 347"/>
                <a:gd name="T39" fmla="*/ 195930 h 347"/>
                <a:gd name="T40" fmla="*/ 93268 w 347"/>
                <a:gd name="T41" fmla="*/ 195930 h 347"/>
                <a:gd name="T42" fmla="*/ 180633 w 347"/>
                <a:gd name="T43" fmla="*/ 22426 h 347"/>
                <a:gd name="T44" fmla="*/ 157021 w 347"/>
                <a:gd name="T45" fmla="*/ 213635 h 347"/>
                <a:gd name="T46" fmla="*/ 180633 w 347"/>
                <a:gd name="T47" fmla="*/ 388320 h 347"/>
                <a:gd name="T48" fmla="*/ 93268 w 347"/>
                <a:gd name="T49" fmla="*/ 213635 h 347"/>
                <a:gd name="T50" fmla="*/ 157021 w 347"/>
                <a:gd name="T51" fmla="*/ 213635 h 347"/>
                <a:gd name="T52" fmla="*/ 229038 w 347"/>
                <a:gd name="T53" fmla="*/ 388320 h 347"/>
                <a:gd name="T54" fmla="*/ 253831 w 347"/>
                <a:gd name="T55" fmla="*/ 213635 h 347"/>
                <a:gd name="T56" fmla="*/ 316403 w 347"/>
                <a:gd name="T57" fmla="*/ 213635 h 347"/>
                <a:gd name="T58" fmla="*/ 229038 w 347"/>
                <a:gd name="T59" fmla="*/ 388320 h 347"/>
                <a:gd name="T60" fmla="*/ 253831 w 347"/>
                <a:gd name="T61" fmla="*/ 195930 h 347"/>
                <a:gd name="T62" fmla="*/ 229038 w 347"/>
                <a:gd name="T63" fmla="*/ 22426 h 347"/>
                <a:gd name="T64" fmla="*/ 316403 w 347"/>
                <a:gd name="T65" fmla="*/ 195930 h 347"/>
                <a:gd name="T66" fmla="*/ 253831 w 347"/>
                <a:gd name="T67" fmla="*/ 195930 h 347"/>
                <a:gd name="T68" fmla="*/ 138131 w 347"/>
                <a:gd name="T69" fmla="*/ 30688 h 347"/>
                <a:gd name="T70" fmla="*/ 75559 w 347"/>
                <a:gd name="T71" fmla="*/ 195930 h 347"/>
                <a:gd name="T72" fmla="*/ 17709 w 347"/>
                <a:gd name="T73" fmla="*/ 195930 h 347"/>
                <a:gd name="T74" fmla="*/ 138131 w 347"/>
                <a:gd name="T75" fmla="*/ 30688 h 347"/>
                <a:gd name="T76" fmla="*/ 17709 w 347"/>
                <a:gd name="T77" fmla="*/ 213635 h 347"/>
                <a:gd name="T78" fmla="*/ 75559 w 347"/>
                <a:gd name="T79" fmla="*/ 213635 h 347"/>
                <a:gd name="T80" fmla="*/ 138131 w 347"/>
                <a:gd name="T81" fmla="*/ 380057 h 347"/>
                <a:gd name="T82" fmla="*/ 17709 w 347"/>
                <a:gd name="T83" fmla="*/ 213635 h 347"/>
                <a:gd name="T84" fmla="*/ 272720 w 347"/>
                <a:gd name="T85" fmla="*/ 380057 h 347"/>
                <a:gd name="T86" fmla="*/ 334112 w 347"/>
                <a:gd name="T87" fmla="*/ 213635 h 347"/>
                <a:gd name="T88" fmla="*/ 391962 w 347"/>
                <a:gd name="T89" fmla="*/ 213635 h 347"/>
                <a:gd name="T90" fmla="*/ 272720 w 347"/>
                <a:gd name="T91" fmla="*/ 380057 h 3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7"/>
                <a:gd name="T139" fmla="*/ 0 h 347"/>
                <a:gd name="T140" fmla="*/ 347 w 347"/>
                <a:gd name="T141" fmla="*/ 347 h 3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61" name="矩形 15"/>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cxnSp>
        <p:nvCxnSpPr>
          <p:cNvPr id="6162" name="直接连接符 19"/>
          <p:cNvCxnSpPr>
            <a:cxnSpLocks noChangeShapeType="1"/>
            <a:stCxn id="16406" idx="4"/>
            <a:endCxn id="16400" idx="1"/>
          </p:cNvCxnSpPr>
          <p:nvPr/>
        </p:nvCxnSpPr>
        <p:spPr bwMode="auto">
          <a:xfrm>
            <a:off x="1889005" y="2282823"/>
            <a:ext cx="1458911" cy="71789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3" name="直接连接符 21"/>
          <p:cNvCxnSpPr>
            <a:cxnSpLocks noChangeShapeType="1"/>
            <a:stCxn id="16402" idx="2"/>
            <a:endCxn id="16400" idx="5"/>
          </p:cNvCxnSpPr>
          <p:nvPr/>
        </p:nvCxnSpPr>
        <p:spPr bwMode="auto">
          <a:xfrm flipH="1">
            <a:off x="4179764" y="2327273"/>
            <a:ext cx="1055141"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4" name="直接连接符 24"/>
          <p:cNvCxnSpPr>
            <a:cxnSpLocks noChangeShapeType="1"/>
            <a:stCxn id="16404" idx="1"/>
            <a:endCxn id="16402" idx="4"/>
          </p:cNvCxnSpPr>
          <p:nvPr/>
        </p:nvCxnSpPr>
        <p:spPr bwMode="auto">
          <a:xfrm flipH="1" flipV="1">
            <a:off x="5749015" y="2327273"/>
            <a:ext cx="1415166"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sp>
        <p:nvSpPr>
          <p:cNvPr id="6165" name="TextBox 27"/>
          <p:cNvSpPr>
            <a:spLocks noChangeArrowheads="1"/>
          </p:cNvSpPr>
          <p:nvPr/>
        </p:nvSpPr>
        <p:spPr bwMode="auto">
          <a:xfrm>
            <a:off x="3059342" y="1687959"/>
            <a:ext cx="19446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项目负责人：</a:t>
            </a:r>
            <a:endParaRPr lang="en-US" altLang="zh-CN" sz="1600" b="1" dirty="0">
              <a:solidFill>
                <a:srgbClr val="000000"/>
              </a:solidFill>
              <a:latin typeface="Calibri" pitchFamily="34" charset="0"/>
              <a:sym typeface="宋体" pitchFamily="2" charset="-122"/>
            </a:endParaRPr>
          </a:p>
          <a:p>
            <a:endParaRPr lang="en-US" altLang="zh-CN" sz="1600" b="1" dirty="0">
              <a:solidFill>
                <a:srgbClr val="000000"/>
              </a:solidFill>
              <a:latin typeface="Calibri" pitchFamily="34" charset="0"/>
              <a:sym typeface="宋体" pitchFamily="2" charset="-122"/>
            </a:endParaRPr>
          </a:p>
          <a:p>
            <a:r>
              <a:rPr lang="en-US" altLang="zh-CN" sz="1600" b="1" dirty="0">
                <a:solidFill>
                  <a:srgbClr val="000000"/>
                </a:solidFill>
                <a:latin typeface="Calibri" pitchFamily="34" charset="0"/>
                <a:sym typeface="宋体" pitchFamily="2" charset="-122"/>
              </a:rPr>
              <a:t>PRD2018-G02</a:t>
            </a:r>
            <a:endParaRPr lang="zh-CN" altLang="en-US" sz="1600" b="1" dirty="0">
              <a:solidFill>
                <a:srgbClr val="000000"/>
              </a:solidFill>
              <a:latin typeface="Calibri" pitchFamily="34" charset="0"/>
              <a:sym typeface="宋体" pitchFamily="2" charset="-122"/>
            </a:endParaRPr>
          </a:p>
        </p:txBody>
      </p:sp>
      <p:sp>
        <p:nvSpPr>
          <p:cNvPr id="6166" name="TextBox 28"/>
          <p:cNvSpPr>
            <a:spLocks noChangeArrowheads="1"/>
          </p:cNvSpPr>
          <p:nvPr/>
        </p:nvSpPr>
        <p:spPr bwMode="auto">
          <a:xfrm>
            <a:off x="4931472" y="2794000"/>
            <a:ext cx="194468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项目模型：</a:t>
            </a:r>
          </a:p>
          <a:p>
            <a:endParaRPr lang="en-US" altLang="zh-CN" sz="1600" b="1" dirty="0">
              <a:solidFill>
                <a:srgbClr val="000000"/>
              </a:solidFill>
              <a:latin typeface="Calibri" pitchFamily="34" charset="0"/>
              <a:sym typeface="宋体" pitchFamily="2" charset="-122"/>
            </a:endParaRPr>
          </a:p>
          <a:p>
            <a:r>
              <a:rPr lang="zh-CN" altLang="en-US" sz="1600" b="1" dirty="0">
                <a:solidFill>
                  <a:srgbClr val="000000"/>
                </a:solidFill>
                <a:latin typeface="Calibri" pitchFamily="34" charset="0"/>
                <a:sym typeface="宋体" pitchFamily="2" charset="-122"/>
              </a:rPr>
              <a:t>采用逆瀑布模型</a:t>
            </a:r>
          </a:p>
          <a:p>
            <a:endParaRPr lang="zh-CN" altLang="en-US" sz="1600" b="1" dirty="0">
              <a:solidFill>
                <a:srgbClr val="000000"/>
              </a:solidFill>
              <a:latin typeface="Calibri" pitchFamily="34" charset="0"/>
              <a:sym typeface="宋体" pitchFamily="2" charset="-122"/>
            </a:endParaRPr>
          </a:p>
        </p:txBody>
      </p:sp>
      <p:sp>
        <p:nvSpPr>
          <p:cNvPr id="6" name="日期占位符 5"/>
          <p:cNvSpPr>
            <a:spLocks noGrp="1"/>
          </p:cNvSpPr>
          <p:nvPr>
            <p:ph type="dt" sz="half" idx="10"/>
          </p:nvPr>
        </p:nvSpPr>
        <p:spPr/>
        <p:txBody>
          <a:bodyPr/>
          <a:lstStyle/>
          <a:p>
            <a:pPr>
              <a:defRPr/>
            </a:pPr>
            <a:fld id="{2D114DF2-F353-4CB7-9C6B-281BDD65B132}" type="datetime1">
              <a:rPr lang="zh-CN" altLang="en-US" smtClean="0"/>
              <a:t>2019/1/15</a:t>
            </a:fld>
            <a:endParaRPr lang="zh-CN" altLang="en-US" sz="1800">
              <a:solidFill>
                <a:schemeClr val="tx1"/>
              </a:solidFill>
            </a:endParaRPr>
          </a:p>
        </p:txBody>
      </p:sp>
      <p:sp>
        <p:nvSpPr>
          <p:cNvPr id="7" name="灯片编号占位符 6"/>
          <p:cNvSpPr>
            <a:spLocks noGrp="1"/>
          </p:cNvSpPr>
          <p:nvPr>
            <p:ph type="sldNum" sz="quarter" idx="12"/>
          </p:nvPr>
        </p:nvSpPr>
        <p:spPr/>
        <p:txBody>
          <a:bodyPr/>
          <a:lstStyle/>
          <a:p>
            <a:pPr>
              <a:defRPr/>
            </a:pPr>
            <a:fld id="{F68E87E3-DF09-4D36-A1C1-C0E671047C58}" type="slidenum">
              <a:rPr lang="zh-CN" altLang="en-US" smtClean="0"/>
              <a:pPr>
                <a:defRPr/>
              </a:pPr>
              <a:t>4</a:t>
            </a:fld>
            <a:endParaRPr lang="zh-CN" altLang="en-US" sz="1800">
              <a:solidFill>
                <a:schemeClr val="tx1"/>
              </a:solidFill>
            </a:endParaRPr>
          </a:p>
        </p:txBody>
      </p:sp>
    </p:spTree>
    <p:extLst>
      <p:ext uri="{BB962C8B-B14F-4D97-AF65-F5344CB8AC3E}">
        <p14:creationId xmlns:p14="http://schemas.microsoft.com/office/powerpoint/2010/main" val="10642999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61"/>
                                        </p:tgtEl>
                                        <p:attrNameLst>
                                          <p:attrName>style.visibility</p:attrName>
                                        </p:attrNameLst>
                                      </p:cBhvr>
                                      <p:to>
                                        <p:strVal val="visible"/>
                                      </p:to>
                                    </p:set>
                                    <p:anim calcmode="lin" valueType="num">
                                      <p:cBhvr>
                                        <p:cTn id="7" dur="500" fill="hold"/>
                                        <p:tgtEl>
                                          <p:spTgt spid="6161"/>
                                        </p:tgtEl>
                                        <p:attrNameLst>
                                          <p:attrName>ppt_x</p:attrName>
                                        </p:attrNameLst>
                                      </p:cBhvr>
                                      <p:tavLst>
                                        <p:tav tm="0">
                                          <p:val>
                                            <p:strVal val="0-#ppt_w/2"/>
                                          </p:val>
                                        </p:tav>
                                        <p:tav tm="100000">
                                          <p:val>
                                            <p:strVal val="#ppt_x"/>
                                          </p:val>
                                        </p:tav>
                                      </p:tavLst>
                                    </p:anim>
                                    <p:anim calcmode="lin" valueType="num">
                                      <p:cBhvr>
                                        <p:cTn id="8" dur="500" fill="hold"/>
                                        <p:tgtEl>
                                          <p:spTgt spid="616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51"/>
                                        </p:tgtEl>
                                        <p:attrNameLst>
                                          <p:attrName>style.visibility</p:attrName>
                                        </p:attrNameLst>
                                      </p:cBhvr>
                                      <p:to>
                                        <p:strVal val="visible"/>
                                      </p:to>
                                    </p:set>
                                    <p:animEffect>
                                      <p:cBhvr>
                                        <p:cTn id="18" dur="500"/>
                                        <p:tgtEl>
                                          <p:spTgt spid="6151"/>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6162"/>
                                        </p:tgtEl>
                                        <p:attrNameLst>
                                          <p:attrName>style.visibility</p:attrName>
                                        </p:attrNameLst>
                                      </p:cBhvr>
                                      <p:to>
                                        <p:strVal val="visible"/>
                                      </p:to>
                                    </p:set>
                                    <p:animEffect>
                                      <p:cBhvr>
                                        <p:cTn id="22" dur="500"/>
                                        <p:tgtEl>
                                          <p:spTgt spid="6162"/>
                                        </p:tgtEl>
                                      </p:cBhvr>
                                    </p:animEffect>
                                  </p:childTnLst>
                                </p:cTn>
                              </p:par>
                            </p:childTnLst>
                          </p:cTn>
                        </p:par>
                        <p:par>
                          <p:cTn id="23" fill="hold" nodeType="afterGroup">
                            <p:stCondLst>
                              <p:cond delay="2500"/>
                            </p:stCondLst>
                            <p:childTnLst>
                              <p:par>
                                <p:cTn id="24" presetID="42"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nodeType="afterGroup">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6165"/>
                                        </p:tgtEl>
                                        <p:attrNameLst>
                                          <p:attrName>style.visibility</p:attrName>
                                        </p:attrNameLst>
                                      </p:cBhvr>
                                      <p:to>
                                        <p:strVal val="visible"/>
                                      </p:to>
                                    </p:set>
                                    <p:animEffect>
                                      <p:cBhvr>
                                        <p:cTn id="32" dur="500"/>
                                        <p:tgtEl>
                                          <p:spTgt spid="6165"/>
                                        </p:tgtEl>
                                      </p:cBhvr>
                                    </p:animEffect>
                                  </p:childTnLst>
                                </p:cTn>
                              </p:par>
                            </p:childTnLst>
                          </p:cTn>
                        </p:par>
                        <p:par>
                          <p:cTn id="33" fill="hold" nodeType="afterGroup">
                            <p:stCondLst>
                              <p:cond delay="4000"/>
                            </p:stCondLst>
                            <p:childTnLst>
                              <p:par>
                                <p:cTn id="34" presetID="22" presetClass="entr" presetSubtype="8" fill="hold" nodeType="afterEffect">
                                  <p:stCondLst>
                                    <p:cond delay="0"/>
                                  </p:stCondLst>
                                  <p:childTnLst>
                                    <p:set>
                                      <p:cBhvr>
                                        <p:cTn id="35" dur="1" fill="hold">
                                          <p:stCondLst>
                                            <p:cond delay="0"/>
                                          </p:stCondLst>
                                        </p:cTn>
                                        <p:tgtEl>
                                          <p:spTgt spid="6163"/>
                                        </p:tgtEl>
                                        <p:attrNameLst>
                                          <p:attrName>style.visibility</p:attrName>
                                        </p:attrNameLst>
                                      </p:cBhvr>
                                      <p:to>
                                        <p:strVal val="visible"/>
                                      </p:to>
                                    </p:set>
                                    <p:animEffect>
                                      <p:cBhvr>
                                        <p:cTn id="36" dur="500"/>
                                        <p:tgtEl>
                                          <p:spTgt spid="6163"/>
                                        </p:tgtEl>
                                      </p:cBhvr>
                                    </p:animEffect>
                                  </p:childTnLst>
                                </p:cTn>
                              </p:par>
                            </p:childTnLst>
                          </p:cTn>
                        </p:par>
                        <p:par>
                          <p:cTn id="37" fill="hold" nodeType="afterGroup">
                            <p:stCondLst>
                              <p:cond delay="4500"/>
                            </p:stCondLst>
                            <p:childTnLst>
                              <p:par>
                                <p:cTn id="38" presetID="42"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5500"/>
                            </p:stCondLst>
                            <p:childTnLst>
                              <p:par>
                                <p:cTn id="44" presetID="10" presetClass="entr" presetSubtype="0" fill="hold" grpId="0" nodeType="afterEffect">
                                  <p:stCondLst>
                                    <p:cond delay="0"/>
                                  </p:stCondLst>
                                  <p:childTnLst>
                                    <p:set>
                                      <p:cBhvr>
                                        <p:cTn id="45" dur="1" fill="hold">
                                          <p:stCondLst>
                                            <p:cond delay="0"/>
                                          </p:stCondLst>
                                        </p:cTn>
                                        <p:tgtEl>
                                          <p:spTgt spid="6166"/>
                                        </p:tgtEl>
                                        <p:attrNameLst>
                                          <p:attrName>style.visibility</p:attrName>
                                        </p:attrNameLst>
                                      </p:cBhvr>
                                      <p:to>
                                        <p:strVal val="visible"/>
                                      </p:to>
                                    </p:set>
                                    <p:animEffect>
                                      <p:cBhvr>
                                        <p:cTn id="46" dur="500"/>
                                        <p:tgtEl>
                                          <p:spTgt spid="6166"/>
                                        </p:tgtEl>
                                      </p:cBhvr>
                                    </p:animEffect>
                                  </p:childTnLst>
                                </p:cTn>
                              </p:par>
                            </p:childTnLst>
                          </p:cTn>
                        </p:par>
                        <p:par>
                          <p:cTn id="47" fill="hold" nodeType="afterGroup">
                            <p:stCondLst>
                              <p:cond delay="6000"/>
                            </p:stCondLst>
                            <p:childTnLst>
                              <p:par>
                                <p:cTn id="48" presetID="22" presetClass="entr" presetSubtype="8" fill="hold" nodeType="afterEffect">
                                  <p:stCondLst>
                                    <p:cond delay="0"/>
                                  </p:stCondLst>
                                  <p:childTnLst>
                                    <p:set>
                                      <p:cBhvr>
                                        <p:cTn id="49" dur="1" fill="hold">
                                          <p:stCondLst>
                                            <p:cond delay="0"/>
                                          </p:stCondLst>
                                        </p:cTn>
                                        <p:tgtEl>
                                          <p:spTgt spid="6164"/>
                                        </p:tgtEl>
                                        <p:attrNameLst>
                                          <p:attrName>style.visibility</p:attrName>
                                        </p:attrNameLst>
                                      </p:cBhvr>
                                      <p:to>
                                        <p:strVal val="visible"/>
                                      </p:to>
                                    </p:set>
                                    <p:animEffect>
                                      <p:cBhvr>
                                        <p:cTn id="50" dur="500"/>
                                        <p:tgtEl>
                                          <p:spTgt spid="6164"/>
                                        </p:tgtEl>
                                      </p:cBhvr>
                                    </p:animEffect>
                                  </p:childTnLst>
                                </p:cTn>
                              </p:par>
                            </p:childTnLst>
                          </p:cTn>
                        </p:par>
                        <p:par>
                          <p:cTn id="51" fill="hold" nodeType="afterGroup">
                            <p:stCondLst>
                              <p:cond delay="650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bldLvl="0" autoUpdateAnimBg="0"/>
      <p:bldP spid="6161" grpId="0" bldLvl="0" autoUpdateAnimBg="0"/>
      <p:bldP spid="6165" grpId="0" bldLvl="0" autoUpdateAnimBg="0"/>
      <p:bldP spid="6166" grpId="0" bldLvl="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10-2 </a:t>
            </a:r>
            <a:r>
              <a:rPr lang="zh-CN" altLang="en-US" sz="2800" b="1" dirty="0" smtClean="0">
                <a:solidFill>
                  <a:schemeClr val="bg1"/>
                </a:solidFill>
                <a:latin typeface="Calibri" pitchFamily="34" charset="0"/>
                <a:sym typeface="Calibri" pitchFamily="34" charset="0"/>
              </a:rPr>
              <a:t>顺序图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40</a:t>
            </a:fld>
            <a:endParaRPr lang="zh-CN" altLang="en-US" sz="1800">
              <a:solidFill>
                <a:schemeClr val="tx1"/>
              </a:solidFill>
            </a:endParaRPr>
          </a:p>
        </p:txBody>
      </p:sp>
      <p:sp>
        <p:nvSpPr>
          <p:cNvPr id="8" name="TextBox 7"/>
          <p:cNvSpPr>
            <a:spLocks noChangeArrowheads="1"/>
          </p:cNvSpPr>
          <p:nvPr/>
        </p:nvSpPr>
        <p:spPr bwMode="auto">
          <a:xfrm>
            <a:off x="7416515" y="4126225"/>
            <a:ext cx="1691800"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endParaRPr lang="zh-CN" altLang="en-US" sz="1600" b="1" dirty="0">
              <a:solidFill>
                <a:srgbClr val="000000"/>
              </a:solidFill>
              <a:latin typeface="Calibri" pitchFamily="34" charset="0"/>
              <a:sym typeface="Calibri" pitchFamily="34" charset="0"/>
            </a:endParaRPr>
          </a:p>
        </p:txBody>
      </p:sp>
      <p:pic>
        <p:nvPicPr>
          <p:cNvPr id="9" name="图片 8"/>
          <p:cNvPicPr/>
          <p:nvPr/>
        </p:nvPicPr>
        <p:blipFill>
          <a:blip r:embed="rId3" cstate="print">
            <a:extLst>
              <a:ext uri="{28A0092B-C50C-407E-A947-70E740481C1C}">
                <a14:useLocalDpi xmlns:a14="http://schemas.microsoft.com/office/drawing/2010/main" val="0"/>
              </a:ext>
            </a:extLst>
          </a:blip>
          <a:stretch>
            <a:fillRect/>
          </a:stretch>
        </p:blipFill>
        <p:spPr>
          <a:xfrm>
            <a:off x="1184835" y="986298"/>
            <a:ext cx="3891200" cy="3745602"/>
          </a:xfrm>
          <a:prstGeom prst="rect">
            <a:avLst/>
          </a:prstGeom>
        </p:spPr>
      </p:pic>
      <p:sp>
        <p:nvSpPr>
          <p:cNvPr id="10" name="TextBox 7"/>
          <p:cNvSpPr>
            <a:spLocks noChangeArrowheads="1"/>
          </p:cNvSpPr>
          <p:nvPr/>
        </p:nvSpPr>
        <p:spPr bwMode="auto">
          <a:xfrm>
            <a:off x="5004030" y="4155860"/>
            <a:ext cx="309621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学习</a:t>
            </a:r>
            <a:r>
              <a:rPr lang="zh-CN" altLang="en-US" sz="1600" b="1" dirty="0" smtClean="0">
                <a:solidFill>
                  <a:srgbClr val="000000"/>
                </a:solidFill>
                <a:latin typeface="Calibri" pitchFamily="34" charset="0"/>
                <a:sym typeface="Calibri" pitchFamily="34" charset="0"/>
              </a:rPr>
              <a:t>者查看案例列表</a:t>
            </a:r>
            <a:endParaRPr lang="zh-CN" altLang="en-US" sz="1600" b="1" dirty="0">
              <a:solidFill>
                <a:srgbClr val="000000"/>
              </a:solidFill>
              <a:latin typeface="Calibri" pitchFamily="34" charset="0"/>
              <a:sym typeface="Calibri" pitchFamily="34" charset="0"/>
            </a:endParaRPr>
          </a:p>
        </p:txBody>
      </p:sp>
      <p:sp>
        <p:nvSpPr>
          <p:cNvPr id="11" name="TextBox 7"/>
          <p:cNvSpPr>
            <a:spLocks noChangeArrowheads="1"/>
          </p:cNvSpPr>
          <p:nvPr/>
        </p:nvSpPr>
        <p:spPr bwMode="auto">
          <a:xfrm>
            <a:off x="4932025" y="2499745"/>
            <a:ext cx="309621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总数：</a:t>
            </a:r>
            <a:r>
              <a:rPr lang="en-US" altLang="zh-CN" sz="1600" b="1" dirty="0" smtClean="0">
                <a:solidFill>
                  <a:srgbClr val="000000"/>
                </a:solidFill>
                <a:latin typeface="Calibri" pitchFamily="34" charset="0"/>
                <a:sym typeface="Calibri" pitchFamily="34" charset="0"/>
              </a:rPr>
              <a:t>58</a:t>
            </a:r>
            <a:r>
              <a:rPr lang="zh-CN" altLang="en-US" sz="1600" b="1" dirty="0" smtClean="0">
                <a:solidFill>
                  <a:srgbClr val="000000"/>
                </a:solidFill>
                <a:latin typeface="Calibri" pitchFamily="34" charset="0"/>
                <a:sym typeface="Calibri" pitchFamily="34" charset="0"/>
              </a:rPr>
              <a:t>张</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22695389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p:cBhvr>
                                        <p:cTn id="16" dur="1000"/>
                                        <p:tgtEl>
                                          <p:spTgt spid="10"/>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P spid="10" grpId="0" bldLvl="0" autoUpdateAnimBg="0"/>
      <p:bldP spid="11" grpId="0" bldLvl="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392714" y="1995710"/>
            <a:ext cx="208711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Eleven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75911" y="2571750"/>
            <a:ext cx="23761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smtClean="0">
                <a:solidFill>
                  <a:srgbClr val="E36C09"/>
                </a:solidFill>
                <a:latin typeface="宋体" pitchFamily="2" charset="-122"/>
                <a:sym typeface="宋体" pitchFamily="2" charset="-122"/>
              </a:rPr>
              <a:t>非功能性需求</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41</a:t>
            </a:fld>
            <a:endParaRPr lang="zh-CN" altLang="en-US" sz="1800">
              <a:solidFill>
                <a:schemeClr val="tx1"/>
              </a:solidFill>
            </a:endParaRPr>
          </a:p>
        </p:txBody>
      </p:sp>
    </p:spTree>
    <p:extLst>
      <p:ext uri="{BB962C8B-B14F-4D97-AF65-F5344CB8AC3E}">
        <p14:creationId xmlns:p14="http://schemas.microsoft.com/office/powerpoint/2010/main" val="23553571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11-1 </a:t>
            </a:r>
            <a:r>
              <a:rPr lang="zh-CN" altLang="en-US" sz="2800" b="1" dirty="0" smtClean="0">
                <a:solidFill>
                  <a:schemeClr val="bg1"/>
                </a:solidFill>
                <a:latin typeface="Calibri" pitchFamily="34" charset="0"/>
                <a:sym typeface="Calibri" pitchFamily="34" charset="0"/>
              </a:rPr>
              <a:t>易</a:t>
            </a:r>
            <a:r>
              <a:rPr lang="zh-CN" altLang="en-US" sz="2800" b="1" dirty="0">
                <a:solidFill>
                  <a:schemeClr val="bg1"/>
                </a:solidFill>
                <a:latin typeface="Calibri" pitchFamily="34" charset="0"/>
                <a:sym typeface="Calibri" pitchFamily="34" charset="0"/>
              </a:rPr>
              <a:t>用</a:t>
            </a:r>
            <a:r>
              <a:rPr lang="zh-CN" altLang="en-US" sz="2800" b="1" dirty="0" smtClean="0">
                <a:solidFill>
                  <a:schemeClr val="bg1"/>
                </a:solidFill>
                <a:latin typeface="Calibri" pitchFamily="34" charset="0"/>
                <a:sym typeface="Calibri" pitchFamily="34" charset="0"/>
              </a:rPr>
              <a:t>性要求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5685" y="915635"/>
            <a:ext cx="87496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用户可以查看系统中存在的并且可以进行学习的案例，同时也能够对该案例进行讨论。</a:t>
            </a:r>
            <a:r>
              <a:rPr lang="zh-CN" altLang="en-US" sz="1600" b="1" dirty="0">
                <a:solidFill>
                  <a:srgbClr val="000000"/>
                </a:solidFill>
                <a:latin typeface="Calibri" pitchFamily="34" charset="0"/>
                <a:sym typeface="Calibri" pitchFamily="34" charset="0"/>
              </a:rPr>
              <a:t>也能够通过查看案例的详细信息获得从该案例中所建立的相关项目信息，或者自行建立一个基于该案例的项目。</a:t>
            </a: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用户能够查看在系统中存在的并且可以进行参与的项目。</a:t>
            </a:r>
            <a:r>
              <a:rPr lang="zh-CN" altLang="en-US" sz="1600" b="1" dirty="0">
                <a:solidFill>
                  <a:srgbClr val="000000"/>
                </a:solidFill>
                <a:latin typeface="Calibri" pitchFamily="34" charset="0"/>
                <a:sym typeface="Calibri" pitchFamily="34" charset="0"/>
              </a:rPr>
              <a:t>用户还能够对某一项目进行申请或者退出等操作；建立该项目的用户则能够进行项目的关闭或者打开等操作。</a:t>
            </a:r>
          </a:p>
          <a:p>
            <a:pPr lvl="1">
              <a:lnSpc>
                <a:spcPct val="15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用户可以管理自己在该系统中所注册的信息</a:t>
            </a:r>
            <a:r>
              <a:rPr lang="zh-CN" altLang="en-US" sz="1600" b="1" dirty="0">
                <a:solidFill>
                  <a:srgbClr val="000000"/>
                </a:solidFill>
                <a:latin typeface="Calibri" pitchFamily="34" charset="0"/>
                <a:sym typeface="Calibri" pitchFamily="34" charset="0"/>
              </a:rPr>
              <a:t>，并可以查看其他用户的留言或者给其他用户进行留言。</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管理员能够查找和查看系统中存在的案例，并且对系统中存在的案例进行冻结与删除。</a:t>
            </a:r>
            <a:r>
              <a:rPr lang="zh-CN" altLang="en-US" sz="1600" b="1" dirty="0">
                <a:solidFill>
                  <a:srgbClr val="000000"/>
                </a:solidFill>
                <a:latin typeface="Calibri" pitchFamily="34" charset="0"/>
                <a:sym typeface="Calibri" pitchFamily="34" charset="0"/>
              </a:rPr>
              <a:t>同时管理员还能够上传符合系统要求的案例。</a:t>
            </a:r>
          </a:p>
          <a:p>
            <a:pPr lvl="1">
              <a:lnSpc>
                <a:spcPct val="150000"/>
              </a:lnSpc>
              <a:buClr>
                <a:srgbClr val="E36C09"/>
              </a:buClr>
            </a:pPr>
            <a:r>
              <a:rPr lang="en-US" altLang="zh-CN" sz="1600" b="1" dirty="0">
                <a:solidFill>
                  <a:srgbClr val="000000"/>
                </a:solidFill>
                <a:latin typeface="Calibri" pitchFamily="34" charset="0"/>
                <a:sym typeface="Calibri" pitchFamily="34" charset="0"/>
              </a:rPr>
              <a:t>5</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管理员能够查找和查看系统中的某一用户的相应信息，并对其进行相应的操作，如</a:t>
            </a:r>
            <a:r>
              <a:rPr lang="zh-CN" altLang="en-US" sz="1600" b="1" dirty="0" smtClean="0">
                <a:solidFill>
                  <a:srgbClr val="FF0000"/>
                </a:solidFill>
                <a:latin typeface="Calibri" pitchFamily="34" charset="0"/>
                <a:sym typeface="Calibri" pitchFamily="34" charset="0"/>
              </a:rPr>
              <a:t>冻结</a:t>
            </a:r>
            <a:r>
              <a:rPr lang="zh-CN" altLang="en-US" sz="1600" b="1" dirty="0">
                <a:solidFill>
                  <a:srgbClr val="FF0000"/>
                </a:solidFill>
                <a:latin typeface="Calibri" pitchFamily="34" charset="0"/>
                <a:sym typeface="Calibri" pitchFamily="34" charset="0"/>
              </a:rPr>
              <a:t>。</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42</a:t>
            </a:fld>
            <a:endParaRPr lang="zh-CN" altLang="en-US" sz="1800">
              <a:solidFill>
                <a:schemeClr val="tx1"/>
              </a:solidFill>
            </a:endParaRPr>
          </a:p>
        </p:txBody>
      </p:sp>
    </p:spTree>
    <p:extLst>
      <p:ext uri="{BB962C8B-B14F-4D97-AF65-F5344CB8AC3E}">
        <p14:creationId xmlns:p14="http://schemas.microsoft.com/office/powerpoint/2010/main" val="131652718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11-2 </a:t>
            </a:r>
            <a:r>
              <a:rPr lang="zh-CN" altLang="en-US" sz="2800" b="1" dirty="0" smtClean="0">
                <a:solidFill>
                  <a:schemeClr val="bg1"/>
                </a:solidFill>
                <a:latin typeface="Calibri" pitchFamily="34" charset="0"/>
                <a:sym typeface="Calibri" pitchFamily="34" charset="0"/>
              </a:rPr>
              <a:t>性能要求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smtClean="0">
                <a:solidFill>
                  <a:srgbClr val="000000"/>
                </a:solidFill>
                <a:latin typeface="Calibri" pitchFamily="34" charset="0"/>
                <a:sym typeface="Calibri" pitchFamily="34" charset="0"/>
              </a:rPr>
              <a:t>1</a:t>
            </a:r>
            <a:r>
              <a:rPr lang="zh-CN" altLang="en-US" sz="1600" b="1" dirty="0" smtClean="0">
                <a:solidFill>
                  <a:srgbClr val="000000"/>
                </a:solidFill>
                <a:latin typeface="Calibri" pitchFamily="34" charset="0"/>
                <a:sym typeface="Calibri" pitchFamily="34" charset="0"/>
              </a:rPr>
              <a:t>、</a:t>
            </a:r>
            <a:r>
              <a:rPr lang="en-US" altLang="zh-CN" sz="1600" b="1" dirty="0" smtClean="0">
                <a:solidFill>
                  <a:srgbClr val="000000"/>
                </a:solidFill>
                <a:latin typeface="Calibri" pitchFamily="34" charset="0"/>
                <a:sym typeface="Calibri" pitchFamily="34" charset="0"/>
              </a:rPr>
              <a:t>200</a:t>
            </a:r>
            <a:r>
              <a:rPr lang="zh-CN" altLang="en-US" sz="1600" b="1" dirty="0">
                <a:solidFill>
                  <a:srgbClr val="000000"/>
                </a:solidFill>
                <a:latin typeface="Calibri" pitchFamily="34" charset="0"/>
                <a:sym typeface="Calibri" pitchFamily="34" charset="0"/>
              </a:rPr>
              <a:t>名</a:t>
            </a:r>
            <a:r>
              <a:rPr lang="zh-CN" altLang="en-US" sz="1600" b="1" dirty="0" smtClean="0">
                <a:solidFill>
                  <a:srgbClr val="000000"/>
                </a:solidFill>
                <a:latin typeface="Calibri" pitchFamily="34" charset="0"/>
                <a:sym typeface="Calibri" pitchFamily="34" charset="0"/>
              </a:rPr>
              <a:t>用户并发访问时客户端响应时间</a:t>
            </a:r>
            <a:r>
              <a:rPr lang="zh-CN" altLang="en-US" sz="1600" b="1" dirty="0">
                <a:solidFill>
                  <a:srgbClr val="000000"/>
                </a:solidFill>
                <a:latin typeface="Calibri" pitchFamily="34" charset="0"/>
                <a:sym typeface="Calibri" pitchFamily="34" charset="0"/>
              </a:rPr>
              <a:t>不超过</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秒。</a:t>
            </a: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smtClean="0">
                <a:solidFill>
                  <a:srgbClr val="000000"/>
                </a:solidFill>
                <a:latin typeface="Calibri" pitchFamily="34" charset="0"/>
                <a:sym typeface="Calibri" pitchFamily="34" charset="0"/>
              </a:rPr>
              <a:t>、网站支持最多</a:t>
            </a:r>
            <a:r>
              <a:rPr lang="en-US" altLang="zh-CN" sz="1600" b="1" dirty="0" smtClean="0">
                <a:solidFill>
                  <a:srgbClr val="000000"/>
                </a:solidFill>
                <a:latin typeface="Calibri" pitchFamily="34" charset="0"/>
                <a:sym typeface="Calibri" pitchFamily="34" charset="0"/>
              </a:rPr>
              <a:t>400</a:t>
            </a:r>
            <a:r>
              <a:rPr lang="zh-CN" altLang="en-US" sz="1600" b="1" dirty="0">
                <a:solidFill>
                  <a:srgbClr val="000000"/>
                </a:solidFill>
                <a:latin typeface="Calibri" pitchFamily="34" charset="0"/>
                <a:sym typeface="Calibri" pitchFamily="34" charset="0"/>
              </a:rPr>
              <a:t>名用户并发</a:t>
            </a:r>
            <a:r>
              <a:rPr lang="zh-CN" altLang="en-US" sz="1600" b="1" dirty="0" smtClean="0">
                <a:solidFill>
                  <a:srgbClr val="000000"/>
                </a:solidFill>
                <a:latin typeface="Calibri" pitchFamily="34" charset="0"/>
                <a:sym typeface="Calibri" pitchFamily="34" charset="0"/>
              </a:rPr>
              <a:t>使用。</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smtClean="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用户向系统提交信息后，系统将在</a:t>
            </a: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秒内向用户显示确认信息。</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smtClean="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用户登录、上传文件、下载资料等事务成功率为</a:t>
            </a:r>
            <a:r>
              <a:rPr lang="en-US" altLang="zh-CN" sz="1600" b="1" dirty="0">
                <a:solidFill>
                  <a:srgbClr val="000000"/>
                </a:solidFill>
                <a:latin typeface="Calibri" pitchFamily="34" charset="0"/>
                <a:sym typeface="Calibri" pitchFamily="34" charset="0"/>
              </a:rPr>
              <a:t>99%</a:t>
            </a:r>
            <a:r>
              <a:rPr lang="zh-CN" altLang="en-US" sz="1600" b="1" dirty="0">
                <a:solidFill>
                  <a:srgbClr val="000000"/>
                </a:solidFill>
                <a:latin typeface="Calibri" pitchFamily="34" charset="0"/>
                <a:sym typeface="Calibri" pitchFamily="34" charset="0"/>
              </a:rPr>
              <a:t>以上。</a:t>
            </a:r>
          </a:p>
          <a:p>
            <a:pPr lvl="1">
              <a:lnSpc>
                <a:spcPct val="150000"/>
              </a:lnSpc>
              <a:buClr>
                <a:srgbClr val="E36C09"/>
              </a:buClr>
            </a:pPr>
            <a:r>
              <a:rPr lang="en-US" altLang="zh-CN" sz="1600" b="1" dirty="0">
                <a:solidFill>
                  <a:srgbClr val="000000"/>
                </a:solidFill>
                <a:latin typeface="Calibri" pitchFamily="34" charset="0"/>
                <a:sym typeface="Calibri" pitchFamily="34" charset="0"/>
              </a:rPr>
              <a:t>5</a:t>
            </a:r>
            <a:r>
              <a:rPr lang="zh-CN" altLang="en-US" sz="1600" b="1" dirty="0" smtClean="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一般至少有</a:t>
            </a:r>
            <a:r>
              <a:rPr lang="en-US" altLang="zh-CN" sz="1600" b="1" dirty="0">
                <a:solidFill>
                  <a:srgbClr val="000000"/>
                </a:solidFill>
                <a:latin typeface="Calibri" pitchFamily="34" charset="0"/>
                <a:sym typeface="Calibri" pitchFamily="34" charset="0"/>
              </a:rPr>
              <a:t>10%</a:t>
            </a:r>
            <a:r>
              <a:rPr lang="zh-CN" altLang="en-US" sz="1600" b="1" dirty="0">
                <a:solidFill>
                  <a:srgbClr val="000000"/>
                </a:solidFill>
                <a:latin typeface="Calibri" pitchFamily="34" charset="0"/>
                <a:sym typeface="Calibri" pitchFamily="34" charset="0"/>
              </a:rPr>
              <a:t>可用内存，内存使用率可接受上限为</a:t>
            </a:r>
            <a:r>
              <a:rPr lang="en-US" altLang="zh-CN" sz="1600" b="1" dirty="0">
                <a:solidFill>
                  <a:srgbClr val="000000"/>
                </a:solidFill>
                <a:latin typeface="Calibri" pitchFamily="34" charset="0"/>
                <a:sym typeface="Calibri" pitchFamily="34" charset="0"/>
              </a:rPr>
              <a:t>85%</a:t>
            </a:r>
            <a:r>
              <a:rPr lang="zh-CN" altLang="en-US" sz="1600" b="1" dirty="0">
                <a:solidFill>
                  <a:srgbClr val="000000"/>
                </a:solidFill>
                <a:latin typeface="Calibri" pitchFamily="34" charset="0"/>
                <a:sym typeface="Calibri" pitchFamily="34" charset="0"/>
              </a:rPr>
              <a:t>。</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43</a:t>
            </a:fld>
            <a:endParaRPr lang="zh-CN" altLang="en-US" sz="1800">
              <a:solidFill>
                <a:schemeClr val="tx1"/>
              </a:solidFill>
            </a:endParaRPr>
          </a:p>
        </p:txBody>
      </p:sp>
    </p:spTree>
    <p:extLst>
      <p:ext uri="{BB962C8B-B14F-4D97-AF65-F5344CB8AC3E}">
        <p14:creationId xmlns:p14="http://schemas.microsoft.com/office/powerpoint/2010/main" val="114448213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11-3 </a:t>
            </a:r>
            <a:r>
              <a:rPr lang="zh-CN" altLang="en-US" sz="2800" b="1" dirty="0" smtClean="0">
                <a:solidFill>
                  <a:schemeClr val="bg1"/>
                </a:solidFill>
                <a:latin typeface="Calibri" pitchFamily="34" charset="0"/>
                <a:sym typeface="Calibri" pitchFamily="34" charset="0"/>
              </a:rPr>
              <a:t>防护</a:t>
            </a:r>
            <a:r>
              <a:rPr lang="zh-CN" altLang="en-US" sz="2800" b="1" dirty="0">
                <a:solidFill>
                  <a:schemeClr val="bg1"/>
                </a:solidFill>
                <a:latin typeface="Calibri" pitchFamily="34" charset="0"/>
                <a:sym typeface="Calibri" pitchFamily="34" charset="0"/>
              </a:rPr>
              <a:t>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系统能在网络、硬件或系统出现故障时，提供不同级别的</a:t>
            </a:r>
            <a:r>
              <a:rPr lang="zh-CN" altLang="en-US" sz="1600" b="1" dirty="0">
                <a:solidFill>
                  <a:srgbClr val="FF0000"/>
                </a:solidFill>
                <a:latin typeface="Calibri" pitchFamily="34" charset="0"/>
                <a:sym typeface="Calibri" pitchFamily="34" charset="0"/>
              </a:rPr>
              <a:t>容灾服务</a:t>
            </a:r>
            <a:r>
              <a:rPr lang="zh-CN" altLang="en-US" sz="1600" b="1" dirty="0">
                <a:solidFill>
                  <a:srgbClr val="000000"/>
                </a:solidFill>
                <a:latin typeface="Calibri" pitchFamily="34" charset="0"/>
                <a:sym typeface="Calibri" pitchFamily="34" charset="0"/>
              </a:rPr>
              <a:t>。系统平台通过严格的流程与权限控制，做到严格审核与分配系统权限，严禁未经许可的用户访问和操作。同时由于系统的运行环境是分布式的，我们将采取有效、严格的软件防护</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防病毒软件</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与硬件防护</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硬件防火墙</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措施相结合预防外界用户对系统的攻击与破坏</a:t>
            </a:r>
            <a:r>
              <a:rPr lang="zh-CN" altLang="en-US" sz="1600" b="1" dirty="0" smtClean="0">
                <a:solidFill>
                  <a:srgbClr val="000000"/>
                </a:solidFill>
                <a:latin typeface="Calibri" pitchFamily="34" charset="0"/>
                <a:sym typeface="Calibri" pitchFamily="34" charset="0"/>
              </a:rPr>
              <a:t>。</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 </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另外系统建立了健全的</a:t>
            </a:r>
            <a:r>
              <a:rPr lang="zh-CN" altLang="en-US" sz="1600" b="1" dirty="0">
                <a:solidFill>
                  <a:srgbClr val="FF0000"/>
                </a:solidFill>
                <a:latin typeface="Calibri" pitchFamily="34" charset="0"/>
                <a:sym typeface="Calibri" pitchFamily="34" charset="0"/>
              </a:rPr>
              <a:t>备份和灾难恢复机制</a:t>
            </a:r>
            <a:r>
              <a:rPr lang="zh-CN" altLang="en-US" sz="1600" b="1" dirty="0">
                <a:solidFill>
                  <a:srgbClr val="000000"/>
                </a:solidFill>
                <a:latin typeface="Calibri" pitchFamily="34" charset="0"/>
                <a:sym typeface="Calibri" pitchFamily="34" charset="0"/>
              </a:rPr>
              <a:t>，系统文件、应用服务的配置文件及二次开发代码文件都需要做一个全备份，然后每天做一次增量备份，并进行异地存储，分别存放在移动机房和其他机房。</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44</a:t>
            </a:fld>
            <a:endParaRPr lang="zh-CN" altLang="en-US" sz="1800">
              <a:solidFill>
                <a:schemeClr val="tx1"/>
              </a:solidFill>
            </a:endParaRPr>
          </a:p>
        </p:txBody>
      </p:sp>
    </p:spTree>
    <p:extLst>
      <p:ext uri="{BB962C8B-B14F-4D97-AF65-F5344CB8AC3E}">
        <p14:creationId xmlns:p14="http://schemas.microsoft.com/office/powerpoint/2010/main" val="40043737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11-4 </a:t>
            </a:r>
            <a:r>
              <a:rPr lang="zh-CN" altLang="en-US" sz="2800" b="1" dirty="0" smtClean="0">
                <a:solidFill>
                  <a:schemeClr val="bg1"/>
                </a:solidFill>
                <a:latin typeface="Calibri" pitchFamily="34" charset="0"/>
                <a:sym typeface="Calibri" pitchFamily="34" charset="0"/>
              </a:rPr>
              <a:t>安全</a:t>
            </a:r>
            <a:r>
              <a:rPr lang="zh-CN" altLang="en-US" sz="2800" b="1" dirty="0">
                <a:solidFill>
                  <a:schemeClr val="bg1"/>
                </a:solidFill>
                <a:latin typeface="Calibri" pitchFamily="34" charset="0"/>
                <a:sym typeface="Calibri" pitchFamily="34" charset="0"/>
              </a:rPr>
              <a:t>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946248"/>
            <a:ext cx="87496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FF0000"/>
                </a:solidFill>
                <a:latin typeface="Calibri" pitchFamily="34" charset="0"/>
                <a:sym typeface="Calibri" pitchFamily="34" charset="0"/>
              </a:rPr>
              <a:t>1</a:t>
            </a:r>
            <a:r>
              <a:rPr lang="zh-CN" altLang="en-US" sz="1600" b="1" dirty="0">
                <a:solidFill>
                  <a:srgbClr val="FF0000"/>
                </a:solidFill>
                <a:latin typeface="Calibri" pitchFamily="34" charset="0"/>
                <a:sym typeface="Calibri" pitchFamily="34" charset="0"/>
              </a:rPr>
              <a:t>、权限控制 </a:t>
            </a:r>
          </a:p>
          <a:p>
            <a:pPr lvl="1">
              <a:lnSpc>
                <a:spcPct val="150000"/>
              </a:lnSpc>
              <a:buClr>
                <a:srgbClr val="E36C09"/>
              </a:buClr>
            </a:pPr>
            <a:r>
              <a:rPr lang="zh-CN" altLang="en-US" sz="1600" b="1" dirty="0">
                <a:solidFill>
                  <a:srgbClr val="000000"/>
                </a:solidFill>
                <a:latin typeface="Calibri" pitchFamily="34" charset="0"/>
                <a:sym typeface="Calibri" pitchFamily="34" charset="0"/>
              </a:rPr>
              <a:t>根据不同用户角色，设置相应权限，用户的重要操作都做相应的日志记录以备查看，没有权限的用户禁止使用</a:t>
            </a:r>
            <a:r>
              <a:rPr lang="zh-CN" altLang="en-US" sz="1600" b="1" dirty="0" smtClean="0">
                <a:solidFill>
                  <a:srgbClr val="000000"/>
                </a:solidFill>
                <a:latin typeface="Calibri" pitchFamily="34" charset="0"/>
                <a:sym typeface="Calibri" pitchFamily="34" charset="0"/>
              </a:rPr>
              <a:t>系统的相应功能。</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FF0000"/>
                </a:solidFill>
                <a:latin typeface="Calibri" pitchFamily="34" charset="0"/>
                <a:sym typeface="Calibri" pitchFamily="34" charset="0"/>
              </a:rPr>
              <a:t>2</a:t>
            </a:r>
            <a:r>
              <a:rPr lang="zh-CN" altLang="en-US" sz="1600" b="1" dirty="0">
                <a:solidFill>
                  <a:srgbClr val="FF0000"/>
                </a:solidFill>
                <a:latin typeface="Calibri" pitchFamily="34" charset="0"/>
                <a:sym typeface="Calibri" pitchFamily="34" charset="0"/>
              </a:rPr>
              <a:t>、重要数据加密 </a:t>
            </a:r>
          </a:p>
          <a:p>
            <a:pPr lvl="1">
              <a:lnSpc>
                <a:spcPct val="150000"/>
              </a:lnSpc>
              <a:buClr>
                <a:srgbClr val="E36C09"/>
              </a:buClr>
            </a:pPr>
            <a:r>
              <a:rPr lang="zh-CN" altLang="en-US" sz="1600" b="1" dirty="0">
                <a:solidFill>
                  <a:srgbClr val="000000"/>
                </a:solidFill>
                <a:latin typeface="Calibri" pitchFamily="34" charset="0"/>
                <a:sym typeface="Calibri" pitchFamily="34" charset="0"/>
              </a:rPr>
              <a:t>所有涉及功能信息或个人身份信息的网络事务，都需进行加密操作。 </a:t>
            </a:r>
          </a:p>
          <a:p>
            <a:pPr lvl="1">
              <a:lnSpc>
                <a:spcPct val="150000"/>
              </a:lnSpc>
              <a:buClr>
                <a:srgbClr val="E36C09"/>
              </a:buClr>
            </a:pPr>
            <a:r>
              <a:rPr lang="en-US" altLang="zh-CN" sz="1600" b="1" dirty="0">
                <a:solidFill>
                  <a:srgbClr val="FF0000"/>
                </a:solidFill>
                <a:latin typeface="Calibri" pitchFamily="34" charset="0"/>
                <a:sym typeface="Calibri" pitchFamily="34" charset="0"/>
              </a:rPr>
              <a:t>3</a:t>
            </a:r>
            <a:r>
              <a:rPr lang="zh-CN" altLang="en-US" sz="1600" b="1" dirty="0">
                <a:solidFill>
                  <a:srgbClr val="FF0000"/>
                </a:solidFill>
                <a:latin typeface="Calibri" pitchFamily="34" charset="0"/>
                <a:sym typeface="Calibri" pitchFamily="34" charset="0"/>
              </a:rPr>
              <a:t>、数据备份 </a:t>
            </a:r>
          </a:p>
          <a:p>
            <a:pPr lvl="1">
              <a:lnSpc>
                <a:spcPct val="150000"/>
              </a:lnSpc>
              <a:buClr>
                <a:srgbClr val="E36C09"/>
              </a:buClr>
            </a:pPr>
            <a:r>
              <a:rPr lang="zh-CN" altLang="en-US" sz="1600" b="1" dirty="0">
                <a:solidFill>
                  <a:srgbClr val="000000"/>
                </a:solidFill>
                <a:latin typeface="Calibri" pitchFamily="34" charset="0"/>
                <a:sym typeface="Calibri" pitchFamily="34" charset="0"/>
              </a:rPr>
              <a:t>允许用户进行数据的备份和恢复，以弥补数据的破坏和丢失。 </a:t>
            </a:r>
          </a:p>
          <a:p>
            <a:pPr lvl="1">
              <a:lnSpc>
                <a:spcPct val="150000"/>
              </a:lnSpc>
              <a:buClr>
                <a:srgbClr val="E36C09"/>
              </a:buClr>
            </a:pPr>
            <a:r>
              <a:rPr lang="en-US" altLang="zh-CN" sz="1600" b="1" dirty="0">
                <a:solidFill>
                  <a:srgbClr val="FF0000"/>
                </a:solidFill>
                <a:latin typeface="Calibri" pitchFamily="34" charset="0"/>
                <a:sym typeface="Calibri" pitchFamily="34" charset="0"/>
              </a:rPr>
              <a:t>4</a:t>
            </a:r>
            <a:r>
              <a:rPr lang="zh-CN" altLang="en-US" sz="1600" b="1" dirty="0">
                <a:solidFill>
                  <a:srgbClr val="FF0000"/>
                </a:solidFill>
                <a:latin typeface="Calibri" pitchFamily="34" charset="0"/>
                <a:sym typeface="Calibri" pitchFamily="34" charset="0"/>
              </a:rPr>
              <a:t>、记录日志 </a:t>
            </a:r>
          </a:p>
          <a:p>
            <a:pPr lvl="1">
              <a:lnSpc>
                <a:spcPct val="150000"/>
              </a:lnSpc>
              <a:buClr>
                <a:srgbClr val="E36C09"/>
              </a:buClr>
            </a:pPr>
            <a:r>
              <a:rPr lang="zh-CN" altLang="en-US" sz="1600" b="1" dirty="0">
                <a:solidFill>
                  <a:srgbClr val="000000"/>
                </a:solidFill>
                <a:latin typeface="Calibri" pitchFamily="34" charset="0"/>
                <a:sym typeface="Calibri" pitchFamily="34" charset="0"/>
              </a:rPr>
              <a:t>本网站能够记录系统运行时所发生的所有错误，包括本机错误和网络错误。这些错误记录便于查找错误的原因。日志同时记录用户的关键性操作信息。</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45</a:t>
            </a:fld>
            <a:endParaRPr lang="zh-CN" altLang="en-US" sz="1800">
              <a:solidFill>
                <a:schemeClr val="tx1"/>
              </a:solidFill>
            </a:endParaRPr>
          </a:p>
        </p:txBody>
      </p:sp>
    </p:spTree>
    <p:extLst>
      <p:ext uri="{BB962C8B-B14F-4D97-AF65-F5344CB8AC3E}">
        <p14:creationId xmlns:p14="http://schemas.microsoft.com/office/powerpoint/2010/main" val="142992453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52920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562"/>
            <a:ext cx="55800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11-5 </a:t>
            </a:r>
            <a:r>
              <a:rPr lang="zh-CN" altLang="en-US" sz="2800" b="1" dirty="0">
                <a:solidFill>
                  <a:schemeClr val="bg1"/>
                </a:solidFill>
                <a:latin typeface="Calibri" pitchFamily="34" charset="0"/>
                <a:sym typeface="Calibri" pitchFamily="34" charset="0"/>
              </a:rPr>
              <a:t>保密性</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健壮性</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完整性要求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946685"/>
            <a:ext cx="8749625" cy="337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保密性要求</a:t>
            </a:r>
          </a:p>
          <a:p>
            <a:pPr lvl="1">
              <a:lnSpc>
                <a:spcPct val="150000"/>
              </a:lnSpc>
              <a:buClr>
                <a:srgbClr val="E36C09"/>
              </a:buClr>
            </a:pPr>
            <a:r>
              <a:rPr lang="zh-CN" altLang="en-US" sz="1600" b="1" dirty="0">
                <a:solidFill>
                  <a:srgbClr val="000000"/>
                </a:solidFill>
                <a:latin typeface="Calibri" pitchFamily="34" charset="0"/>
                <a:sym typeface="Calibri" pitchFamily="34" charset="0"/>
              </a:rPr>
              <a:t>所有涉及功能信息或个人身份信息的网络事务，都需进行加密操作</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健壮性要求</a:t>
            </a:r>
          </a:p>
          <a:p>
            <a:pPr lvl="1">
              <a:lnSpc>
                <a:spcPct val="150000"/>
              </a:lnSpc>
              <a:buClr>
                <a:srgbClr val="E36C09"/>
              </a:buClr>
            </a:pPr>
            <a:r>
              <a:rPr lang="zh-CN" altLang="en-US" sz="1600" b="1" dirty="0">
                <a:solidFill>
                  <a:srgbClr val="000000"/>
                </a:solidFill>
                <a:latin typeface="Calibri" pitchFamily="34" charset="0"/>
                <a:sym typeface="Calibri" pitchFamily="34" charset="0"/>
              </a:rPr>
              <a:t>如果在讨论版里成功发布消息前，与网站的连接中断，那么用户只要再次登录网站，网站将会提示用户是否要恢复未完成消息并继续对该消息进行处理</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完整性要求</a:t>
            </a:r>
          </a:p>
          <a:p>
            <a:pPr lvl="1">
              <a:lnSpc>
                <a:spcPct val="150000"/>
              </a:lnSpc>
              <a:buClr>
                <a:srgbClr val="E36C09"/>
              </a:buClr>
            </a:pPr>
            <a:r>
              <a:rPr lang="zh-CN" altLang="en-US" sz="1600" b="1" dirty="0">
                <a:solidFill>
                  <a:srgbClr val="000000"/>
                </a:solidFill>
                <a:latin typeface="Calibri" pitchFamily="34" charset="0"/>
                <a:sym typeface="Calibri" pitchFamily="34" charset="0"/>
              </a:rPr>
              <a:t>所有输入数据都有相应规则，只有管理员用户才可以对网站的信息进行管理</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46</a:t>
            </a:fld>
            <a:endParaRPr lang="zh-CN" altLang="en-US" sz="1800">
              <a:solidFill>
                <a:schemeClr val="tx1"/>
              </a:solidFill>
            </a:endParaRPr>
          </a:p>
        </p:txBody>
      </p:sp>
    </p:spTree>
    <p:extLst>
      <p:ext uri="{BB962C8B-B14F-4D97-AF65-F5344CB8AC3E}">
        <p14:creationId xmlns:p14="http://schemas.microsoft.com/office/powerpoint/2010/main" val="40718858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52920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562"/>
            <a:ext cx="55800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11-6 </a:t>
            </a:r>
            <a:r>
              <a:rPr lang="zh-CN" altLang="en-US" sz="2800" b="1" dirty="0" smtClean="0">
                <a:solidFill>
                  <a:schemeClr val="bg1"/>
                </a:solidFill>
                <a:latin typeface="Calibri" pitchFamily="34" charset="0"/>
                <a:sym typeface="Calibri" pitchFamily="34" charset="0"/>
              </a:rPr>
              <a:t>软件</a:t>
            </a:r>
            <a:r>
              <a:rPr lang="zh-CN" altLang="en-US" sz="2800" b="1" dirty="0">
                <a:solidFill>
                  <a:schemeClr val="bg1"/>
                </a:solidFill>
                <a:latin typeface="Calibri" pitchFamily="34" charset="0"/>
                <a:sym typeface="Calibri" pitchFamily="34" charset="0"/>
              </a:rPr>
              <a:t>内部属性标准</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131650"/>
            <a:ext cx="8749625" cy="263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、可用性：网站对任意合法的用户提供</a:t>
            </a:r>
            <a:r>
              <a:rPr lang="en-US" altLang="zh-CN" sz="1600" b="1" dirty="0">
                <a:solidFill>
                  <a:srgbClr val="000000"/>
                </a:solidFill>
                <a:latin typeface="Calibri" pitchFamily="34" charset="0"/>
                <a:sym typeface="Calibri" pitchFamily="34" charset="0"/>
              </a:rPr>
              <a:t>16</a:t>
            </a:r>
            <a:r>
              <a:rPr lang="zh-CN" altLang="en-US" sz="1600" b="1" dirty="0">
                <a:solidFill>
                  <a:srgbClr val="000000"/>
                </a:solidFill>
                <a:latin typeface="Calibri" pitchFamily="34" charset="0"/>
                <a:sym typeface="Calibri" pitchFamily="34" charset="0"/>
              </a:rPr>
              <a:t>小时使用，保证</a:t>
            </a:r>
            <a:r>
              <a:rPr lang="en-US" altLang="zh-CN" sz="1600" b="1" dirty="0">
                <a:solidFill>
                  <a:srgbClr val="000000"/>
                </a:solidFill>
                <a:latin typeface="Calibri" pitchFamily="34" charset="0"/>
                <a:sym typeface="Calibri" pitchFamily="34" charset="0"/>
              </a:rPr>
              <a:t>66.67%</a:t>
            </a:r>
            <a:r>
              <a:rPr lang="zh-CN" altLang="en-US" sz="1600" b="1" dirty="0">
                <a:solidFill>
                  <a:srgbClr val="000000"/>
                </a:solidFill>
                <a:latin typeface="Calibri" pitchFamily="34" charset="0"/>
                <a:sym typeface="Calibri" pitchFamily="34" charset="0"/>
              </a:rPr>
              <a:t>的时间可用。支持没有计算机使用经验、计算机使用经验较少及有较多计算机使用经验的用户均能方便地使用本系统， 本系统于每日</a:t>
            </a:r>
            <a:r>
              <a:rPr lang="en-US" altLang="zh-CN" sz="1600" b="1" dirty="0">
                <a:solidFill>
                  <a:srgbClr val="000000"/>
                </a:solidFill>
                <a:latin typeface="Calibri" pitchFamily="34" charset="0"/>
                <a:sym typeface="Calibri" pitchFamily="34" charset="0"/>
              </a:rPr>
              <a:t>02:00-04:00</a:t>
            </a:r>
            <a:r>
              <a:rPr lang="zh-CN" altLang="en-US" sz="1600" b="1" dirty="0">
                <a:solidFill>
                  <a:srgbClr val="000000"/>
                </a:solidFill>
                <a:latin typeface="Calibri" pitchFamily="34" charset="0"/>
                <a:sym typeface="Calibri" pitchFamily="34" charset="0"/>
              </a:rPr>
              <a:t>维护。</a:t>
            </a: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、有效性：在预计的高峰负载条件下，</a:t>
            </a:r>
            <a:r>
              <a:rPr lang="en-US" altLang="zh-CN" sz="1600" b="1" dirty="0">
                <a:solidFill>
                  <a:srgbClr val="000000"/>
                </a:solidFill>
                <a:latin typeface="Calibri" pitchFamily="34" charset="0"/>
                <a:sym typeface="Calibri" pitchFamily="34" charset="0"/>
              </a:rPr>
              <a:t>10%</a:t>
            </a:r>
            <a:r>
              <a:rPr lang="zh-CN" altLang="en-US" sz="1600" b="1" dirty="0">
                <a:solidFill>
                  <a:srgbClr val="000000"/>
                </a:solidFill>
                <a:latin typeface="Calibri" pitchFamily="34" charset="0"/>
                <a:sym typeface="Calibri" pitchFamily="34" charset="0"/>
              </a:rPr>
              <a:t>处理器能力和</a:t>
            </a:r>
            <a:r>
              <a:rPr lang="en-US" altLang="zh-CN" sz="1600" b="1" dirty="0">
                <a:solidFill>
                  <a:srgbClr val="000000"/>
                </a:solidFill>
                <a:latin typeface="Calibri" pitchFamily="34" charset="0"/>
                <a:sym typeface="Calibri" pitchFamily="34" charset="0"/>
              </a:rPr>
              <a:t>15%</a:t>
            </a:r>
            <a:r>
              <a:rPr lang="zh-CN" altLang="en-US" sz="1600" b="1" dirty="0">
                <a:solidFill>
                  <a:srgbClr val="000000"/>
                </a:solidFill>
                <a:latin typeface="Calibri" pitchFamily="34" charset="0"/>
                <a:sym typeface="Calibri" pitchFamily="34" charset="0"/>
              </a:rPr>
              <a:t>系统可用内存必须留出备用。 </a:t>
            </a:r>
          </a:p>
          <a:p>
            <a:pPr lvl="1">
              <a:lnSpc>
                <a:spcPct val="15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、可修改性：每一个软件模块中，注释与源代码语句的比例至少为</a:t>
            </a:r>
            <a:r>
              <a:rPr lang="en-US" altLang="zh-CN" sz="1600" b="1" dirty="0">
                <a:solidFill>
                  <a:srgbClr val="000000"/>
                </a:solidFill>
                <a:latin typeface="Calibri" pitchFamily="34" charset="0"/>
                <a:sym typeface="Calibri" pitchFamily="34" charset="0"/>
              </a:rPr>
              <a:t>1∶2</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、可移植性：该网站在</a:t>
            </a:r>
            <a:r>
              <a:rPr lang="en-US" altLang="zh-CN" sz="1600" b="1" dirty="0">
                <a:solidFill>
                  <a:srgbClr val="000000"/>
                </a:solidFill>
                <a:latin typeface="Calibri" pitchFamily="34" charset="0"/>
                <a:sym typeface="Calibri" pitchFamily="34" charset="0"/>
              </a:rPr>
              <a:t>android</a:t>
            </a:r>
            <a:r>
              <a:rPr lang="zh-CN" altLang="en-US" sz="1600" b="1" dirty="0">
                <a:solidFill>
                  <a:srgbClr val="000000"/>
                </a:solidFill>
                <a:latin typeface="Calibri" pitchFamily="34" charset="0"/>
                <a:sym typeface="Calibri" pitchFamily="34" charset="0"/>
              </a:rPr>
              <a:t>和</a:t>
            </a:r>
            <a:r>
              <a:rPr lang="en-US" altLang="zh-CN" sz="1600" b="1" dirty="0">
                <a:solidFill>
                  <a:srgbClr val="000000"/>
                </a:solidFill>
                <a:latin typeface="Calibri" pitchFamily="34" charset="0"/>
                <a:sym typeface="Calibri" pitchFamily="34" charset="0"/>
              </a:rPr>
              <a:t>IOS</a:t>
            </a:r>
            <a:r>
              <a:rPr lang="zh-CN" altLang="en-US" sz="1600" b="1" dirty="0">
                <a:solidFill>
                  <a:srgbClr val="000000"/>
                </a:solidFill>
                <a:latin typeface="Calibri" pitchFamily="34" charset="0"/>
                <a:sym typeface="Calibri" pitchFamily="34" charset="0"/>
              </a:rPr>
              <a:t>系统中均可访问</a:t>
            </a:r>
          </a:p>
          <a:p>
            <a:pPr lvl="1">
              <a:lnSpc>
                <a:spcPct val="150000"/>
              </a:lnSpc>
              <a:buClr>
                <a:srgbClr val="E36C09"/>
              </a:buClr>
            </a:pPr>
            <a:r>
              <a:rPr lang="en-US" altLang="zh-CN" sz="1600" b="1" dirty="0">
                <a:solidFill>
                  <a:srgbClr val="000000"/>
                </a:solidFill>
                <a:latin typeface="Calibri" pitchFamily="34" charset="0"/>
                <a:sym typeface="Calibri" pitchFamily="34" charset="0"/>
              </a:rPr>
              <a:t>5</a:t>
            </a:r>
            <a:r>
              <a:rPr lang="zh-CN" altLang="en-US" sz="1600" b="1" dirty="0">
                <a:solidFill>
                  <a:srgbClr val="000000"/>
                </a:solidFill>
                <a:latin typeface="Calibri" pitchFamily="34" charset="0"/>
                <a:sym typeface="Calibri" pitchFamily="34" charset="0"/>
              </a:rPr>
              <a:t>、可重用性：网站自适应各种系统及屏幕的大小</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47</a:t>
            </a:fld>
            <a:endParaRPr lang="zh-CN" altLang="en-US" sz="1800">
              <a:solidFill>
                <a:schemeClr val="tx1"/>
              </a:solidFill>
            </a:endParaRPr>
          </a:p>
        </p:txBody>
      </p:sp>
    </p:spTree>
    <p:extLst>
      <p:ext uri="{BB962C8B-B14F-4D97-AF65-F5344CB8AC3E}">
        <p14:creationId xmlns:p14="http://schemas.microsoft.com/office/powerpoint/2010/main" val="6511929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369118" y="1995710"/>
            <a:ext cx="2134302"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Twelve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1691800" y="2552565"/>
            <a:ext cx="5472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测试用例</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48</a:t>
            </a:fld>
            <a:endParaRPr lang="zh-CN" altLang="en-US" sz="1800">
              <a:solidFill>
                <a:schemeClr val="tx1"/>
              </a:solidFill>
            </a:endParaRPr>
          </a:p>
        </p:txBody>
      </p:sp>
    </p:spTree>
    <p:extLst>
      <p:ext uri="{BB962C8B-B14F-4D97-AF65-F5344CB8AC3E}">
        <p14:creationId xmlns:p14="http://schemas.microsoft.com/office/powerpoint/2010/main" val="12799425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28398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2839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12-1 </a:t>
            </a:r>
            <a:r>
              <a:rPr lang="zh-CN" altLang="en-US" sz="2800" b="1" dirty="0" smtClean="0">
                <a:solidFill>
                  <a:schemeClr val="bg1"/>
                </a:solidFill>
                <a:latin typeface="Calibri" pitchFamily="34" charset="0"/>
                <a:sym typeface="Calibri" pitchFamily="34" charset="0"/>
              </a:rPr>
              <a:t>测试用例描述方法</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49</a:t>
            </a:fld>
            <a:endParaRPr lang="zh-CN" altLang="en-US" sz="1800">
              <a:solidFill>
                <a:schemeClr val="tx1"/>
              </a:solidFill>
            </a:endParaRPr>
          </a:p>
        </p:txBody>
      </p:sp>
      <p:sp>
        <p:nvSpPr>
          <p:cNvPr id="8" name="TextBox 7"/>
          <p:cNvSpPr>
            <a:spLocks noChangeArrowheads="1"/>
          </p:cNvSpPr>
          <p:nvPr/>
        </p:nvSpPr>
        <p:spPr bwMode="auto">
          <a:xfrm>
            <a:off x="395710" y="1707690"/>
            <a:ext cx="55443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主要采用等价类划分方法进行测试用例描述</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75752582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1-2 </a:t>
            </a:r>
            <a:r>
              <a:rPr lang="zh-CN" altLang="en-US" sz="2800" b="1" dirty="0" smtClean="0">
                <a:solidFill>
                  <a:schemeClr val="bg1"/>
                </a:solidFill>
                <a:latin typeface="Calibri" pitchFamily="34" charset="0"/>
                <a:sym typeface="Calibri" pitchFamily="34" charset="0"/>
              </a:rPr>
              <a:t>版本历史</a:t>
            </a:r>
            <a:r>
              <a:rPr lang="en-US" altLang="zh-CN" sz="2800" b="1" dirty="0" smtClean="0">
                <a:solidFill>
                  <a:schemeClr val="bg1"/>
                </a:solidFill>
                <a:latin typeface="Calibri" pitchFamily="34" charset="0"/>
                <a:sym typeface="Calibri" pitchFamily="34" charset="0"/>
              </a:rPr>
              <a:t>&amp;</a:t>
            </a:r>
            <a:r>
              <a:rPr lang="zh-CN" altLang="en-US" sz="2800" b="1" dirty="0" smtClean="0">
                <a:solidFill>
                  <a:schemeClr val="bg1"/>
                </a:solidFill>
                <a:latin typeface="Calibri" pitchFamily="34" charset="0"/>
                <a:sym typeface="Calibri" pitchFamily="34" charset="0"/>
              </a:rPr>
              <a:t>版本号</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2019/1/15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234718350"/>
              </p:ext>
            </p:extLst>
          </p:nvPr>
        </p:nvGraphicFramePr>
        <p:xfrm>
          <a:off x="899745" y="1059645"/>
          <a:ext cx="7056490" cy="2812545"/>
        </p:xfrm>
        <a:graphic>
          <a:graphicData uri="http://schemas.openxmlformats.org/drawingml/2006/table">
            <a:tbl>
              <a:tblPr firstRow="1" firstCol="1" bandRow="1">
                <a:tableStyleId>{5C22544A-7EE6-4342-B048-85BDC9FD1C3A}</a:tableStyleId>
              </a:tblPr>
              <a:tblGrid>
                <a:gridCol w="1209377"/>
                <a:gridCol w="2150002"/>
                <a:gridCol w="1242130"/>
                <a:gridCol w="2454981"/>
              </a:tblGrid>
              <a:tr h="312505">
                <a:tc>
                  <a:txBody>
                    <a:bodyPr/>
                    <a:lstStyle/>
                    <a:p>
                      <a:pPr algn="just">
                        <a:spcAft>
                          <a:spcPts val="0"/>
                        </a:spcAft>
                      </a:pPr>
                      <a:r>
                        <a:rPr lang="zh-CN" sz="1600" kern="100" dirty="0">
                          <a:effectLst/>
                        </a:rPr>
                        <a:t>版本</a:t>
                      </a:r>
                      <a:r>
                        <a:rPr lang="en-US" sz="1600" kern="100" dirty="0">
                          <a:effectLst/>
                        </a:rPr>
                        <a:t>/</a:t>
                      </a:r>
                      <a:r>
                        <a:rPr lang="zh-CN" sz="1600" kern="100" dirty="0">
                          <a:effectLst/>
                        </a:rPr>
                        <a:t>状态</a:t>
                      </a:r>
                      <a:endParaRPr lang="zh-CN" sz="1600" kern="100" dirty="0">
                        <a:effectLst/>
                        <a:latin typeface="Times New Roman"/>
                        <a:ea typeface="宋体"/>
                      </a:endParaRPr>
                    </a:p>
                  </a:txBody>
                  <a:tcPr marL="0" marR="0" marT="0" marB="0"/>
                </a:tc>
                <a:tc>
                  <a:txBody>
                    <a:bodyPr/>
                    <a:lstStyle/>
                    <a:p>
                      <a:pPr algn="just">
                        <a:spcAft>
                          <a:spcPts val="0"/>
                        </a:spcAft>
                      </a:pPr>
                      <a:r>
                        <a:rPr lang="zh-CN" sz="1600" kern="100">
                          <a:effectLst/>
                        </a:rPr>
                        <a:t>参与者</a:t>
                      </a:r>
                      <a:endParaRPr lang="zh-CN" sz="1600" kern="100">
                        <a:effectLst/>
                        <a:latin typeface="Times New Roman"/>
                        <a:ea typeface="宋体"/>
                      </a:endParaRPr>
                    </a:p>
                  </a:txBody>
                  <a:tcPr marL="0" marR="0" marT="0" marB="0"/>
                </a:tc>
                <a:tc>
                  <a:txBody>
                    <a:bodyPr/>
                    <a:lstStyle/>
                    <a:p>
                      <a:pPr algn="just">
                        <a:spcAft>
                          <a:spcPts val="0"/>
                        </a:spcAft>
                      </a:pPr>
                      <a:r>
                        <a:rPr lang="zh-CN" sz="1600" kern="100">
                          <a:effectLst/>
                        </a:rPr>
                        <a:t>起止日期</a:t>
                      </a:r>
                      <a:endParaRPr lang="zh-CN" sz="1600" kern="100">
                        <a:effectLst/>
                        <a:latin typeface="Times New Roman"/>
                        <a:ea typeface="宋体"/>
                      </a:endParaRPr>
                    </a:p>
                  </a:txBody>
                  <a:tcPr marL="0" marR="0" marT="0" marB="0"/>
                </a:tc>
                <a:tc>
                  <a:txBody>
                    <a:bodyPr/>
                    <a:lstStyle/>
                    <a:p>
                      <a:pPr algn="just">
                        <a:spcAft>
                          <a:spcPts val="0"/>
                        </a:spcAft>
                      </a:pPr>
                      <a:r>
                        <a:rPr lang="zh-CN" sz="1600" kern="100">
                          <a:effectLst/>
                        </a:rPr>
                        <a:t>备注</a:t>
                      </a:r>
                      <a:endParaRPr lang="zh-CN" sz="1600" kern="100">
                        <a:effectLst/>
                        <a:latin typeface="Times New Roman"/>
                        <a:ea typeface="宋体"/>
                      </a:endParaRPr>
                    </a:p>
                  </a:txBody>
                  <a:tcPr marL="0" marR="0" marT="0" marB="0"/>
                </a:tc>
              </a:tr>
              <a:tr h="625010">
                <a:tc>
                  <a:txBody>
                    <a:bodyPr/>
                    <a:lstStyle/>
                    <a:p>
                      <a:pPr algn="just">
                        <a:spcAft>
                          <a:spcPts val="0"/>
                        </a:spcAft>
                      </a:pPr>
                      <a:r>
                        <a:rPr lang="en-US" sz="1600" kern="100" dirty="0">
                          <a:effectLst/>
                        </a:rPr>
                        <a:t>0.1.0</a:t>
                      </a:r>
                      <a:endParaRPr lang="zh-CN" sz="1600" kern="100" dirty="0">
                        <a:effectLst/>
                        <a:latin typeface="Times New Roman"/>
                        <a:ea typeface="宋体"/>
                      </a:endParaRPr>
                    </a:p>
                  </a:txBody>
                  <a:tcPr marL="0" marR="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0" marR="0" marT="0" marB="0"/>
                </a:tc>
                <a:tc>
                  <a:txBody>
                    <a:bodyPr/>
                    <a:lstStyle/>
                    <a:p>
                      <a:pPr algn="just">
                        <a:spcAft>
                          <a:spcPts val="0"/>
                        </a:spcAft>
                      </a:pPr>
                      <a:r>
                        <a:rPr lang="en-US" sz="1600" kern="100" dirty="0">
                          <a:effectLst/>
                        </a:rPr>
                        <a:t>2018-12-08</a:t>
                      </a:r>
                      <a:r>
                        <a:rPr lang="zh-CN" sz="1600" kern="100" dirty="0">
                          <a:effectLst/>
                        </a:rPr>
                        <a:t>至</a:t>
                      </a:r>
                      <a:r>
                        <a:rPr lang="en-US" sz="1600" kern="100" dirty="0">
                          <a:effectLst/>
                        </a:rPr>
                        <a:t>2018-12-23</a:t>
                      </a:r>
                      <a:endParaRPr lang="zh-CN" sz="1600" kern="100" dirty="0">
                        <a:effectLst/>
                        <a:latin typeface="Times New Roman"/>
                        <a:ea typeface="宋体"/>
                      </a:endParaRPr>
                    </a:p>
                  </a:txBody>
                  <a:tcPr marL="0" marR="0" marT="0" marB="0"/>
                </a:tc>
                <a:tc>
                  <a:txBody>
                    <a:bodyPr/>
                    <a:lstStyle/>
                    <a:p>
                      <a:pPr algn="just">
                        <a:spcAft>
                          <a:spcPts val="0"/>
                        </a:spcAft>
                      </a:pPr>
                      <a:r>
                        <a:rPr lang="zh-CN" sz="1600" kern="100">
                          <a:effectLst/>
                        </a:rPr>
                        <a:t>编写软件需求规格说明书</a:t>
                      </a:r>
                      <a:endParaRPr lang="zh-CN" sz="1600" kern="100">
                        <a:effectLst/>
                        <a:latin typeface="Times New Roman"/>
                        <a:ea typeface="宋体"/>
                      </a:endParaRPr>
                    </a:p>
                  </a:txBody>
                  <a:tcPr marL="0" marR="0" marT="0" marB="0"/>
                </a:tc>
              </a:tr>
              <a:tr h="625010">
                <a:tc>
                  <a:txBody>
                    <a:bodyPr/>
                    <a:lstStyle/>
                    <a:p>
                      <a:pPr algn="just">
                        <a:spcAft>
                          <a:spcPts val="0"/>
                        </a:spcAft>
                      </a:pPr>
                      <a:r>
                        <a:rPr lang="en-US" sz="1600" kern="100" dirty="0">
                          <a:effectLst/>
                        </a:rPr>
                        <a:t>0.2.0</a:t>
                      </a:r>
                      <a:endParaRPr lang="zh-CN" sz="1600" kern="100" dirty="0">
                        <a:effectLst/>
                        <a:latin typeface="Times New Roman"/>
                        <a:ea typeface="宋体"/>
                      </a:endParaRPr>
                    </a:p>
                  </a:txBody>
                  <a:tcPr marL="0" marR="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0" marR="0" marT="0" marB="0"/>
                </a:tc>
                <a:tc>
                  <a:txBody>
                    <a:bodyPr/>
                    <a:lstStyle/>
                    <a:p>
                      <a:pPr algn="just">
                        <a:spcAft>
                          <a:spcPts val="0"/>
                        </a:spcAft>
                      </a:pPr>
                      <a:r>
                        <a:rPr lang="en-US" sz="1600" kern="100">
                          <a:effectLst/>
                        </a:rPr>
                        <a:t>2018-12-26</a:t>
                      </a:r>
                      <a:r>
                        <a:rPr lang="zh-CN" sz="1600" kern="100">
                          <a:effectLst/>
                        </a:rPr>
                        <a:t>至</a:t>
                      </a:r>
                      <a:r>
                        <a:rPr lang="en-US" sz="1600" kern="100">
                          <a:effectLst/>
                        </a:rPr>
                        <a:t>2018-12-30</a:t>
                      </a:r>
                      <a:endParaRPr lang="zh-CN" sz="1600" kern="100">
                        <a:effectLst/>
                        <a:latin typeface="Times New Roman"/>
                        <a:ea typeface="宋体"/>
                      </a:endParaRPr>
                    </a:p>
                  </a:txBody>
                  <a:tcPr marL="0" marR="0" marT="0" marB="0"/>
                </a:tc>
                <a:tc>
                  <a:txBody>
                    <a:bodyPr/>
                    <a:lstStyle/>
                    <a:p>
                      <a:pPr algn="just">
                        <a:spcAft>
                          <a:spcPts val="0"/>
                        </a:spcAft>
                      </a:pPr>
                      <a:r>
                        <a:rPr lang="zh-CN" sz="1600" kern="100" dirty="0">
                          <a:effectLst/>
                        </a:rPr>
                        <a:t>修改软件需求规格说明书</a:t>
                      </a:r>
                      <a:endParaRPr lang="zh-CN" sz="1600" kern="100" dirty="0">
                        <a:effectLst/>
                        <a:latin typeface="Times New Roman"/>
                        <a:ea typeface="宋体"/>
                      </a:endParaRPr>
                    </a:p>
                  </a:txBody>
                  <a:tcPr marL="0" marR="0" marT="0" marB="0"/>
                </a:tc>
              </a:tr>
              <a:tr h="625010">
                <a:tc>
                  <a:txBody>
                    <a:bodyPr/>
                    <a:lstStyle/>
                    <a:p>
                      <a:pPr algn="just">
                        <a:spcAft>
                          <a:spcPts val="0"/>
                        </a:spcAft>
                      </a:pPr>
                      <a:r>
                        <a:rPr lang="en-US" sz="1400" kern="100" dirty="0">
                          <a:effectLst/>
                          <a:latin typeface="Times New Roman"/>
                          <a:ea typeface="宋体"/>
                        </a:rPr>
                        <a:t>0.3.0</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刘雨霏、刘晓倩、杨智麟、胡方正、张光程</a:t>
                      </a:r>
                    </a:p>
                  </a:txBody>
                  <a:tcPr marL="68580" marR="68580" marT="0" marB="0"/>
                </a:tc>
                <a:tc>
                  <a:txBody>
                    <a:bodyPr/>
                    <a:lstStyle/>
                    <a:p>
                      <a:pPr algn="just">
                        <a:spcAft>
                          <a:spcPts val="0"/>
                        </a:spcAft>
                      </a:pPr>
                      <a:r>
                        <a:rPr lang="en-US" sz="1400" kern="100">
                          <a:effectLst/>
                          <a:latin typeface="Times New Roman"/>
                          <a:ea typeface="宋体"/>
                        </a:rPr>
                        <a:t>2018-12-26</a:t>
                      </a:r>
                      <a:r>
                        <a:rPr lang="zh-CN" sz="1400" kern="100">
                          <a:effectLst/>
                          <a:latin typeface="Times New Roman"/>
                          <a:ea typeface="宋体"/>
                        </a:rPr>
                        <a:t>至</a:t>
                      </a:r>
                      <a:r>
                        <a:rPr lang="en-US" sz="1400" kern="100">
                          <a:effectLst/>
                          <a:latin typeface="Times New Roman"/>
                          <a:ea typeface="宋体"/>
                        </a:rPr>
                        <a:t>2018-12-30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补充完善用例图及顺序图等</a:t>
                      </a:r>
                    </a:p>
                  </a:txBody>
                  <a:tcPr marL="68580" marR="68580" marT="0" marB="0"/>
                </a:tc>
              </a:tr>
              <a:tr h="625010">
                <a:tc>
                  <a:txBody>
                    <a:bodyPr/>
                    <a:lstStyle/>
                    <a:p>
                      <a:pPr algn="just">
                        <a:spcAft>
                          <a:spcPts val="0"/>
                        </a:spcAft>
                      </a:pPr>
                      <a:r>
                        <a:rPr lang="en-US" sz="1400" kern="100">
                          <a:effectLst/>
                          <a:latin typeface="Times New Roman"/>
                          <a:ea typeface="宋体"/>
                        </a:rPr>
                        <a:t>0.4.0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刘雨霏、刘晓倩、杨智麟、胡方正、张光程</a:t>
                      </a:r>
                    </a:p>
                  </a:txBody>
                  <a:tcPr marL="68580" marR="68580" marT="0" marB="0"/>
                </a:tc>
                <a:tc>
                  <a:txBody>
                    <a:bodyPr/>
                    <a:lstStyle/>
                    <a:p>
                      <a:pPr algn="just">
                        <a:spcAft>
                          <a:spcPts val="0"/>
                        </a:spcAft>
                      </a:pPr>
                      <a:r>
                        <a:rPr lang="en-US" sz="1400" kern="100">
                          <a:effectLst/>
                          <a:latin typeface="Times New Roman"/>
                          <a:ea typeface="宋体"/>
                        </a:rPr>
                        <a:t>2018-12-30</a:t>
                      </a:r>
                      <a:r>
                        <a:rPr lang="zh-CN" sz="1400" kern="100">
                          <a:effectLst/>
                          <a:latin typeface="Times New Roman"/>
                          <a:ea typeface="宋体"/>
                        </a:rPr>
                        <a:t>至</a:t>
                      </a:r>
                      <a:r>
                        <a:rPr lang="en-US" sz="1400" kern="100">
                          <a:effectLst/>
                          <a:latin typeface="Times New Roman"/>
                          <a:ea typeface="宋体"/>
                        </a:rPr>
                        <a:t>2019-01-03</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latin typeface="Times New Roman"/>
                          <a:ea typeface="宋体"/>
                        </a:rPr>
                        <a:t>根据周三的评审修改软件需求规格说明书</a:t>
                      </a:r>
                    </a:p>
                  </a:txBody>
                  <a:tcPr marL="68580" marR="68580" marT="0" marB="0"/>
                </a:tc>
              </a:tr>
            </a:tbl>
          </a:graphicData>
        </a:graphic>
      </p:graphicFrame>
      <p:sp>
        <p:nvSpPr>
          <p:cNvPr id="11" name="TextBox 7"/>
          <p:cNvSpPr>
            <a:spLocks noChangeArrowheads="1"/>
          </p:cNvSpPr>
          <p:nvPr/>
        </p:nvSpPr>
        <p:spPr bwMode="auto">
          <a:xfrm>
            <a:off x="394375" y="4092436"/>
            <a:ext cx="849792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版本号：</a:t>
            </a:r>
            <a:r>
              <a:rPr lang="en-US" altLang="zh-CN" sz="1600" b="1" dirty="0">
                <a:solidFill>
                  <a:srgbClr val="000000"/>
                </a:solidFill>
                <a:latin typeface="Calibri" pitchFamily="34" charset="0"/>
                <a:sym typeface="Calibri" pitchFamily="34" charset="0"/>
              </a:rPr>
              <a:t>IEEE 830-1998 SRS</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17025371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P spid="11" grpId="0" bldLvl="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smtClean="0">
                <a:solidFill>
                  <a:schemeClr val="bg1"/>
                </a:solidFill>
                <a:latin typeface="Calibri" pitchFamily="34" charset="0"/>
                <a:sym typeface="Calibri" pitchFamily="34" charset="0"/>
              </a:rPr>
              <a:t>12-2 </a:t>
            </a:r>
            <a:r>
              <a:rPr lang="zh-CN" altLang="en-US" sz="2800" b="1" dirty="0" smtClean="0">
                <a:solidFill>
                  <a:schemeClr val="bg1"/>
                </a:solidFill>
                <a:latin typeface="Calibri" pitchFamily="34" charset="0"/>
                <a:sym typeface="Calibri" pitchFamily="34" charset="0"/>
              </a:rPr>
              <a:t>测试用例</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50</a:t>
            </a:fld>
            <a:endParaRPr lang="zh-CN" altLang="en-US" sz="1800">
              <a:solidFill>
                <a:schemeClr val="tx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715" y="897696"/>
            <a:ext cx="54038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a:spLocks noChangeArrowheads="1"/>
          </p:cNvSpPr>
          <p:nvPr/>
        </p:nvSpPr>
        <p:spPr bwMode="auto">
          <a:xfrm>
            <a:off x="5508065" y="4270235"/>
            <a:ext cx="439230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学习</a:t>
            </a:r>
            <a:r>
              <a:rPr lang="zh-CN" altLang="en-US" sz="1600" b="1" dirty="0" smtClean="0">
                <a:solidFill>
                  <a:srgbClr val="000000"/>
                </a:solidFill>
                <a:latin typeface="Calibri" pitchFamily="34" charset="0"/>
                <a:sym typeface="Calibri" pitchFamily="34" charset="0"/>
              </a:rPr>
              <a:t>者用户登录测试用例</a:t>
            </a:r>
            <a:endParaRPr lang="zh-CN" altLang="en-US" sz="1600" b="1" dirty="0">
              <a:solidFill>
                <a:srgbClr val="000000"/>
              </a:solidFill>
              <a:latin typeface="Calibri" pitchFamily="34" charset="0"/>
              <a:sym typeface="Calibri" pitchFamily="34" charset="0"/>
            </a:endParaRPr>
          </a:p>
        </p:txBody>
      </p:sp>
      <p:sp>
        <p:nvSpPr>
          <p:cNvPr id="10" name="TextBox 7"/>
          <p:cNvSpPr>
            <a:spLocks noChangeArrowheads="1"/>
          </p:cNvSpPr>
          <p:nvPr/>
        </p:nvSpPr>
        <p:spPr bwMode="auto">
          <a:xfrm>
            <a:off x="5724080" y="1694219"/>
            <a:ext cx="295220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编码说明：</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U0XX – </a:t>
            </a:r>
            <a:r>
              <a:rPr lang="zh-CN" altLang="en-US" sz="1600" b="1" dirty="0" smtClean="0">
                <a:solidFill>
                  <a:srgbClr val="000000"/>
                </a:solidFill>
                <a:latin typeface="Calibri" pitchFamily="34" charset="0"/>
                <a:sym typeface="Calibri" pitchFamily="34" charset="0"/>
              </a:rPr>
              <a:t>游客测试用例</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L0XX</a:t>
            </a:r>
            <a:r>
              <a:rPr lang="en-US" altLang="zh-CN" sz="1600" b="1" dirty="0">
                <a:solidFill>
                  <a:srgbClr val="000000"/>
                </a:solidFill>
                <a:latin typeface="Calibri" pitchFamily="34" charset="0"/>
                <a:sym typeface="Calibri" pitchFamily="34" charset="0"/>
              </a:rPr>
              <a:t> </a:t>
            </a:r>
            <a:r>
              <a:rPr lang="en-US" altLang="zh-CN" sz="1600" b="1" dirty="0" smtClean="0">
                <a:solidFill>
                  <a:srgbClr val="000000"/>
                </a:solidFill>
                <a:latin typeface="Calibri" pitchFamily="34" charset="0"/>
                <a:sym typeface="Calibri" pitchFamily="34" charset="0"/>
              </a:rPr>
              <a:t>– </a:t>
            </a:r>
            <a:r>
              <a:rPr lang="zh-CN" altLang="en-US" sz="1600" b="1" dirty="0" smtClean="0">
                <a:solidFill>
                  <a:srgbClr val="000000"/>
                </a:solidFill>
                <a:latin typeface="Calibri" pitchFamily="34" charset="0"/>
                <a:sym typeface="Calibri" pitchFamily="34" charset="0"/>
              </a:rPr>
              <a:t>学习者测试用例</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T0XX – </a:t>
            </a:r>
            <a:r>
              <a:rPr lang="zh-CN" altLang="en-US" sz="1600" b="1" dirty="0" smtClean="0">
                <a:solidFill>
                  <a:srgbClr val="000000"/>
                </a:solidFill>
                <a:latin typeface="Calibri" pitchFamily="34" charset="0"/>
                <a:sym typeface="Calibri" pitchFamily="34" charset="0"/>
              </a:rPr>
              <a:t>指导者测试用例</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A0XX – </a:t>
            </a:r>
            <a:r>
              <a:rPr lang="zh-CN" altLang="en-US" sz="1600" b="1" dirty="0" smtClean="0">
                <a:solidFill>
                  <a:srgbClr val="000000"/>
                </a:solidFill>
                <a:latin typeface="Calibri" pitchFamily="34" charset="0"/>
                <a:sym typeface="Calibri" pitchFamily="34" charset="0"/>
              </a:rPr>
              <a:t>管理员测试用例</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总数：</a:t>
            </a:r>
            <a:r>
              <a:rPr lang="en-US" altLang="zh-CN" sz="1600" b="1" dirty="0" smtClean="0">
                <a:solidFill>
                  <a:srgbClr val="000000"/>
                </a:solidFill>
                <a:latin typeface="Calibri" pitchFamily="34" charset="0"/>
                <a:sym typeface="Calibri" pitchFamily="34" charset="0"/>
              </a:rPr>
              <a:t>175</a:t>
            </a:r>
            <a:r>
              <a:rPr lang="zh-CN" altLang="en-US" sz="1600" b="1" dirty="0" smtClean="0">
                <a:solidFill>
                  <a:srgbClr val="000000"/>
                </a:solidFill>
                <a:latin typeface="Calibri" pitchFamily="34" charset="0"/>
                <a:sym typeface="Calibri" pitchFamily="34" charset="0"/>
              </a:rPr>
              <a:t>张</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359433275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p:cBhvr>
                                        <p:cTn id="1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P spid="10" grpId="0" bldLvl="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231933" y="1995710"/>
            <a:ext cx="240867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Thirteen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1619795" y="2552565"/>
            <a:ext cx="5472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用户手册及运行环境</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51</a:t>
            </a:fld>
            <a:endParaRPr lang="zh-CN" altLang="en-US" sz="1800">
              <a:solidFill>
                <a:schemeClr val="tx1"/>
              </a:solidFill>
            </a:endParaRPr>
          </a:p>
        </p:txBody>
      </p:sp>
    </p:spTree>
    <p:extLst>
      <p:ext uri="{BB962C8B-B14F-4D97-AF65-F5344CB8AC3E}">
        <p14:creationId xmlns:p14="http://schemas.microsoft.com/office/powerpoint/2010/main" val="25856316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13-1 </a:t>
            </a:r>
            <a:r>
              <a:rPr lang="zh-CN" altLang="en-US" sz="2800" b="1" dirty="0" smtClean="0">
                <a:solidFill>
                  <a:schemeClr val="bg1"/>
                </a:solidFill>
                <a:latin typeface="Calibri" pitchFamily="34" charset="0"/>
                <a:sym typeface="Calibri" pitchFamily="34" charset="0"/>
              </a:rPr>
              <a:t>用户手册</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52</a:t>
            </a:fld>
            <a:endParaRPr lang="zh-CN" altLang="en-US" sz="1800">
              <a:solidFill>
                <a:schemeClr val="tx1"/>
              </a:solidFill>
            </a:endParaRPr>
          </a:p>
        </p:txBody>
      </p:sp>
      <p:sp>
        <p:nvSpPr>
          <p:cNvPr id="6" name="Rectangle 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54061763"/>
              </p:ext>
            </p:extLst>
          </p:nvPr>
        </p:nvGraphicFramePr>
        <p:xfrm>
          <a:off x="796899" y="3507815"/>
          <a:ext cx="7735376" cy="1511407"/>
        </p:xfrm>
        <a:graphic>
          <a:graphicData uri="http://schemas.openxmlformats.org/drawingml/2006/table">
            <a:tbl>
              <a:tblPr firstRow="1" firstCol="1" bandRow="1">
                <a:tableStyleId>{5C22544A-7EE6-4342-B048-85BDC9FD1C3A}</a:tableStyleId>
              </a:tblPr>
              <a:tblGrid>
                <a:gridCol w="2577854"/>
                <a:gridCol w="2578761"/>
                <a:gridCol w="2578761"/>
              </a:tblGrid>
              <a:tr h="281192">
                <a:tc>
                  <a:txBody>
                    <a:bodyPr/>
                    <a:lstStyle/>
                    <a:p>
                      <a:pPr algn="just">
                        <a:spcAft>
                          <a:spcPts val="0"/>
                        </a:spcAft>
                      </a:pPr>
                      <a:r>
                        <a:rPr lang="zh-CN" sz="1400" kern="100" dirty="0">
                          <a:effectLst/>
                        </a:rPr>
                        <a:t>编号</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动作</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结果</a:t>
                      </a:r>
                      <a:endParaRPr lang="zh-CN" sz="1400" kern="100" dirty="0">
                        <a:effectLst/>
                        <a:latin typeface="Times New Roman"/>
                        <a:ea typeface="宋体"/>
                      </a:endParaRPr>
                    </a:p>
                  </a:txBody>
                  <a:tcPr marL="68580" marR="68580" marT="0" marB="0"/>
                </a:tc>
              </a:tr>
              <a:tr h="246043">
                <a:tc>
                  <a:txBody>
                    <a:bodyPr/>
                    <a:lstStyle/>
                    <a:p>
                      <a:pPr algn="just">
                        <a:spcAft>
                          <a:spcPts val="0"/>
                        </a:spcAft>
                      </a:pPr>
                      <a:r>
                        <a:rPr lang="en-US" sz="1400" kern="100">
                          <a:effectLst/>
                          <a:latin typeface="Times New Roman"/>
                          <a:ea typeface="宋体"/>
                        </a:rPr>
                        <a:t>1</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点击二级菜单</a:t>
                      </a:r>
                      <a:r>
                        <a:rPr lang="en-US" sz="1400" kern="100">
                          <a:effectLst/>
                          <a:latin typeface="Times New Roman"/>
                          <a:ea typeface="宋体"/>
                        </a:rPr>
                        <a:t>HOME</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转入</a:t>
                      </a:r>
                      <a:r>
                        <a:rPr lang="en-US" sz="1400" kern="100">
                          <a:effectLst/>
                          <a:latin typeface="Times New Roman"/>
                          <a:ea typeface="宋体"/>
                        </a:rPr>
                        <a:t>Home</a:t>
                      </a:r>
                      <a:r>
                        <a:rPr lang="zh-CN" sz="1400" kern="100">
                          <a:effectLst/>
                          <a:latin typeface="Times New Roman"/>
                          <a:ea typeface="宋体"/>
                        </a:rPr>
                        <a:t>界面</a:t>
                      </a:r>
                    </a:p>
                  </a:txBody>
                  <a:tcPr marL="68580" marR="68580" marT="0" marB="0"/>
                </a:tc>
              </a:tr>
              <a:tr h="246043">
                <a:tc>
                  <a:txBody>
                    <a:bodyPr/>
                    <a:lstStyle/>
                    <a:p>
                      <a:pPr algn="just">
                        <a:spcAft>
                          <a:spcPts val="0"/>
                        </a:spcAft>
                      </a:pPr>
                      <a:r>
                        <a:rPr lang="en-US" sz="1400" kern="100">
                          <a:effectLst/>
                          <a:latin typeface="Times New Roman"/>
                          <a:ea typeface="宋体"/>
                        </a:rPr>
                        <a:t>2</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latin typeface="Times New Roman"/>
                          <a:ea typeface="宋体"/>
                        </a:rPr>
                        <a:t>点击二级菜单项目链接</a:t>
                      </a:r>
                    </a:p>
                  </a:txBody>
                  <a:tcPr marL="68580" marR="68580" marT="0" marB="0"/>
                </a:tc>
                <a:tc>
                  <a:txBody>
                    <a:bodyPr/>
                    <a:lstStyle/>
                    <a:p>
                      <a:pPr algn="just">
                        <a:spcAft>
                          <a:spcPts val="0"/>
                        </a:spcAft>
                      </a:pPr>
                      <a:r>
                        <a:rPr lang="zh-CN" sz="1400" kern="100">
                          <a:effectLst/>
                          <a:latin typeface="Times New Roman"/>
                          <a:ea typeface="宋体"/>
                        </a:rPr>
                        <a:t>转入相应项目界面</a:t>
                      </a:r>
                    </a:p>
                  </a:txBody>
                  <a:tcPr marL="68580" marR="68580" marT="0" marB="0"/>
                </a:tc>
              </a:tr>
              <a:tr h="246043">
                <a:tc>
                  <a:txBody>
                    <a:bodyPr/>
                    <a:lstStyle/>
                    <a:p>
                      <a:pPr algn="just">
                        <a:spcAft>
                          <a:spcPts val="0"/>
                        </a:spcAft>
                      </a:pPr>
                      <a:r>
                        <a:rPr lang="en-US" sz="1400" kern="100">
                          <a:effectLst/>
                          <a:latin typeface="Times New Roman"/>
                          <a:ea typeface="宋体"/>
                        </a:rPr>
                        <a:t>3</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点击二级案例项目链接</a:t>
                      </a:r>
                    </a:p>
                  </a:txBody>
                  <a:tcPr marL="68580" marR="68580" marT="0" marB="0"/>
                </a:tc>
                <a:tc>
                  <a:txBody>
                    <a:bodyPr/>
                    <a:lstStyle/>
                    <a:p>
                      <a:pPr algn="just">
                        <a:spcAft>
                          <a:spcPts val="0"/>
                        </a:spcAft>
                      </a:pPr>
                      <a:r>
                        <a:rPr lang="zh-CN" sz="1400" kern="100">
                          <a:effectLst/>
                          <a:latin typeface="Times New Roman"/>
                          <a:ea typeface="宋体"/>
                        </a:rPr>
                        <a:t>转入相应案例界面</a:t>
                      </a:r>
                    </a:p>
                  </a:txBody>
                  <a:tcPr marL="68580" marR="68580" marT="0" marB="0"/>
                </a:tc>
              </a:tr>
              <a:tr h="246043">
                <a:tc>
                  <a:txBody>
                    <a:bodyPr/>
                    <a:lstStyle/>
                    <a:p>
                      <a:pPr algn="just">
                        <a:spcAft>
                          <a:spcPts val="0"/>
                        </a:spcAft>
                      </a:pPr>
                      <a:r>
                        <a:rPr lang="en-US" sz="1400" kern="100">
                          <a:effectLst/>
                          <a:latin typeface="Times New Roman"/>
                          <a:ea typeface="宋体"/>
                        </a:rPr>
                        <a:t>4</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点击</a:t>
                      </a:r>
                      <a:r>
                        <a:rPr lang="en-US" sz="1400" kern="100">
                          <a:effectLst/>
                          <a:latin typeface="Times New Roman"/>
                          <a:ea typeface="宋体"/>
                        </a:rPr>
                        <a:t>Detailed Information</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进入项目详细信息</a:t>
                      </a:r>
                    </a:p>
                  </a:txBody>
                  <a:tcPr marL="68580" marR="68580" marT="0" marB="0"/>
                </a:tc>
              </a:tr>
              <a:tr h="246043">
                <a:tc>
                  <a:txBody>
                    <a:bodyPr/>
                    <a:lstStyle/>
                    <a:p>
                      <a:pPr algn="just">
                        <a:spcAft>
                          <a:spcPts val="0"/>
                        </a:spcAft>
                      </a:pPr>
                      <a:r>
                        <a:rPr lang="en-US" sz="1400" kern="100">
                          <a:effectLst/>
                          <a:latin typeface="Times New Roman"/>
                          <a:ea typeface="宋体"/>
                        </a:rPr>
                        <a:t>5</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点击右方人物头像或名称</a:t>
                      </a:r>
                    </a:p>
                  </a:txBody>
                  <a:tcPr marL="68580" marR="68580" marT="0" marB="0"/>
                </a:tc>
                <a:tc>
                  <a:txBody>
                    <a:bodyPr/>
                    <a:lstStyle/>
                    <a:p>
                      <a:pPr algn="just">
                        <a:spcAft>
                          <a:spcPts val="0"/>
                        </a:spcAft>
                      </a:pPr>
                      <a:r>
                        <a:rPr lang="zh-CN" sz="1400" kern="100" dirty="0">
                          <a:effectLst/>
                          <a:latin typeface="Times New Roman"/>
                          <a:ea typeface="宋体"/>
                        </a:rPr>
                        <a:t>进入该人物空间</a:t>
                      </a:r>
                    </a:p>
                  </a:txBody>
                  <a:tcPr marL="68580" marR="68580" marT="0" marB="0"/>
                </a:tc>
              </a:tr>
            </a:tbl>
          </a:graphicData>
        </a:graphic>
      </p:graphicFrame>
      <p:sp>
        <p:nvSpPr>
          <p:cNvPr id="7" name="矩形 6"/>
          <p:cNvSpPr/>
          <p:nvPr/>
        </p:nvSpPr>
        <p:spPr>
          <a:xfrm>
            <a:off x="6516135" y="2139720"/>
            <a:ext cx="1425390" cy="338554"/>
          </a:xfrm>
          <a:prstGeom prst="rect">
            <a:avLst/>
          </a:prstGeom>
        </p:spPr>
        <p:txBody>
          <a:bodyPr wrap="none">
            <a:spAutoFit/>
          </a:bodyPr>
          <a:lstStyle/>
          <a:p>
            <a:r>
              <a:rPr lang="zh-CN" altLang="en-US" sz="1600" b="1" dirty="0" smtClean="0">
                <a:solidFill>
                  <a:srgbClr val="000000"/>
                </a:solidFill>
                <a:latin typeface="Calibri" pitchFamily="34" charset="0"/>
              </a:rPr>
              <a:t>项目列表操作</a:t>
            </a:r>
            <a:endParaRPr lang="zh-CN" altLang="en-US" sz="1600" b="1" dirty="0">
              <a:solidFill>
                <a:srgbClr val="000000"/>
              </a:solidFill>
              <a:latin typeface="Calibri" pitchFamily="34" charset="0"/>
            </a:endParaRPr>
          </a:p>
        </p:txBody>
      </p:sp>
      <p:pic>
        <p:nvPicPr>
          <p:cNvPr id="12" name="图片 11"/>
          <p:cNvPicPr/>
          <p:nvPr/>
        </p:nvPicPr>
        <p:blipFill>
          <a:blip r:embed="rId3"/>
          <a:stretch>
            <a:fillRect/>
          </a:stretch>
        </p:blipFill>
        <p:spPr>
          <a:xfrm>
            <a:off x="817415" y="930378"/>
            <a:ext cx="5266690" cy="2479675"/>
          </a:xfrm>
          <a:prstGeom prst="rect">
            <a:avLst/>
          </a:prstGeom>
          <a:noFill/>
          <a:ln w="9525">
            <a:noFill/>
          </a:ln>
        </p:spPr>
      </p:pic>
    </p:spTree>
    <p:extLst>
      <p:ext uri="{BB962C8B-B14F-4D97-AF65-F5344CB8AC3E}">
        <p14:creationId xmlns:p14="http://schemas.microsoft.com/office/powerpoint/2010/main" val="198271152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13-2 </a:t>
            </a:r>
            <a:r>
              <a:rPr lang="zh-CN" altLang="en-US" sz="2800" b="1" dirty="0" smtClean="0">
                <a:solidFill>
                  <a:schemeClr val="bg1"/>
                </a:solidFill>
                <a:latin typeface="Calibri" pitchFamily="34" charset="0"/>
                <a:sym typeface="Calibri" pitchFamily="34" charset="0"/>
              </a:rPr>
              <a:t>运行环境</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53</a:t>
            </a:fld>
            <a:endParaRPr lang="zh-CN" altLang="en-US" sz="1800">
              <a:solidFill>
                <a:schemeClr val="tx1"/>
              </a:solidFill>
            </a:endParaRPr>
          </a:p>
        </p:txBody>
      </p:sp>
      <p:sp>
        <p:nvSpPr>
          <p:cNvPr id="6" name="Rectangle 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539720" y="3003780"/>
            <a:ext cx="805029" cy="338554"/>
          </a:xfrm>
          <a:prstGeom prst="rect">
            <a:avLst/>
          </a:prstGeom>
        </p:spPr>
        <p:txBody>
          <a:bodyPr wrap="none">
            <a:spAutoFit/>
          </a:bodyPr>
          <a:lstStyle/>
          <a:p>
            <a:r>
              <a:rPr lang="zh-CN" altLang="zh-CN" sz="1600" b="1" dirty="0"/>
              <a:t>客户端</a:t>
            </a:r>
            <a:endParaRPr lang="zh-CN" altLang="en-US" sz="1600" b="1" dirty="0">
              <a:solidFill>
                <a:srgbClr val="000000"/>
              </a:solidFill>
              <a:latin typeface="Calibri"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386191228"/>
              </p:ext>
            </p:extLst>
          </p:nvPr>
        </p:nvGraphicFramePr>
        <p:xfrm>
          <a:off x="628095" y="1491675"/>
          <a:ext cx="6176060" cy="1000104"/>
        </p:xfrm>
        <a:graphic>
          <a:graphicData uri="http://schemas.openxmlformats.org/drawingml/2006/table">
            <a:tbl>
              <a:tblPr>
                <a:tableStyleId>{5C22544A-7EE6-4342-B048-85BDC9FD1C3A}</a:tableStyleId>
              </a:tblPr>
              <a:tblGrid>
                <a:gridCol w="3088030"/>
                <a:gridCol w="3088030"/>
              </a:tblGrid>
              <a:tr h="250026">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接口信息</a:t>
                      </a:r>
                      <a:endParaRPr lang="zh-CN" sz="1400" kern="100" dirty="0">
                        <a:effectLst/>
                        <a:latin typeface="Times New Roman"/>
                        <a:ea typeface="宋体"/>
                      </a:endParaRPr>
                    </a:p>
                  </a:txBody>
                  <a:tcPr marL="68580" marR="68580" marT="0" marB="0"/>
                </a:tc>
              </a:tr>
              <a:tr h="250026">
                <a:tc>
                  <a:txBody>
                    <a:bodyPr/>
                    <a:lstStyle/>
                    <a:p>
                      <a:pPr algn="just">
                        <a:spcAft>
                          <a:spcPts val="0"/>
                        </a:spcAft>
                      </a:pPr>
                      <a:r>
                        <a:rPr lang="zh-CN" sz="1400" kern="100" dirty="0">
                          <a:effectLst/>
                        </a:rPr>
                        <a:t>操作系统</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dirty="0">
                          <a:effectLst/>
                        </a:rPr>
                        <a:t>Windows </a:t>
                      </a:r>
                      <a:r>
                        <a:rPr lang="en-US" sz="1400" kern="100" dirty="0" smtClean="0">
                          <a:effectLst/>
                        </a:rPr>
                        <a:t>XP/7/8/10</a:t>
                      </a:r>
                      <a:endParaRPr lang="zh-CN" sz="1400" kern="100" dirty="0">
                        <a:effectLst/>
                        <a:latin typeface="Times New Roman"/>
                        <a:ea typeface="宋体"/>
                      </a:endParaRPr>
                    </a:p>
                  </a:txBody>
                  <a:tcPr marL="68580" marR="68580" marT="0" marB="0"/>
                </a:tc>
              </a:tr>
              <a:tr h="250026">
                <a:tc>
                  <a:txBody>
                    <a:bodyPr/>
                    <a:lstStyle/>
                    <a:p>
                      <a:pPr algn="just">
                        <a:spcAft>
                          <a:spcPts val="0"/>
                        </a:spcAft>
                      </a:pPr>
                      <a:r>
                        <a:rPr lang="zh-CN" sz="1400" kern="100">
                          <a:effectLst/>
                        </a:rPr>
                        <a:t>服务器软件</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smtClean="0">
                          <a:effectLst/>
                        </a:rPr>
                        <a:t>IIS</a:t>
                      </a:r>
                      <a:endParaRPr lang="zh-CN" sz="1400" kern="100" dirty="0">
                        <a:effectLst/>
                        <a:latin typeface="Times New Roman"/>
                        <a:ea typeface="宋体"/>
                      </a:endParaRPr>
                    </a:p>
                  </a:txBody>
                  <a:tcPr marL="68580" marR="68580" marT="0" marB="0"/>
                </a:tc>
              </a:tr>
              <a:tr h="250026">
                <a:tc>
                  <a:txBody>
                    <a:bodyPr/>
                    <a:lstStyle/>
                    <a:p>
                      <a:pPr algn="just">
                        <a:spcAft>
                          <a:spcPts val="0"/>
                        </a:spcAft>
                      </a:pPr>
                      <a:r>
                        <a:rPr lang="zh-CN" sz="1400" kern="100" dirty="0">
                          <a:effectLst/>
                        </a:rPr>
                        <a:t>数据库</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dirty="0">
                          <a:effectLst/>
                        </a:rPr>
                        <a:t>MySQL</a:t>
                      </a:r>
                      <a:endParaRPr lang="zh-CN" sz="1400" kern="100" dirty="0">
                        <a:effectLst/>
                        <a:latin typeface="Times New Roman"/>
                        <a:ea typeface="宋体"/>
                      </a:endParaRPr>
                    </a:p>
                  </a:txBody>
                  <a:tcPr marL="68580" marR="68580" marT="0" marB="0"/>
                </a:tc>
              </a:tr>
            </a:tbl>
          </a:graphicData>
        </a:graphic>
      </p:graphicFrame>
      <p:sp>
        <p:nvSpPr>
          <p:cNvPr id="13" name="矩形 12"/>
          <p:cNvSpPr/>
          <p:nvPr/>
        </p:nvSpPr>
        <p:spPr>
          <a:xfrm>
            <a:off x="539720" y="1059645"/>
            <a:ext cx="1011815" cy="338554"/>
          </a:xfrm>
          <a:prstGeom prst="rect">
            <a:avLst/>
          </a:prstGeom>
        </p:spPr>
        <p:txBody>
          <a:bodyPr wrap="none">
            <a:spAutoFit/>
          </a:bodyPr>
          <a:lstStyle/>
          <a:p>
            <a:r>
              <a:rPr lang="zh-CN" altLang="en-US" sz="1600" b="1" dirty="0">
                <a:solidFill>
                  <a:srgbClr val="000000"/>
                </a:solidFill>
                <a:latin typeface="Calibri" pitchFamily="34" charset="0"/>
              </a:rPr>
              <a:t>服务器端</a:t>
            </a:r>
          </a:p>
        </p:txBody>
      </p:sp>
      <p:graphicFrame>
        <p:nvGraphicFramePr>
          <p:cNvPr id="10" name="表格 9"/>
          <p:cNvGraphicFramePr>
            <a:graphicFrameLocks noGrp="1"/>
          </p:cNvGraphicFramePr>
          <p:nvPr>
            <p:extLst>
              <p:ext uri="{D42A27DB-BD31-4B8C-83A1-F6EECF244321}">
                <p14:modId xmlns:p14="http://schemas.microsoft.com/office/powerpoint/2010/main" val="3009107238"/>
              </p:ext>
            </p:extLst>
          </p:nvPr>
        </p:nvGraphicFramePr>
        <p:xfrm>
          <a:off x="611725" y="3477787"/>
          <a:ext cx="6176060" cy="750078"/>
        </p:xfrm>
        <a:graphic>
          <a:graphicData uri="http://schemas.openxmlformats.org/drawingml/2006/table">
            <a:tbl>
              <a:tblPr>
                <a:tableStyleId>{5C22544A-7EE6-4342-B048-85BDC9FD1C3A}</a:tableStyleId>
              </a:tblPr>
              <a:tblGrid>
                <a:gridCol w="3088030"/>
                <a:gridCol w="3088030"/>
              </a:tblGrid>
              <a:tr h="250026">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dirty="0">
                          <a:effectLst/>
                        </a:rPr>
                        <a:t>操作系统</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dirty="0">
                          <a:effectLst/>
                        </a:rPr>
                        <a:t>Windows XP/7/8/10</a:t>
                      </a:r>
                      <a:r>
                        <a:rPr lang="zh-CN" sz="1400" kern="100" dirty="0">
                          <a:effectLst/>
                        </a:rPr>
                        <a:t>、</a:t>
                      </a:r>
                      <a:r>
                        <a:rPr lang="en-US" sz="1400" kern="100" dirty="0">
                          <a:effectLst/>
                        </a:rPr>
                        <a:t>Linux</a:t>
                      </a:r>
                      <a:r>
                        <a:rPr lang="zh-CN" sz="1400" kern="100" dirty="0">
                          <a:effectLst/>
                        </a:rPr>
                        <a:t>等</a:t>
                      </a:r>
                      <a:endParaRPr lang="zh-CN" sz="1400" kern="100" dirty="0">
                        <a:effectLst/>
                        <a:latin typeface="Times New Roman"/>
                        <a:ea typeface="宋体"/>
                      </a:endParaRPr>
                    </a:p>
                  </a:txBody>
                  <a:tcPr marL="68580" marR="68580" marT="0" marB="0"/>
                </a:tc>
              </a:tr>
              <a:tr h="250026">
                <a:tc>
                  <a:txBody>
                    <a:bodyPr/>
                    <a:lstStyle/>
                    <a:p>
                      <a:pPr algn="just">
                        <a:spcAft>
                          <a:spcPts val="0"/>
                        </a:spcAft>
                      </a:pPr>
                      <a:r>
                        <a:rPr lang="zh-CN" sz="1400" kern="100">
                          <a:effectLst/>
                        </a:rPr>
                        <a:t>浏览器</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IE</a:t>
                      </a:r>
                      <a:r>
                        <a:rPr lang="zh-CN" sz="1400" kern="100" dirty="0">
                          <a:effectLst/>
                        </a:rPr>
                        <a:t>、</a:t>
                      </a:r>
                      <a:r>
                        <a:rPr lang="en-US" sz="1400" kern="100" dirty="0">
                          <a:effectLst/>
                        </a:rPr>
                        <a:t>Firefox</a:t>
                      </a:r>
                      <a:r>
                        <a:rPr lang="zh-CN" sz="1400" kern="100" dirty="0">
                          <a:effectLst/>
                        </a:rPr>
                        <a:t>、</a:t>
                      </a:r>
                      <a:r>
                        <a:rPr lang="en-US" sz="1400" kern="100" dirty="0">
                          <a:effectLst/>
                        </a:rPr>
                        <a:t>Chrome</a:t>
                      </a:r>
                      <a:r>
                        <a:rPr lang="zh-CN" sz="1400" kern="100" dirty="0">
                          <a:effectLst/>
                        </a:rPr>
                        <a:t>等</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32269521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173424" y="1995710"/>
            <a:ext cx="25256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Fourteen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1" y="2552565"/>
            <a:ext cx="35282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文献</a:t>
            </a:r>
            <a:r>
              <a:rPr lang="zh-CN" altLang="en-US" sz="2800" b="1" dirty="0" smtClean="0">
                <a:solidFill>
                  <a:srgbClr val="E36C09"/>
                </a:solidFill>
                <a:latin typeface="宋体" pitchFamily="2" charset="-122"/>
                <a:sym typeface="宋体" pitchFamily="2" charset="-122"/>
              </a:rPr>
              <a:t>参考及</a:t>
            </a:r>
            <a:r>
              <a:rPr lang="zh-CN" altLang="en-US" sz="2800" b="1" dirty="0">
                <a:solidFill>
                  <a:srgbClr val="E36C09"/>
                </a:solidFill>
                <a:latin typeface="宋体" pitchFamily="2" charset="-122"/>
                <a:sym typeface="宋体" pitchFamily="2" charset="-122"/>
              </a:rPr>
              <a:t>分工明细</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54</a:t>
            </a:fld>
            <a:endParaRPr lang="zh-CN" altLang="en-US" sz="1800">
              <a:solidFill>
                <a:schemeClr val="tx1"/>
              </a:solidFill>
            </a:endParaRPr>
          </a:p>
        </p:txBody>
      </p:sp>
    </p:spTree>
    <p:extLst>
      <p:ext uri="{BB962C8B-B14F-4D97-AF65-F5344CB8AC3E}">
        <p14:creationId xmlns:p14="http://schemas.microsoft.com/office/powerpoint/2010/main" val="17946265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14-1 </a:t>
            </a:r>
            <a:r>
              <a:rPr lang="zh-CN" altLang="en-US" sz="2800" b="1" dirty="0">
                <a:solidFill>
                  <a:schemeClr val="bg1"/>
                </a:solidFill>
                <a:latin typeface="Calibri" pitchFamily="34" charset="0"/>
                <a:sym typeface="Calibri" pitchFamily="34" charset="0"/>
              </a:rPr>
              <a:t>参考文献</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953105"/>
            <a:ext cx="8749625"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  </a:t>
            </a:r>
            <a:r>
              <a:rPr lang="en-US" altLang="zh-CN" sz="1600" b="1" dirty="0" smtClean="0">
                <a:solidFill>
                  <a:srgbClr val="000000"/>
                </a:solidFill>
                <a:latin typeface="Calibri" pitchFamily="34" charset="0"/>
                <a:sym typeface="Calibri" pitchFamily="34" charset="0"/>
              </a:rPr>
              <a:t>PRD2018-G02-</a:t>
            </a:r>
            <a:r>
              <a:rPr lang="zh-CN" altLang="en-US" sz="1600" b="1" dirty="0" smtClean="0">
                <a:solidFill>
                  <a:srgbClr val="000000"/>
                </a:solidFill>
                <a:latin typeface="Calibri" pitchFamily="34" charset="0"/>
                <a:sym typeface="Calibri" pitchFamily="34" charset="0"/>
              </a:rPr>
              <a:t>愿景与范围</a:t>
            </a:r>
            <a:r>
              <a:rPr lang="en-US" altLang="zh-CN" sz="1600" b="1" dirty="0" smtClean="0">
                <a:solidFill>
                  <a:srgbClr val="000000"/>
                </a:solidFill>
                <a:latin typeface="Calibri" pitchFamily="34" charset="0"/>
                <a:sym typeface="Calibri" pitchFamily="34" charset="0"/>
              </a:rPr>
              <a:t>1.0.docx   2019/1/2</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en-US" altLang="zh-CN" sz="1600" b="1" dirty="0" smtClean="0">
                <a:solidFill>
                  <a:srgbClr val="000000"/>
                </a:solidFill>
                <a:latin typeface="Calibri" pitchFamily="34" charset="0"/>
                <a:sym typeface="Calibri" pitchFamily="34" charset="0"/>
              </a:rPr>
              <a:t>]  PRD2018-G02-</a:t>
            </a:r>
            <a:r>
              <a:rPr lang="zh-CN" altLang="en-US" sz="1600" b="1" dirty="0" smtClean="0">
                <a:solidFill>
                  <a:srgbClr val="000000"/>
                </a:solidFill>
                <a:latin typeface="Calibri" pitchFamily="34" charset="0"/>
                <a:sym typeface="Calibri" pitchFamily="34" charset="0"/>
              </a:rPr>
              <a:t>用户群分类</a:t>
            </a:r>
            <a:r>
              <a:rPr lang="en-US" altLang="zh-CN" sz="1600" b="1" dirty="0" smtClean="0">
                <a:solidFill>
                  <a:srgbClr val="000000"/>
                </a:solidFill>
                <a:latin typeface="Calibri" pitchFamily="34" charset="0"/>
                <a:sym typeface="Calibri" pitchFamily="34" charset="0"/>
              </a:rPr>
              <a:t>1.0.docx   2019/1/2</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[3]  </a:t>
            </a: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用例图和用例描述</a:t>
            </a:r>
            <a:r>
              <a:rPr lang="en-US" altLang="zh-CN" sz="1600" b="1" dirty="0" smtClean="0">
                <a:solidFill>
                  <a:srgbClr val="000000"/>
                </a:solidFill>
                <a:latin typeface="Calibri" pitchFamily="34" charset="0"/>
                <a:sym typeface="Calibri" pitchFamily="34" charset="0"/>
              </a:rPr>
              <a:t>0.4.docx   2019/1/2</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en-US" altLang="zh-CN" sz="1600" b="1" dirty="0" smtClean="0">
                <a:solidFill>
                  <a:srgbClr val="000000"/>
                </a:solidFill>
                <a:latin typeface="Calibri" pitchFamily="34" charset="0"/>
                <a:sym typeface="Calibri" pitchFamily="34" charset="0"/>
              </a:rPr>
              <a:t>]  </a:t>
            </a: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测试用例</a:t>
            </a:r>
            <a:r>
              <a:rPr lang="en-US" altLang="zh-CN" sz="1600" b="1" dirty="0" smtClean="0">
                <a:solidFill>
                  <a:srgbClr val="000000"/>
                </a:solidFill>
                <a:latin typeface="Calibri" pitchFamily="34" charset="0"/>
                <a:sym typeface="Calibri" pitchFamily="34" charset="0"/>
              </a:rPr>
              <a:t>0.4.docx  2019/1/2</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5</a:t>
            </a:r>
            <a:r>
              <a:rPr lang="en-US" altLang="zh-CN" sz="1600" b="1" dirty="0" smtClean="0">
                <a:solidFill>
                  <a:srgbClr val="000000"/>
                </a:solidFill>
                <a:latin typeface="Calibri" pitchFamily="34" charset="0"/>
                <a:sym typeface="Calibri" pitchFamily="34" charset="0"/>
              </a:rPr>
              <a:t>]  PRD2018-G02-</a:t>
            </a:r>
            <a:r>
              <a:rPr lang="zh-CN" altLang="en-US" sz="1600" b="1" dirty="0" smtClean="0">
                <a:solidFill>
                  <a:srgbClr val="000000"/>
                </a:solidFill>
                <a:latin typeface="Calibri" pitchFamily="34" charset="0"/>
                <a:sym typeface="Calibri" pitchFamily="34" charset="0"/>
              </a:rPr>
              <a:t>用户手册</a:t>
            </a:r>
            <a:r>
              <a:rPr lang="en-US" altLang="zh-CN" sz="1600" b="1" dirty="0" smtClean="0">
                <a:solidFill>
                  <a:srgbClr val="000000"/>
                </a:solidFill>
                <a:latin typeface="Calibri" pitchFamily="34" charset="0"/>
                <a:sym typeface="Calibri" pitchFamily="34" charset="0"/>
              </a:rPr>
              <a:t>0.3.docx  2019/1/2</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6] </a:t>
            </a:r>
            <a:r>
              <a:rPr lang="en-US" altLang="zh-CN" sz="1600" b="1" dirty="0" smtClean="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sym typeface="Calibri" pitchFamily="34" charset="0"/>
              </a:rPr>
              <a:t>软件</a:t>
            </a:r>
            <a:r>
              <a:rPr lang="zh-CN" altLang="en-US" sz="1600" b="1" dirty="0">
                <a:solidFill>
                  <a:srgbClr val="000000"/>
                </a:solidFill>
                <a:latin typeface="Calibri" pitchFamily="34" charset="0"/>
                <a:sym typeface="Calibri" pitchFamily="34" charset="0"/>
              </a:rPr>
              <a:t>需求（第三版）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a:t>
            </a:r>
            <a:r>
              <a:rPr lang="en-US" altLang="zh-CN" sz="1600" b="1" dirty="0">
                <a:solidFill>
                  <a:srgbClr val="000000"/>
                </a:solidFill>
                <a:latin typeface="Calibri" pitchFamily="34" charset="0"/>
                <a:sym typeface="Calibri" pitchFamily="34" charset="0"/>
              </a:rPr>
              <a:t>Karl </a:t>
            </a:r>
            <a:r>
              <a:rPr lang="en-US" altLang="zh-CN" sz="1600" b="1" dirty="0" err="1">
                <a:solidFill>
                  <a:srgbClr val="000000"/>
                </a:solidFill>
                <a:latin typeface="Calibri" pitchFamily="34" charset="0"/>
                <a:sym typeface="Calibri" pitchFamily="34" charset="0"/>
              </a:rPr>
              <a:t>Wiegers</a:t>
            </a:r>
            <a:r>
              <a:rPr lang="en-US" altLang="zh-CN" sz="1600" b="1" dirty="0">
                <a:solidFill>
                  <a:srgbClr val="000000"/>
                </a:solidFill>
                <a:latin typeface="Calibri" pitchFamily="34" charset="0"/>
                <a:sym typeface="Calibri" pitchFamily="34" charset="0"/>
              </a:rPr>
              <a:t>  Joy Beatty</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[7] 《</a:t>
            </a:r>
            <a:r>
              <a:rPr lang="en-US" altLang="zh-CN" sz="1600" b="1" dirty="0">
                <a:solidFill>
                  <a:srgbClr val="000000"/>
                </a:solidFill>
                <a:latin typeface="Calibri" pitchFamily="34" charset="0"/>
                <a:sym typeface="Calibri" pitchFamily="34" charset="0"/>
              </a:rPr>
              <a:t>IT</a:t>
            </a:r>
            <a:r>
              <a:rPr lang="zh-CN" altLang="en-US" sz="1600" b="1" dirty="0">
                <a:solidFill>
                  <a:srgbClr val="000000"/>
                </a:solidFill>
                <a:latin typeface="Calibri" pitchFamily="34" charset="0"/>
                <a:sym typeface="Calibri" pitchFamily="34" charset="0"/>
              </a:rPr>
              <a:t>项目管理（第八版）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机械工业出版社  凯西</a:t>
            </a:r>
            <a:r>
              <a:rPr lang="en-US" altLang="zh-CN" sz="1600" b="1" dirty="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sym typeface="Calibri" pitchFamily="34" charset="0"/>
              </a:rPr>
              <a:t>施瓦尔贝</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[8] </a:t>
            </a:r>
            <a:r>
              <a:rPr lang="en-US" altLang="zh-CN"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rPr>
              <a:t>PMBOK</a:t>
            </a:r>
            <a:r>
              <a:rPr lang="zh-CN" altLang="en-US" sz="1600" b="1" dirty="0">
                <a:solidFill>
                  <a:srgbClr val="000000"/>
                </a:solidFill>
                <a:latin typeface="Calibri" pitchFamily="34" charset="0"/>
              </a:rPr>
              <a:t>指南（第五版）</a:t>
            </a:r>
            <a:r>
              <a:rPr lang="en-US" altLang="zh-CN" sz="1600" b="1" dirty="0">
                <a:solidFill>
                  <a:srgbClr val="000000"/>
                </a:solidFill>
                <a:latin typeface="Calibri" pitchFamily="34" charset="0"/>
              </a:rPr>
              <a:t>》</a:t>
            </a:r>
            <a:r>
              <a:rPr lang="zh-CN" altLang="en-US" sz="1600" b="1" dirty="0">
                <a:solidFill>
                  <a:srgbClr val="000000"/>
                </a:solidFill>
                <a:latin typeface="Calibri" pitchFamily="34" charset="0"/>
              </a:rPr>
              <a:t>电子工业出版社 </a:t>
            </a:r>
            <a:r>
              <a:rPr lang="en-US" altLang="zh-CN" sz="1600" b="1" dirty="0">
                <a:solidFill>
                  <a:srgbClr val="000000"/>
                </a:solidFill>
                <a:latin typeface="Calibri" pitchFamily="34" charset="0"/>
              </a:rPr>
              <a:t>Project Management Institute </a:t>
            </a:r>
            <a:endParaRPr lang="en-US" altLang="zh-CN" sz="1600" b="1" dirty="0" smtClean="0">
              <a:solidFill>
                <a:srgbClr val="000000"/>
              </a:solidFill>
              <a:latin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[9]  </a:t>
            </a:r>
            <a:r>
              <a:rPr lang="zh-CN" altLang="en-US" sz="1600" b="1" dirty="0" smtClean="0">
                <a:solidFill>
                  <a:srgbClr val="000000"/>
                </a:solidFill>
                <a:latin typeface="Calibri" pitchFamily="34" charset="0"/>
                <a:sym typeface="Calibri" pitchFamily="34" charset="0"/>
              </a:rPr>
              <a:t>软件</a:t>
            </a:r>
            <a:r>
              <a:rPr lang="zh-CN" altLang="en-US" sz="1600" b="1" dirty="0">
                <a:solidFill>
                  <a:srgbClr val="000000"/>
                </a:solidFill>
                <a:latin typeface="Calibri" pitchFamily="34" charset="0"/>
                <a:sym typeface="Calibri" pitchFamily="34" charset="0"/>
              </a:rPr>
              <a:t>需求规格说明书</a:t>
            </a:r>
            <a:r>
              <a:rPr lang="zh-CN" altLang="en-US" sz="1600" b="1" dirty="0" smtClean="0">
                <a:solidFill>
                  <a:srgbClr val="000000"/>
                </a:solidFill>
                <a:latin typeface="Calibri" pitchFamily="34" charset="0"/>
                <a:sym typeface="Calibri" pitchFamily="34" charset="0"/>
              </a:rPr>
              <a:t>模板</a:t>
            </a:r>
            <a:r>
              <a:rPr lang="en-US" altLang="zh-CN" sz="1600" b="1" dirty="0" smtClean="0">
                <a:solidFill>
                  <a:srgbClr val="000000"/>
                </a:solidFill>
                <a:latin typeface="Calibri" pitchFamily="34" charset="0"/>
                <a:sym typeface="Calibri" pitchFamily="34" charset="0"/>
              </a:rPr>
              <a:t>	</a:t>
            </a:r>
            <a:r>
              <a:rPr lang="en-US" altLang="zh-CN" sz="1600" b="1" dirty="0">
                <a:solidFill>
                  <a:srgbClr val="000000"/>
                </a:solidFill>
                <a:latin typeface="Calibri" pitchFamily="34" charset="0"/>
                <a:sym typeface="Calibri" pitchFamily="34" charset="0"/>
              </a:rPr>
              <a:t>2018</a:t>
            </a:r>
            <a:r>
              <a:rPr lang="zh-CN" altLang="en-US" sz="1600" b="1" dirty="0">
                <a:solidFill>
                  <a:srgbClr val="000000"/>
                </a:solidFill>
                <a:latin typeface="Calibri" pitchFamily="34" charset="0"/>
                <a:sym typeface="Calibri" pitchFamily="34" charset="0"/>
              </a:rPr>
              <a:t>年</a:t>
            </a:r>
            <a:r>
              <a:rPr lang="en-US" altLang="zh-CN" sz="1600" b="1" dirty="0">
                <a:solidFill>
                  <a:srgbClr val="000000"/>
                </a:solidFill>
                <a:latin typeface="Calibri" pitchFamily="34" charset="0"/>
                <a:sym typeface="Calibri" pitchFamily="34" charset="0"/>
              </a:rPr>
              <a:t>12</a:t>
            </a:r>
            <a:r>
              <a:rPr lang="zh-CN" altLang="en-US" sz="1600" b="1" dirty="0">
                <a:solidFill>
                  <a:srgbClr val="000000"/>
                </a:solidFill>
                <a:latin typeface="Calibri" pitchFamily="34" charset="0"/>
                <a:sym typeface="Calibri" pitchFamily="34" charset="0"/>
              </a:rPr>
              <a:t>月</a:t>
            </a:r>
            <a:r>
              <a:rPr lang="en-US" altLang="zh-CN" sz="1600" b="1" dirty="0">
                <a:solidFill>
                  <a:srgbClr val="000000"/>
                </a:solidFill>
                <a:latin typeface="Calibri" pitchFamily="34" charset="0"/>
                <a:sym typeface="Calibri" pitchFamily="34" charset="0"/>
              </a:rPr>
              <a:t>30</a:t>
            </a:r>
            <a:r>
              <a:rPr lang="zh-CN" altLang="en-US" sz="1600" b="1" dirty="0">
                <a:solidFill>
                  <a:srgbClr val="000000"/>
                </a:solidFill>
                <a:latin typeface="Calibri" pitchFamily="34" charset="0"/>
                <a:sym typeface="Calibri" pitchFamily="34" charset="0"/>
              </a:rPr>
              <a:t>号 </a:t>
            </a:r>
            <a:r>
              <a:rPr lang="en-US" altLang="zh-CN" sz="1600" b="1" dirty="0" smtClean="0">
                <a:solidFill>
                  <a:srgbClr val="000000"/>
                </a:solidFill>
                <a:latin typeface="Calibri" pitchFamily="34" charset="0"/>
                <a:sym typeface="Calibri" pitchFamily="34" charset="0"/>
              </a:rPr>
              <a:t>19:20</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	https</a:t>
            </a:r>
            <a:r>
              <a:rPr lang="en-US" altLang="zh-CN" sz="1600" b="1" dirty="0">
                <a:solidFill>
                  <a:srgbClr val="000000"/>
                </a:solidFill>
                <a:latin typeface="Calibri" pitchFamily="34" charset="0"/>
                <a:sym typeface="Calibri" pitchFamily="34" charset="0"/>
              </a:rPr>
              <a:t>://wenku.baidu.com/view/78c4f24cf56527d3240c844769eae009581ba233.html</a:t>
            </a:r>
          </a:p>
          <a:p>
            <a:pPr lvl="1">
              <a:lnSpc>
                <a:spcPct val="150000"/>
              </a:lnSpc>
              <a:buClr>
                <a:srgbClr val="E36C09"/>
              </a:buClr>
            </a:pPr>
            <a:endParaRPr lang="zh-CN" altLang="en-US" sz="1600" b="1" dirty="0" smtClean="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  </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2019/1/15</a:t>
            </a:fld>
            <a:endParaRPr lang="zh-CN" altLang="en-US" sz="1800" dirty="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55</a:t>
            </a:fld>
            <a:endParaRPr lang="zh-CN" altLang="en-US" sz="1800">
              <a:solidFill>
                <a:schemeClr val="tx1"/>
              </a:solidFill>
            </a:endParaRPr>
          </a:p>
        </p:txBody>
      </p:sp>
    </p:spTree>
    <p:extLst>
      <p:ext uri="{BB962C8B-B14F-4D97-AF65-F5344CB8AC3E}">
        <p14:creationId xmlns:p14="http://schemas.microsoft.com/office/powerpoint/2010/main" val="18251129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14-2 </a:t>
            </a:r>
            <a:r>
              <a:rPr lang="zh-CN" altLang="en-US" sz="2800" b="1" dirty="0" smtClean="0">
                <a:solidFill>
                  <a:schemeClr val="bg1"/>
                </a:solidFill>
                <a:latin typeface="Calibri" pitchFamily="34" charset="0"/>
                <a:sym typeface="Calibri" pitchFamily="34" charset="0"/>
              </a:rPr>
              <a:t>组内评审</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2019/1/15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56</a:t>
            </a:fld>
            <a:endParaRPr lang="zh-CN" altLang="en-US" sz="180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819" y="888344"/>
            <a:ext cx="4968346" cy="413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092764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14-3 </a:t>
            </a:r>
            <a:r>
              <a:rPr lang="zh-CN" altLang="en-US" sz="2800" b="1" dirty="0">
                <a:solidFill>
                  <a:schemeClr val="bg1"/>
                </a:solidFill>
                <a:latin typeface="Calibri" pitchFamily="34" charset="0"/>
                <a:sym typeface="Calibri" pitchFamily="34" charset="0"/>
              </a:rPr>
              <a:t>分工明细</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539720" y="1610339"/>
            <a:ext cx="77765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a:solidFill>
                  <a:srgbClr val="000000"/>
                </a:solidFill>
                <a:latin typeface="Calibri" pitchFamily="34" charset="0"/>
              </a:rPr>
              <a:t>PPT</a:t>
            </a:r>
            <a:r>
              <a:rPr lang="zh-CN" altLang="en-US" sz="1600" b="1" dirty="0" smtClean="0">
                <a:solidFill>
                  <a:srgbClr val="000000"/>
                </a:solidFill>
                <a:latin typeface="Calibri" pitchFamily="34" charset="0"/>
              </a:rPr>
              <a:t>整合及用例书写                   </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张光程</a:t>
            </a:r>
            <a:r>
              <a:rPr lang="en-US" altLang="zh-CN" sz="1600" b="1" dirty="0">
                <a:solidFill>
                  <a:srgbClr val="000000"/>
                </a:solidFill>
                <a:latin typeface="Calibri" pitchFamily="34" charset="0"/>
              </a:rPr>
              <a:t>		</a:t>
            </a:r>
            <a:r>
              <a:rPr lang="en-US" altLang="zh-CN" sz="1600" b="1" dirty="0" smtClean="0">
                <a:solidFill>
                  <a:srgbClr val="000000"/>
                </a:solidFill>
                <a:latin typeface="Calibri" pitchFamily="34" charset="0"/>
              </a:rPr>
              <a:t>92</a:t>
            </a:r>
            <a:r>
              <a:rPr lang="zh-CN" altLang="en-US" sz="1600" b="1" dirty="0" smtClean="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en-US" altLang="zh-CN" sz="1600" b="1" dirty="0" smtClean="0">
                <a:solidFill>
                  <a:srgbClr val="000000"/>
                </a:solidFill>
                <a:latin typeface="Calibri" pitchFamily="34" charset="0"/>
              </a:rPr>
              <a:t>PPT</a:t>
            </a:r>
            <a:r>
              <a:rPr lang="zh-CN" altLang="en-US" sz="1600" b="1" dirty="0" smtClean="0">
                <a:solidFill>
                  <a:srgbClr val="000000"/>
                </a:solidFill>
                <a:latin typeface="Calibri" pitchFamily="34" charset="0"/>
              </a:rPr>
              <a:t>审核及</a:t>
            </a:r>
            <a:r>
              <a:rPr lang="en-US" altLang="zh-CN" sz="1600" b="1" dirty="0" smtClean="0">
                <a:solidFill>
                  <a:srgbClr val="000000"/>
                </a:solidFill>
                <a:latin typeface="Calibri" pitchFamily="34" charset="0"/>
              </a:rPr>
              <a:t>SRS</a:t>
            </a:r>
            <a:r>
              <a:rPr lang="zh-CN" altLang="en-US" sz="1600" b="1" dirty="0" smtClean="0">
                <a:solidFill>
                  <a:srgbClr val="000000"/>
                </a:solidFill>
                <a:latin typeface="Calibri" pitchFamily="34" charset="0"/>
              </a:rPr>
              <a:t>书写                     </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刘晓倩  </a:t>
            </a:r>
            <a:r>
              <a:rPr lang="en-US" altLang="zh-CN" sz="1600" b="1" dirty="0">
                <a:solidFill>
                  <a:srgbClr val="000000"/>
                </a:solidFill>
                <a:latin typeface="Calibri" pitchFamily="34" charset="0"/>
              </a:rPr>
              <a:t>		</a:t>
            </a:r>
            <a:r>
              <a:rPr lang="en-US" altLang="zh-CN" sz="1600" b="1" dirty="0" smtClean="0">
                <a:solidFill>
                  <a:srgbClr val="000000"/>
                </a:solidFill>
                <a:latin typeface="Calibri" pitchFamily="34" charset="0"/>
              </a:rPr>
              <a:t>90</a:t>
            </a:r>
            <a:r>
              <a:rPr lang="zh-CN" altLang="en-US" sz="1600" b="1" dirty="0" smtClean="0">
                <a:solidFill>
                  <a:srgbClr val="000000"/>
                </a:solidFill>
                <a:latin typeface="Calibri" pitchFamily="34" charset="0"/>
              </a:rPr>
              <a:t>分</a:t>
            </a:r>
            <a:endParaRPr lang="en-US" altLang="zh-CN" sz="1600" b="1" dirty="0" smtClean="0">
              <a:solidFill>
                <a:srgbClr val="000000"/>
              </a:solidFill>
              <a:latin typeface="Calibri" pitchFamily="34" charset="0"/>
            </a:endParaRPr>
          </a:p>
          <a:p>
            <a:pPr>
              <a:lnSpc>
                <a:spcPct val="150000"/>
              </a:lnSpc>
            </a:pPr>
            <a:r>
              <a:rPr lang="zh-CN" altLang="en-US" sz="1600" b="1" dirty="0">
                <a:solidFill>
                  <a:srgbClr val="000000"/>
                </a:solidFill>
                <a:latin typeface="Calibri" pitchFamily="34" charset="0"/>
              </a:rPr>
              <a:t>界面绘制</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                 </a:t>
            </a:r>
            <a:r>
              <a:rPr lang="en-US" altLang="zh-CN" sz="1600" b="1" dirty="0">
                <a:solidFill>
                  <a:srgbClr val="000000"/>
                </a:solidFill>
                <a:latin typeface="Calibri" pitchFamily="34" charset="0"/>
              </a:rPr>
              <a:t>------- </a:t>
            </a:r>
            <a:r>
              <a:rPr lang="zh-CN" altLang="en-US" sz="1600" b="1" dirty="0" smtClean="0">
                <a:solidFill>
                  <a:srgbClr val="000000"/>
                </a:solidFill>
                <a:latin typeface="Calibri" pitchFamily="34" charset="0"/>
              </a:rPr>
              <a:t>刘雨霏</a:t>
            </a:r>
            <a:r>
              <a:rPr lang="en-US" altLang="zh-CN" sz="1600" b="1" dirty="0" smtClean="0">
                <a:solidFill>
                  <a:srgbClr val="000000"/>
                </a:solidFill>
                <a:latin typeface="Calibri" pitchFamily="34" charset="0"/>
              </a:rPr>
              <a:t>		87</a:t>
            </a:r>
            <a:r>
              <a:rPr lang="zh-CN" altLang="en-US" sz="1600" b="1" dirty="0" smtClean="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zh-CN" altLang="en-US" sz="1600" b="1" dirty="0" smtClean="0">
                <a:solidFill>
                  <a:srgbClr val="000000"/>
                </a:solidFill>
                <a:latin typeface="Calibri" pitchFamily="34" charset="0"/>
              </a:rPr>
              <a:t>测试用例书写</a:t>
            </a:r>
            <a:r>
              <a:rPr lang="en-US" altLang="zh-CN" sz="1600" b="1" dirty="0">
                <a:solidFill>
                  <a:srgbClr val="000000"/>
                </a:solidFill>
                <a:latin typeface="Calibri" pitchFamily="34" charset="0"/>
              </a:rPr>
              <a:t>	                 ------- </a:t>
            </a:r>
            <a:r>
              <a:rPr lang="zh-CN" altLang="en-US" sz="1600" b="1" dirty="0">
                <a:solidFill>
                  <a:srgbClr val="000000"/>
                </a:solidFill>
                <a:latin typeface="Calibri" pitchFamily="34" charset="0"/>
              </a:rPr>
              <a:t>胡方正</a:t>
            </a:r>
            <a:r>
              <a:rPr lang="en-US" altLang="zh-CN" sz="1600" b="1" dirty="0">
                <a:solidFill>
                  <a:srgbClr val="000000"/>
                </a:solidFill>
                <a:latin typeface="Calibri" pitchFamily="34" charset="0"/>
              </a:rPr>
              <a:t>                                       </a:t>
            </a:r>
            <a:r>
              <a:rPr lang="en-US" altLang="zh-CN" sz="1600" b="1" dirty="0" smtClean="0">
                <a:solidFill>
                  <a:srgbClr val="000000"/>
                </a:solidFill>
                <a:latin typeface="Calibri" pitchFamily="34" charset="0"/>
              </a:rPr>
              <a:t>85</a:t>
            </a:r>
            <a:r>
              <a:rPr lang="zh-CN" altLang="en-US" sz="1600" b="1" dirty="0" smtClean="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zh-CN" altLang="en-US" sz="1600" b="1" dirty="0" smtClean="0">
                <a:solidFill>
                  <a:srgbClr val="000000"/>
                </a:solidFill>
                <a:latin typeface="Calibri" pitchFamily="34" charset="0"/>
              </a:rPr>
              <a:t>对话框图绘制</a:t>
            </a:r>
            <a:r>
              <a:rPr lang="en-US" altLang="zh-CN" sz="1600" b="1" dirty="0">
                <a:solidFill>
                  <a:srgbClr val="000000"/>
                </a:solidFill>
                <a:latin typeface="Calibri" pitchFamily="34" charset="0"/>
              </a:rPr>
              <a:t>	                 ------- </a:t>
            </a:r>
            <a:r>
              <a:rPr lang="zh-CN" altLang="en-US" sz="1600" b="1" dirty="0">
                <a:solidFill>
                  <a:srgbClr val="000000"/>
                </a:solidFill>
                <a:latin typeface="Calibri" pitchFamily="34" charset="0"/>
              </a:rPr>
              <a:t>杨智麟</a:t>
            </a:r>
            <a:r>
              <a:rPr lang="en-US" altLang="zh-CN" sz="1600" b="1" dirty="0">
                <a:solidFill>
                  <a:srgbClr val="000000"/>
                </a:solidFill>
                <a:latin typeface="Calibri" pitchFamily="34" charset="0"/>
              </a:rPr>
              <a:t>		</a:t>
            </a:r>
            <a:r>
              <a:rPr lang="en-US" altLang="zh-CN" sz="1600" b="1" dirty="0" smtClean="0">
                <a:solidFill>
                  <a:srgbClr val="000000"/>
                </a:solidFill>
                <a:latin typeface="Calibri" pitchFamily="34" charset="0"/>
              </a:rPr>
              <a:t>83</a:t>
            </a:r>
            <a:r>
              <a:rPr lang="zh-CN" altLang="en-US" sz="1600" b="1" dirty="0" smtClean="0">
                <a:solidFill>
                  <a:srgbClr val="000000"/>
                </a:solidFill>
                <a:latin typeface="Calibri" pitchFamily="34" charset="0"/>
              </a:rPr>
              <a:t>分</a:t>
            </a:r>
            <a:r>
              <a:rPr lang="en-US" altLang="zh-CN" sz="1600" b="1" dirty="0">
                <a:solidFill>
                  <a:srgbClr val="000000"/>
                </a:solidFill>
                <a:latin typeface="Calibri" pitchFamily="34" charset="0"/>
              </a:rPr>
              <a:t>	</a:t>
            </a: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2019/1/15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57</a:t>
            </a:fld>
            <a:endParaRPr lang="zh-CN" altLang="en-US" sz="1800">
              <a:solidFill>
                <a:schemeClr val="tx1"/>
              </a:solidFill>
            </a:endParaRPr>
          </a:p>
        </p:txBody>
      </p:sp>
    </p:spTree>
    <p:extLst>
      <p:ext uri="{BB962C8B-B14F-4D97-AF65-F5344CB8AC3E}">
        <p14:creationId xmlns:p14="http://schemas.microsoft.com/office/powerpoint/2010/main" val="466377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9" name="直接连接符 35"/>
          <p:cNvSpPr>
            <a:spLocks noChangeShapeType="1"/>
          </p:cNvSpPr>
          <p:nvPr/>
        </p:nvSpPr>
        <p:spPr bwMode="auto">
          <a:xfrm>
            <a:off x="2205038" y="278765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直接连接符 36"/>
          <p:cNvSpPr>
            <a:spLocks noChangeShapeType="1"/>
          </p:cNvSpPr>
          <p:nvPr/>
        </p:nvSpPr>
        <p:spPr bwMode="auto">
          <a:xfrm>
            <a:off x="2205038" y="372427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TextBox 37"/>
          <p:cNvSpPr>
            <a:spLocks noChangeArrowheads="1"/>
          </p:cNvSpPr>
          <p:nvPr/>
        </p:nvSpPr>
        <p:spPr bwMode="auto">
          <a:xfrm>
            <a:off x="2205038" y="2932113"/>
            <a:ext cx="4248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b="1">
                <a:solidFill>
                  <a:schemeClr val="bg1"/>
                </a:solidFill>
                <a:latin typeface="微软雅黑" pitchFamily="34" charset="-122"/>
                <a:ea typeface="微软雅黑" pitchFamily="34" charset="-122"/>
                <a:sym typeface="微软雅黑" pitchFamily="34" charset="-122"/>
              </a:rPr>
              <a:t>Thank</a:t>
            </a:r>
            <a:r>
              <a:rPr lang="zh-CN" altLang="en-US" sz="3200" b="1">
                <a:solidFill>
                  <a:schemeClr val="bg1"/>
                </a:solidFill>
                <a:latin typeface="微软雅黑" pitchFamily="34" charset="-122"/>
                <a:ea typeface="微软雅黑" pitchFamily="34" charset="-122"/>
                <a:sym typeface="微软雅黑" pitchFamily="34" charset="-122"/>
              </a:rPr>
              <a:t> </a:t>
            </a:r>
            <a:r>
              <a:rPr lang="en-US" altLang="zh-CN" sz="3200" b="1">
                <a:solidFill>
                  <a:schemeClr val="bg1"/>
                </a:solidFill>
                <a:latin typeface="微软雅黑" pitchFamily="34" charset="-122"/>
                <a:ea typeface="微软雅黑" pitchFamily="34" charset="-122"/>
                <a:sym typeface="微软雅黑" pitchFamily="34" charset="-122"/>
              </a:rPr>
              <a:t>You</a:t>
            </a:r>
            <a:endParaRPr lang="zh-CN" altLang="en-US" sz="3200" b="1">
              <a:solidFill>
                <a:schemeClr val="bg1"/>
              </a:solidFill>
              <a:latin typeface="微软雅黑" pitchFamily="34" charset="-122"/>
              <a:ea typeface="微软雅黑" pitchFamily="34" charset="-122"/>
              <a:sym typeface="微软雅黑" pitchFamily="34" charset="-122"/>
            </a:endParaRPr>
          </a:p>
        </p:txBody>
      </p:sp>
      <p:sp>
        <p:nvSpPr>
          <p:cNvPr id="22552" name="TextBox 38"/>
          <p:cNvSpPr>
            <a:spLocks noChangeArrowheads="1"/>
          </p:cNvSpPr>
          <p:nvPr/>
        </p:nvSpPr>
        <p:spPr bwMode="auto">
          <a:xfrm>
            <a:off x="2781300" y="3949700"/>
            <a:ext cx="3095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dirty="0">
                <a:solidFill>
                  <a:schemeClr val="bg1"/>
                </a:solidFill>
                <a:latin typeface="微软雅黑" pitchFamily="34" charset="-122"/>
                <a:ea typeface="微软雅黑" pitchFamily="34" charset="-122"/>
                <a:sym typeface="微软雅黑" pitchFamily="34" charset="-122"/>
              </a:rPr>
              <a:t>汇报人：</a:t>
            </a:r>
            <a:r>
              <a:rPr lang="en-US" altLang="zh-CN" sz="1400" dirty="0">
                <a:solidFill>
                  <a:schemeClr val="bg1"/>
                </a:solidFill>
                <a:latin typeface="微软雅黑" pitchFamily="34" charset="-122"/>
                <a:ea typeface="微软雅黑" pitchFamily="34" charset="-122"/>
                <a:sym typeface="微软雅黑" pitchFamily="34" charset="-122"/>
              </a:rPr>
              <a:t>G02</a:t>
            </a:r>
            <a:endParaRPr lang="zh-CN" altLang="en-US" sz="1400" dirty="0">
              <a:solidFill>
                <a:schemeClr val="bg1"/>
              </a:solidFill>
              <a:latin typeface="微软雅黑" pitchFamily="34" charset="-122"/>
              <a:ea typeface="微软雅黑" pitchFamily="34" charset="-122"/>
              <a:sym typeface="微软雅黑" pitchFamily="34" charset="-122"/>
            </a:endParaRPr>
          </a:p>
        </p:txBody>
      </p:sp>
      <p:sp>
        <p:nvSpPr>
          <p:cNvPr id="2" name="日期占位符 1"/>
          <p:cNvSpPr>
            <a:spLocks noGrp="1"/>
          </p:cNvSpPr>
          <p:nvPr>
            <p:ph type="dt" sz="half" idx="10"/>
          </p:nvPr>
        </p:nvSpPr>
        <p:spPr/>
        <p:txBody>
          <a:bodyPr/>
          <a:lstStyle/>
          <a:p>
            <a:pPr>
              <a:defRPr/>
            </a:pPr>
            <a:fld id="{879AA6D7-FDB6-411C-A96D-E37372F19ED1}"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58</a:t>
            </a:fld>
            <a:endParaRPr lang="zh-CN" altLang="en-US" sz="1800">
              <a:solidFill>
                <a:schemeClr val="tx1"/>
              </a:solidFill>
            </a:endParaRPr>
          </a:p>
        </p:txBody>
      </p:sp>
      <p:pic>
        <p:nvPicPr>
          <p:cNvPr id="9"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p:nvPr/>
        </p:nvPicPr>
        <p:blipFill>
          <a:blip r:embed="rId4">
            <a:extLst>
              <a:ext uri="{28A0092B-C50C-407E-A947-70E740481C1C}">
                <a14:useLocalDpi xmlns:a14="http://schemas.microsoft.com/office/drawing/2010/main" val="0"/>
              </a:ext>
            </a:extLst>
          </a:blip>
          <a:stretch>
            <a:fillRect/>
          </a:stretch>
        </p:blipFill>
        <p:spPr>
          <a:xfrm>
            <a:off x="2771876"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49"/>
                                        </p:tgtEl>
                                        <p:attrNameLst>
                                          <p:attrName>style.visibility</p:attrName>
                                        </p:attrNameLst>
                                      </p:cBhvr>
                                      <p:to>
                                        <p:strVal val="visible"/>
                                      </p:to>
                                    </p:set>
                                    <p:anim calcmode="lin" valueType="num">
                                      <p:cBhvr>
                                        <p:cTn id="7" dur="500" fill="hold"/>
                                        <p:tgtEl>
                                          <p:spTgt spid="22549"/>
                                        </p:tgtEl>
                                        <p:attrNameLst>
                                          <p:attrName>ppt_x</p:attrName>
                                        </p:attrNameLst>
                                      </p:cBhvr>
                                      <p:tavLst>
                                        <p:tav tm="0">
                                          <p:val>
                                            <p:strVal val="0-#ppt_w/2"/>
                                          </p:val>
                                        </p:tav>
                                        <p:tav tm="100000">
                                          <p:val>
                                            <p:strVal val="#ppt_x"/>
                                          </p:val>
                                        </p:tav>
                                      </p:tavLst>
                                    </p:anim>
                                    <p:anim calcmode="lin" valueType="num">
                                      <p:cBhvr>
                                        <p:cTn id="8" dur="500" fill="hold"/>
                                        <p:tgtEl>
                                          <p:spTgt spid="2254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550"/>
                                        </p:tgtEl>
                                        <p:attrNameLst>
                                          <p:attrName>style.visibility</p:attrName>
                                        </p:attrNameLst>
                                      </p:cBhvr>
                                      <p:to>
                                        <p:strVal val="visible"/>
                                      </p:to>
                                    </p:set>
                                    <p:anim calcmode="lin" valueType="num">
                                      <p:cBhvr>
                                        <p:cTn id="11" dur="500" fill="hold"/>
                                        <p:tgtEl>
                                          <p:spTgt spid="22550"/>
                                        </p:tgtEl>
                                        <p:attrNameLst>
                                          <p:attrName>ppt_x</p:attrName>
                                        </p:attrNameLst>
                                      </p:cBhvr>
                                      <p:tavLst>
                                        <p:tav tm="0">
                                          <p:val>
                                            <p:strVal val="1+#ppt_w/2"/>
                                          </p:val>
                                        </p:tav>
                                        <p:tav tm="100000">
                                          <p:val>
                                            <p:strVal val="#ppt_x"/>
                                          </p:val>
                                        </p:tav>
                                      </p:tavLst>
                                    </p:anim>
                                    <p:anim calcmode="lin" valueType="num">
                                      <p:cBhvr>
                                        <p:cTn id="12" dur="500" fill="hold"/>
                                        <p:tgtEl>
                                          <p:spTgt spid="2255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2551"/>
                                        </p:tgtEl>
                                        <p:attrNameLst>
                                          <p:attrName>style.visibility</p:attrName>
                                        </p:attrNameLst>
                                      </p:cBhvr>
                                      <p:to>
                                        <p:strVal val="visible"/>
                                      </p:to>
                                    </p:set>
                                    <p:anim calcmode="lin" valueType="num">
                                      <p:cBhvr>
                                        <p:cTn id="16" dur="500" fill="hold"/>
                                        <p:tgtEl>
                                          <p:spTgt spid="22551"/>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2551"/>
                                        </p:tgtEl>
                                        <p:attrNameLst>
                                          <p:attrName>ppt_y</p:attrName>
                                        </p:attrNameLst>
                                      </p:cBhvr>
                                      <p:tavLst>
                                        <p:tav tm="0">
                                          <p:val>
                                            <p:strVal val="#ppt_y"/>
                                          </p:val>
                                        </p:tav>
                                        <p:tav tm="100000">
                                          <p:val>
                                            <p:strVal val="#ppt_y"/>
                                          </p:val>
                                        </p:tav>
                                      </p:tavLst>
                                    </p:anim>
                                    <p:anim calcmode="lin" valueType="num">
                                      <p:cBhvr>
                                        <p:cTn id="18" dur="500" fill="hold"/>
                                        <p:tgtEl>
                                          <p:spTgt spid="22551"/>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2551"/>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22551"/>
                                        </p:tgtEl>
                                      </p:cBhvr>
                                    </p:animEffect>
                                  </p:childTnLst>
                                </p:cTn>
                              </p:par>
                            </p:childTnLst>
                          </p:cTn>
                        </p:par>
                        <p:par>
                          <p:cTn id="21" fill="hold" nodeType="afterGroup">
                            <p:stCondLst>
                              <p:cond delay="13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2552"/>
                                        </p:tgtEl>
                                        <p:attrNameLst>
                                          <p:attrName>style.visibility</p:attrName>
                                        </p:attrNameLst>
                                      </p:cBhvr>
                                      <p:to>
                                        <p:strVal val="visible"/>
                                      </p:to>
                                    </p:set>
                                    <p:anim by="(-#ppt_w*2)" calcmode="lin" valueType="num">
                                      <p:cBhvr rctx="PPT">
                                        <p:cTn id="24" dur="250" autoRev="1" fill="hold">
                                          <p:stCondLst>
                                            <p:cond delay="0"/>
                                          </p:stCondLst>
                                        </p:cTn>
                                        <p:tgtEl>
                                          <p:spTgt spid="22552"/>
                                        </p:tgtEl>
                                        <p:attrNameLst>
                                          <p:attrName>ppt_w</p:attrName>
                                        </p:attrNameLst>
                                      </p:cBhvr>
                                    </p:anim>
                                    <p:anim by="(#ppt_w*0.50)" calcmode="lin" valueType="num">
                                      <p:cBhvr>
                                        <p:cTn id="25" dur="250" decel="50000" autoRev="1" fill="hold">
                                          <p:stCondLst>
                                            <p:cond delay="0"/>
                                          </p:stCondLst>
                                        </p:cTn>
                                        <p:tgtEl>
                                          <p:spTgt spid="22552"/>
                                        </p:tgtEl>
                                        <p:attrNameLst>
                                          <p:attrName>ppt_x</p:attrName>
                                        </p:attrNameLst>
                                      </p:cBhvr>
                                    </p:anim>
                                    <p:anim to="(#ppt_y)" calcmode="lin" valueType="num">
                                      <p:cBhvr>
                                        <p:cTn id="26" dur="500" fill="hold">
                                          <p:stCondLst>
                                            <p:cond delay="0"/>
                                          </p:stCondLst>
                                        </p:cTn>
                                        <p:tgtEl>
                                          <p:spTgt spid="22552"/>
                                        </p:tgtEl>
                                        <p:attrNameLst>
                                          <p:attrName>ppt_y</p:attrName>
                                        </p:attrNameLst>
                                      </p:cBhvr>
                                    </p:anim>
                                    <p:animRot by="21600000">
                                      <p:cBhvr>
                                        <p:cTn id="27" dur="500" fill="hold">
                                          <p:stCondLst>
                                            <p:cond delay="0"/>
                                          </p:stCondLst>
                                        </p:cTn>
                                        <p:tgtEl>
                                          <p:spTgt spid="225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9" grpId="0" animBg="1"/>
      <p:bldP spid="22550" grpId="0" animBg="1"/>
      <p:bldP spid="22551" grpId="0" bldLvl="0" autoUpdateAnimBg="0"/>
      <p:bldP spid="22552"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99951" y="1995710"/>
            <a:ext cx="167263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Two</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smtClean="0">
                <a:solidFill>
                  <a:srgbClr val="E36C09"/>
                </a:solidFill>
                <a:latin typeface="宋体" pitchFamily="2" charset="-122"/>
                <a:sym typeface="宋体" pitchFamily="2" charset="-122"/>
              </a:rPr>
              <a:t>愿景与范围</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a:t>
            </a:fld>
            <a:endParaRPr lang="zh-CN" altLang="en-US" sz="1800">
              <a:solidFill>
                <a:schemeClr val="tx1"/>
              </a:solidFill>
            </a:endParaRPr>
          </a:p>
        </p:txBody>
      </p:sp>
    </p:spTree>
    <p:extLst>
      <p:ext uri="{BB962C8B-B14F-4D97-AF65-F5344CB8AC3E}">
        <p14:creationId xmlns:p14="http://schemas.microsoft.com/office/powerpoint/2010/main" val="296784971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2-1 </a:t>
            </a:r>
            <a:r>
              <a:rPr lang="zh-CN" altLang="en-US" sz="2800" b="1" dirty="0" smtClean="0">
                <a:solidFill>
                  <a:schemeClr val="bg1"/>
                </a:solidFill>
                <a:latin typeface="Calibri" pitchFamily="34" charset="0"/>
                <a:sym typeface="Calibri" pitchFamily="34" charset="0"/>
              </a:rPr>
              <a:t>项目愿景</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2019/1/15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7</a:t>
            </a:fld>
            <a:endParaRPr lang="zh-CN" altLang="en-US" sz="1800">
              <a:solidFill>
                <a:schemeClr val="tx1"/>
              </a:solidFill>
            </a:endParaRPr>
          </a:p>
        </p:txBody>
      </p:sp>
      <p:sp>
        <p:nvSpPr>
          <p:cNvPr id="13" name="TextBox 7"/>
          <p:cNvSpPr>
            <a:spLocks noChangeArrowheads="1"/>
          </p:cNvSpPr>
          <p:nvPr/>
        </p:nvSpPr>
        <p:spPr bwMode="auto">
          <a:xfrm>
            <a:off x="323037" y="1557622"/>
            <a:ext cx="8497925" cy="115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针对工程类项目实践不足的问题，我们建立了基于项目的案例教学系统，是以“</a:t>
            </a:r>
            <a:r>
              <a:rPr lang="en-US" altLang="zh-CN" sz="1600" b="1" dirty="0" smtClean="0">
                <a:solidFill>
                  <a:srgbClr val="FF0000"/>
                </a:solidFill>
                <a:latin typeface="Calibri" pitchFamily="34" charset="0"/>
                <a:sym typeface="Calibri" pitchFamily="34" charset="0"/>
              </a:rPr>
              <a:t>Learning-by-Doing</a:t>
            </a:r>
            <a:r>
              <a:rPr lang="en-US" altLang="zh-CN" sz="1600" b="1" dirty="0" smtClean="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sym typeface="Calibri" pitchFamily="34" charset="0"/>
              </a:rPr>
              <a:t>为主要教学思想，以互联网</a:t>
            </a:r>
            <a:r>
              <a:rPr lang="en-US" altLang="zh-CN" sz="1600" b="1" dirty="0" smtClean="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sym typeface="Calibri" pitchFamily="34" charset="0"/>
              </a:rPr>
              <a:t>作为载体，融合案例教学法、项目教学法以及问题导向型学习法各种优点的学习系统。</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214680757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p:cBhvr>
                                        <p:cTn id="2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P spid="13" grpId="0" bldLvl="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2-1 </a:t>
            </a:r>
            <a:r>
              <a:rPr lang="zh-CN" altLang="en-US" sz="2800" b="1" dirty="0" smtClean="0">
                <a:solidFill>
                  <a:schemeClr val="bg1"/>
                </a:solidFill>
                <a:latin typeface="Calibri" pitchFamily="34" charset="0"/>
                <a:sym typeface="Calibri" pitchFamily="34" charset="0"/>
              </a:rPr>
              <a:t>项目愿景</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2019/1/15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8</a:t>
            </a:fld>
            <a:endParaRPr lang="zh-CN" altLang="en-US" sz="1800">
              <a:solidFill>
                <a:schemeClr val="tx1"/>
              </a:solidFill>
            </a:endParaRPr>
          </a:p>
        </p:txBody>
      </p:sp>
      <p:sp>
        <p:nvSpPr>
          <p:cNvPr id="13" name="TextBox 7"/>
          <p:cNvSpPr>
            <a:spLocks noChangeArrowheads="1"/>
          </p:cNvSpPr>
          <p:nvPr/>
        </p:nvSpPr>
        <p:spPr bwMode="auto">
          <a:xfrm>
            <a:off x="251700" y="916434"/>
            <a:ext cx="84979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基于项目的案例教学系统具有以下几个明显优势：</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学生可以扮演案例中的某个角色</a:t>
            </a:r>
            <a:r>
              <a:rPr lang="zh-CN" altLang="en-US" sz="1600" b="1" dirty="0">
                <a:solidFill>
                  <a:srgbClr val="000000"/>
                </a:solidFill>
                <a:latin typeface="Calibri" pitchFamily="34" charset="0"/>
                <a:sym typeface="Calibri" pitchFamily="34" charset="0"/>
              </a:rPr>
              <a:t>，根据其分配到的任务完成相应的工作和学习，与小组其他人员共同协作完成一个项目。学生通过在线学习可以了解到整个项目的流程，加深对理论知识的理解，提高项目实践能力。</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项目化的案例把项目分解成一个个任务</a:t>
            </a:r>
            <a:r>
              <a:rPr lang="zh-CN" altLang="en-US" sz="1600" b="1" dirty="0">
                <a:solidFill>
                  <a:srgbClr val="000000"/>
                </a:solidFill>
                <a:latin typeface="Calibri" pitchFamily="34" charset="0"/>
                <a:sym typeface="Calibri" pitchFamily="34" charset="0"/>
              </a:rPr>
              <a:t>，任务之间有相互的依赖关系，这比较像游戏中的一个个场景，增加了学习的趣味性，促进了学习体验。</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系统支持多个案例</a:t>
            </a:r>
            <a:r>
              <a:rPr lang="zh-CN" altLang="en-US" sz="1600" b="1" dirty="0">
                <a:solidFill>
                  <a:srgbClr val="000000"/>
                </a:solidFill>
                <a:latin typeface="Calibri" pitchFamily="34" charset="0"/>
                <a:sym typeface="Calibri" pitchFamily="34" charset="0"/>
              </a:rPr>
              <a:t>，只要符合其定义和规范的案例都可以用来学习，这为学生的学习创造了很好的环境。</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）教师，以指导者的身份，</a:t>
            </a:r>
            <a:r>
              <a:rPr lang="zh-CN" altLang="en-US" sz="1600" b="1" dirty="0">
                <a:solidFill>
                  <a:srgbClr val="FF0000"/>
                </a:solidFill>
                <a:latin typeface="Calibri" pitchFamily="34" charset="0"/>
                <a:sym typeface="Calibri" pitchFamily="34" charset="0"/>
              </a:rPr>
              <a:t>可以随时跟踪、监控各个小组的项目情况</a:t>
            </a:r>
            <a:r>
              <a:rPr lang="zh-CN" altLang="en-US" sz="1600" b="1" dirty="0">
                <a:solidFill>
                  <a:srgbClr val="000000"/>
                </a:solidFill>
                <a:latin typeface="Calibri" pitchFamily="34" charset="0"/>
                <a:sym typeface="Calibri" pitchFamily="34" charset="0"/>
              </a:rPr>
              <a:t>，并可以方便的对项目进行讲评。</a:t>
            </a:r>
          </a:p>
        </p:txBody>
      </p:sp>
    </p:spTree>
    <p:extLst>
      <p:ext uri="{BB962C8B-B14F-4D97-AF65-F5344CB8AC3E}">
        <p14:creationId xmlns:p14="http://schemas.microsoft.com/office/powerpoint/2010/main" val="46959933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p:cBhvr>
                                        <p:cTn id="2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P spid="13"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435"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8196"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2-2 </a:t>
            </a:r>
            <a:r>
              <a:rPr lang="zh-CN" altLang="en-US" sz="2800" b="1" dirty="0" smtClean="0">
                <a:solidFill>
                  <a:schemeClr val="bg1"/>
                </a:solidFill>
                <a:latin typeface="Calibri" pitchFamily="34" charset="0"/>
                <a:sym typeface="Calibri" pitchFamily="34" charset="0"/>
              </a:rPr>
              <a:t>上下文图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03AF4A8D-7D1F-44C0-8945-AA6A1B1849E7}" type="datetime1">
              <a:rPr lang="zh-CN" altLang="en-US" smtClean="0"/>
              <a:t>2019/1/15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9</a:t>
            </a:fld>
            <a:endParaRPr lang="zh-CN" altLang="en-US" sz="1800">
              <a:solidFill>
                <a:schemeClr val="tx1"/>
              </a:solidFill>
            </a:endParaRPr>
          </a:p>
        </p:txBody>
      </p:sp>
      <p:pic>
        <p:nvPicPr>
          <p:cNvPr id="9" name="图片 8"/>
          <p:cNvPicPr/>
          <p:nvPr/>
        </p:nvPicPr>
        <p:blipFill>
          <a:blip r:embed="rId3"/>
          <a:stretch>
            <a:fillRect/>
          </a:stretch>
        </p:blipFill>
        <p:spPr>
          <a:xfrm>
            <a:off x="1331774" y="952989"/>
            <a:ext cx="6120425" cy="4032280"/>
          </a:xfrm>
          <a:prstGeom prst="rect">
            <a:avLst/>
          </a:prstGeom>
        </p:spPr>
      </p:pic>
    </p:spTree>
    <p:extLst>
      <p:ext uri="{BB962C8B-B14F-4D97-AF65-F5344CB8AC3E}">
        <p14:creationId xmlns:p14="http://schemas.microsoft.com/office/powerpoint/2010/main" val="14881755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ppt_x</p:attrName>
                                        </p:attrNameLst>
                                      </p:cBhvr>
                                      <p:tavLst>
                                        <p:tav tm="0">
                                          <p:val>
                                            <p:strVal val="0-#ppt_w/2"/>
                                          </p:val>
                                        </p:tav>
                                        <p:tav tm="100000">
                                          <p:val>
                                            <p:strVal val="#ppt_x"/>
                                          </p:val>
                                        </p:tav>
                                      </p:tavLst>
                                    </p:anim>
                                    <p:anim calcmode="lin" valueType="num">
                                      <p:cBhvr>
                                        <p:cTn id="8"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2193</TotalTime>
  <Pages>0</Pages>
  <Words>2725</Words>
  <Characters>0</Characters>
  <Application>Microsoft Office PowerPoint</Application>
  <DocSecurity>0</DocSecurity>
  <PresentationFormat>全屏显示(16:9)</PresentationFormat>
  <Lines>0</Lines>
  <Paragraphs>561</Paragraphs>
  <Slides>58</Slides>
  <Notes>58</Notes>
  <HiddenSlides>0</HiddenSlides>
  <MMClips>0</MMClips>
  <ScaleCrop>false</ScaleCrop>
  <HeadingPairs>
    <vt:vector size="4" baseType="variant">
      <vt:variant>
        <vt:lpstr>主题</vt:lpstr>
      </vt:variant>
      <vt:variant>
        <vt:i4>1</vt:i4>
      </vt:variant>
      <vt:variant>
        <vt:lpstr>幻灯片标题</vt:lpstr>
      </vt:variant>
      <vt:variant>
        <vt:i4>58</vt:i4>
      </vt:variant>
    </vt:vector>
  </HeadingPairs>
  <TitlesOfParts>
    <vt:vector size="5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创意PPT</dc:creator>
  <cp:lastModifiedBy>lenovo</cp:lastModifiedBy>
  <cp:revision>614</cp:revision>
  <dcterms:created xsi:type="dcterms:W3CDTF">2014-07-25T06:09:36Z</dcterms:created>
  <dcterms:modified xsi:type="dcterms:W3CDTF">2019-01-15T19:45:46Z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2052-9.1.0.5218</vt:lpwstr>
  </property>
</Properties>
</file>