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80" r:id="rId4"/>
    <p:sldId id="355" r:id="rId5"/>
    <p:sldId id="443" r:id="rId6"/>
    <p:sldId id="354" r:id="rId7"/>
    <p:sldId id="359" r:id="rId8"/>
    <p:sldId id="364" r:id="rId9"/>
    <p:sldId id="365" r:id="rId10"/>
    <p:sldId id="402" r:id="rId11"/>
    <p:sldId id="366" r:id="rId12"/>
    <p:sldId id="369" r:id="rId13"/>
    <p:sldId id="370" r:id="rId14"/>
    <p:sldId id="371" r:id="rId15"/>
    <p:sldId id="345" r:id="rId16"/>
    <p:sldId id="346" r:id="rId17"/>
    <p:sldId id="347" r:id="rId18"/>
    <p:sldId id="375" r:id="rId19"/>
    <p:sldId id="413" r:id="rId20"/>
    <p:sldId id="415" r:id="rId21"/>
    <p:sldId id="334" r:id="rId22"/>
    <p:sldId id="417" r:id="rId23"/>
    <p:sldId id="418" r:id="rId24"/>
    <p:sldId id="419" r:id="rId25"/>
    <p:sldId id="414" r:id="rId26"/>
    <p:sldId id="409" r:id="rId27"/>
    <p:sldId id="420" r:id="rId28"/>
    <p:sldId id="416" r:id="rId29"/>
    <p:sldId id="412" r:id="rId30"/>
    <p:sldId id="421" r:id="rId31"/>
    <p:sldId id="422" r:id="rId32"/>
    <p:sldId id="423" r:id="rId33"/>
    <p:sldId id="424" r:id="rId34"/>
    <p:sldId id="425" r:id="rId35"/>
    <p:sldId id="372" r:id="rId36"/>
    <p:sldId id="328" r:id="rId37"/>
    <p:sldId id="350" r:id="rId38"/>
    <p:sldId id="278" r:id="rId39"/>
    <p:sldId id="382" r:id="rId40"/>
    <p:sldId id="426" r:id="rId41"/>
    <p:sldId id="383" r:id="rId42"/>
    <p:sldId id="427" r:id="rId43"/>
    <p:sldId id="428" r:id="rId44"/>
    <p:sldId id="429" r:id="rId45"/>
    <p:sldId id="430" r:id="rId46"/>
    <p:sldId id="431" r:id="rId47"/>
    <p:sldId id="432" r:id="rId48"/>
    <p:sldId id="433" r:id="rId49"/>
    <p:sldId id="434" r:id="rId50"/>
    <p:sldId id="441" r:id="rId51"/>
    <p:sldId id="435" r:id="rId52"/>
    <p:sldId id="353" r:id="rId53"/>
    <p:sldId id="385" r:id="rId54"/>
    <p:sldId id="386" r:id="rId55"/>
    <p:sldId id="387" r:id="rId56"/>
    <p:sldId id="438" r:id="rId57"/>
    <p:sldId id="439" r:id="rId58"/>
    <p:sldId id="440" r:id="rId59"/>
    <p:sldId id="442" r:id="rId60"/>
    <p:sldId id="275" r:id="rId61"/>
  </p:sldIdLst>
  <p:sldSz cx="9144000" cy="5143500" type="screen16x9"/>
  <p:notesSz cx="6858000" cy="9144000"/>
  <p:custDataLst>
    <p:tags r:id="rId63"/>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62924" autoAdjust="0"/>
  </p:normalViewPr>
  <p:slideViewPr>
    <p:cSldViewPr>
      <p:cViewPr varScale="1">
        <p:scale>
          <a:sx n="91" d="100"/>
          <a:sy n="91" d="100"/>
        </p:scale>
        <p:origin x="-556" y="-60"/>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2019/1/4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2019/1/4</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2019/1/4</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2019/1/4</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2019/1/4</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smtClean="0">
                <a:solidFill>
                  <a:schemeClr val="bg1"/>
                </a:solidFill>
                <a:latin typeface="HelveticaNeueLT Pro 35 Th" pitchFamily="34" charset="0"/>
                <a:ea typeface="微软雅黑" pitchFamily="34" charset="-122"/>
              </a:rPr>
              <a:t>需求规格说明书</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6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2-2 </a:t>
            </a:r>
            <a:r>
              <a:rPr lang="zh-CN" altLang="en-US" sz="2800" b="1" dirty="0" smtClean="0">
                <a:solidFill>
                  <a:schemeClr val="bg1"/>
                </a:solidFill>
                <a:latin typeface="Calibri" pitchFamily="34" charset="0"/>
                <a:sym typeface="Calibri" pitchFamily="34" charset="0"/>
              </a:rPr>
              <a:t>上下文图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pic>
        <p:nvPicPr>
          <p:cNvPr id="9" name="图片 8"/>
          <p:cNvPicPr/>
          <p:nvPr/>
        </p:nvPicPr>
        <p:blipFill>
          <a:blip r:embed="rId3"/>
          <a:stretch>
            <a:fillRect/>
          </a:stretch>
        </p:blipFill>
        <p:spPr>
          <a:xfrm>
            <a:off x="1331774" y="952989"/>
            <a:ext cx="6120425" cy="4032280"/>
          </a:xfrm>
          <a:prstGeom prst="rect">
            <a:avLst/>
          </a:prstGeom>
        </p:spPr>
      </p:pic>
    </p:spTree>
    <p:extLst>
      <p:ext uri="{BB962C8B-B14F-4D97-AF65-F5344CB8AC3E}">
        <p14:creationId xmlns:p14="http://schemas.microsoft.com/office/powerpoint/2010/main" val="14881755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2-3 </a:t>
            </a:r>
            <a:r>
              <a:rPr lang="zh-CN" altLang="en-US" sz="2800" b="1" dirty="0" smtClean="0">
                <a:solidFill>
                  <a:schemeClr val="bg1"/>
                </a:solidFill>
                <a:latin typeface="Calibri" pitchFamily="34" charset="0"/>
                <a:sym typeface="Calibri" pitchFamily="34" charset="0"/>
              </a:rPr>
              <a:t>特性</a:t>
            </a:r>
            <a:r>
              <a:rPr lang="zh-CN" altLang="en-US" sz="2800" b="1" dirty="0">
                <a:solidFill>
                  <a:schemeClr val="bg1"/>
                </a:solidFill>
                <a:latin typeface="Calibri" pitchFamily="34" charset="0"/>
                <a:sym typeface="Calibri" pitchFamily="34" charset="0"/>
              </a:rPr>
              <a:t>树</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888345"/>
            <a:ext cx="7302500"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10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用户</a:t>
            </a:r>
            <a:r>
              <a:rPr lang="zh-CN" altLang="en-US" sz="2800" b="1" dirty="0" smtClean="0">
                <a:solidFill>
                  <a:srgbClr val="E36C09"/>
                </a:solidFill>
                <a:latin typeface="宋体" pitchFamily="2" charset="-122"/>
                <a:sym typeface="宋体" pitchFamily="2" charset="-122"/>
              </a:rPr>
              <a:t>群分类</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Tree>
    <p:extLst>
      <p:ext uri="{BB962C8B-B14F-4D97-AF65-F5344CB8AC3E}">
        <p14:creationId xmlns:p14="http://schemas.microsoft.com/office/powerpoint/2010/main" val="2796122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379733986"/>
              </p:ext>
            </p:extLst>
          </p:nvPr>
        </p:nvGraphicFramePr>
        <p:xfrm>
          <a:off x="323706" y="987640"/>
          <a:ext cx="8280574" cy="3651117"/>
        </p:xfrm>
        <a:graphic>
          <a:graphicData uri="http://schemas.openxmlformats.org/drawingml/2006/table">
            <a:tbl>
              <a:tblPr firstRow="1" firstCol="1" bandRow="1">
                <a:tableStyleId>{5C22544A-7EE6-4342-B048-85BDC9FD1C3A}</a:tableStyleId>
              </a:tblPr>
              <a:tblGrid>
                <a:gridCol w="1032167"/>
                <a:gridCol w="676912"/>
                <a:gridCol w="676912"/>
                <a:gridCol w="675958"/>
                <a:gridCol w="2030738"/>
                <a:gridCol w="1894210"/>
                <a:gridCol w="1293677"/>
              </a:tblGrid>
              <a:tr h="350975">
                <a:tc>
                  <a:txBody>
                    <a:bodyPr/>
                    <a:lstStyle/>
                    <a:p>
                      <a:pPr algn="just">
                        <a:spcAft>
                          <a:spcPts val="0"/>
                        </a:spcAft>
                      </a:pPr>
                      <a:r>
                        <a:rPr lang="zh-CN" sz="1400" kern="100" dirty="0">
                          <a:effectLst/>
                        </a:rPr>
                        <a:t>用户类别</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用户分类</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用户级别</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理由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职责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获利</a:t>
                      </a:r>
                      <a:endParaRPr lang="zh-CN" sz="1400" kern="100">
                        <a:effectLst/>
                        <a:latin typeface="Times New Roman"/>
                        <a:ea typeface="宋体"/>
                      </a:endParaRPr>
                    </a:p>
                  </a:txBody>
                  <a:tcPr marL="68580" marR="68580" marT="0" marB="0"/>
                </a:tc>
              </a:tr>
              <a:tr h="877437">
                <a:tc>
                  <a:txBody>
                    <a:bodyPr/>
                    <a:lstStyle/>
                    <a:p>
                      <a:pPr algn="just">
                        <a:spcAft>
                          <a:spcPts val="0"/>
                        </a:spcAft>
                      </a:pPr>
                      <a:r>
                        <a:rPr lang="zh-CN" sz="1400" kern="100">
                          <a:effectLst/>
                        </a:rPr>
                        <a:t>客户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杨枨老师作为项目下达者，清楚的知道项目内容及要求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提出自己对于系统界面风格和布局的要求，对系统应具备或已拥有的功能提出建议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最终项目成果的既得利益者</a:t>
                      </a:r>
                      <a:endParaRPr lang="zh-CN" sz="1400" kern="100">
                        <a:effectLst/>
                        <a:latin typeface="Times New Roman"/>
                        <a:ea typeface="宋体"/>
                      </a:endParaRPr>
                    </a:p>
                  </a:txBody>
                  <a:tcPr marL="68580" marR="68580" marT="0" marB="0"/>
                </a:tc>
              </a:tr>
              <a:tr h="1228411">
                <a:tc>
                  <a:txBody>
                    <a:bodyPr/>
                    <a:lstStyle/>
                    <a:p>
                      <a:pPr algn="just">
                        <a:spcAft>
                          <a:spcPts val="0"/>
                        </a:spcAft>
                      </a:pPr>
                      <a:r>
                        <a:rPr lang="zh-CN" sz="1400" kern="0" dirty="0">
                          <a:effectLst/>
                        </a:rPr>
                        <a:t>教师用户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杨枨老师是基于项目的案例教学系统的创建者，同时也是一位有着丰富经验的指导者，做教师用户代表可以清楚的反映教师用户的需求。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同需求分析师交流与沟通，提出教师方的需求，在开发过程中发现和总结存在的问题和弊端并审查最终结果。</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完工的系统将尽可能的满足其关于教师用户方面的需求</a:t>
                      </a:r>
                      <a:endParaRPr lang="zh-CN" sz="1400" kern="100">
                        <a:effectLst/>
                        <a:latin typeface="Times New Roman"/>
                        <a:ea typeface="宋体"/>
                      </a:endParaRPr>
                    </a:p>
                  </a:txBody>
                  <a:tcPr marL="68580" marR="68580" marT="0" marB="0"/>
                </a:tc>
              </a:tr>
              <a:tr h="1052924">
                <a:tc>
                  <a:txBody>
                    <a:bodyPr/>
                    <a:lstStyle/>
                    <a:p>
                      <a:pPr algn="just">
                        <a:spcAft>
                          <a:spcPts val="0"/>
                        </a:spcAft>
                      </a:pPr>
                      <a:r>
                        <a:rPr lang="zh-CN" sz="1400" kern="0">
                          <a:effectLst/>
                        </a:rPr>
                        <a:t>管理员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陈尚辉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学长作为杨老师的研究生，具有丰富的学习经验，能够帮助我们更好地分析系统，发现我们的不足并给与指导。</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以管理员的身份提出需求并拟定好设计方案，发现过程中的问题并提出意见。</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完工的系统将尽可能的满足其关于管理员用户方面的需求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03869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356676297"/>
              </p:ext>
            </p:extLst>
          </p:nvPr>
        </p:nvGraphicFramePr>
        <p:xfrm>
          <a:off x="323706" y="987640"/>
          <a:ext cx="8424584" cy="3630912"/>
        </p:xfrm>
        <a:graphic>
          <a:graphicData uri="http://schemas.openxmlformats.org/drawingml/2006/table">
            <a:tbl>
              <a:tblPr firstCol="1" bandRow="1">
                <a:tableStyleId>{5C22544A-7EE6-4342-B048-85BDC9FD1C3A}</a:tableStyleId>
              </a:tblPr>
              <a:tblGrid>
                <a:gridCol w="1044387"/>
                <a:gridCol w="689220"/>
                <a:gridCol w="689220"/>
                <a:gridCol w="688248"/>
                <a:gridCol w="2067661"/>
                <a:gridCol w="1928650"/>
                <a:gridCol w="1317198"/>
              </a:tblGrid>
              <a:tr h="854704">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骆一辉</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作为本专业的学生，对该项目十分感兴趣，且约谈容易。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从学生的角度出发，共同探讨提出学生方的需求与对界面的要求。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蓝舒雯</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作为常规项目的参与者，能从旁观的角度发现我们的问题，给出建议，且约谈容易。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从学生的角度同出发，共同探讨并提出学生方的需求与界面的要求。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1025645">
                <a:tc>
                  <a:txBody>
                    <a:bodyPr/>
                    <a:lstStyle/>
                    <a:p>
                      <a:pPr algn="just">
                        <a:spcAft>
                          <a:spcPts val="0"/>
                        </a:spcAft>
                      </a:pPr>
                      <a:r>
                        <a:rPr lang="zh-CN" sz="1400" kern="0">
                          <a:effectLst/>
                        </a:rPr>
                        <a:t>学生代表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陈铉文</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作为同一个项目的竞争者、合作者，能更清楚的理解我们的项目，并给出专业的意见及建议，且约谈容易。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从学生的角度同出发，共同探讨并提出学生方的需求与界面的要求。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a:effectLst/>
                        </a:rPr>
                        <a:t>游客代表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姜森豪</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次要用户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作为还未接触该学科的学生，有一定的兴趣，能够</a:t>
                      </a:r>
                      <a:r>
                        <a:rPr lang="zh-CN" sz="1400" kern="100">
                          <a:effectLst/>
                        </a:rPr>
                        <a:t>提出建设性意见，扩大宣传</a:t>
                      </a:r>
                      <a:r>
                        <a:rPr lang="zh-CN" sz="1400" kern="0">
                          <a:effectLst/>
                        </a:rPr>
                        <a:t>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以游客的角度总结游客方的需求并提出建议。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完工的系统将尽可能的满足其关于游客用户方面的需求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69560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255"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267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566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6222"/>
            <a:ext cx="3599999" cy="369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5537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915885" y="2531265"/>
            <a:ext cx="3096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需求获取及确认</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extLst>
      <p:ext uri="{BB962C8B-B14F-4D97-AF65-F5344CB8AC3E}">
        <p14:creationId xmlns:p14="http://schemas.microsoft.com/office/powerpoint/2010/main" val="1890575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4-1 </a:t>
            </a:r>
            <a:r>
              <a:rPr lang="zh-CN" altLang="en-US" sz="2800" b="1" dirty="0" smtClean="0">
                <a:solidFill>
                  <a:schemeClr val="bg1"/>
                </a:solidFill>
                <a:latin typeface="Calibri" pitchFamily="34" charset="0"/>
                <a:sym typeface="Calibri" pitchFamily="34" charset="0"/>
              </a:rPr>
              <a:t>访谈录音</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805" y="1459814"/>
            <a:ext cx="43434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9144000" cy="90928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0" name="TextBox 6"/>
          <p:cNvSpPr>
            <a:spLocks noChangeArrowheads="1"/>
          </p:cNvSpPr>
          <p:nvPr/>
        </p:nvSpPr>
        <p:spPr bwMode="auto">
          <a:xfrm>
            <a:off x="3779838" y="168605"/>
            <a:ext cx="1080182" cy="5847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bg1"/>
                </a:solidFill>
                <a:latin typeface="微软雅黑" pitchFamily="34" charset="-122"/>
                <a:ea typeface="微软雅黑" pitchFamily="34" charset="-122"/>
                <a:sym typeface="微软雅黑" pitchFamily="34" charset="-122"/>
              </a:rPr>
              <a:t>目录</a:t>
            </a:r>
          </a:p>
        </p:txBody>
      </p:sp>
      <p:sp>
        <p:nvSpPr>
          <p:cNvPr id="4107" name="椭圆 14"/>
          <p:cNvSpPr>
            <a:spLocks noChangeArrowheads="1"/>
          </p:cNvSpPr>
          <p:nvPr/>
        </p:nvSpPr>
        <p:spPr bwMode="auto">
          <a:xfrm>
            <a:off x="467715" y="227184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869352" y="2184942"/>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用户群分类</a:t>
            </a:r>
            <a:endParaRPr lang="zh-CN" altLang="en-US" b="1" dirty="0">
              <a:solidFill>
                <a:srgbClr val="E36C09"/>
              </a:solidFill>
              <a:latin typeface="宋体" pitchFamily="2" charset="-122"/>
              <a:sym typeface="宋体" pitchFamily="2" charset="-122"/>
            </a:endParaRPr>
          </a:p>
        </p:txBody>
      </p:sp>
      <p:sp>
        <p:nvSpPr>
          <p:cNvPr id="23" name="椭圆 10"/>
          <p:cNvSpPr>
            <a:spLocks noChangeArrowheads="1"/>
          </p:cNvSpPr>
          <p:nvPr/>
        </p:nvSpPr>
        <p:spPr bwMode="auto">
          <a:xfrm>
            <a:off x="467715" y="314900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869352" y="3064606"/>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界面原型</a:t>
            </a:r>
            <a:endParaRPr lang="zh-CN" altLang="en-US" b="1" dirty="0">
              <a:solidFill>
                <a:srgbClr val="E36C09"/>
              </a:solidFill>
              <a:latin typeface="宋体" pitchFamily="2" charset="-122"/>
              <a:sym typeface="宋体" pitchFamily="2" charset="-122"/>
            </a:endParaRPr>
          </a:p>
        </p:txBody>
      </p:sp>
      <p:sp>
        <p:nvSpPr>
          <p:cNvPr id="25" name="椭圆 12"/>
          <p:cNvSpPr>
            <a:spLocks noChangeArrowheads="1"/>
          </p:cNvSpPr>
          <p:nvPr/>
        </p:nvSpPr>
        <p:spPr bwMode="auto">
          <a:xfrm>
            <a:off x="4591257" y="271042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4992896" y="2625566"/>
            <a:ext cx="3107349"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非功能性需求</a:t>
            </a:r>
            <a:endParaRPr lang="zh-CN" altLang="en-US" b="1" dirty="0">
              <a:solidFill>
                <a:srgbClr val="E36C09"/>
              </a:solidFill>
              <a:latin typeface="宋体" pitchFamily="2" charset="-122"/>
              <a:sym typeface="宋体" pitchFamily="2" charset="-122"/>
            </a:endParaRP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15" name="椭圆 10"/>
          <p:cNvSpPr>
            <a:spLocks noChangeArrowheads="1"/>
          </p:cNvSpPr>
          <p:nvPr/>
        </p:nvSpPr>
        <p:spPr bwMode="auto">
          <a:xfrm>
            <a:off x="467715" y="18332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 name="矩形 11"/>
          <p:cNvSpPr>
            <a:spLocks noChangeArrowheads="1"/>
          </p:cNvSpPr>
          <p:nvPr/>
        </p:nvSpPr>
        <p:spPr bwMode="auto">
          <a:xfrm>
            <a:off x="869352" y="174511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愿</a:t>
            </a:r>
            <a:r>
              <a:rPr lang="zh-CN" altLang="en-US" b="1" dirty="0" smtClean="0">
                <a:solidFill>
                  <a:srgbClr val="E36C09"/>
                </a:solidFill>
                <a:latin typeface="宋体" pitchFamily="2" charset="-122"/>
                <a:sym typeface="宋体" pitchFamily="2" charset="-122"/>
              </a:rPr>
              <a:t>景与范围</a:t>
            </a:r>
            <a:endParaRPr lang="zh-CN" altLang="en-US" b="1" dirty="0">
              <a:solidFill>
                <a:srgbClr val="E36C09"/>
              </a:solidFill>
              <a:latin typeface="宋体" pitchFamily="2" charset="-122"/>
              <a:sym typeface="宋体" pitchFamily="2" charset="-122"/>
            </a:endParaRPr>
          </a:p>
        </p:txBody>
      </p:sp>
      <p:sp>
        <p:nvSpPr>
          <p:cNvPr id="17" name="椭圆 10"/>
          <p:cNvSpPr>
            <a:spLocks noChangeArrowheads="1"/>
          </p:cNvSpPr>
          <p:nvPr/>
        </p:nvSpPr>
        <p:spPr bwMode="auto">
          <a:xfrm>
            <a:off x="467715" y="271042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 name="矩形 11"/>
          <p:cNvSpPr>
            <a:spLocks noChangeArrowheads="1"/>
          </p:cNvSpPr>
          <p:nvPr/>
        </p:nvSpPr>
        <p:spPr bwMode="auto">
          <a:xfrm>
            <a:off x="869352" y="2624774"/>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需求获取及确认</a:t>
            </a:r>
            <a:endParaRPr lang="zh-CN" altLang="en-US" b="1" dirty="0">
              <a:solidFill>
                <a:srgbClr val="E36C09"/>
              </a:solidFill>
              <a:latin typeface="宋体" pitchFamily="2" charset="-122"/>
              <a:sym typeface="宋体" pitchFamily="2" charset="-122"/>
            </a:endParaRPr>
          </a:p>
        </p:txBody>
      </p:sp>
      <p:sp>
        <p:nvSpPr>
          <p:cNvPr id="19" name="椭圆 10"/>
          <p:cNvSpPr>
            <a:spLocks noChangeArrowheads="1"/>
          </p:cNvSpPr>
          <p:nvPr/>
        </p:nvSpPr>
        <p:spPr bwMode="auto">
          <a:xfrm>
            <a:off x="467715" y="35875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 name="矩形 11"/>
          <p:cNvSpPr>
            <a:spLocks noChangeArrowheads="1"/>
          </p:cNvSpPr>
          <p:nvPr/>
        </p:nvSpPr>
        <p:spPr bwMode="auto">
          <a:xfrm>
            <a:off x="869352" y="350443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用例图与用例描述</a:t>
            </a:r>
            <a:endParaRPr lang="zh-CN" altLang="en-US" b="1" dirty="0">
              <a:solidFill>
                <a:srgbClr val="E36C09"/>
              </a:solidFill>
              <a:latin typeface="宋体" pitchFamily="2" charset="-122"/>
              <a:sym typeface="宋体" pitchFamily="2" charset="-122"/>
            </a:endParaRPr>
          </a:p>
        </p:txBody>
      </p:sp>
      <p:sp>
        <p:nvSpPr>
          <p:cNvPr id="21" name="椭圆 10"/>
          <p:cNvSpPr>
            <a:spLocks noChangeArrowheads="1"/>
          </p:cNvSpPr>
          <p:nvPr/>
        </p:nvSpPr>
        <p:spPr bwMode="auto">
          <a:xfrm>
            <a:off x="467715" y="40261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11"/>
          <p:cNvSpPr>
            <a:spLocks noChangeArrowheads="1"/>
          </p:cNvSpPr>
          <p:nvPr/>
        </p:nvSpPr>
        <p:spPr bwMode="auto">
          <a:xfrm>
            <a:off x="869352" y="394427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数据字典及</a:t>
            </a:r>
            <a:r>
              <a:rPr lang="en-US" altLang="zh-CN" b="1" dirty="0" smtClean="0">
                <a:solidFill>
                  <a:srgbClr val="E36C09"/>
                </a:solidFill>
                <a:latin typeface="宋体" pitchFamily="2" charset="-122"/>
                <a:sym typeface="宋体" pitchFamily="2" charset="-122"/>
              </a:rPr>
              <a:t>E-R</a:t>
            </a:r>
            <a:r>
              <a:rPr lang="zh-CN" altLang="en-US" b="1" dirty="0" smtClean="0">
                <a:solidFill>
                  <a:srgbClr val="E36C09"/>
                </a:solidFill>
                <a:latin typeface="宋体" pitchFamily="2" charset="-122"/>
                <a:sym typeface="宋体" pitchFamily="2" charset="-122"/>
              </a:rPr>
              <a:t>图</a:t>
            </a:r>
            <a:endParaRPr lang="zh-CN" altLang="en-US" b="1" dirty="0">
              <a:solidFill>
                <a:srgbClr val="E36C09"/>
              </a:solidFill>
              <a:latin typeface="宋体" pitchFamily="2" charset="-122"/>
              <a:sym typeface="宋体" pitchFamily="2" charset="-122"/>
            </a:endParaRPr>
          </a:p>
        </p:txBody>
      </p:sp>
      <p:sp>
        <p:nvSpPr>
          <p:cNvPr id="27" name="椭圆 10"/>
          <p:cNvSpPr>
            <a:spLocks noChangeArrowheads="1"/>
          </p:cNvSpPr>
          <p:nvPr/>
        </p:nvSpPr>
        <p:spPr bwMode="auto">
          <a:xfrm>
            <a:off x="4591257" y="13946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1"/>
          <p:cNvSpPr>
            <a:spLocks noChangeArrowheads="1"/>
          </p:cNvSpPr>
          <p:nvPr/>
        </p:nvSpPr>
        <p:spPr bwMode="auto">
          <a:xfrm>
            <a:off x="4992896" y="1305278"/>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JAD</a:t>
            </a:r>
            <a:r>
              <a:rPr lang="zh-CN" altLang="en-US" b="1" dirty="0" smtClean="0">
                <a:solidFill>
                  <a:srgbClr val="E36C09"/>
                </a:solidFill>
                <a:latin typeface="宋体" pitchFamily="2" charset="-122"/>
                <a:sym typeface="宋体" pitchFamily="2" charset="-122"/>
              </a:rPr>
              <a:t>会议</a:t>
            </a:r>
            <a:endParaRPr lang="zh-CN" altLang="en-US" b="1" dirty="0">
              <a:solidFill>
                <a:srgbClr val="E36C09"/>
              </a:solidFill>
              <a:latin typeface="宋体" pitchFamily="2" charset="-122"/>
              <a:sym typeface="宋体" pitchFamily="2" charset="-122"/>
            </a:endParaRPr>
          </a:p>
        </p:txBody>
      </p:sp>
      <p:sp>
        <p:nvSpPr>
          <p:cNvPr id="29" name="椭圆 10"/>
          <p:cNvSpPr>
            <a:spLocks noChangeArrowheads="1"/>
          </p:cNvSpPr>
          <p:nvPr/>
        </p:nvSpPr>
        <p:spPr bwMode="auto">
          <a:xfrm>
            <a:off x="4591257" y="18332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1"/>
          <p:cNvSpPr>
            <a:spLocks noChangeArrowheads="1"/>
          </p:cNvSpPr>
          <p:nvPr/>
        </p:nvSpPr>
        <p:spPr bwMode="auto">
          <a:xfrm>
            <a:off x="4992896" y="1745374"/>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需求优先级</a:t>
            </a:r>
            <a:endParaRPr lang="zh-CN" altLang="en-US" b="1" dirty="0">
              <a:solidFill>
                <a:srgbClr val="E36C09"/>
              </a:solidFill>
              <a:latin typeface="宋体" pitchFamily="2" charset="-122"/>
              <a:sym typeface="宋体" pitchFamily="2" charset="-122"/>
            </a:endParaRPr>
          </a:p>
        </p:txBody>
      </p:sp>
      <p:sp>
        <p:nvSpPr>
          <p:cNvPr id="31" name="椭圆 10"/>
          <p:cNvSpPr>
            <a:spLocks noChangeArrowheads="1"/>
          </p:cNvSpPr>
          <p:nvPr/>
        </p:nvSpPr>
        <p:spPr bwMode="auto">
          <a:xfrm>
            <a:off x="4591257" y="227184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1"/>
          <p:cNvSpPr>
            <a:spLocks noChangeArrowheads="1"/>
          </p:cNvSpPr>
          <p:nvPr/>
        </p:nvSpPr>
        <p:spPr bwMode="auto">
          <a:xfrm>
            <a:off x="4992896" y="21854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UML</a:t>
            </a:r>
            <a:r>
              <a:rPr lang="zh-CN" altLang="en-US" b="1" dirty="0" smtClean="0">
                <a:solidFill>
                  <a:srgbClr val="E36C09"/>
                </a:solidFill>
                <a:latin typeface="宋体" pitchFamily="2" charset="-122"/>
                <a:sym typeface="宋体" pitchFamily="2" charset="-122"/>
              </a:rPr>
              <a:t>图例</a:t>
            </a:r>
            <a:endParaRPr lang="zh-CN" altLang="en-US" b="1" dirty="0">
              <a:solidFill>
                <a:srgbClr val="E36C09"/>
              </a:solidFill>
              <a:latin typeface="宋体" pitchFamily="2" charset="-122"/>
              <a:sym typeface="宋体" pitchFamily="2" charset="-122"/>
            </a:endParaRPr>
          </a:p>
        </p:txBody>
      </p:sp>
      <p:sp>
        <p:nvSpPr>
          <p:cNvPr id="35" name="椭圆 10"/>
          <p:cNvSpPr>
            <a:spLocks noChangeArrowheads="1"/>
          </p:cNvSpPr>
          <p:nvPr/>
        </p:nvSpPr>
        <p:spPr bwMode="auto">
          <a:xfrm>
            <a:off x="467715" y="13946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6" name="矩形 11"/>
          <p:cNvSpPr>
            <a:spLocks noChangeArrowheads="1"/>
          </p:cNvSpPr>
          <p:nvPr/>
        </p:nvSpPr>
        <p:spPr bwMode="auto">
          <a:xfrm>
            <a:off x="869352" y="130527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SRS</a:t>
            </a:r>
            <a:r>
              <a:rPr lang="zh-CN" altLang="en-US" b="1" dirty="0" smtClean="0">
                <a:solidFill>
                  <a:srgbClr val="E36C09"/>
                </a:solidFill>
                <a:latin typeface="宋体" pitchFamily="2" charset="-122"/>
                <a:sym typeface="宋体" pitchFamily="2" charset="-122"/>
              </a:rPr>
              <a:t>概述</a:t>
            </a:r>
            <a:endParaRPr lang="zh-CN" altLang="en-US" b="1" dirty="0">
              <a:solidFill>
                <a:srgbClr val="E36C09"/>
              </a:solidFill>
              <a:latin typeface="宋体" pitchFamily="2" charset="-122"/>
              <a:sym typeface="宋体" pitchFamily="2" charset="-122"/>
            </a:endParaRPr>
          </a:p>
        </p:txBody>
      </p:sp>
      <p:sp>
        <p:nvSpPr>
          <p:cNvPr id="37" name="椭圆 10"/>
          <p:cNvSpPr>
            <a:spLocks noChangeArrowheads="1"/>
          </p:cNvSpPr>
          <p:nvPr/>
        </p:nvSpPr>
        <p:spPr bwMode="auto">
          <a:xfrm>
            <a:off x="4591257" y="314900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8" name="矩形 11"/>
          <p:cNvSpPr>
            <a:spLocks noChangeArrowheads="1"/>
          </p:cNvSpPr>
          <p:nvPr/>
        </p:nvSpPr>
        <p:spPr bwMode="auto">
          <a:xfrm>
            <a:off x="4992896" y="3064075"/>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测试用例</a:t>
            </a:r>
          </a:p>
        </p:txBody>
      </p:sp>
      <p:sp>
        <p:nvSpPr>
          <p:cNvPr id="39" name="椭圆 10"/>
          <p:cNvSpPr>
            <a:spLocks noChangeArrowheads="1"/>
          </p:cNvSpPr>
          <p:nvPr/>
        </p:nvSpPr>
        <p:spPr bwMode="auto">
          <a:xfrm>
            <a:off x="4591257" y="35875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 name="矩形 11"/>
          <p:cNvSpPr>
            <a:spLocks noChangeArrowheads="1"/>
          </p:cNvSpPr>
          <p:nvPr/>
        </p:nvSpPr>
        <p:spPr bwMode="auto">
          <a:xfrm>
            <a:off x="4992896" y="3504171"/>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外部接口需求</a:t>
            </a:r>
            <a:endParaRPr lang="zh-CN" altLang="en-US" b="1" dirty="0">
              <a:solidFill>
                <a:srgbClr val="E36C09"/>
              </a:solidFill>
              <a:latin typeface="宋体" pitchFamily="2" charset="-122"/>
              <a:sym typeface="宋体" pitchFamily="2" charset="-122"/>
            </a:endParaRPr>
          </a:p>
        </p:txBody>
      </p:sp>
      <p:sp>
        <p:nvSpPr>
          <p:cNvPr id="41" name="椭圆 10"/>
          <p:cNvSpPr>
            <a:spLocks noChangeArrowheads="1"/>
          </p:cNvSpPr>
          <p:nvPr/>
        </p:nvSpPr>
        <p:spPr bwMode="auto">
          <a:xfrm>
            <a:off x="4591257" y="40261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2" name="矩形 11"/>
          <p:cNvSpPr>
            <a:spLocks noChangeArrowheads="1"/>
          </p:cNvSpPr>
          <p:nvPr/>
        </p:nvSpPr>
        <p:spPr bwMode="auto">
          <a:xfrm>
            <a:off x="4992896" y="39442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文档参考及分工明细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500"/>
                                        <p:tgtEl>
                                          <p:spTgt spid="4107"/>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4108"/>
                                        </p:tgtEl>
                                        <p:attrNameLst>
                                          <p:attrName>style.visibility</p:attrName>
                                        </p:attrNameLst>
                                      </p:cBhvr>
                                      <p:to>
                                        <p:strVal val="visible"/>
                                      </p:to>
                                    </p:set>
                                    <p:anim calcmode="lin" valueType="num">
                                      <p:cBhvr>
                                        <p:cTn id="20" dur="500" fill="hold"/>
                                        <p:tgtEl>
                                          <p:spTgt spid="4108"/>
                                        </p:tgtEl>
                                        <p:attrNameLst>
                                          <p:attrName>ppt_x</p:attrName>
                                        </p:attrNameLst>
                                      </p:cBhvr>
                                      <p:tavLst>
                                        <p:tav tm="0">
                                          <p:val>
                                            <p:strVal val="1+#ppt_w/2"/>
                                          </p:val>
                                        </p:tav>
                                        <p:tav tm="100000">
                                          <p:val>
                                            <p:strVal val="#ppt_x"/>
                                          </p:val>
                                        </p:tav>
                                      </p:tavLst>
                                    </p:anim>
                                    <p:anim calcmode="lin" valueType="num">
                                      <p:cBhvr>
                                        <p:cTn id="21" dur="500" fill="hold"/>
                                        <p:tgtEl>
                                          <p:spTgt spid="4108"/>
                                        </p:tgtEl>
                                        <p:attrNameLst>
                                          <p:attrName>ppt_y</p:attrName>
                                        </p:attrNameLst>
                                      </p:cBhvr>
                                      <p:tavLst>
                                        <p:tav tm="0">
                                          <p:val>
                                            <p:strVal val="#ppt_y"/>
                                          </p:val>
                                        </p:tav>
                                        <p:tav tm="100000">
                                          <p:val>
                                            <p:strVal val="#ppt_y"/>
                                          </p:val>
                                        </p:tav>
                                      </p:tavLst>
                                    </p:anim>
                                  </p:childTnLst>
                                </p:cTn>
                              </p:par>
                              <p:par>
                                <p:cTn id="22" presetID="6"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p:cBhvr>
                                        <p:cTn id="24" dur="500"/>
                                        <p:tgtEl>
                                          <p:spTgt spid="23"/>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ppt_x</p:attrName>
                                        </p:attrNameLst>
                                      </p:cBhvr>
                                      <p:tavLst>
                                        <p:tav tm="0">
                                          <p:val>
                                            <p:strVal val="1+#ppt_w/2"/>
                                          </p:val>
                                        </p:tav>
                                        <p:tav tm="100000">
                                          <p:val>
                                            <p:strVal val="#ppt_x"/>
                                          </p:val>
                                        </p:tav>
                                      </p:tavLst>
                                    </p:anim>
                                    <p:anim calcmode="lin" valueType="num">
                                      <p:cBhvr>
                                        <p:cTn id="28" dur="500" fill="hold"/>
                                        <p:tgtEl>
                                          <p:spTgt spid="24"/>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p:cBhvr>
                                        <p:cTn id="31" dur="500"/>
                                        <p:tgtEl>
                                          <p:spTgt spid="25"/>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ppt_x</p:attrName>
                                        </p:attrNameLst>
                                      </p:cBhvr>
                                      <p:tavLst>
                                        <p:tav tm="0">
                                          <p:val>
                                            <p:strVal val="1+#ppt_w/2"/>
                                          </p:val>
                                        </p:tav>
                                        <p:tav tm="100000">
                                          <p:val>
                                            <p:strVal val="#ppt_x"/>
                                          </p:val>
                                        </p:tav>
                                      </p:tavLst>
                                    </p:anim>
                                    <p:anim calcmode="lin" valueType="num">
                                      <p:cBhvr>
                                        <p:cTn id="35" dur="500" fill="hold"/>
                                        <p:tgtEl>
                                          <p:spTgt spid="26"/>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p:cBhvr>
                                        <p:cTn id="38" dur="500"/>
                                        <p:tgtEl>
                                          <p:spTgt spid="1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ppt_x</p:attrName>
                                        </p:attrNameLst>
                                      </p:cBhvr>
                                      <p:tavLst>
                                        <p:tav tm="0">
                                          <p:val>
                                            <p:strVal val="1+#ppt_w/2"/>
                                          </p:val>
                                        </p:tav>
                                        <p:tav tm="100000">
                                          <p:val>
                                            <p:strVal val="#ppt_x"/>
                                          </p:val>
                                        </p:tav>
                                      </p:tavLst>
                                    </p:anim>
                                    <p:anim calcmode="lin" valueType="num">
                                      <p:cBhvr>
                                        <p:cTn id="42" dur="500" fill="hold"/>
                                        <p:tgtEl>
                                          <p:spTgt spid="1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p:cBhvr>
                                        <p:cTn id="45" dur="500"/>
                                        <p:tgtEl>
                                          <p:spTgt spid="1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ppt_x</p:attrName>
                                        </p:attrNameLst>
                                      </p:cBhvr>
                                      <p:tavLst>
                                        <p:tav tm="0">
                                          <p:val>
                                            <p:strVal val="1+#ppt_w/2"/>
                                          </p:val>
                                        </p:tav>
                                        <p:tav tm="100000">
                                          <p:val>
                                            <p:strVal val="#ppt_x"/>
                                          </p:val>
                                        </p:tav>
                                      </p:tavLst>
                                    </p:anim>
                                    <p:anim calcmode="lin" valueType="num">
                                      <p:cBhvr>
                                        <p:cTn id="49" dur="500" fill="hold"/>
                                        <p:tgtEl>
                                          <p:spTgt spid="1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p:cBhvr>
                                        <p:cTn id="52" dur="500"/>
                                        <p:tgtEl>
                                          <p:spTgt spid="19"/>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ppt_x</p:attrName>
                                        </p:attrNameLst>
                                      </p:cBhvr>
                                      <p:tavLst>
                                        <p:tav tm="0">
                                          <p:val>
                                            <p:strVal val="1+#ppt_w/2"/>
                                          </p:val>
                                        </p:tav>
                                        <p:tav tm="100000">
                                          <p:val>
                                            <p:strVal val="#ppt_x"/>
                                          </p:val>
                                        </p:tav>
                                      </p:tavLst>
                                    </p:anim>
                                    <p:anim calcmode="lin" valueType="num">
                                      <p:cBhvr>
                                        <p:cTn id="56" dur="500" fill="hold"/>
                                        <p:tgtEl>
                                          <p:spTgt spid="20"/>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p:cBhvr>
                                        <p:cTn id="59" dur="500"/>
                                        <p:tgtEl>
                                          <p:spTgt spid="21"/>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ppt_x</p:attrName>
                                        </p:attrNameLst>
                                      </p:cBhvr>
                                      <p:tavLst>
                                        <p:tav tm="0">
                                          <p:val>
                                            <p:strVal val="1+#ppt_w/2"/>
                                          </p:val>
                                        </p:tav>
                                        <p:tav tm="100000">
                                          <p:val>
                                            <p:strVal val="#ppt_x"/>
                                          </p:val>
                                        </p:tav>
                                      </p:tavLst>
                                    </p:anim>
                                    <p:anim calcmode="lin" valueType="num">
                                      <p:cBhvr>
                                        <p:cTn id="63" dur="500" fill="hold"/>
                                        <p:tgtEl>
                                          <p:spTgt spid="22"/>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p:cBhvr>
                                        <p:cTn id="66" dur="500"/>
                                        <p:tgtEl>
                                          <p:spTgt spid="27"/>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ppt_x</p:attrName>
                                        </p:attrNameLst>
                                      </p:cBhvr>
                                      <p:tavLst>
                                        <p:tav tm="0">
                                          <p:val>
                                            <p:strVal val="1+#ppt_w/2"/>
                                          </p:val>
                                        </p:tav>
                                        <p:tav tm="100000">
                                          <p:val>
                                            <p:strVal val="#ppt_x"/>
                                          </p:val>
                                        </p:tav>
                                      </p:tavLst>
                                    </p:anim>
                                    <p:anim calcmode="lin" valueType="num">
                                      <p:cBhvr>
                                        <p:cTn id="70" dur="500" fill="hold"/>
                                        <p:tgtEl>
                                          <p:spTgt spid="28"/>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p:cBhvr>
                                        <p:cTn id="73" dur="500"/>
                                        <p:tgtEl>
                                          <p:spTgt spid="29"/>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ppt_x</p:attrName>
                                        </p:attrNameLst>
                                      </p:cBhvr>
                                      <p:tavLst>
                                        <p:tav tm="0">
                                          <p:val>
                                            <p:strVal val="1+#ppt_w/2"/>
                                          </p:val>
                                        </p:tav>
                                        <p:tav tm="100000">
                                          <p:val>
                                            <p:strVal val="#ppt_x"/>
                                          </p:val>
                                        </p:tav>
                                      </p:tavLst>
                                    </p:anim>
                                    <p:anim calcmode="lin" valueType="num">
                                      <p:cBhvr>
                                        <p:cTn id="77" dur="500" fill="hold"/>
                                        <p:tgtEl>
                                          <p:spTgt spid="30"/>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p:cBhvr>
                                        <p:cTn id="80" dur="500"/>
                                        <p:tgtEl>
                                          <p:spTgt spid="31"/>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p:cTn id="83" dur="500" fill="hold"/>
                                        <p:tgtEl>
                                          <p:spTgt spid="32"/>
                                        </p:tgtEl>
                                        <p:attrNameLst>
                                          <p:attrName>ppt_x</p:attrName>
                                        </p:attrNameLst>
                                      </p:cBhvr>
                                      <p:tavLst>
                                        <p:tav tm="0">
                                          <p:val>
                                            <p:strVal val="1+#ppt_w/2"/>
                                          </p:val>
                                        </p:tav>
                                        <p:tav tm="100000">
                                          <p:val>
                                            <p:strVal val="#ppt_x"/>
                                          </p:val>
                                        </p:tav>
                                      </p:tavLst>
                                    </p:anim>
                                    <p:anim calcmode="lin" valueType="num">
                                      <p:cBhvr>
                                        <p:cTn id="84" dur="500" fill="hold"/>
                                        <p:tgtEl>
                                          <p:spTgt spid="32"/>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p:cBhvr>
                                        <p:cTn id="87" dur="500"/>
                                        <p:tgtEl>
                                          <p:spTgt spid="35"/>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ppt_x</p:attrName>
                                        </p:attrNameLst>
                                      </p:cBhvr>
                                      <p:tavLst>
                                        <p:tav tm="0">
                                          <p:val>
                                            <p:strVal val="1+#ppt_w/2"/>
                                          </p:val>
                                        </p:tav>
                                        <p:tav tm="100000">
                                          <p:val>
                                            <p:strVal val="#ppt_x"/>
                                          </p:val>
                                        </p:tav>
                                      </p:tavLst>
                                    </p:anim>
                                    <p:anim calcmode="lin" valueType="num">
                                      <p:cBhvr>
                                        <p:cTn id="91" dur="500" fill="hold"/>
                                        <p:tgtEl>
                                          <p:spTgt spid="36"/>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p:cBhvr>
                                        <p:cTn id="94" dur="500"/>
                                        <p:tgtEl>
                                          <p:spTgt spid="37"/>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ppt_x</p:attrName>
                                        </p:attrNameLst>
                                      </p:cBhvr>
                                      <p:tavLst>
                                        <p:tav tm="0">
                                          <p:val>
                                            <p:strVal val="1+#ppt_w/2"/>
                                          </p:val>
                                        </p:tav>
                                        <p:tav tm="100000">
                                          <p:val>
                                            <p:strVal val="#ppt_x"/>
                                          </p:val>
                                        </p:tav>
                                      </p:tavLst>
                                    </p:anim>
                                    <p:anim calcmode="lin" valueType="num">
                                      <p:cBhvr>
                                        <p:cTn id="98" dur="500" fill="hold"/>
                                        <p:tgtEl>
                                          <p:spTgt spid="38"/>
                                        </p:tgtEl>
                                        <p:attrNameLst>
                                          <p:attrName>ppt_y</p:attrName>
                                        </p:attrNameLst>
                                      </p:cBhvr>
                                      <p:tavLst>
                                        <p:tav tm="0">
                                          <p:val>
                                            <p:strVal val="#ppt_y"/>
                                          </p:val>
                                        </p:tav>
                                        <p:tav tm="100000">
                                          <p:val>
                                            <p:strVal val="#ppt_y"/>
                                          </p:val>
                                        </p:tav>
                                      </p:tavLst>
                                    </p:anim>
                                  </p:childTnLst>
                                </p:cTn>
                              </p:par>
                              <p:par>
                                <p:cTn id="99" presetID="6" presetClass="entr" presetSubtype="16"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p:cBhvr>
                                        <p:cTn id="101" dur="500"/>
                                        <p:tgtEl>
                                          <p:spTgt spid="39"/>
                                        </p:tgtEl>
                                      </p:cBhvr>
                                    </p:animEffect>
                                  </p:childTnLst>
                                </p:cTn>
                              </p:par>
                              <p:par>
                                <p:cTn id="102" presetID="2" presetClass="entr" presetSubtype="2"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p:cTn id="104" dur="500" fill="hold"/>
                                        <p:tgtEl>
                                          <p:spTgt spid="40"/>
                                        </p:tgtEl>
                                        <p:attrNameLst>
                                          <p:attrName>ppt_x</p:attrName>
                                        </p:attrNameLst>
                                      </p:cBhvr>
                                      <p:tavLst>
                                        <p:tav tm="0">
                                          <p:val>
                                            <p:strVal val="1+#ppt_w/2"/>
                                          </p:val>
                                        </p:tav>
                                        <p:tav tm="100000">
                                          <p:val>
                                            <p:strVal val="#ppt_x"/>
                                          </p:val>
                                        </p:tav>
                                      </p:tavLst>
                                    </p:anim>
                                    <p:anim calcmode="lin" valueType="num">
                                      <p:cBhvr>
                                        <p:cTn id="105" dur="500" fill="hold"/>
                                        <p:tgtEl>
                                          <p:spTgt spid="40"/>
                                        </p:tgtEl>
                                        <p:attrNameLst>
                                          <p:attrName>ppt_y</p:attrName>
                                        </p:attrNameLst>
                                      </p:cBhvr>
                                      <p:tavLst>
                                        <p:tav tm="0">
                                          <p:val>
                                            <p:strVal val="#ppt_y"/>
                                          </p:val>
                                        </p:tav>
                                        <p:tav tm="100000">
                                          <p:val>
                                            <p:strVal val="#ppt_y"/>
                                          </p:val>
                                        </p:tav>
                                      </p:tavLst>
                                    </p:anim>
                                  </p:childTnLst>
                                </p:cTn>
                              </p:par>
                              <p:par>
                                <p:cTn id="106" presetID="6" presetClass="entr" presetSubtype="16"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p:cBhvr>
                                        <p:cTn id="108" dur="500"/>
                                        <p:tgtEl>
                                          <p:spTgt spid="41"/>
                                        </p:tgtEl>
                                      </p:cBhvr>
                                    </p:animEffect>
                                  </p:childTnLst>
                                </p:cTn>
                              </p:par>
                              <p:par>
                                <p:cTn id="109" presetID="2" presetClass="entr" presetSubtype="2"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p:cTn id="111" dur="500" fill="hold"/>
                                        <p:tgtEl>
                                          <p:spTgt spid="42"/>
                                        </p:tgtEl>
                                        <p:attrNameLst>
                                          <p:attrName>ppt_x</p:attrName>
                                        </p:attrNameLst>
                                      </p:cBhvr>
                                      <p:tavLst>
                                        <p:tav tm="0">
                                          <p:val>
                                            <p:strVal val="1+#ppt_w/2"/>
                                          </p:val>
                                        </p:tav>
                                        <p:tav tm="100000">
                                          <p:val>
                                            <p:strVal val="#ppt_x"/>
                                          </p:val>
                                        </p:tav>
                                      </p:tavLst>
                                    </p:anim>
                                    <p:anim calcmode="lin" valueType="num">
                                      <p:cBhvr>
                                        <p:cTn id="11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100" grpId="0" bldLvl="0" animBg="1" autoUpdateAnimBg="0"/>
      <p:bldP spid="4107" grpId="0" bldLvl="0" animBg="1" autoUpdateAnimBg="0"/>
      <p:bldP spid="4108" grpId="0" bldLvl="0" animBg="1" autoUpdateAnimBg="0"/>
      <p:bldP spid="23" grpId="0" bldLvl="0" animBg="1" autoUpdateAnimBg="0"/>
      <p:bldP spid="24" grpId="0" bldLvl="0" animBg="1" autoUpdateAnimBg="0"/>
      <p:bldP spid="25" grpId="0" bldLvl="0" animBg="1" autoUpdateAnimBg="0"/>
      <p:bldP spid="26"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P spid="21" grpId="0" bldLvl="0" animBg="1" autoUpdateAnimBg="0"/>
      <p:bldP spid="22"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5" grpId="0" bldLvl="0" animBg="1" autoUpdateAnimBg="0"/>
      <p:bldP spid="36" grpId="0" bldLvl="0" animBg="1" autoUpdateAnimBg="0"/>
      <p:bldP spid="37" grpId="0" bldLvl="0" animBg="1" autoUpdateAnimBg="0"/>
      <p:bldP spid="38" grpId="0" bldLvl="0" animBg="1" autoUpdateAnimBg="0"/>
      <p:bldP spid="39" grpId="0" bldLvl="0" animBg="1" autoUpdateAnimBg="0"/>
      <p:bldP spid="40" grpId="0" bldLvl="0" animBg="1" autoUpdateAnimBg="0"/>
      <p:bldP spid="41" grpId="0" bldLvl="0" animBg="1" autoUpdateAnimBg="0"/>
      <p:bldP spid="4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4-2 </a:t>
            </a:r>
            <a:r>
              <a:rPr lang="zh-CN" altLang="en-US" sz="2800" b="1" dirty="0" smtClean="0">
                <a:solidFill>
                  <a:schemeClr val="bg1"/>
                </a:solidFill>
                <a:latin typeface="Calibri" pitchFamily="34" charset="0"/>
                <a:sym typeface="Calibri" pitchFamily="34" charset="0"/>
              </a:rPr>
              <a:t>访谈记录</a:t>
            </a:r>
            <a:endParaRPr lang="en-US" altLang="zh-CN" sz="2800" b="1" dirty="0" smtClean="0">
              <a:solidFill>
                <a:schemeClr val="bg1"/>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8" y="1987000"/>
            <a:ext cx="2629975" cy="167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75" y="1347665"/>
            <a:ext cx="6342883" cy="295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6134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08318"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界面原型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5-1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35" y="915635"/>
            <a:ext cx="7952412"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5853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5-2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3537" y="915635"/>
            <a:ext cx="7856807"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3446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704146"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用例图与用例描述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7374144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用例图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
        <p:nvSpPr>
          <p:cNvPr id="8" name="TextBox 7"/>
          <p:cNvSpPr>
            <a:spLocks noChangeArrowheads="1"/>
          </p:cNvSpPr>
          <p:nvPr/>
        </p:nvSpPr>
        <p:spPr bwMode="auto">
          <a:xfrm>
            <a:off x="5580070" y="4168416"/>
            <a:ext cx="3096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使用</a:t>
            </a:r>
            <a:r>
              <a:rPr lang="zh-CN" altLang="en-US" sz="1600" b="1" dirty="0">
                <a:solidFill>
                  <a:srgbClr val="000000"/>
                </a:solidFill>
                <a:latin typeface="Calibri" pitchFamily="34" charset="0"/>
                <a:sym typeface="Calibri" pitchFamily="34" charset="0"/>
              </a:rPr>
              <a:t>功能模块用例图</a:t>
            </a:r>
          </a:p>
        </p:txBody>
      </p:sp>
      <p:pic>
        <p:nvPicPr>
          <p:cNvPr id="10" name="图片 9"/>
          <p:cNvPicPr/>
          <p:nvPr/>
        </p:nvPicPr>
        <p:blipFill>
          <a:blip r:embed="rId3"/>
          <a:stretch>
            <a:fillRect/>
          </a:stretch>
        </p:blipFill>
        <p:spPr>
          <a:xfrm>
            <a:off x="1331775" y="932332"/>
            <a:ext cx="4320300" cy="3671478"/>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426195490"/>
              </p:ext>
            </p:extLst>
          </p:nvPr>
        </p:nvGraphicFramePr>
        <p:xfrm>
          <a:off x="6084104" y="1225227"/>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图</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23</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20</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15</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60</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用例描述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
        <p:nvSpPr>
          <p:cNvPr id="7" name="TextBox 7"/>
          <p:cNvSpPr>
            <a:spLocks noChangeArrowheads="1"/>
          </p:cNvSpPr>
          <p:nvPr/>
        </p:nvSpPr>
        <p:spPr bwMode="auto">
          <a:xfrm>
            <a:off x="4716010" y="4270235"/>
            <a:ext cx="4392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学习者查看项目列表用例描述</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33" y="915635"/>
            <a:ext cx="4416087" cy="388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表格 8"/>
          <p:cNvGraphicFramePr>
            <a:graphicFrameLocks noGrp="1"/>
          </p:cNvGraphicFramePr>
          <p:nvPr>
            <p:extLst>
              <p:ext uri="{D42A27DB-BD31-4B8C-83A1-F6EECF244321}">
                <p14:modId xmlns:p14="http://schemas.microsoft.com/office/powerpoint/2010/main" val="2164349705"/>
              </p:ext>
            </p:extLst>
          </p:nvPr>
        </p:nvGraphicFramePr>
        <p:xfrm>
          <a:off x="5796084" y="1563680"/>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描述数量</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38</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21</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9</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71</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0767974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数据字典与</a:t>
            </a:r>
            <a:r>
              <a:rPr lang="en-US" altLang="zh-CN" sz="2800" b="1" dirty="0" smtClean="0">
                <a:solidFill>
                  <a:srgbClr val="E36C09"/>
                </a:solidFill>
                <a:latin typeface="宋体" pitchFamily="2" charset="-122"/>
                <a:sym typeface="宋体" pitchFamily="2" charset="-122"/>
              </a:rPr>
              <a:t>E-R</a:t>
            </a:r>
            <a:r>
              <a:rPr lang="zh-CN" altLang="en-US" sz="2800" b="1" dirty="0" smtClean="0">
                <a:solidFill>
                  <a:srgbClr val="E36C09"/>
                </a:solidFill>
                <a:latin typeface="宋体" pitchFamily="2" charset="-122"/>
                <a:sym typeface="宋体" pitchFamily="2" charset="-122"/>
              </a:rPr>
              <a:t>图</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38978380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119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11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7-1 </a:t>
            </a:r>
            <a:r>
              <a:rPr lang="zh-CN" altLang="en-US" sz="2800" b="1" dirty="0" smtClean="0">
                <a:solidFill>
                  <a:schemeClr val="bg1"/>
                </a:solidFill>
                <a:latin typeface="Calibri" pitchFamily="34" charset="0"/>
                <a:sym typeface="Calibri" pitchFamily="34" charset="0"/>
              </a:rPr>
              <a:t>数据字典描述方法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
        <p:nvSpPr>
          <p:cNvPr id="7" name="TextBox 7"/>
          <p:cNvSpPr>
            <a:spLocks noChangeArrowheads="1"/>
          </p:cNvSpPr>
          <p:nvPr/>
        </p:nvSpPr>
        <p:spPr bwMode="auto">
          <a:xfrm>
            <a:off x="395710" y="1144206"/>
            <a:ext cx="3960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数据来源：原数据库</a:t>
            </a:r>
            <a:r>
              <a:rPr lang="en-US" altLang="zh-CN" sz="1600" b="1" dirty="0" smtClean="0">
                <a:solidFill>
                  <a:srgbClr val="000000"/>
                </a:solidFill>
                <a:latin typeface="Calibri" pitchFamily="34" charset="0"/>
                <a:sym typeface="Calibri" pitchFamily="34" charset="0"/>
              </a:rPr>
              <a:t>SQL</a:t>
            </a:r>
            <a:r>
              <a:rPr lang="zh-CN" altLang="en-US" sz="1600" b="1" dirty="0" smtClean="0">
                <a:solidFill>
                  <a:srgbClr val="000000"/>
                </a:solidFill>
                <a:latin typeface="Calibri" pitchFamily="34" charset="0"/>
                <a:sym typeface="Calibri" pitchFamily="34" charset="0"/>
              </a:rPr>
              <a:t>文件</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31</a:t>
            </a:r>
            <a:r>
              <a:rPr lang="zh-CN" altLang="en-US" sz="1600" b="1" dirty="0" smtClean="0">
                <a:solidFill>
                  <a:srgbClr val="000000"/>
                </a:solidFill>
                <a:latin typeface="Calibri" pitchFamily="34" charset="0"/>
                <a:sym typeface="Calibri" pitchFamily="34" charset="0"/>
              </a:rPr>
              <a:t>张表</a:t>
            </a:r>
            <a:endParaRPr lang="en-US" altLang="zh-CN" sz="1600" b="1" dirty="0" smtClean="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9256913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数据字典</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386825113"/>
              </p:ext>
            </p:extLst>
          </p:nvPr>
        </p:nvGraphicFramePr>
        <p:xfrm>
          <a:off x="683730" y="1059645"/>
          <a:ext cx="7848545" cy="3484282"/>
        </p:xfrm>
        <a:graphic>
          <a:graphicData uri="http://schemas.openxmlformats.org/drawingml/2006/table">
            <a:tbl>
              <a:tblPr firstRow="1" firstCol="1" bandRow="1">
                <a:tableStyleId>{5C22544A-7EE6-4342-B048-85BDC9FD1C3A}</a:tableStyleId>
              </a:tblPr>
              <a:tblGrid>
                <a:gridCol w="1569709"/>
                <a:gridCol w="1569709"/>
                <a:gridCol w="1569709"/>
                <a:gridCol w="1569709"/>
                <a:gridCol w="1569709"/>
              </a:tblGrid>
              <a:tr h="177651">
                <a:tc>
                  <a:txBody>
                    <a:bodyPr/>
                    <a:lstStyle/>
                    <a:p>
                      <a:pPr algn="just">
                        <a:spcAft>
                          <a:spcPts val="0"/>
                        </a:spcAft>
                      </a:pPr>
                      <a:r>
                        <a:rPr lang="en-US" sz="1400" kern="100" dirty="0">
                          <a:effectLst/>
                        </a:rPr>
                        <a:t>Field name</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Data type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Field Length</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Constrain</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Description</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userid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 PRIMARY KEY</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instanceid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实例的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roleid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用户所扮演的角色</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isindicator</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标记是否为指导者</a:t>
                      </a:r>
                      <a:endParaRPr lang="zh-CN" sz="1400" kern="100" dirty="0">
                        <a:effectLst/>
                        <a:latin typeface="Times New Roman"/>
                        <a:ea typeface="宋体"/>
                      </a:endParaRPr>
                    </a:p>
                  </a:txBody>
                  <a:tcPr marL="68580" marR="68580" marT="0" marB="0"/>
                </a:tc>
              </a:tr>
              <a:tr h="355301">
                <a:tc>
                  <a:txBody>
                    <a:bodyPr/>
                    <a:lstStyle/>
                    <a:p>
                      <a:pPr algn="just">
                        <a:spcAft>
                          <a:spcPts val="0"/>
                        </a:spcAft>
                      </a:pPr>
                      <a:r>
                        <a:rPr lang="en-US" sz="1400" kern="100">
                          <a:effectLst/>
                        </a:rPr>
                        <a:t>isobserver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标记是否为观察者</a:t>
                      </a:r>
                      <a:endParaRPr lang="zh-CN" sz="1400" kern="100">
                        <a:effectLst/>
                        <a:latin typeface="Times New Roman"/>
                        <a:ea typeface="宋体"/>
                      </a:endParaRPr>
                    </a:p>
                  </a:txBody>
                  <a:tcPr marL="68580" marR="68580" marT="0" marB="0"/>
                </a:tc>
              </a:tr>
              <a:tr h="1065904">
                <a:tc>
                  <a:txBody>
                    <a:bodyPr/>
                    <a:lstStyle/>
                    <a:p>
                      <a:pPr algn="just">
                        <a:spcAft>
                          <a:spcPts val="0"/>
                        </a:spcAft>
                      </a:pPr>
                      <a:r>
                        <a:rPr lang="en-US" sz="1400" kern="100">
                          <a:effectLst/>
                        </a:rPr>
                        <a:t>applytime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timestamp</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NOT NULL DEFAULT CURRENT_TIMESTAMP ON UPDATE CURRENT_TIMESTAMP</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用户申请时间</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ischecked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是否审核过</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isaccepted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是否审核通过</a:t>
                      </a:r>
                      <a:endParaRPr lang="zh-CN" sz="1400" kern="100" dirty="0">
                        <a:effectLst/>
                        <a:latin typeface="Times New Roman"/>
                        <a:ea typeface="宋体"/>
                      </a:endParaRPr>
                    </a:p>
                  </a:txBody>
                  <a:tcPr marL="68580" marR="68580" marT="0" marB="0"/>
                </a:tc>
              </a:tr>
            </a:tbl>
          </a:graphicData>
        </a:graphic>
      </p:graphicFrame>
      <p:sp>
        <p:nvSpPr>
          <p:cNvPr id="8" name="矩形 7"/>
          <p:cNvSpPr/>
          <p:nvPr/>
        </p:nvSpPr>
        <p:spPr>
          <a:xfrm>
            <a:off x="4355985" y="627062"/>
            <a:ext cx="1385379" cy="338554"/>
          </a:xfrm>
          <a:prstGeom prst="rect">
            <a:avLst/>
          </a:prstGeom>
        </p:spPr>
        <p:txBody>
          <a:bodyPr wrap="none">
            <a:spAutoFit/>
          </a:bodyPr>
          <a:lstStyle/>
          <a:p>
            <a:r>
              <a:rPr lang="en-US" altLang="zh-CN" sz="1600" b="1" dirty="0" smtClean="0">
                <a:solidFill>
                  <a:srgbClr val="000000"/>
                </a:solidFill>
                <a:latin typeface="Calibri" pitchFamily="34" charset="0"/>
              </a:rPr>
              <a:t>application </a:t>
            </a:r>
            <a:r>
              <a:rPr lang="zh-CN" altLang="en-US" sz="1600" b="1" dirty="0">
                <a:solidFill>
                  <a:srgbClr val="000000"/>
                </a:solidFill>
                <a:latin typeface="Calibri" pitchFamily="34" charset="0"/>
              </a:rPr>
              <a:t>表</a:t>
            </a:r>
            <a:endParaRPr lang="zh-CN" altLang="zh-CN" sz="1600" b="1" dirty="0">
              <a:solidFill>
                <a:srgbClr val="000000"/>
              </a:solidFill>
              <a:latin typeface="Calibri" pitchFamily="34" charset="0"/>
            </a:endParaRPr>
          </a:p>
        </p:txBody>
      </p:sp>
    </p:spTree>
    <p:extLst>
      <p:ext uri="{BB962C8B-B14F-4D97-AF65-F5344CB8AC3E}">
        <p14:creationId xmlns:p14="http://schemas.microsoft.com/office/powerpoint/2010/main" val="2879715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a:solidFill>
                  <a:srgbClr val="E36C09"/>
                </a:solidFill>
                <a:latin typeface="宋体" pitchFamily="2" charset="-122"/>
                <a:sym typeface="宋体" pitchFamily="2" charset="-122"/>
              </a:rPr>
              <a:t>SRS</a:t>
            </a:r>
            <a:r>
              <a:rPr lang="zh-CN" altLang="en-US" sz="2800" b="1" dirty="0" smtClean="0">
                <a:solidFill>
                  <a:srgbClr val="E36C09"/>
                </a:solidFill>
                <a:latin typeface="宋体" pitchFamily="2" charset="-122"/>
                <a:sym typeface="宋体" pitchFamily="2" charset="-122"/>
              </a:rPr>
              <a:t>概述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594009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5940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数据获取</a:t>
            </a:r>
            <a:r>
              <a:rPr lang="zh-CN" altLang="en-US" sz="2800" b="1" dirty="0">
                <a:solidFill>
                  <a:schemeClr val="bg1"/>
                </a:solidFill>
                <a:latin typeface="Calibri" pitchFamily="34" charset="0"/>
                <a:sym typeface="Calibri" pitchFamily="34" charset="0"/>
              </a:rPr>
              <a:t>、整合、保存和处理</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
        <p:nvSpPr>
          <p:cNvPr id="7" name="TextBox 7"/>
          <p:cNvSpPr>
            <a:spLocks noChangeArrowheads="1"/>
          </p:cNvSpPr>
          <p:nvPr/>
        </p:nvSpPr>
        <p:spPr bwMode="auto">
          <a:xfrm>
            <a:off x="558215" y="1347665"/>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、案例资料自上传日期起，将永久保存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2</a:t>
            </a:r>
            <a:r>
              <a:rPr lang="zh-CN" altLang="en-US" sz="1600" b="1" dirty="0" smtClean="0">
                <a:solidFill>
                  <a:srgbClr val="000000"/>
                </a:solidFill>
                <a:latin typeface="Calibri" pitchFamily="34" charset="0"/>
              </a:rPr>
              <a:t>、讨论</a:t>
            </a:r>
            <a:r>
              <a:rPr lang="zh-CN" altLang="en-US" sz="1600" b="1" dirty="0">
                <a:solidFill>
                  <a:srgbClr val="000000"/>
                </a:solidFill>
                <a:latin typeface="Calibri" pitchFamily="34" charset="0"/>
              </a:rPr>
              <a:t>版里的发帖自发起日期起，将永久保存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、答疑的记录自教师答疑后起，将永久保存。</a:t>
            </a:r>
          </a:p>
        </p:txBody>
      </p:sp>
    </p:spTree>
    <p:extLst>
      <p:ext uri="{BB962C8B-B14F-4D97-AF65-F5344CB8AC3E}">
        <p14:creationId xmlns:p14="http://schemas.microsoft.com/office/powerpoint/2010/main" val="30213924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7-4 E-R</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09" y="987640"/>
            <a:ext cx="7560525" cy="36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40364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08579"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JAD</a:t>
            </a:r>
            <a:r>
              <a:rPr lang="zh-CN" altLang="en-US" sz="2800" b="1" dirty="0" smtClean="0">
                <a:solidFill>
                  <a:srgbClr val="E36C09"/>
                </a:solidFill>
                <a:latin typeface="宋体" pitchFamily="2" charset="-122"/>
                <a:sym typeface="宋体" pitchFamily="2" charset="-122"/>
              </a:rPr>
              <a:t>会议</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1818972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2843881"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298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8-1 JAD</a:t>
            </a:r>
            <a:r>
              <a:rPr lang="zh-CN" altLang="en-US" sz="2800" b="1" dirty="0" smtClean="0">
                <a:solidFill>
                  <a:schemeClr val="bg1"/>
                </a:solidFill>
                <a:latin typeface="Calibri" pitchFamily="34" charset="0"/>
                <a:sym typeface="Calibri" pitchFamily="34" charset="0"/>
              </a:rPr>
              <a:t>会议</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
        <p:nvSpPr>
          <p:cNvPr id="7" name="TextBox 7"/>
          <p:cNvSpPr>
            <a:spLocks noChangeArrowheads="1"/>
          </p:cNvSpPr>
          <p:nvPr/>
        </p:nvSpPr>
        <p:spPr bwMode="auto">
          <a:xfrm>
            <a:off x="251700" y="916434"/>
            <a:ext cx="8497925"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暂无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2710134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40639"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需求优先级</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Tree>
    <p:extLst>
      <p:ext uri="{BB962C8B-B14F-4D97-AF65-F5344CB8AC3E}">
        <p14:creationId xmlns:p14="http://schemas.microsoft.com/office/powerpoint/2010/main" val="34703788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优先级描述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
        <p:nvSpPr>
          <p:cNvPr id="7"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、参与优先级打分的用户代表主要有：客户</a:t>
            </a:r>
            <a:r>
              <a:rPr lang="zh-CN" altLang="en-US" sz="1600" b="1" dirty="0" smtClean="0">
                <a:solidFill>
                  <a:srgbClr val="000000"/>
                </a:solidFill>
                <a:latin typeface="Calibri" pitchFamily="34" charset="0"/>
                <a:sym typeface="Calibri" pitchFamily="34" charset="0"/>
              </a:rPr>
              <a:t>代表、游客代表、</a:t>
            </a:r>
            <a:r>
              <a:rPr lang="zh-CN" altLang="en-US" sz="1600" b="1" dirty="0">
                <a:solidFill>
                  <a:srgbClr val="000000"/>
                </a:solidFill>
                <a:latin typeface="Calibri" pitchFamily="34" charset="0"/>
                <a:sym typeface="Calibri" pitchFamily="34" charset="0"/>
              </a:rPr>
              <a:t>教师</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管理员</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学生</a:t>
            </a:r>
            <a:r>
              <a:rPr lang="zh-CN" altLang="en-US" sz="1600" b="1" dirty="0" smtClean="0">
                <a:solidFill>
                  <a:srgbClr val="000000"/>
                </a:solidFill>
                <a:latin typeface="Calibri" pitchFamily="34" charset="0"/>
                <a:sym typeface="Calibri" pitchFamily="34" charset="0"/>
              </a:rPr>
              <a:t>代表。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、用户代表负责为用例的相对收益、相对损失部分打分，项目经理负责为用例的相对风险、相对成本打分，权重比例由客户代表（杨枨老师）提出。</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利益表示“如果实现，给用户带来的利益”；损失表示“如果不实现，给用户带来的损失”；风险表示“如果实现，存在的技术风险”；费用表示“如果实现，需要产生的费用”；权重比例是各个用户分类在最后评分时的加权值。</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优先级采用</a:t>
            </a:r>
            <a:r>
              <a:rPr lang="en-US" altLang="zh-CN" sz="1600" b="1" dirty="0">
                <a:solidFill>
                  <a:srgbClr val="FF0000"/>
                </a:solidFill>
                <a:latin typeface="Calibri" pitchFamily="34" charset="0"/>
                <a:sym typeface="Calibri" pitchFamily="34" charset="0"/>
              </a:rPr>
              <a:t>QFD</a:t>
            </a:r>
            <a:r>
              <a:rPr lang="zh-CN" altLang="en-US" sz="1600" b="1" dirty="0">
                <a:solidFill>
                  <a:srgbClr val="FF0000"/>
                </a:solidFill>
                <a:latin typeface="Calibri" pitchFamily="34" charset="0"/>
                <a:sym typeface="Calibri" pitchFamily="34" charset="0"/>
              </a:rPr>
              <a:t>算法。公式：优先级</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（价值）</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（成本</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风险）</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、本次开发建议优先级为</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以上（包括</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）的必须实现</a:t>
            </a:r>
            <a:r>
              <a:rPr lang="zh-CN" altLang="en-US" sz="1600" b="1" dirty="0">
                <a:solidFill>
                  <a:srgbClr val="000000"/>
                </a:solidFill>
                <a:latin typeface="Calibri" pitchFamily="34" charset="0"/>
                <a:sym typeface="Calibri" pitchFamily="34" charset="0"/>
              </a:rPr>
              <a:t>；若优先级低于</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，可根据开发进度选择实现。</a:t>
            </a:r>
          </a:p>
        </p:txBody>
      </p:sp>
    </p:spTree>
    <p:extLst>
      <p:ext uri="{BB962C8B-B14F-4D97-AF65-F5344CB8AC3E}">
        <p14:creationId xmlns:p14="http://schemas.microsoft.com/office/powerpoint/2010/main" val="583167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622686475"/>
              </p:ext>
            </p:extLst>
          </p:nvPr>
        </p:nvGraphicFramePr>
        <p:xfrm>
          <a:off x="1043754" y="1388701"/>
          <a:ext cx="6624461" cy="679014"/>
        </p:xfrm>
        <a:graphic>
          <a:graphicData uri="http://schemas.openxmlformats.org/drawingml/2006/table">
            <a:tbl>
              <a:tblPr firstRow="1" firstCol="1" bandRow="1">
                <a:tableStyleId>{5C22544A-7EE6-4342-B048-85BDC9FD1C3A}</a:tableStyleId>
              </a:tblPr>
              <a:tblGrid>
                <a:gridCol w="1308896"/>
                <a:gridCol w="1328691"/>
                <a:gridCol w="1328691"/>
                <a:gridCol w="1328691"/>
                <a:gridCol w="1329492"/>
              </a:tblGrid>
              <a:tr h="343932">
                <a:tc>
                  <a:txBody>
                    <a:bodyPr/>
                    <a:lstStyle/>
                    <a:p>
                      <a:pPr algn="just">
                        <a:spcAft>
                          <a:spcPts val="0"/>
                        </a:spcAft>
                      </a:pPr>
                      <a:r>
                        <a:rPr lang="zh-CN" sz="1400" kern="100" dirty="0">
                          <a:effectLst/>
                        </a:rPr>
                        <a:t>　</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相对收益</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相对损失</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相对成本</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nchor="ctr"/>
                </a:tc>
              </a:tr>
              <a:tr h="335082">
                <a:tc>
                  <a:txBody>
                    <a:bodyPr/>
                    <a:lstStyle/>
                    <a:p>
                      <a:pPr algn="just">
                        <a:spcAft>
                          <a:spcPts val="0"/>
                        </a:spcAft>
                      </a:pPr>
                      <a:r>
                        <a:rPr lang="zh-CN" sz="1400" kern="100" dirty="0">
                          <a:effectLst/>
                        </a:rPr>
                        <a:t>相对权重</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04565887"/>
              </p:ext>
            </p:extLst>
          </p:nvPr>
        </p:nvGraphicFramePr>
        <p:xfrm>
          <a:off x="1043754" y="2831891"/>
          <a:ext cx="6696468" cy="747929"/>
        </p:xfrm>
        <a:graphic>
          <a:graphicData uri="http://schemas.openxmlformats.org/drawingml/2006/table">
            <a:tbl>
              <a:tblPr firstRow="1" firstCol="1" bandRow="1">
                <a:tableStyleId>{5C22544A-7EE6-4342-B048-85BDC9FD1C3A}</a:tableStyleId>
              </a:tblPr>
              <a:tblGrid>
                <a:gridCol w="1116078"/>
                <a:gridCol w="1116078"/>
                <a:gridCol w="1116078"/>
                <a:gridCol w="1116078"/>
                <a:gridCol w="1116078"/>
                <a:gridCol w="1116078"/>
              </a:tblGrid>
              <a:tr h="360000">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客户代表</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dirty="0">
                          <a:effectLst/>
                        </a:rPr>
                        <a:t>教师用户</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学生用户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管理员用户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游客用户</a:t>
                      </a:r>
                      <a:endParaRPr lang="zh-CN" sz="1400" kern="100">
                        <a:effectLst/>
                        <a:latin typeface="Times New Roman"/>
                        <a:ea typeface="宋体"/>
                      </a:endParaRPr>
                    </a:p>
                  </a:txBody>
                  <a:tcPr marL="68580" marR="68580" marT="0" marB="0" anchor="ctr"/>
                </a:tc>
              </a:tr>
              <a:tr h="387929">
                <a:tc>
                  <a:txBody>
                    <a:bodyPr/>
                    <a:lstStyle/>
                    <a:p>
                      <a:pPr algn="just">
                        <a:spcAft>
                          <a:spcPts val="0"/>
                        </a:spcAft>
                      </a:pPr>
                      <a:r>
                        <a:rPr lang="zh-CN" sz="1400" kern="100">
                          <a:effectLst/>
                        </a:rPr>
                        <a:t>相对权重</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1.5</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　</a:t>
                      </a:r>
                      <a:r>
                        <a:rPr lang="en-US" sz="1400" kern="100" dirty="0">
                          <a:effectLst/>
                        </a:rPr>
                        <a:t>0.5</a:t>
                      </a:r>
                      <a:endParaRPr lang="zh-CN" sz="14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
        <p:nvSpPr>
          <p:cNvPr id="9" name="TextBox 7"/>
          <p:cNvSpPr>
            <a:spLocks noChangeArrowheads="1"/>
          </p:cNvSpPr>
          <p:nvPr/>
        </p:nvSpPr>
        <p:spPr bwMode="auto">
          <a:xfrm>
            <a:off x="7308190" y="4083855"/>
            <a:ext cx="2016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（部分）</a:t>
            </a:r>
            <a:endParaRPr lang="zh-CN" altLang="en-US" sz="1600" b="1" dirty="0">
              <a:solidFill>
                <a:srgbClr val="000000"/>
              </a:solidFill>
              <a:latin typeface="Calibri" pitchFamily="34" charset="0"/>
              <a:sym typeface="Calibri" pitchFamily="34" charset="0"/>
            </a:endParaRPr>
          </a:p>
        </p:txBody>
      </p:sp>
      <p:sp>
        <p:nvSpPr>
          <p:cNvPr id="8" name="TextBox 7"/>
          <p:cNvSpPr>
            <a:spLocks noChangeArrowheads="1"/>
          </p:cNvSpPr>
          <p:nvPr/>
        </p:nvSpPr>
        <p:spPr bwMode="auto">
          <a:xfrm>
            <a:off x="251700" y="916434"/>
            <a:ext cx="8497925"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暂无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386630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P spid="8"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51984"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UML</a:t>
            </a:r>
            <a:r>
              <a:rPr lang="zh-CN" altLang="en-US" sz="2800" b="1" dirty="0" smtClean="0">
                <a:solidFill>
                  <a:srgbClr val="E36C09"/>
                </a:solidFill>
                <a:latin typeface="宋体" pitchFamily="2" charset="-122"/>
                <a:sym typeface="宋体" pitchFamily="2" charset="-122"/>
              </a:rPr>
              <a:t>图例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10-1 </a:t>
            </a:r>
            <a:r>
              <a:rPr lang="zh-CN" altLang="en-US" sz="2800" b="1" dirty="0" smtClean="0">
                <a:solidFill>
                  <a:schemeClr val="bg1"/>
                </a:solidFill>
                <a:latin typeface="Calibri" pitchFamily="34" charset="0"/>
                <a:sym typeface="Calibri" pitchFamily="34" charset="0"/>
              </a:rPr>
              <a:t>对话框图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
        <p:nvSpPr>
          <p:cNvPr id="8" name="TextBox 7"/>
          <p:cNvSpPr>
            <a:spLocks noChangeArrowheads="1"/>
          </p:cNvSpPr>
          <p:nvPr/>
        </p:nvSpPr>
        <p:spPr bwMode="auto">
          <a:xfrm>
            <a:off x="4139970" y="4155860"/>
            <a:ext cx="3096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管理员案例管理</a:t>
            </a:r>
          </a:p>
        </p:txBody>
      </p:sp>
      <p:pic>
        <p:nvPicPr>
          <p:cNvPr id="9" name="图片 8"/>
          <p:cNvPicPr/>
          <p:nvPr/>
        </p:nvPicPr>
        <p:blipFill>
          <a:blip r:embed="rId3"/>
          <a:stretch>
            <a:fillRect/>
          </a:stretch>
        </p:blipFill>
        <p:spPr>
          <a:xfrm>
            <a:off x="1043755" y="958997"/>
            <a:ext cx="2683455" cy="3700898"/>
          </a:xfrm>
          <a:prstGeom prst="rect">
            <a:avLst/>
          </a:prstGeom>
        </p:spPr>
      </p:pic>
      <p:sp>
        <p:nvSpPr>
          <p:cNvPr id="11" name="TextBox 7"/>
          <p:cNvSpPr>
            <a:spLocks noChangeArrowheads="1"/>
          </p:cNvSpPr>
          <p:nvPr/>
        </p:nvSpPr>
        <p:spPr bwMode="auto">
          <a:xfrm>
            <a:off x="4067965"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42</a:t>
            </a:r>
            <a:r>
              <a:rPr lang="zh-CN" altLang="en-US" sz="1600" b="1" dirty="0">
                <a:solidFill>
                  <a:srgbClr val="000000"/>
                </a:solidFill>
                <a:latin typeface="Calibri" pitchFamily="34" charset="0"/>
                <a:sym typeface="Calibri" pitchFamily="34" charset="0"/>
              </a:rPr>
              <a:t>张</a:t>
            </a: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1"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699" y="2718617"/>
            <a:ext cx="41042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a:t>
            </a:r>
            <a:r>
              <a:rPr lang="zh-CN" altLang="en-US" sz="1600" b="1" dirty="0" smtClean="0">
                <a:latin typeface="宋体" pitchFamily="2" charset="-122"/>
                <a:sym typeface="宋体" pitchFamily="2" charset="-122"/>
              </a:rPr>
              <a:t>系统</a:t>
            </a:r>
            <a:endParaRPr lang="en-US" altLang="zh-CN" sz="1600" b="1" dirty="0" smtClean="0">
              <a:latin typeface="宋体" pitchFamily="2" charset="-122"/>
              <a:sym typeface="宋体" pitchFamily="2" charset="-122"/>
            </a:endParaRPr>
          </a:p>
          <a:p>
            <a:endParaRPr lang="zh-CN" altLang="en-US" sz="1600" b="1" dirty="0">
              <a:latin typeface="宋体" pitchFamily="2" charset="-122"/>
              <a:sym typeface="宋体" pitchFamily="2" charset="-122"/>
            </a:endParaRPr>
          </a:p>
          <a:p>
            <a:r>
              <a:rPr lang="en-US" altLang="zh-CN" sz="1600" b="1" dirty="0">
                <a:latin typeface="Microsoft JhengHei UI" pitchFamily="34" charset="-120"/>
                <a:ea typeface="Microsoft JhengHei UI" pitchFamily="34" charset="-120"/>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2019/1/4</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extLst>
      <p:ext uri="{BB962C8B-B14F-4D97-AF65-F5344CB8AC3E}">
        <p14:creationId xmlns:p14="http://schemas.microsoft.com/office/powerpoint/2010/main" val="1064299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顺序图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
        <p:nvSpPr>
          <p:cNvPr id="8" name="TextBox 7"/>
          <p:cNvSpPr>
            <a:spLocks noChangeArrowheads="1"/>
          </p:cNvSpPr>
          <p:nvPr/>
        </p:nvSpPr>
        <p:spPr bwMode="auto">
          <a:xfrm>
            <a:off x="7416515" y="4126225"/>
            <a:ext cx="1691800"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zh-CN" altLang="en-US" sz="1600" b="1" dirty="0">
              <a:solidFill>
                <a:srgbClr val="000000"/>
              </a:solidFill>
              <a:latin typeface="Calibri" pitchFamily="34" charset="0"/>
              <a:sym typeface="Calibri" pitchFamily="34" charset="0"/>
            </a:endParaRPr>
          </a:p>
        </p:txBody>
      </p:sp>
      <p:pic>
        <p:nvPicPr>
          <p:cNvPr id="9" name="图片 8"/>
          <p:cNvPicPr/>
          <p:nvPr/>
        </p:nvPicPr>
        <p:blipFill>
          <a:blip r:embed="rId3"/>
          <a:stretch>
            <a:fillRect/>
          </a:stretch>
        </p:blipFill>
        <p:spPr>
          <a:xfrm>
            <a:off x="683730" y="990898"/>
            <a:ext cx="4075350" cy="3745602"/>
          </a:xfrm>
          <a:prstGeom prst="rect">
            <a:avLst/>
          </a:prstGeom>
        </p:spPr>
      </p:pic>
      <p:sp>
        <p:nvSpPr>
          <p:cNvPr id="10" name="TextBox 7"/>
          <p:cNvSpPr>
            <a:spLocks noChangeArrowheads="1"/>
          </p:cNvSpPr>
          <p:nvPr/>
        </p:nvSpPr>
        <p:spPr bwMode="auto">
          <a:xfrm>
            <a:off x="4499995" y="4155860"/>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者查看案例列表</a:t>
            </a:r>
            <a:endParaRPr lang="zh-CN" altLang="en-US" sz="1600" b="1" dirty="0">
              <a:solidFill>
                <a:srgbClr val="000000"/>
              </a:solidFill>
              <a:latin typeface="Calibri" pitchFamily="34" charset="0"/>
              <a:sym typeface="Calibri" pitchFamily="34" charset="0"/>
            </a:endParaRPr>
          </a:p>
        </p:txBody>
      </p:sp>
      <p:sp>
        <p:nvSpPr>
          <p:cNvPr id="11" name="TextBox 7"/>
          <p:cNvSpPr>
            <a:spLocks noChangeArrowheads="1"/>
          </p:cNvSpPr>
          <p:nvPr/>
        </p:nvSpPr>
        <p:spPr bwMode="auto">
          <a:xfrm>
            <a:off x="4427990"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58</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2695389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0" grpId="0" bldLvl="0" autoUpdateAnimBg="0"/>
      <p:bldP spid="11"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92714"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75911" y="2571750"/>
            <a:ext cx="2376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E36C09"/>
                </a:solidFill>
                <a:latin typeface="宋体" pitchFamily="2" charset="-122"/>
                <a:sym typeface="宋体" pitchFamily="2" charset="-122"/>
              </a:rPr>
              <a:t>非功能性需求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Tree>
    <p:extLst>
      <p:ext uri="{BB962C8B-B14F-4D97-AF65-F5344CB8AC3E}">
        <p14:creationId xmlns:p14="http://schemas.microsoft.com/office/powerpoint/2010/main" val="2355357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11-1 </a:t>
            </a:r>
            <a:r>
              <a:rPr lang="zh-CN" altLang="en-US" sz="2800" b="1" dirty="0" smtClean="0">
                <a:solidFill>
                  <a:schemeClr val="bg1"/>
                </a:solidFill>
                <a:latin typeface="Calibri" pitchFamily="34" charset="0"/>
                <a:sym typeface="Calibri" pitchFamily="34" charset="0"/>
              </a:rPr>
              <a:t>易</a:t>
            </a:r>
            <a:r>
              <a:rPr lang="zh-CN" altLang="en-US" sz="2800" b="1" dirty="0">
                <a:solidFill>
                  <a:schemeClr val="bg1"/>
                </a:solidFill>
                <a:latin typeface="Calibri" pitchFamily="34" charset="0"/>
                <a:sym typeface="Calibri" pitchFamily="34" charset="0"/>
              </a:rPr>
              <a:t>用</a:t>
            </a:r>
            <a:r>
              <a:rPr lang="zh-CN" altLang="en-US" sz="2800" b="1" dirty="0" smtClean="0">
                <a:solidFill>
                  <a:schemeClr val="bg1"/>
                </a:solidFill>
                <a:latin typeface="Calibri" pitchFamily="34" charset="0"/>
                <a:sym typeface="Calibri" pitchFamily="34" charset="0"/>
              </a:rPr>
              <a:t>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用户可以查看系统中存在的并且可以进行学习的案例，同时也能够对该案例进行讨论。</a:t>
            </a:r>
            <a:r>
              <a:rPr lang="zh-CN" altLang="en-US" sz="1600" b="1" dirty="0">
                <a:solidFill>
                  <a:srgbClr val="000000"/>
                </a:solidFill>
                <a:latin typeface="Calibri" pitchFamily="34" charset="0"/>
                <a:sym typeface="Calibri" pitchFamily="34" charset="0"/>
              </a:rPr>
              <a:t>也能够通过查看案例的详细信息获得从该案例中所建立的相关项目信息，或者自行建立一个基于该案例的项目。</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用户能够查看在系统中存在的并且可以进行参与的项目。</a:t>
            </a:r>
            <a:r>
              <a:rPr lang="zh-CN" altLang="en-US" sz="1600" b="1" dirty="0">
                <a:solidFill>
                  <a:srgbClr val="000000"/>
                </a:solidFill>
                <a:latin typeface="Calibri" pitchFamily="34" charset="0"/>
                <a:sym typeface="Calibri" pitchFamily="34" charset="0"/>
              </a:rPr>
              <a:t>用户还能够对某一项目进行申请或者退出等操作；建立该项目的用户则能够进行项目的关闭或者打开等操作。</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用户可以管理自己在该系统中所注册的信息</a:t>
            </a:r>
            <a:r>
              <a:rPr lang="zh-CN" altLang="en-US" sz="1600" b="1" dirty="0">
                <a:solidFill>
                  <a:srgbClr val="000000"/>
                </a:solidFill>
                <a:latin typeface="Calibri" pitchFamily="34" charset="0"/>
                <a:sym typeface="Calibri" pitchFamily="34" charset="0"/>
              </a:rPr>
              <a:t>，并可以查看其他用户的留言或者给其他用户进行留言。</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管理员能够查找和查看系统中存在的案例，并且对系统中存在的案例进行冻结与删除。</a:t>
            </a:r>
            <a:r>
              <a:rPr lang="zh-CN" altLang="en-US" sz="1600" b="1" dirty="0">
                <a:solidFill>
                  <a:srgbClr val="000000"/>
                </a:solidFill>
                <a:latin typeface="Calibri" pitchFamily="34" charset="0"/>
                <a:sym typeface="Calibri" pitchFamily="34" charset="0"/>
              </a:rPr>
              <a:t>同时管理员还能够上传符合系统要求的案例。</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管理员能够查找和查看系统中的某一用户的相应信息，并对其进行相应的操作，如</a:t>
            </a:r>
            <a:r>
              <a:rPr lang="zh-CN" altLang="en-US" sz="1600" b="1" dirty="0" smtClean="0">
                <a:solidFill>
                  <a:srgbClr val="FF0000"/>
                </a:solidFill>
                <a:latin typeface="Calibri" pitchFamily="34" charset="0"/>
                <a:sym typeface="Calibri" pitchFamily="34" charset="0"/>
              </a:rPr>
              <a:t>冻结</a:t>
            </a:r>
            <a:r>
              <a:rPr lang="zh-CN" altLang="en-US" sz="1600" b="1" dirty="0">
                <a:solidFill>
                  <a:srgbClr val="FF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1316527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11-2 </a:t>
            </a:r>
            <a:r>
              <a:rPr lang="zh-CN" altLang="en-US" sz="2800" b="1" dirty="0" smtClean="0">
                <a:solidFill>
                  <a:schemeClr val="bg1"/>
                </a:solidFill>
                <a:latin typeface="Calibri" pitchFamily="34" charset="0"/>
                <a:sym typeface="Calibri" pitchFamily="34" charset="0"/>
              </a:rPr>
              <a:t>性能要求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名</a:t>
            </a:r>
            <a:r>
              <a:rPr lang="zh-CN" altLang="en-US" sz="1600" b="1" dirty="0" smtClean="0">
                <a:solidFill>
                  <a:srgbClr val="000000"/>
                </a:solidFill>
                <a:latin typeface="Calibri" pitchFamily="34" charset="0"/>
                <a:sym typeface="Calibri" pitchFamily="34" charset="0"/>
              </a:rPr>
              <a:t>用户并发访问时客户端响应时间</a:t>
            </a:r>
            <a:r>
              <a:rPr lang="zh-CN" altLang="en-US" sz="1600" b="1" dirty="0">
                <a:solidFill>
                  <a:srgbClr val="000000"/>
                </a:solidFill>
                <a:latin typeface="Calibri" pitchFamily="34" charset="0"/>
                <a:sym typeface="Calibri" pitchFamily="34" charset="0"/>
              </a:rPr>
              <a:t>不超过</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smtClean="0">
                <a:solidFill>
                  <a:srgbClr val="000000"/>
                </a:solidFill>
                <a:latin typeface="Calibri" pitchFamily="34" charset="0"/>
                <a:sym typeface="Calibri" pitchFamily="34" charset="0"/>
              </a:rPr>
              <a:t>、网站支持最多</a:t>
            </a:r>
            <a:r>
              <a:rPr lang="en-US" altLang="zh-CN" sz="1600" b="1" dirty="0" smtClean="0">
                <a:solidFill>
                  <a:srgbClr val="000000"/>
                </a:solidFill>
                <a:latin typeface="Calibri" pitchFamily="34" charset="0"/>
                <a:sym typeface="Calibri" pitchFamily="34" charset="0"/>
              </a:rPr>
              <a:t>400</a:t>
            </a:r>
            <a:r>
              <a:rPr lang="zh-CN" altLang="en-US" sz="1600" b="1" dirty="0">
                <a:solidFill>
                  <a:srgbClr val="000000"/>
                </a:solidFill>
                <a:latin typeface="Calibri" pitchFamily="34" charset="0"/>
                <a:sym typeface="Calibri" pitchFamily="34" charset="0"/>
              </a:rPr>
              <a:t>名用户并发</a:t>
            </a:r>
            <a:r>
              <a:rPr lang="zh-CN" altLang="en-US" sz="1600" b="1" dirty="0" smtClean="0">
                <a:solidFill>
                  <a:srgbClr val="000000"/>
                </a:solidFill>
                <a:latin typeface="Calibri" pitchFamily="34" charset="0"/>
                <a:sym typeface="Calibri" pitchFamily="34" charset="0"/>
              </a:rPr>
              <a:t>使用。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用户向系统提交信息后，系统将在</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秒内向用户显示确认信息。</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用户登录、上传文件、下载资料等事务成功率为</a:t>
            </a:r>
            <a:r>
              <a:rPr lang="en-US" altLang="zh-CN" sz="1600" b="1" dirty="0">
                <a:solidFill>
                  <a:srgbClr val="000000"/>
                </a:solidFill>
                <a:latin typeface="Calibri" pitchFamily="34" charset="0"/>
                <a:sym typeface="Calibri" pitchFamily="34" charset="0"/>
              </a:rPr>
              <a:t>99%</a:t>
            </a:r>
            <a:r>
              <a:rPr lang="zh-CN" altLang="en-US" sz="1600" b="1" dirty="0">
                <a:solidFill>
                  <a:srgbClr val="000000"/>
                </a:solidFill>
                <a:latin typeface="Calibri" pitchFamily="34" charset="0"/>
                <a:sym typeface="Calibri" pitchFamily="34" charset="0"/>
              </a:rPr>
              <a:t>以上。</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一般至少有</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可用内存，内存使用率可接受上限为</a:t>
            </a:r>
            <a:r>
              <a:rPr lang="en-US" altLang="zh-CN" sz="1600" b="1" dirty="0">
                <a:solidFill>
                  <a:srgbClr val="000000"/>
                </a:solidFill>
                <a:latin typeface="Calibri" pitchFamily="34" charset="0"/>
                <a:sym typeface="Calibri" pitchFamily="34" charset="0"/>
              </a:rPr>
              <a:t>85%</a:t>
            </a:r>
            <a:r>
              <a:rPr lang="zh-CN" altLang="en-US" sz="1600" b="1" dirty="0">
                <a:solidFill>
                  <a:srgbClr val="00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11444821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11-3 </a:t>
            </a:r>
            <a:r>
              <a:rPr lang="zh-CN" altLang="en-US" sz="2800" b="1" dirty="0" smtClean="0">
                <a:solidFill>
                  <a:schemeClr val="bg1"/>
                </a:solidFill>
                <a:latin typeface="Calibri" pitchFamily="34" charset="0"/>
                <a:sym typeface="Calibri" pitchFamily="34" charset="0"/>
              </a:rPr>
              <a:t>防护</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系统能在网络、硬件或系统出现故障时，提供不同级别的</a:t>
            </a:r>
            <a:r>
              <a:rPr lang="zh-CN" altLang="en-US" sz="1600" b="1" dirty="0">
                <a:solidFill>
                  <a:srgbClr val="FF0000"/>
                </a:solidFill>
                <a:latin typeface="Calibri" pitchFamily="34" charset="0"/>
                <a:sym typeface="Calibri" pitchFamily="34" charset="0"/>
              </a:rPr>
              <a:t>容灾服务</a:t>
            </a:r>
            <a:r>
              <a:rPr lang="zh-CN" altLang="en-US" sz="1600" b="1" dirty="0">
                <a:solidFill>
                  <a:srgbClr val="000000"/>
                </a:solidFill>
                <a:latin typeface="Calibri" pitchFamily="34" charset="0"/>
                <a:sym typeface="Calibri" pitchFamily="34" charset="0"/>
              </a:rPr>
              <a:t>。系统平台通过严格的流程与权限控制，做到严格审核与分配系统权限，严禁未经许可的用户访问和操作。同时由于系统的运行环境是分布式的，我们将采取有效、严格的软件防护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防病毒软件</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与硬件防护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硬件防火墙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措施相结合预防外界用户对系统的攻击与破坏</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 </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另外系统建立了健全的</a:t>
            </a:r>
            <a:r>
              <a:rPr lang="zh-CN" altLang="en-US" sz="1600" b="1" dirty="0">
                <a:solidFill>
                  <a:srgbClr val="FF0000"/>
                </a:solidFill>
                <a:latin typeface="Calibri" pitchFamily="34" charset="0"/>
                <a:sym typeface="Calibri" pitchFamily="34" charset="0"/>
              </a:rPr>
              <a:t>备份和灾难恢复机制</a:t>
            </a:r>
            <a:r>
              <a:rPr lang="zh-CN" altLang="en-US" sz="1600" b="1" dirty="0">
                <a:solidFill>
                  <a:srgbClr val="000000"/>
                </a:solidFill>
                <a:latin typeface="Calibri" pitchFamily="34" charset="0"/>
                <a:sym typeface="Calibri" pitchFamily="34" charset="0"/>
              </a:rPr>
              <a:t>，系统文件、应用服务的配置文件及二次开发代码文件都需要做一个全备份，然后每天做一次增量备份，并进行异地存储，分别存放在移动机房和其他机房。</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Tree>
    <p:extLst>
      <p:ext uri="{BB962C8B-B14F-4D97-AF65-F5344CB8AC3E}">
        <p14:creationId xmlns:p14="http://schemas.microsoft.com/office/powerpoint/2010/main" val="4004373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11-4 </a:t>
            </a:r>
            <a:r>
              <a:rPr lang="zh-CN" altLang="en-US" sz="2800" b="1" dirty="0" smtClean="0">
                <a:solidFill>
                  <a:schemeClr val="bg1"/>
                </a:solidFill>
                <a:latin typeface="Calibri" pitchFamily="34" charset="0"/>
                <a:sym typeface="Calibri" pitchFamily="34" charset="0"/>
              </a:rPr>
              <a:t>安全</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248"/>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FF0000"/>
                </a:solidFill>
                <a:latin typeface="Calibri" pitchFamily="34" charset="0"/>
                <a:sym typeface="Calibri" pitchFamily="34" charset="0"/>
              </a:rPr>
              <a:t>1</a:t>
            </a:r>
            <a:r>
              <a:rPr lang="zh-CN" altLang="en-US" sz="1600" b="1" dirty="0">
                <a:solidFill>
                  <a:srgbClr val="FF0000"/>
                </a:solidFill>
                <a:latin typeface="Calibri" pitchFamily="34" charset="0"/>
                <a:sym typeface="Calibri" pitchFamily="34" charset="0"/>
              </a:rPr>
              <a:t>、权限控制 </a:t>
            </a:r>
          </a:p>
          <a:p>
            <a:pPr lvl="1">
              <a:lnSpc>
                <a:spcPct val="150000"/>
              </a:lnSpc>
              <a:buClr>
                <a:srgbClr val="E36C09"/>
              </a:buClr>
            </a:pPr>
            <a:r>
              <a:rPr lang="zh-CN" altLang="en-US" sz="1600" b="1" dirty="0">
                <a:solidFill>
                  <a:srgbClr val="000000"/>
                </a:solidFill>
                <a:latin typeface="Calibri" pitchFamily="34" charset="0"/>
                <a:sym typeface="Calibri" pitchFamily="34" charset="0"/>
              </a:rPr>
              <a:t>根据不同用户角色，设置相应权限，用户的重要操作都做相应的日志记录以备查看，没有权限的用户禁止使用</a:t>
            </a:r>
            <a:r>
              <a:rPr lang="zh-CN" altLang="en-US" sz="1600" b="1" dirty="0" smtClean="0">
                <a:solidFill>
                  <a:srgbClr val="000000"/>
                </a:solidFill>
                <a:latin typeface="Calibri" pitchFamily="34" charset="0"/>
                <a:sym typeface="Calibri" pitchFamily="34" charset="0"/>
              </a:rPr>
              <a:t>系统的相应功能。</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FF0000"/>
                </a:solidFill>
                <a:latin typeface="Calibri" pitchFamily="34" charset="0"/>
                <a:sym typeface="Calibri" pitchFamily="34" charset="0"/>
              </a:rPr>
              <a:t>2</a:t>
            </a:r>
            <a:r>
              <a:rPr lang="zh-CN" altLang="en-US" sz="1600" b="1" dirty="0">
                <a:solidFill>
                  <a:srgbClr val="FF0000"/>
                </a:solidFill>
                <a:latin typeface="Calibri" pitchFamily="34" charset="0"/>
                <a:sym typeface="Calibri" pitchFamily="34" charset="0"/>
              </a:rPr>
              <a:t>、重要数据加密 </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 </a:t>
            </a:r>
          </a:p>
          <a:p>
            <a:pPr lvl="1">
              <a:lnSpc>
                <a:spcPct val="150000"/>
              </a:lnSpc>
              <a:buClr>
                <a:srgbClr val="E36C09"/>
              </a:buClr>
            </a:pPr>
            <a:r>
              <a:rPr lang="en-US" altLang="zh-CN" sz="1600" b="1" dirty="0">
                <a:solidFill>
                  <a:srgbClr val="FF0000"/>
                </a:solidFill>
                <a:latin typeface="Calibri" pitchFamily="34" charset="0"/>
                <a:sym typeface="Calibri" pitchFamily="34" charset="0"/>
              </a:rPr>
              <a:t>3</a:t>
            </a:r>
            <a:r>
              <a:rPr lang="zh-CN" altLang="en-US" sz="1600" b="1" dirty="0">
                <a:solidFill>
                  <a:srgbClr val="FF0000"/>
                </a:solidFill>
                <a:latin typeface="Calibri" pitchFamily="34" charset="0"/>
                <a:sym typeface="Calibri" pitchFamily="34" charset="0"/>
              </a:rPr>
              <a:t>、数据备份 </a:t>
            </a:r>
          </a:p>
          <a:p>
            <a:pPr lvl="1">
              <a:lnSpc>
                <a:spcPct val="150000"/>
              </a:lnSpc>
              <a:buClr>
                <a:srgbClr val="E36C09"/>
              </a:buClr>
            </a:pPr>
            <a:r>
              <a:rPr lang="zh-CN" altLang="en-US" sz="1600" b="1" dirty="0">
                <a:solidFill>
                  <a:srgbClr val="000000"/>
                </a:solidFill>
                <a:latin typeface="Calibri" pitchFamily="34" charset="0"/>
                <a:sym typeface="Calibri" pitchFamily="34" charset="0"/>
              </a:rPr>
              <a:t>允许用户进行数据的备份和恢复，以弥补数据的破坏和丢失。 </a:t>
            </a:r>
          </a:p>
          <a:p>
            <a:pPr lvl="1">
              <a:lnSpc>
                <a:spcPct val="150000"/>
              </a:lnSpc>
              <a:buClr>
                <a:srgbClr val="E36C09"/>
              </a:buClr>
            </a:pPr>
            <a:r>
              <a:rPr lang="en-US" altLang="zh-CN" sz="1600" b="1" dirty="0">
                <a:solidFill>
                  <a:srgbClr val="FF0000"/>
                </a:solidFill>
                <a:latin typeface="Calibri" pitchFamily="34" charset="0"/>
                <a:sym typeface="Calibri" pitchFamily="34" charset="0"/>
              </a:rPr>
              <a:t>4</a:t>
            </a:r>
            <a:r>
              <a:rPr lang="zh-CN" altLang="en-US" sz="1600" b="1" dirty="0">
                <a:solidFill>
                  <a:srgbClr val="FF0000"/>
                </a:solidFill>
                <a:latin typeface="Calibri" pitchFamily="34" charset="0"/>
                <a:sym typeface="Calibri" pitchFamily="34" charset="0"/>
              </a:rPr>
              <a:t>、记录日志 </a:t>
            </a:r>
          </a:p>
          <a:p>
            <a:pPr lvl="1">
              <a:lnSpc>
                <a:spcPct val="150000"/>
              </a:lnSpc>
              <a:buClr>
                <a:srgbClr val="E36C09"/>
              </a:buClr>
            </a:pPr>
            <a:r>
              <a:rPr lang="zh-CN" altLang="en-US" sz="1600" b="1" dirty="0">
                <a:solidFill>
                  <a:srgbClr val="000000"/>
                </a:solidFill>
                <a:latin typeface="Calibri" pitchFamily="34" charset="0"/>
                <a:sym typeface="Calibri" pitchFamily="34" charset="0"/>
              </a:rPr>
              <a:t>本网站能够记录系统运行时所发生的所有错误，包括本机错误和网络错误。这些错误记录便于查找错误的原因。日志同时记录用户的关键性操作信息。</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Tree>
    <p:extLst>
      <p:ext uri="{BB962C8B-B14F-4D97-AF65-F5344CB8AC3E}">
        <p14:creationId xmlns:p14="http://schemas.microsoft.com/office/powerpoint/2010/main" val="14299245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11-5 </a:t>
            </a:r>
            <a:r>
              <a:rPr lang="zh-CN" altLang="en-US" sz="2800" b="1" dirty="0">
                <a:solidFill>
                  <a:schemeClr val="bg1"/>
                </a:solidFill>
                <a:latin typeface="Calibri" pitchFamily="34" charset="0"/>
                <a:sym typeface="Calibri" pitchFamily="34" charset="0"/>
              </a:rPr>
              <a:t>保密性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健壮性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完整性要求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685"/>
            <a:ext cx="87496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保密性要求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健壮性要求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如果在讨论版里成功发布消息前，与网站的连接中断，那么用户只要再次登录网站，网站将会提示用户是否要恢复未完成消息并继续对该消息进行处理</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完整性要求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所有输入数据都有相应规则，只有管理员用户才可以对网站的信息进行管理</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Tree>
    <p:extLst>
      <p:ext uri="{BB962C8B-B14F-4D97-AF65-F5344CB8AC3E}">
        <p14:creationId xmlns:p14="http://schemas.microsoft.com/office/powerpoint/2010/main" val="4071885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11-6 </a:t>
            </a:r>
            <a:r>
              <a:rPr lang="zh-CN" altLang="en-US" sz="2800" b="1" dirty="0" smtClean="0">
                <a:solidFill>
                  <a:schemeClr val="bg1"/>
                </a:solidFill>
                <a:latin typeface="Calibri" pitchFamily="34" charset="0"/>
                <a:sym typeface="Calibri" pitchFamily="34" charset="0"/>
              </a:rPr>
              <a:t>软件</a:t>
            </a:r>
            <a:r>
              <a:rPr lang="zh-CN" altLang="en-US" sz="2800" b="1" dirty="0">
                <a:solidFill>
                  <a:schemeClr val="bg1"/>
                </a:solidFill>
                <a:latin typeface="Calibri" pitchFamily="34" charset="0"/>
                <a:sym typeface="Calibri" pitchFamily="34" charset="0"/>
              </a:rPr>
              <a:t>内部属性标准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131650"/>
            <a:ext cx="8749625" cy="26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、可用性：网站对任意合法的用户提供</a:t>
            </a:r>
            <a:r>
              <a:rPr lang="en-US" altLang="zh-CN" sz="1600" b="1" dirty="0">
                <a:solidFill>
                  <a:srgbClr val="000000"/>
                </a:solidFill>
                <a:latin typeface="Calibri" pitchFamily="34" charset="0"/>
                <a:sym typeface="Calibri" pitchFamily="34" charset="0"/>
              </a:rPr>
              <a:t>16</a:t>
            </a:r>
            <a:r>
              <a:rPr lang="zh-CN" altLang="en-US" sz="1600" b="1" dirty="0">
                <a:solidFill>
                  <a:srgbClr val="000000"/>
                </a:solidFill>
                <a:latin typeface="Calibri" pitchFamily="34" charset="0"/>
                <a:sym typeface="Calibri" pitchFamily="34" charset="0"/>
              </a:rPr>
              <a:t>小时使用，保证</a:t>
            </a:r>
            <a:r>
              <a:rPr lang="en-US" altLang="zh-CN" sz="1600" b="1" dirty="0">
                <a:solidFill>
                  <a:srgbClr val="000000"/>
                </a:solidFill>
                <a:latin typeface="Calibri" pitchFamily="34" charset="0"/>
                <a:sym typeface="Calibri" pitchFamily="34" charset="0"/>
              </a:rPr>
              <a:t>66.67%</a:t>
            </a:r>
            <a:r>
              <a:rPr lang="zh-CN" altLang="en-US" sz="1600" b="1" dirty="0">
                <a:solidFill>
                  <a:srgbClr val="000000"/>
                </a:solidFill>
                <a:latin typeface="Calibri" pitchFamily="34" charset="0"/>
                <a:sym typeface="Calibri" pitchFamily="34" charset="0"/>
              </a:rPr>
              <a:t>的时间可用。支持没有计算机使用经验、计算机使用经验较少及有较多计算机使用经验的用户均能方便地使用本系统， 本系统于每日</a:t>
            </a:r>
            <a:r>
              <a:rPr lang="en-US" altLang="zh-CN" sz="1600" b="1" dirty="0">
                <a:solidFill>
                  <a:srgbClr val="000000"/>
                </a:solidFill>
                <a:latin typeface="Calibri" pitchFamily="34" charset="0"/>
                <a:sym typeface="Calibri" pitchFamily="34" charset="0"/>
              </a:rPr>
              <a:t>02:00-04:00</a:t>
            </a:r>
            <a:r>
              <a:rPr lang="zh-CN" altLang="en-US" sz="1600" b="1" dirty="0">
                <a:solidFill>
                  <a:srgbClr val="000000"/>
                </a:solidFill>
                <a:latin typeface="Calibri" pitchFamily="34" charset="0"/>
                <a:sym typeface="Calibri" pitchFamily="34" charset="0"/>
              </a:rPr>
              <a:t>维护。</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、有效性：在预计的高峰负载条件下，</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处理器能力和</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系统可用内存必须留出备用。 </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、可修改性：每一个软件模块中，注释与源代码语句的比例至少为</a:t>
            </a:r>
            <a:r>
              <a:rPr lang="en-US" altLang="zh-CN" sz="1600" b="1" dirty="0">
                <a:solidFill>
                  <a:srgbClr val="000000"/>
                </a:solidFill>
                <a:latin typeface="Calibri" pitchFamily="34" charset="0"/>
                <a:sym typeface="Calibri" pitchFamily="34" charset="0"/>
              </a:rPr>
              <a:t>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、可移植性：该网站在</a:t>
            </a:r>
            <a:r>
              <a:rPr lang="en-US" altLang="zh-CN" sz="1600" b="1" dirty="0">
                <a:solidFill>
                  <a:srgbClr val="000000"/>
                </a:solidFill>
                <a:latin typeface="Calibri" pitchFamily="34" charset="0"/>
                <a:sym typeface="Calibri" pitchFamily="34" charset="0"/>
              </a:rPr>
              <a:t>android</a:t>
            </a:r>
            <a:r>
              <a:rPr lang="zh-CN" altLang="en-US" sz="1600" b="1" dirty="0">
                <a:solidFill>
                  <a:srgbClr val="000000"/>
                </a:solidFill>
                <a:latin typeface="Calibri" pitchFamily="34" charset="0"/>
                <a:sym typeface="Calibri" pitchFamily="34" charset="0"/>
              </a:rPr>
              <a:t>和</a:t>
            </a:r>
            <a:r>
              <a:rPr lang="en-US" altLang="zh-CN" sz="1600" b="1" dirty="0">
                <a:solidFill>
                  <a:srgbClr val="000000"/>
                </a:solidFill>
                <a:latin typeface="Calibri" pitchFamily="34" charset="0"/>
                <a:sym typeface="Calibri" pitchFamily="34" charset="0"/>
              </a:rPr>
              <a:t>IOS</a:t>
            </a:r>
            <a:r>
              <a:rPr lang="zh-CN" altLang="en-US" sz="1600" b="1" dirty="0">
                <a:solidFill>
                  <a:srgbClr val="000000"/>
                </a:solidFill>
                <a:latin typeface="Calibri" pitchFamily="34" charset="0"/>
                <a:sym typeface="Calibri" pitchFamily="34" charset="0"/>
              </a:rPr>
              <a:t>系统中均可访问</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、可重用性：网站自适应各种系统及屏幕的大小</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Tree>
    <p:extLst>
      <p:ext uri="{BB962C8B-B14F-4D97-AF65-F5344CB8AC3E}">
        <p14:creationId xmlns:p14="http://schemas.microsoft.com/office/powerpoint/2010/main" val="651192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69118" y="1995710"/>
            <a:ext cx="2134302"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Twelve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91800"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测试用例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12799425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12-1 </a:t>
            </a:r>
            <a:r>
              <a:rPr lang="zh-CN" altLang="en-US" sz="2800" b="1" dirty="0" smtClean="0">
                <a:solidFill>
                  <a:schemeClr val="bg1"/>
                </a:solidFill>
                <a:latin typeface="Calibri" pitchFamily="34" charset="0"/>
                <a:sym typeface="Calibri" pitchFamily="34" charset="0"/>
              </a:rPr>
              <a:t>测试用例</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15" y="897696"/>
            <a:ext cx="54038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5508065" y="4270235"/>
            <a:ext cx="439230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者用户登录测试用例</a:t>
            </a:r>
            <a:endParaRPr lang="zh-CN" altLang="en-US" sz="1600" b="1" dirty="0">
              <a:solidFill>
                <a:srgbClr val="000000"/>
              </a:solidFill>
              <a:latin typeface="Calibri" pitchFamily="34" charset="0"/>
              <a:sym typeface="Calibri" pitchFamily="34"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283374677"/>
              </p:ext>
            </p:extLst>
          </p:nvPr>
        </p:nvGraphicFramePr>
        <p:xfrm>
          <a:off x="6012099" y="1563680"/>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描述数量</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15</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68</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55</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37</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175</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5943327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运行环境</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
        <p:nvSpPr>
          <p:cNvPr id="13" name="TextBox 7"/>
          <p:cNvSpPr>
            <a:spLocks noChangeArrowheads="1"/>
          </p:cNvSpPr>
          <p:nvPr/>
        </p:nvSpPr>
        <p:spPr bwMode="auto">
          <a:xfrm>
            <a:off x="323037" y="1069751"/>
            <a:ext cx="84979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Microsoft Visio Premium2010/2016</a:t>
            </a: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HBuilder</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8775692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8398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839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12-2 </a:t>
            </a:r>
            <a:r>
              <a:rPr lang="zh-CN" altLang="en-US" sz="2800" b="1" dirty="0" smtClean="0">
                <a:solidFill>
                  <a:schemeClr val="bg1"/>
                </a:solidFill>
                <a:latin typeface="Calibri" pitchFamily="34" charset="0"/>
                <a:sym typeface="Calibri" pitchFamily="34" charset="0"/>
              </a:rPr>
              <a:t>测试用例描述方法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
        <p:nvSpPr>
          <p:cNvPr id="8" name="TextBox 7"/>
          <p:cNvSpPr>
            <a:spLocks noChangeArrowheads="1"/>
          </p:cNvSpPr>
          <p:nvPr/>
        </p:nvSpPr>
        <p:spPr bwMode="auto">
          <a:xfrm>
            <a:off x="395710" y="1707690"/>
            <a:ext cx="5544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主要采用等价类划分方法进行测试用例描述</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7575258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231933" y="1995710"/>
            <a:ext cx="240867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Thirteen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19795"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外部接口需求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2585631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13-1 </a:t>
            </a:r>
            <a:r>
              <a:rPr lang="zh-CN" altLang="en-US" sz="2800" b="1" dirty="0" smtClean="0">
                <a:solidFill>
                  <a:schemeClr val="bg1"/>
                </a:solidFill>
                <a:latin typeface="Calibri" pitchFamily="34" charset="0"/>
                <a:sym typeface="Calibri" pitchFamily="34" charset="0"/>
              </a:rPr>
              <a:t>用户接口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54061763"/>
              </p:ext>
            </p:extLst>
          </p:nvPr>
        </p:nvGraphicFramePr>
        <p:xfrm>
          <a:off x="796899" y="3507815"/>
          <a:ext cx="7735376" cy="1511407"/>
        </p:xfrm>
        <a:graphic>
          <a:graphicData uri="http://schemas.openxmlformats.org/drawingml/2006/table">
            <a:tbl>
              <a:tblPr firstRow="1" firstCol="1" bandRow="1">
                <a:tableStyleId>{5C22544A-7EE6-4342-B048-85BDC9FD1C3A}</a:tableStyleId>
              </a:tblPr>
              <a:tblGrid>
                <a:gridCol w="2577854"/>
                <a:gridCol w="2578761"/>
                <a:gridCol w="2578761"/>
              </a:tblGrid>
              <a:tr h="281192">
                <a:tc>
                  <a:txBody>
                    <a:bodyPr/>
                    <a:lstStyle/>
                    <a:p>
                      <a:pPr algn="just">
                        <a:spcAft>
                          <a:spcPts val="0"/>
                        </a:spcAft>
                      </a:pPr>
                      <a:r>
                        <a:rPr lang="zh-CN" sz="1400" kern="100" dirty="0">
                          <a:effectLst/>
                        </a:rPr>
                        <a:t>编号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动作</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结果</a:t>
                      </a:r>
                      <a:endParaRPr lang="zh-CN" sz="1400" kern="100" dirty="0">
                        <a:effectLst/>
                        <a:latin typeface="Times New Roman"/>
                        <a:ea typeface="宋体"/>
                      </a:endParaRPr>
                    </a:p>
                  </a:txBody>
                  <a:tcPr marL="68580" marR="68580" marT="0" marB="0"/>
                </a:tc>
              </a:tr>
              <a:tr h="246043">
                <a:tc>
                  <a:txBody>
                    <a:bodyPr/>
                    <a:lstStyle/>
                    <a:p>
                      <a:pPr algn="just">
                        <a:spcAft>
                          <a:spcPts val="0"/>
                        </a:spcAft>
                      </a:pPr>
                      <a:r>
                        <a:rPr lang="en-US" sz="1400" kern="100">
                          <a:effectLst/>
                          <a:latin typeface="Times New Roman"/>
                          <a:ea typeface="宋体"/>
                        </a:rPr>
                        <a:t>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点击二级菜单</a:t>
                      </a:r>
                      <a:r>
                        <a:rPr lang="en-US" sz="1400" kern="100">
                          <a:effectLst/>
                          <a:latin typeface="Times New Roman"/>
                          <a:ea typeface="宋体"/>
                        </a:rPr>
                        <a:t>HOME</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转入</a:t>
                      </a:r>
                      <a:r>
                        <a:rPr lang="en-US" sz="1400" kern="100">
                          <a:effectLst/>
                          <a:latin typeface="Times New Roman"/>
                          <a:ea typeface="宋体"/>
                        </a:rPr>
                        <a:t>Home</a:t>
                      </a:r>
                      <a:r>
                        <a:rPr lang="zh-CN" sz="1400" kern="100">
                          <a:effectLst/>
                          <a:latin typeface="Times New Roman"/>
                          <a:ea typeface="宋体"/>
                        </a:rPr>
                        <a:t>界面</a:t>
                      </a:r>
                    </a:p>
                  </a:txBody>
                  <a:tcPr marL="68580" marR="68580" marT="0" marB="0"/>
                </a:tc>
              </a:tr>
              <a:tr h="246043">
                <a:tc>
                  <a:txBody>
                    <a:bodyPr/>
                    <a:lstStyle/>
                    <a:p>
                      <a:pPr algn="just">
                        <a:spcAft>
                          <a:spcPts val="0"/>
                        </a:spcAft>
                      </a:pPr>
                      <a:r>
                        <a:rPr lang="en-US" sz="1400" kern="100">
                          <a:effectLst/>
                          <a:latin typeface="Times New Roman"/>
                          <a:ea typeface="宋体"/>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点击二级菜单项目链接</a:t>
                      </a:r>
                    </a:p>
                  </a:txBody>
                  <a:tcPr marL="68580" marR="68580" marT="0" marB="0"/>
                </a:tc>
                <a:tc>
                  <a:txBody>
                    <a:bodyPr/>
                    <a:lstStyle/>
                    <a:p>
                      <a:pPr algn="just">
                        <a:spcAft>
                          <a:spcPts val="0"/>
                        </a:spcAft>
                      </a:pPr>
                      <a:r>
                        <a:rPr lang="zh-CN" sz="1400" kern="100">
                          <a:effectLst/>
                          <a:latin typeface="Times New Roman"/>
                          <a:ea typeface="宋体"/>
                        </a:rPr>
                        <a:t>转入相应项目界面</a:t>
                      </a:r>
                    </a:p>
                  </a:txBody>
                  <a:tcPr marL="68580" marR="68580" marT="0" marB="0"/>
                </a:tc>
              </a:tr>
              <a:tr h="246043">
                <a:tc>
                  <a:txBody>
                    <a:bodyPr/>
                    <a:lstStyle/>
                    <a:p>
                      <a:pPr algn="just">
                        <a:spcAft>
                          <a:spcPts val="0"/>
                        </a:spcAft>
                      </a:pPr>
                      <a:r>
                        <a:rPr lang="en-US" sz="1400" kern="100">
                          <a:effectLst/>
                          <a:latin typeface="Times New Roman"/>
                          <a:ea typeface="宋体"/>
                        </a:rPr>
                        <a:t>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点击二级案例项目链接</a:t>
                      </a:r>
                    </a:p>
                  </a:txBody>
                  <a:tcPr marL="68580" marR="68580" marT="0" marB="0"/>
                </a:tc>
                <a:tc>
                  <a:txBody>
                    <a:bodyPr/>
                    <a:lstStyle/>
                    <a:p>
                      <a:pPr algn="just">
                        <a:spcAft>
                          <a:spcPts val="0"/>
                        </a:spcAft>
                      </a:pPr>
                      <a:r>
                        <a:rPr lang="zh-CN" sz="1400" kern="100">
                          <a:effectLst/>
                          <a:latin typeface="Times New Roman"/>
                          <a:ea typeface="宋体"/>
                        </a:rPr>
                        <a:t>转入相应案例界面</a:t>
                      </a:r>
                    </a:p>
                  </a:txBody>
                  <a:tcPr marL="68580" marR="68580" marT="0" marB="0"/>
                </a:tc>
              </a:tr>
              <a:tr h="246043">
                <a:tc>
                  <a:txBody>
                    <a:bodyPr/>
                    <a:lstStyle/>
                    <a:p>
                      <a:pPr algn="just">
                        <a:spcAft>
                          <a:spcPts val="0"/>
                        </a:spcAft>
                      </a:pPr>
                      <a:r>
                        <a:rPr lang="en-US" sz="1400" kern="100">
                          <a:effectLst/>
                          <a:latin typeface="Times New Roman"/>
                          <a:ea typeface="宋体"/>
                        </a:rPr>
                        <a:t>4</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a:t>
                      </a:r>
                      <a:r>
                        <a:rPr lang="en-US" sz="1400" kern="100">
                          <a:effectLst/>
                          <a:latin typeface="Times New Roman"/>
                          <a:ea typeface="宋体"/>
                        </a:rPr>
                        <a:t>Detailed Information</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进入项目详细信息</a:t>
                      </a:r>
                    </a:p>
                  </a:txBody>
                  <a:tcPr marL="68580" marR="68580" marT="0" marB="0"/>
                </a:tc>
              </a:tr>
              <a:tr h="246043">
                <a:tc>
                  <a:txBody>
                    <a:bodyPr/>
                    <a:lstStyle/>
                    <a:p>
                      <a:pPr algn="just">
                        <a:spcAft>
                          <a:spcPts val="0"/>
                        </a:spcAft>
                      </a:pPr>
                      <a:r>
                        <a:rPr lang="en-US" sz="1400" kern="100">
                          <a:effectLst/>
                          <a:latin typeface="Times New Roman"/>
                          <a:ea typeface="宋体"/>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点击右方人物头像或名称</a:t>
                      </a:r>
                    </a:p>
                  </a:txBody>
                  <a:tcPr marL="68580" marR="68580" marT="0" marB="0"/>
                </a:tc>
                <a:tc>
                  <a:txBody>
                    <a:bodyPr/>
                    <a:lstStyle/>
                    <a:p>
                      <a:pPr algn="just">
                        <a:spcAft>
                          <a:spcPts val="0"/>
                        </a:spcAft>
                      </a:pPr>
                      <a:r>
                        <a:rPr lang="zh-CN" sz="1400" kern="100" dirty="0">
                          <a:effectLst/>
                          <a:latin typeface="Times New Roman"/>
                          <a:ea typeface="宋体"/>
                        </a:rPr>
                        <a:t>进入该人物空间</a:t>
                      </a:r>
                    </a:p>
                  </a:txBody>
                  <a:tcPr marL="68580" marR="68580" marT="0" marB="0"/>
                </a:tc>
              </a:tr>
            </a:tbl>
          </a:graphicData>
        </a:graphic>
      </p:graphicFrame>
      <p:sp>
        <p:nvSpPr>
          <p:cNvPr id="7" name="矩形 6"/>
          <p:cNvSpPr/>
          <p:nvPr/>
        </p:nvSpPr>
        <p:spPr>
          <a:xfrm>
            <a:off x="6516135" y="2139720"/>
            <a:ext cx="1425390" cy="338554"/>
          </a:xfrm>
          <a:prstGeom prst="rect">
            <a:avLst/>
          </a:prstGeom>
        </p:spPr>
        <p:txBody>
          <a:bodyPr wrap="none">
            <a:spAutoFit/>
          </a:bodyPr>
          <a:lstStyle/>
          <a:p>
            <a:r>
              <a:rPr lang="zh-CN" altLang="en-US" sz="1600" b="1" dirty="0" smtClean="0">
                <a:solidFill>
                  <a:srgbClr val="000000"/>
                </a:solidFill>
                <a:latin typeface="Calibri" pitchFamily="34" charset="0"/>
              </a:rPr>
              <a:t>项目列表操作</a:t>
            </a:r>
            <a:endParaRPr lang="zh-CN" altLang="en-US" sz="1600" b="1" dirty="0">
              <a:solidFill>
                <a:srgbClr val="000000"/>
              </a:solidFill>
              <a:latin typeface="Calibri" pitchFamily="34" charset="0"/>
            </a:endParaRPr>
          </a:p>
        </p:txBody>
      </p:sp>
      <p:pic>
        <p:nvPicPr>
          <p:cNvPr id="12" name="图片 11"/>
          <p:cNvPicPr/>
          <p:nvPr/>
        </p:nvPicPr>
        <p:blipFill>
          <a:blip r:embed="rId3"/>
          <a:stretch>
            <a:fillRect/>
          </a:stretch>
        </p:blipFill>
        <p:spPr>
          <a:xfrm>
            <a:off x="817415" y="930378"/>
            <a:ext cx="5266690" cy="2479675"/>
          </a:xfrm>
          <a:prstGeom prst="rect">
            <a:avLst/>
          </a:prstGeom>
          <a:noFill/>
          <a:ln w="9525">
            <a:noFill/>
          </a:ln>
        </p:spPr>
      </p:pic>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13-2 </a:t>
            </a:r>
            <a:r>
              <a:rPr lang="zh-CN" altLang="en-US" sz="2800" b="1" dirty="0" smtClean="0">
                <a:solidFill>
                  <a:schemeClr val="bg1"/>
                </a:solidFill>
                <a:latin typeface="Calibri" pitchFamily="34" charset="0"/>
                <a:sym typeface="Calibri" pitchFamily="34" charset="0"/>
              </a:rPr>
              <a:t>软件接口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348453718"/>
              </p:ext>
            </p:extLst>
          </p:nvPr>
        </p:nvGraphicFramePr>
        <p:xfrm>
          <a:off x="611725" y="1491675"/>
          <a:ext cx="6176060" cy="1000104"/>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服务器软件</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IIS</a:t>
                      </a:r>
                      <a:r>
                        <a:rPr lang="zh-CN" sz="1400" kern="100">
                          <a:effectLst/>
                        </a:rPr>
                        <a:t>或</a:t>
                      </a:r>
                      <a:r>
                        <a:rPr lang="en-US" sz="1400" kern="100">
                          <a:effectLst/>
                        </a:rPr>
                        <a:t>Apache</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数据库</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MySQL</a:t>
                      </a:r>
                      <a:endParaRPr lang="zh-CN" sz="1400" kern="100" dirty="0">
                        <a:effectLst/>
                        <a:latin typeface="Times New Roman"/>
                        <a:ea typeface="宋体"/>
                      </a:endParaRPr>
                    </a:p>
                  </a:txBody>
                  <a:tcPr marL="68580" marR="68580" marT="0" marB="0"/>
                </a:tc>
              </a:tr>
            </a:tbl>
          </a:graphicData>
        </a:graphic>
      </p:graphicFrame>
      <p:sp>
        <p:nvSpPr>
          <p:cNvPr id="13" name="矩形 12"/>
          <p:cNvSpPr/>
          <p:nvPr/>
        </p:nvSpPr>
        <p:spPr>
          <a:xfrm>
            <a:off x="539720" y="1059645"/>
            <a:ext cx="1011815" cy="338554"/>
          </a:xfrm>
          <a:prstGeom prst="rect">
            <a:avLst/>
          </a:prstGeom>
        </p:spPr>
        <p:txBody>
          <a:bodyPr wrap="none">
            <a:spAutoFit/>
          </a:bodyPr>
          <a:lstStyle/>
          <a:p>
            <a:r>
              <a:rPr lang="zh-CN" altLang="en-US" sz="1600" b="1" dirty="0">
                <a:solidFill>
                  <a:srgbClr val="000000"/>
                </a:solidFill>
                <a:latin typeface="Calibri" pitchFamily="34" charset="0"/>
              </a:rPr>
              <a:t>服务器端</a:t>
            </a:r>
          </a:p>
        </p:txBody>
      </p:sp>
      <p:graphicFrame>
        <p:nvGraphicFramePr>
          <p:cNvPr id="10" name="表格 9"/>
          <p:cNvGraphicFramePr>
            <a:graphicFrameLocks noGrp="1"/>
          </p:cNvGraphicFramePr>
          <p:nvPr>
            <p:extLst>
              <p:ext uri="{D42A27DB-BD31-4B8C-83A1-F6EECF244321}">
                <p14:modId xmlns:p14="http://schemas.microsoft.com/office/powerpoint/2010/main" val="2904634224"/>
              </p:ext>
            </p:extLst>
          </p:nvPr>
        </p:nvGraphicFramePr>
        <p:xfrm>
          <a:off x="611725" y="3477787"/>
          <a:ext cx="6176060" cy="750078"/>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浏览器</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IE</a:t>
                      </a:r>
                      <a:r>
                        <a:rPr lang="zh-CN" sz="1400" kern="100" dirty="0">
                          <a:effectLst/>
                        </a:rPr>
                        <a:t>、</a:t>
                      </a:r>
                      <a:r>
                        <a:rPr lang="en-US" sz="1400" kern="100" dirty="0">
                          <a:effectLst/>
                        </a:rPr>
                        <a:t>Firefox</a:t>
                      </a:r>
                      <a:r>
                        <a:rPr lang="zh-CN" sz="1400" kern="100" dirty="0">
                          <a:effectLst/>
                        </a:rPr>
                        <a:t>、</a:t>
                      </a:r>
                      <a:r>
                        <a:rPr lang="en-US" sz="1400" kern="100" dirty="0">
                          <a:effectLst/>
                        </a:rPr>
                        <a:t>Chrome</a:t>
                      </a:r>
                      <a:r>
                        <a:rPr lang="zh-CN" sz="1400" kern="100" dirty="0">
                          <a:effectLst/>
                        </a:rPr>
                        <a:t>等</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2054126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13-3 </a:t>
            </a:r>
            <a:r>
              <a:rPr lang="zh-CN" altLang="en-US" sz="2800" b="1" dirty="0" smtClean="0">
                <a:solidFill>
                  <a:schemeClr val="bg1"/>
                </a:solidFill>
                <a:latin typeface="Calibri" pitchFamily="34" charset="0"/>
                <a:sym typeface="Calibri" pitchFamily="34" charset="0"/>
              </a:rPr>
              <a:t>硬件</a:t>
            </a:r>
            <a:r>
              <a:rPr lang="zh-CN" altLang="en-US" sz="2800" b="1" dirty="0">
                <a:solidFill>
                  <a:schemeClr val="bg1"/>
                </a:solidFill>
                <a:latin typeface="Calibri" pitchFamily="34" charset="0"/>
                <a:sym typeface="Calibri" pitchFamily="34" charset="0"/>
              </a:rPr>
              <a:t>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sp>
        <p:nvSpPr>
          <p:cNvPr id="13" name="矩形 12"/>
          <p:cNvSpPr/>
          <p:nvPr/>
        </p:nvSpPr>
        <p:spPr>
          <a:xfrm>
            <a:off x="539720" y="1059645"/>
            <a:ext cx="6523261" cy="338554"/>
          </a:xfrm>
          <a:prstGeom prst="rect">
            <a:avLst/>
          </a:prstGeom>
        </p:spPr>
        <p:txBody>
          <a:bodyPr wrap="none">
            <a:spAutoFit/>
          </a:bodyPr>
          <a:lstStyle/>
          <a:p>
            <a:r>
              <a:rPr lang="zh-CN" altLang="en-US" sz="1600" b="1" dirty="0" smtClean="0">
                <a:solidFill>
                  <a:srgbClr val="000000"/>
                </a:solidFill>
                <a:latin typeface="Calibri" pitchFamily="34" charset="0"/>
              </a:rPr>
              <a:t>服务器选用</a:t>
            </a:r>
            <a:r>
              <a:rPr lang="en-US" altLang="zh-CN" sz="1600" b="1" dirty="0">
                <a:solidFill>
                  <a:srgbClr val="000000"/>
                </a:solidFill>
                <a:latin typeface="Calibri" pitchFamily="34" charset="0"/>
              </a:rPr>
              <a:t>Intel CPU</a:t>
            </a:r>
            <a:r>
              <a:rPr lang="zh-CN" altLang="en-US" sz="1600" b="1" dirty="0">
                <a:solidFill>
                  <a:srgbClr val="000000"/>
                </a:solidFill>
                <a:latin typeface="Calibri" pitchFamily="34" charset="0"/>
              </a:rPr>
              <a:t>，选择</a:t>
            </a:r>
            <a:r>
              <a:rPr lang="en-US" altLang="zh-CN" sz="1600" b="1" dirty="0">
                <a:solidFill>
                  <a:srgbClr val="000000"/>
                </a:solidFill>
                <a:latin typeface="Calibri" pitchFamily="34" charset="0"/>
              </a:rPr>
              <a:t>Windows</a:t>
            </a:r>
            <a:r>
              <a:rPr lang="zh-CN" altLang="en-US" sz="1600" b="1" dirty="0">
                <a:solidFill>
                  <a:srgbClr val="000000"/>
                </a:solidFill>
                <a:latin typeface="Calibri" pitchFamily="34" charset="0"/>
              </a:rPr>
              <a:t>开发平台，</a:t>
            </a:r>
            <a:r>
              <a:rPr lang="zh-CN" altLang="en-US" sz="1600" b="1" dirty="0" smtClean="0">
                <a:solidFill>
                  <a:srgbClr val="000000"/>
                </a:solidFill>
                <a:latin typeface="Calibri" pitchFamily="34" charset="0"/>
              </a:rPr>
              <a:t>提供相应</a:t>
            </a:r>
            <a:r>
              <a:rPr lang="zh-CN" altLang="en-US" sz="1600" b="1" dirty="0">
                <a:solidFill>
                  <a:srgbClr val="000000"/>
                </a:solidFill>
                <a:latin typeface="Calibri" pitchFamily="34" charset="0"/>
              </a:rPr>
              <a:t>的安全保障。</a:t>
            </a:r>
          </a:p>
        </p:txBody>
      </p:sp>
      <p:graphicFrame>
        <p:nvGraphicFramePr>
          <p:cNvPr id="4" name="表格 3"/>
          <p:cNvGraphicFramePr>
            <a:graphicFrameLocks noGrp="1"/>
          </p:cNvGraphicFramePr>
          <p:nvPr>
            <p:extLst>
              <p:ext uri="{D42A27DB-BD31-4B8C-83A1-F6EECF244321}">
                <p14:modId xmlns:p14="http://schemas.microsoft.com/office/powerpoint/2010/main" val="302593334"/>
              </p:ext>
            </p:extLst>
          </p:nvPr>
        </p:nvGraphicFramePr>
        <p:xfrm>
          <a:off x="539718" y="1635685"/>
          <a:ext cx="6120426" cy="1152080"/>
        </p:xfrm>
        <a:graphic>
          <a:graphicData uri="http://schemas.openxmlformats.org/drawingml/2006/table">
            <a:tbl>
              <a:tblPr>
                <a:tableStyleId>{5C22544A-7EE6-4342-B048-85BDC9FD1C3A}</a:tableStyleId>
              </a:tblPr>
              <a:tblGrid>
                <a:gridCol w="3060213"/>
                <a:gridCol w="3060213"/>
              </a:tblGrid>
              <a:tr h="23041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英特尔至强</a:t>
                      </a:r>
                      <a:r>
                        <a:rPr lang="en-US" altLang="zh-CN" sz="1400" kern="100" dirty="0" smtClean="0">
                          <a:effectLst/>
                          <a:latin typeface="Times New Roman"/>
                          <a:ea typeface="宋体"/>
                        </a:rPr>
                        <a:t>E3</a:t>
                      </a:r>
                      <a:r>
                        <a:rPr lang="zh-CN" altLang="en-US" sz="1400" kern="100" dirty="0" smtClean="0">
                          <a:effectLst/>
                          <a:latin typeface="Times New Roman"/>
                          <a:ea typeface="宋体"/>
                        </a:rPr>
                        <a:t>或以上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磁盘</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SCSI</a:t>
                      </a:r>
                      <a:r>
                        <a:rPr lang="zh-CN" sz="1400" kern="100" dirty="0">
                          <a:effectLst/>
                        </a:rPr>
                        <a:t>接口、</a:t>
                      </a:r>
                      <a:r>
                        <a:rPr lang="zh-CN" sz="1400" kern="100" dirty="0" smtClean="0">
                          <a:effectLst/>
                        </a:rPr>
                        <a:t>转速</a:t>
                      </a:r>
                      <a:r>
                        <a:rPr lang="en-US" altLang="zh-CN" sz="1400" kern="100" dirty="0" smtClean="0">
                          <a:effectLst/>
                        </a:rPr>
                        <a:t>54</a:t>
                      </a:r>
                      <a:r>
                        <a:rPr lang="en-US" sz="1400" kern="100" dirty="0" smtClean="0">
                          <a:effectLst/>
                        </a:rPr>
                        <a:t>00</a:t>
                      </a:r>
                      <a:r>
                        <a:rPr lang="zh-CN" sz="1400" kern="100" dirty="0">
                          <a:effectLst/>
                        </a:rPr>
                        <a:t>转</a:t>
                      </a:r>
                      <a:r>
                        <a:rPr lang="en-US" sz="1400" kern="100" dirty="0" smtClean="0">
                          <a:effectLst/>
                        </a:rPr>
                        <a:t>/</a:t>
                      </a:r>
                      <a:r>
                        <a:rPr lang="zh-CN" altLang="en-US" sz="1400" kern="100" dirty="0" smtClean="0">
                          <a:effectLst/>
                        </a:rPr>
                        <a:t>分或</a:t>
                      </a:r>
                      <a:r>
                        <a:rPr lang="zh-CN" sz="1400" kern="100" dirty="0" smtClean="0">
                          <a:effectLst/>
                        </a:rPr>
                        <a:t>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浙江大学城市学院校园网、</a:t>
                      </a:r>
                      <a:r>
                        <a:rPr lang="en-US" sz="1400" kern="100">
                          <a:effectLst/>
                        </a:rPr>
                        <a:t>100M</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sz="1400" kern="100">
                          <a:effectLst/>
                        </a:rPr>
                        <a:t>备份</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数据备份使用</a:t>
                      </a:r>
                      <a:r>
                        <a:rPr lang="en-US" sz="1400" kern="100" dirty="0">
                          <a:effectLst/>
                        </a:rPr>
                        <a:t>RAID5</a:t>
                      </a:r>
                      <a:endParaRPr lang="zh-CN" sz="1400" kern="100" dirty="0">
                        <a:effectLst/>
                        <a:latin typeface="Times New Roman"/>
                        <a:ea typeface="宋体"/>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03922576"/>
              </p:ext>
            </p:extLst>
          </p:nvPr>
        </p:nvGraphicFramePr>
        <p:xfrm>
          <a:off x="539718" y="3579820"/>
          <a:ext cx="6389652" cy="864060"/>
        </p:xfrm>
        <a:graphic>
          <a:graphicData uri="http://schemas.openxmlformats.org/drawingml/2006/table">
            <a:tbl>
              <a:tblPr>
                <a:tableStyleId>{5C22544A-7EE6-4342-B048-85BDC9FD1C3A}</a:tableStyleId>
              </a:tblPr>
              <a:tblGrid>
                <a:gridCol w="3194826"/>
                <a:gridCol w="3194826"/>
              </a:tblGrid>
              <a:tr h="216015">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16015">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奔腾双核或以上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显卡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分辨率</a:t>
                      </a:r>
                      <a:r>
                        <a:rPr lang="en-US" sz="1400" kern="100" dirty="0" smtClean="0">
                          <a:effectLst/>
                        </a:rPr>
                        <a:t>1024*768</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r>
                        <a:rPr lang="en-US" sz="1400" kern="100" dirty="0" smtClean="0">
                          <a:effectLst/>
                        </a:rPr>
                        <a:t>10M</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3192630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13-4 </a:t>
            </a:r>
            <a:r>
              <a:rPr lang="zh-CN" altLang="en-US" sz="2800" b="1" dirty="0" smtClean="0">
                <a:solidFill>
                  <a:schemeClr val="bg1"/>
                </a:solidFill>
                <a:latin typeface="Calibri" pitchFamily="34" charset="0"/>
                <a:sym typeface="Calibri" pitchFamily="34" charset="0"/>
              </a:rPr>
              <a:t>通信接口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48242758"/>
              </p:ext>
            </p:extLst>
          </p:nvPr>
        </p:nvGraphicFramePr>
        <p:xfrm>
          <a:off x="899745" y="1563680"/>
          <a:ext cx="6768470" cy="755996"/>
        </p:xfrm>
        <a:graphic>
          <a:graphicData uri="http://schemas.openxmlformats.org/drawingml/2006/table">
            <a:tbl>
              <a:tblPr>
                <a:tableStyleId>{5C22544A-7EE6-4342-B048-85BDC9FD1C3A}</a:tableStyleId>
              </a:tblPr>
              <a:tblGrid>
                <a:gridCol w="3384235"/>
                <a:gridCol w="3384235"/>
              </a:tblGrid>
              <a:tr h="377998">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377998">
                <a:tc>
                  <a:txBody>
                    <a:bodyPr/>
                    <a:lstStyle/>
                    <a:p>
                      <a:pPr algn="just">
                        <a:spcAft>
                          <a:spcPts val="0"/>
                        </a:spcAft>
                      </a:pPr>
                      <a:r>
                        <a:rPr lang="zh-CN" sz="1400" kern="100" dirty="0">
                          <a:effectLst/>
                        </a:rPr>
                        <a:t>网络环境</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1568284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173424" y="1995710"/>
            <a:ext cx="25256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1" y="2552565"/>
            <a:ext cx="3528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文献</a:t>
            </a:r>
            <a:r>
              <a:rPr lang="zh-CN" altLang="en-US" sz="2800" b="1" dirty="0" smtClean="0">
                <a:solidFill>
                  <a:srgbClr val="E36C09"/>
                </a:solidFill>
                <a:latin typeface="宋体" pitchFamily="2" charset="-122"/>
                <a:sym typeface="宋体" pitchFamily="2" charset="-122"/>
              </a:rPr>
              <a:t>参考及</a:t>
            </a:r>
            <a:r>
              <a:rPr lang="zh-CN" altLang="en-US" sz="2800" b="1" dirty="0">
                <a:solidFill>
                  <a:srgbClr val="E36C09"/>
                </a:solidFill>
                <a:latin typeface="宋体" pitchFamily="2" charset="-122"/>
                <a:sym typeface="宋体" pitchFamily="2" charset="-122"/>
              </a:rPr>
              <a:t>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17946265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53105"/>
            <a:ext cx="874962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愿景与范围</a:t>
            </a:r>
            <a:r>
              <a:rPr lang="en-US" altLang="zh-CN" sz="1600" b="1" dirty="0" smtClean="0">
                <a:solidFill>
                  <a:srgbClr val="000000"/>
                </a:solidFill>
                <a:latin typeface="Calibri" pitchFamily="34" charset="0"/>
                <a:sym typeface="Calibri" pitchFamily="34" charset="0"/>
              </a:rPr>
              <a:t>1.0.docx   2019/1/2</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用户群分类</a:t>
            </a:r>
            <a:r>
              <a:rPr lang="en-US" altLang="zh-CN" sz="1600" b="1" dirty="0" smtClean="0">
                <a:solidFill>
                  <a:srgbClr val="000000"/>
                </a:solidFill>
                <a:latin typeface="Calibri" pitchFamily="34" charset="0"/>
                <a:sym typeface="Calibri" pitchFamily="34" charset="0"/>
              </a:rPr>
              <a:t>1.0.docx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用例图和用例描述</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测试用例</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5</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用户手册</a:t>
            </a:r>
            <a:r>
              <a:rPr lang="en-US" altLang="zh-CN" sz="1600" b="1" dirty="0" smtClean="0">
                <a:solidFill>
                  <a:srgbClr val="000000"/>
                </a:solidFill>
                <a:latin typeface="Calibri" pitchFamily="34" charset="0"/>
                <a:sym typeface="Calibri" pitchFamily="34" charset="0"/>
              </a:rPr>
              <a:t>0.3.docx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6] </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[7] 《</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施瓦尔贝</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[8] </a:t>
            </a:r>
            <a:r>
              <a:rPr lang="en-US" altLang="zh-CN"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rPr>
              <a:t>PMBOK</a:t>
            </a:r>
            <a:r>
              <a:rPr lang="zh-CN" altLang="en-US" sz="1600" b="1" dirty="0">
                <a:solidFill>
                  <a:srgbClr val="000000"/>
                </a:solidFill>
                <a:latin typeface="Calibri" pitchFamily="34" charset="0"/>
              </a:rPr>
              <a:t>指南（第五版）</a:t>
            </a:r>
            <a:r>
              <a:rPr lang="en-US" altLang="zh-CN" sz="1600" b="1" dirty="0">
                <a:solidFill>
                  <a:srgbClr val="000000"/>
                </a:solidFill>
                <a:latin typeface="Calibri" pitchFamily="34" charset="0"/>
              </a:rPr>
              <a:t>》</a:t>
            </a:r>
            <a:r>
              <a:rPr lang="zh-CN" altLang="en-US" sz="1600" b="1" dirty="0">
                <a:solidFill>
                  <a:srgbClr val="000000"/>
                </a:solidFill>
                <a:latin typeface="Calibri" pitchFamily="34" charset="0"/>
              </a:rPr>
              <a:t>电子工业出版社 </a:t>
            </a:r>
            <a:r>
              <a:rPr lang="en-US" altLang="zh-CN" sz="1600" b="1" dirty="0">
                <a:solidFill>
                  <a:srgbClr val="000000"/>
                </a:solidFill>
                <a:latin typeface="Calibri" pitchFamily="34" charset="0"/>
              </a:rPr>
              <a:t>Project Management Institute </a:t>
            </a:r>
            <a:endParaRPr lang="en-US" altLang="zh-CN" sz="1600" b="1" dirty="0" smtClean="0">
              <a:solidFill>
                <a:srgbClr val="000000"/>
              </a:solidFill>
              <a:latin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[9]  </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需求规格说明书</a:t>
            </a:r>
            <a:r>
              <a:rPr lang="zh-CN" altLang="en-US" sz="1600" b="1" dirty="0" smtClean="0">
                <a:solidFill>
                  <a:srgbClr val="000000"/>
                </a:solidFill>
                <a:latin typeface="Calibri" pitchFamily="34" charset="0"/>
                <a:sym typeface="Calibri" pitchFamily="34" charset="0"/>
              </a:rPr>
              <a:t>模板</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a:t>
            </a:r>
            <a:r>
              <a:rPr lang="en-US" altLang="zh-CN" sz="1600" b="1" dirty="0">
                <a:solidFill>
                  <a:srgbClr val="000000"/>
                </a:solidFill>
                <a:latin typeface="Calibri" pitchFamily="34" charset="0"/>
                <a:sym typeface="Calibri" pitchFamily="34" charset="0"/>
              </a:rPr>
              <a:t>12</a:t>
            </a:r>
            <a:r>
              <a:rPr lang="zh-CN" altLang="en-US" sz="1600" b="1" dirty="0">
                <a:solidFill>
                  <a:srgbClr val="000000"/>
                </a:solidFill>
                <a:latin typeface="Calibri" pitchFamily="34" charset="0"/>
                <a:sym typeface="Calibri" pitchFamily="34" charset="0"/>
              </a:rPr>
              <a:t>月</a:t>
            </a:r>
            <a:r>
              <a:rPr lang="en-US" altLang="zh-CN" sz="1600" b="1" dirty="0">
                <a:solidFill>
                  <a:srgbClr val="000000"/>
                </a:solidFill>
                <a:latin typeface="Calibri" pitchFamily="34" charset="0"/>
                <a:sym typeface="Calibri" pitchFamily="34" charset="0"/>
              </a:rPr>
              <a:t>30</a:t>
            </a:r>
            <a:r>
              <a:rPr lang="zh-CN" altLang="en-US" sz="1600" b="1" dirty="0">
                <a:solidFill>
                  <a:srgbClr val="000000"/>
                </a:solidFill>
                <a:latin typeface="Calibri" pitchFamily="34" charset="0"/>
                <a:sym typeface="Calibri" pitchFamily="34" charset="0"/>
              </a:rPr>
              <a:t>号 </a:t>
            </a:r>
            <a:r>
              <a:rPr lang="en-US" altLang="zh-CN" sz="1600" b="1" dirty="0" smtClean="0">
                <a:solidFill>
                  <a:srgbClr val="000000"/>
                </a:solidFill>
                <a:latin typeface="Calibri" pitchFamily="34" charset="0"/>
                <a:sym typeface="Calibri" pitchFamily="34" charset="0"/>
              </a:rPr>
              <a:t>19:20</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https</a:t>
            </a:r>
            <a:r>
              <a:rPr lang="en-US" altLang="zh-CN" sz="1600" b="1" dirty="0">
                <a:solidFill>
                  <a:srgbClr val="000000"/>
                </a:solidFill>
                <a:latin typeface="Calibri" pitchFamily="34" charset="0"/>
                <a:sym typeface="Calibri" pitchFamily="34" charset="0"/>
              </a:rPr>
              <a:t>://wenku.baidu.com/view/78c4f24cf56527d3240c844769eae009581ba233.html</a:t>
            </a:r>
          </a:p>
          <a:p>
            <a:pPr lvl="1">
              <a:lnSpc>
                <a:spcPct val="150000"/>
              </a:lnSpc>
              <a:buClr>
                <a:srgbClr val="E36C09"/>
              </a:buClr>
            </a:pPr>
            <a:endParaRPr lang="zh-CN" altLang="en-US"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dirty="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spTree>
    <p:extLst>
      <p:ext uri="{BB962C8B-B14F-4D97-AF65-F5344CB8AC3E}">
        <p14:creationId xmlns:p14="http://schemas.microsoft.com/office/powerpoint/2010/main" val="18251129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14-2 </a:t>
            </a:r>
            <a:r>
              <a:rPr lang="zh-CN" altLang="en-US" sz="2800" b="1" dirty="0" smtClean="0">
                <a:solidFill>
                  <a:schemeClr val="bg1"/>
                </a:solidFill>
                <a:latin typeface="Calibri" pitchFamily="34" charset="0"/>
                <a:sym typeface="Calibri" pitchFamily="34" charset="0"/>
              </a:rPr>
              <a:t>组内评审</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19" y="888344"/>
            <a:ext cx="4968346" cy="413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9276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14-3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整合及用例书写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94</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smtClean="0">
                <a:solidFill>
                  <a:srgbClr val="000000"/>
                </a:solidFill>
                <a:latin typeface="Calibri" pitchFamily="34" charset="0"/>
              </a:rPr>
              <a:t>PPT</a:t>
            </a:r>
            <a:r>
              <a:rPr lang="zh-CN" altLang="en-US" sz="1600" b="1" dirty="0" smtClean="0">
                <a:solidFill>
                  <a:srgbClr val="000000"/>
                </a:solidFill>
                <a:latin typeface="Calibri" pitchFamily="34" charset="0"/>
              </a:rPr>
              <a:t>审核及</a:t>
            </a:r>
            <a:r>
              <a:rPr lang="en-US" altLang="zh-CN" sz="1600" b="1" dirty="0" smtClean="0">
                <a:solidFill>
                  <a:srgbClr val="000000"/>
                </a:solidFill>
                <a:latin typeface="Calibri" pitchFamily="34" charset="0"/>
              </a:rPr>
              <a:t>SRS</a:t>
            </a:r>
            <a:r>
              <a:rPr lang="zh-CN" altLang="en-US" sz="1600" b="1" dirty="0" smtClean="0">
                <a:solidFill>
                  <a:srgbClr val="000000"/>
                </a:solidFill>
                <a:latin typeface="Calibri" pitchFamily="34" charset="0"/>
              </a:rPr>
              <a:t>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92</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界面绘制</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                 </a:t>
            </a:r>
            <a:r>
              <a:rPr lang="en-US" altLang="zh-CN" sz="1600" b="1" dirty="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91</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测试用例书写</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对话框图绘制</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Tree>
    <p:extLst>
      <p:ext uri="{BB962C8B-B14F-4D97-AF65-F5344CB8AC3E}">
        <p14:creationId xmlns:p14="http://schemas.microsoft.com/office/powerpoint/2010/main" val="466377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 </a:t>
            </a:r>
            <a:r>
              <a:rPr lang="zh-CN" altLang="en-US" sz="2800" b="1" dirty="0" smtClean="0">
                <a:solidFill>
                  <a:schemeClr val="bg1"/>
                </a:solidFill>
                <a:latin typeface="Calibri" pitchFamily="34" charset="0"/>
                <a:sym typeface="Calibri" pitchFamily="34" charset="0"/>
              </a:rPr>
              <a:t>版本历史</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版本号</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234718350"/>
              </p:ext>
            </p:extLst>
          </p:nvPr>
        </p:nvGraphicFramePr>
        <p:xfrm>
          <a:off x="899745" y="1059645"/>
          <a:ext cx="7056490" cy="2812545"/>
        </p:xfrm>
        <a:graphic>
          <a:graphicData uri="http://schemas.openxmlformats.org/drawingml/2006/table">
            <a:tbl>
              <a:tblPr firstRow="1" firstCol="1" bandRow="1">
                <a:tableStyleId>{5C22544A-7EE6-4342-B048-85BDC9FD1C3A}</a:tableStyleId>
              </a:tblPr>
              <a:tblGrid>
                <a:gridCol w="1209377"/>
                <a:gridCol w="2150002"/>
                <a:gridCol w="1242130"/>
                <a:gridCol w="2454981"/>
              </a:tblGrid>
              <a:tr h="312505">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0.1.0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a:effectLst/>
                        </a:rPr>
                        <a:t>2018-12-08</a:t>
                      </a:r>
                      <a:r>
                        <a:rPr lang="zh-CN" sz="1600" kern="100" dirty="0">
                          <a:effectLst/>
                        </a:rPr>
                        <a:t>至</a:t>
                      </a:r>
                      <a:r>
                        <a:rPr lang="en-US" sz="1600" kern="100" dirty="0">
                          <a:effectLst/>
                        </a:rPr>
                        <a:t>2018-12-23</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编写软件需求规格说明书</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0.2.0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a:effectLst/>
                        </a:rPr>
                        <a:t>2018-12-26</a:t>
                      </a:r>
                      <a:r>
                        <a:rPr lang="zh-CN" sz="1600" kern="100">
                          <a:effectLst/>
                        </a:rPr>
                        <a:t>至</a:t>
                      </a:r>
                      <a:r>
                        <a:rPr lang="en-US" sz="1600" kern="100">
                          <a:effectLst/>
                        </a:rPr>
                        <a:t>2018-12-30</a:t>
                      </a:r>
                      <a:endParaRPr lang="zh-CN" sz="1600" kern="100">
                        <a:effectLst/>
                        <a:latin typeface="Times New Roman"/>
                        <a:ea typeface="宋体"/>
                      </a:endParaRPr>
                    </a:p>
                  </a:txBody>
                  <a:tcPr marL="0" marR="0" marT="0" marB="0"/>
                </a:tc>
                <a:tc>
                  <a:txBody>
                    <a:bodyPr/>
                    <a:lstStyle/>
                    <a:p>
                      <a:pPr algn="just">
                        <a:spcAft>
                          <a:spcPts val="0"/>
                        </a:spcAft>
                      </a:pPr>
                      <a:r>
                        <a:rPr lang="zh-CN" sz="1600" kern="100" dirty="0">
                          <a:effectLst/>
                        </a:rPr>
                        <a:t>修改软件需求规格说明书</a:t>
                      </a:r>
                      <a:endParaRPr lang="zh-CN" sz="1600" kern="100" dirty="0">
                        <a:effectLst/>
                        <a:latin typeface="Times New Roman"/>
                        <a:ea typeface="宋体"/>
                      </a:endParaRPr>
                    </a:p>
                  </a:txBody>
                  <a:tcPr marL="0" marR="0" marT="0" marB="0"/>
                </a:tc>
              </a:tr>
              <a:tr h="625010">
                <a:tc>
                  <a:txBody>
                    <a:bodyPr/>
                    <a:lstStyle/>
                    <a:p>
                      <a:pPr algn="just">
                        <a:spcAft>
                          <a:spcPts val="0"/>
                        </a:spcAft>
                      </a:pPr>
                      <a:r>
                        <a:rPr lang="en-US" sz="1400" kern="100" dirty="0">
                          <a:effectLst/>
                          <a:latin typeface="Times New Roman"/>
                          <a:ea typeface="宋体"/>
                        </a:rPr>
                        <a:t>0.3.0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2018-12-26</a:t>
                      </a:r>
                      <a:r>
                        <a:rPr lang="zh-CN" sz="1400" kern="100">
                          <a:effectLst/>
                          <a:latin typeface="Times New Roman"/>
                          <a:ea typeface="宋体"/>
                        </a:rPr>
                        <a:t>至</a:t>
                      </a:r>
                      <a:r>
                        <a:rPr lang="en-US" sz="1400" kern="100">
                          <a:effectLst/>
                          <a:latin typeface="Times New Roman"/>
                          <a:ea typeface="宋体"/>
                        </a:rPr>
                        <a:t>2018-12-30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补充完善用例图及顺序图等</a:t>
                      </a:r>
                    </a:p>
                  </a:txBody>
                  <a:tcPr marL="68580" marR="68580" marT="0" marB="0"/>
                </a:tc>
              </a:tr>
              <a:tr h="625010">
                <a:tc>
                  <a:txBody>
                    <a:bodyPr/>
                    <a:lstStyle/>
                    <a:p>
                      <a:pPr algn="just">
                        <a:spcAft>
                          <a:spcPts val="0"/>
                        </a:spcAft>
                      </a:pPr>
                      <a:r>
                        <a:rPr lang="en-US" sz="1400" kern="100">
                          <a:effectLst/>
                          <a:latin typeface="Times New Roman"/>
                          <a:ea typeface="宋体"/>
                        </a:rPr>
                        <a:t>0.4.0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2018-12-30</a:t>
                      </a:r>
                      <a:r>
                        <a:rPr lang="zh-CN" sz="1400" kern="100">
                          <a:effectLst/>
                          <a:latin typeface="Times New Roman"/>
                          <a:ea typeface="宋体"/>
                        </a:rPr>
                        <a:t>至</a:t>
                      </a:r>
                      <a:r>
                        <a:rPr lang="en-US" sz="1400" kern="100">
                          <a:effectLst/>
                          <a:latin typeface="Times New Roman"/>
                          <a:ea typeface="宋体"/>
                        </a:rPr>
                        <a:t>2019-01-03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根据周三的评审修改软件需求规格说明书</a:t>
                      </a:r>
                    </a:p>
                  </a:txBody>
                  <a:tcPr marL="68580" marR="68580" marT="0" marB="0"/>
                </a:tc>
              </a:tr>
            </a:tbl>
          </a:graphicData>
        </a:graphic>
      </p:graphicFrame>
      <p:sp>
        <p:nvSpPr>
          <p:cNvPr id="11" name="TextBox 7"/>
          <p:cNvSpPr>
            <a:spLocks noChangeArrowheads="1"/>
          </p:cNvSpPr>
          <p:nvPr/>
        </p:nvSpPr>
        <p:spPr bwMode="auto">
          <a:xfrm>
            <a:off x="394375" y="4092436"/>
            <a:ext cx="84979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版本号：</a:t>
            </a:r>
            <a:r>
              <a:rPr lang="en-US" altLang="zh-CN" sz="1600" b="1" dirty="0">
                <a:solidFill>
                  <a:srgbClr val="000000"/>
                </a:solidFill>
                <a:latin typeface="Calibri" pitchFamily="34" charset="0"/>
                <a:sym typeface="Calibri" pitchFamily="34" charset="0"/>
              </a:rPr>
              <a:t>IEEE 830-1998 SRS</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702537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1"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愿景与范围</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Tree>
    <p:extLst>
      <p:ext uri="{BB962C8B-B14F-4D97-AF65-F5344CB8AC3E}">
        <p14:creationId xmlns:p14="http://schemas.microsoft.com/office/powerpoint/2010/main" val="29678497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
        <p:nvSpPr>
          <p:cNvPr id="13" name="TextBox 7"/>
          <p:cNvSpPr>
            <a:spLocks noChangeArrowheads="1"/>
          </p:cNvSpPr>
          <p:nvPr/>
        </p:nvSpPr>
        <p:spPr bwMode="auto">
          <a:xfrm>
            <a:off x="323037" y="1557622"/>
            <a:ext cx="8497925" cy="115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针对工程类项目实践不足的问题，我们建立了基于项目的案例教学系统，是以“</a:t>
            </a:r>
            <a:r>
              <a:rPr lang="en-US" altLang="zh-CN" sz="1600" b="1" dirty="0" smtClean="0">
                <a:solidFill>
                  <a:srgbClr val="FF0000"/>
                </a:solidFill>
                <a:latin typeface="Calibri" pitchFamily="34" charset="0"/>
                <a:sym typeface="Calibri" pitchFamily="34" charset="0"/>
              </a:rPr>
              <a:t>Learning-by-Doing</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为主要教学思想，以互联网</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作为载体，融合案例教学法、项目教学法以及问题导向型学习法各种优点的学习系统。</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146807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
        <p:nvSpPr>
          <p:cNvPr id="13"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基于项目的案例教学系统具有以下几个明显优势：</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学生可以扮演案例中的某个角色</a:t>
            </a:r>
            <a:r>
              <a:rPr lang="zh-CN" altLang="en-US" sz="1600" b="1" dirty="0">
                <a:solidFill>
                  <a:srgbClr val="000000"/>
                </a:solidFill>
                <a:latin typeface="Calibri" pitchFamily="34" charset="0"/>
                <a:sym typeface="Calibri" pitchFamily="34" charset="0"/>
              </a:rPr>
              <a:t>，根据其分配到的任务完成相应的工作和学习，与小组其他人员共同协作完成一个项目。学生通过在线学习可以了解到整个项目的流程，加深对理论知识的理解，提高项目实践能力。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项目化的案例把项目分解成一个个任务</a:t>
            </a:r>
            <a:r>
              <a:rPr lang="zh-CN" altLang="en-US" sz="1600" b="1" dirty="0">
                <a:solidFill>
                  <a:srgbClr val="000000"/>
                </a:solidFill>
                <a:latin typeface="Calibri" pitchFamily="34" charset="0"/>
                <a:sym typeface="Calibri" pitchFamily="34" charset="0"/>
              </a:rPr>
              <a:t>，任务之间有相互的依赖关系，这比较像游戏中的一个个场景，增加了学习的趣味性，促进了学习体验。</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系统支持多个案例</a:t>
            </a:r>
            <a:r>
              <a:rPr lang="zh-CN" altLang="en-US" sz="1600" b="1" dirty="0">
                <a:solidFill>
                  <a:srgbClr val="000000"/>
                </a:solidFill>
                <a:latin typeface="Calibri" pitchFamily="34" charset="0"/>
                <a:sym typeface="Calibri" pitchFamily="34" charset="0"/>
              </a:rPr>
              <a:t>，只要符合其定义和规范的案例都可以用来学习，这为学生的学习创造了很好的环境。</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）教师，以指导者的身份，</a:t>
            </a:r>
            <a:r>
              <a:rPr lang="zh-CN" altLang="en-US" sz="1600" b="1" dirty="0">
                <a:solidFill>
                  <a:srgbClr val="FF0000"/>
                </a:solidFill>
                <a:latin typeface="Calibri" pitchFamily="34" charset="0"/>
                <a:sym typeface="Calibri" pitchFamily="34" charset="0"/>
              </a:rPr>
              <a:t>可以随时跟踪、监控各个小组的项目情况</a:t>
            </a:r>
            <a:r>
              <a:rPr lang="zh-CN" altLang="en-US" sz="1600" b="1" dirty="0">
                <a:solidFill>
                  <a:srgbClr val="000000"/>
                </a:solidFill>
                <a:latin typeface="Calibri" pitchFamily="34" charset="0"/>
                <a:sym typeface="Calibri" pitchFamily="34" charset="0"/>
              </a:rPr>
              <a:t>，并可以方便的对项目进行讲评。</a:t>
            </a:r>
          </a:p>
        </p:txBody>
      </p:sp>
    </p:spTree>
    <p:extLst>
      <p:ext uri="{BB962C8B-B14F-4D97-AF65-F5344CB8AC3E}">
        <p14:creationId xmlns:p14="http://schemas.microsoft.com/office/powerpoint/2010/main" val="4695993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1796</TotalTime>
  <Pages>0</Pages>
  <Words>2858</Words>
  <Characters>0</Characters>
  <Application>Microsoft Office PowerPoint</Application>
  <DocSecurity>0</DocSecurity>
  <PresentationFormat>全屏显示(16:9)</PresentationFormat>
  <Lines>0</Lines>
  <Paragraphs>625</Paragraphs>
  <Slides>60</Slides>
  <Notes>60</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583</cp:revision>
  <dcterms:created xsi:type="dcterms:W3CDTF">2014-07-25T06:09:36Z</dcterms:created>
  <dcterms:modified xsi:type="dcterms:W3CDTF">2019-01-03T20:59:56Z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