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282" r:id="rId25"/>
    <p:sldId id="283" r:id="rId26"/>
    <p:sldId id="284" r:id="rId27"/>
    <p:sldId id="285" r:id="rId28"/>
    <p:sldId id="286" r:id="rId29"/>
    <p:sldId id="287" r:id="rId30"/>
    <p:sldId id="317" r:id="rId31"/>
    <p:sldId id="288" r:id="rId32"/>
    <p:sldId id="289" r:id="rId33"/>
    <p:sldId id="290" r:id="rId34"/>
    <p:sldId id="292" r:id="rId35"/>
    <p:sldId id="291" r:id="rId36"/>
    <p:sldId id="294" r:id="rId37"/>
    <p:sldId id="318" r:id="rId38"/>
    <p:sldId id="319" r:id="rId39"/>
    <p:sldId id="320" r:id="rId40"/>
    <p:sldId id="295" r:id="rId41"/>
    <p:sldId id="303" r:id="rId42"/>
    <p:sldId id="304" r:id="rId43"/>
    <p:sldId id="321" r:id="rId44"/>
    <p:sldId id="322" r:id="rId45"/>
    <p:sldId id="323" r:id="rId46"/>
    <p:sldId id="324" r:id="rId47"/>
    <p:sldId id="325" r:id="rId48"/>
    <p:sldId id="299" r:id="rId49"/>
    <p:sldId id="300" r:id="rId50"/>
    <p:sldId id="301" r:id="rId51"/>
    <p:sldId id="302" r:id="rId52"/>
    <p:sldId id="313" r:id="rId53"/>
    <p:sldId id="326" r:id="rId54"/>
    <p:sldId id="327" r:id="rId55"/>
    <p:sldId id="311" r:id="rId56"/>
    <p:sldId id="310" r:id="rId57"/>
    <p:sldId id="314" r:id="rId58"/>
    <p:sldId id="315" r:id="rId59"/>
    <p:sldId id="312" r:id="rId60"/>
    <p:sldId id="308" r:id="rId61"/>
    <p:sldId id="275" r:id="rId62"/>
  </p:sldIdLst>
  <p:sldSz cx="9144000" cy="5143500" type="screen16x9"/>
  <p:notesSz cx="6858000" cy="9144000"/>
  <p:custDataLst>
    <p:tags r:id="rId64"/>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474" autoAdjust="0"/>
  </p:normalViewPr>
  <p:slideViewPr>
    <p:cSldViewPr>
      <p:cViewPr varScale="1">
        <p:scale>
          <a:sx n="120" d="100"/>
          <a:sy n="120" d="100"/>
        </p:scale>
        <p:origin x="712" y="184"/>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2018/11/21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2018/11/21</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2018/11/21</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2018/11/21</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2018/11/21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2018/11/21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2018/11/21</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3918" y="802134"/>
            <a:ext cx="2376165" cy="1459645"/>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本学期我们小组承担的项目是案例教学系统，我们的优势在于已经拥有实现代码和项目论文，且系统的功能已经基本具备这使我们可以通过逆向工程更加详细的了解案例教学系统。杨老师是本项目的指导者，而且他也是开发该项目的研究生的导师，在他的指导下，我们需求开发的总体方向不会有大的问题。</a:t>
            </a:r>
          </a:p>
          <a:p>
            <a:pPr lvl="1">
              <a:lnSpc>
                <a:spcPct val="150000"/>
              </a:lnSpc>
              <a:buClr>
                <a:srgbClr val="E36C09"/>
              </a:buClr>
            </a:pPr>
            <a:r>
              <a:rPr lang="en-US" altLang="zh-CN" sz="1600" b="1" dirty="0">
                <a:solidFill>
                  <a:srgbClr val="000000"/>
                </a:solidFill>
                <a:latin typeface="Calibri" pitchFamily="34" charset="0"/>
                <a:sym typeface="Calibri" pitchFamily="34" charset="0"/>
              </a:rPr>
              <a:t>21</a:t>
            </a:r>
            <a:r>
              <a:rPr lang="zh-CN" altLang="en-US" sz="1600" b="1" dirty="0">
                <a:solidFill>
                  <a:srgbClr val="000000"/>
                </a:solidFill>
                <a:latin typeface="Calibri" pitchFamily="34" charset="0"/>
                <a:sym typeface="Calibri" pitchFamily="34" charset="0"/>
              </a:rPr>
              <a:t>世纪，在互联网的大环境下，网络教学已经如雨后春笋，市场广阔，开发前景一片大好。</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小组成员各有所长，且经过上学期软件工程课程的学习实践，大家对界面设计、项目流程，网页开发、后台搭建等有相关的经验，小组具有充分的凝聚力，相信能够完成该项目。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30657"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优势（</a:t>
            </a:r>
            <a:r>
              <a:rPr lang="en-US" altLang="zh-CN" sz="1600" b="1" dirty="0">
                <a:solidFill>
                  <a:srgbClr val="000000"/>
                </a:solidFill>
                <a:latin typeface="Calibri" pitchFamily="34" charset="0"/>
                <a:sym typeface="Calibri" pitchFamily="34" charset="0"/>
              </a:rPr>
              <a:t>strength</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与市场上的其他学习系统相比，界面不够美观。</a:t>
            </a:r>
          </a:p>
          <a:p>
            <a:pPr lvl="1">
              <a:lnSpc>
                <a:spcPct val="150000"/>
              </a:lnSpc>
              <a:buClr>
                <a:srgbClr val="E36C09"/>
              </a:buClr>
            </a:pPr>
            <a:r>
              <a:rPr lang="zh-CN" altLang="en-US" sz="1600" b="1" dirty="0">
                <a:solidFill>
                  <a:srgbClr val="000000"/>
                </a:solidFill>
                <a:latin typeface="Calibri" pitchFamily="34" charset="0"/>
                <a:sym typeface="Calibri" pitchFamily="34" charset="0"/>
              </a:rPr>
              <a:t>没有投入实际的教学中进行检验，难以得知其他的不足之处。</a:t>
            </a:r>
          </a:p>
          <a:p>
            <a:pPr lvl="1">
              <a:lnSpc>
                <a:spcPct val="150000"/>
              </a:lnSpc>
              <a:buClr>
                <a:srgbClr val="E36C09"/>
              </a:buClr>
            </a:pPr>
            <a:r>
              <a:rPr lang="zh-CN" altLang="en-US" sz="1600" b="1" dirty="0">
                <a:solidFill>
                  <a:srgbClr val="000000"/>
                </a:solidFill>
                <a:latin typeface="Calibri" pitchFamily="34" charset="0"/>
                <a:sym typeface="Calibri" pitchFamily="34" charset="0"/>
              </a:rPr>
              <a:t>缺乏用户的反馈意见。</a:t>
            </a:r>
          </a:p>
          <a:p>
            <a:pPr lvl="1">
              <a:lnSpc>
                <a:spcPct val="150000"/>
              </a:lnSpc>
              <a:buClr>
                <a:srgbClr val="E36C09"/>
              </a:buClr>
            </a:pPr>
            <a:r>
              <a:rPr lang="zh-CN" altLang="en-US" sz="1600" b="1" dirty="0">
                <a:solidFill>
                  <a:srgbClr val="000000"/>
                </a:solidFill>
                <a:latin typeface="Calibri" pitchFamily="34" charset="0"/>
                <a:sym typeface="Calibri" pitchFamily="34" charset="0"/>
              </a:rPr>
              <a:t>由于小组是根据现成的项目反过来获取需求，对该项目不太熟悉，需要花较多时间了解。</a:t>
            </a:r>
          </a:p>
          <a:p>
            <a:pPr lvl="1">
              <a:lnSpc>
                <a:spcPct val="150000"/>
              </a:lnSpc>
              <a:buClr>
                <a:srgbClr val="E36C09"/>
              </a:buClr>
            </a:pPr>
            <a:r>
              <a:rPr lang="zh-CN" altLang="en-US" sz="1600" b="1" dirty="0">
                <a:solidFill>
                  <a:srgbClr val="000000"/>
                </a:solidFill>
                <a:latin typeface="Calibri" pitchFamily="34" charset="0"/>
                <a:sym typeface="Calibri" pitchFamily="34" charset="0"/>
              </a:rPr>
              <a:t>项目时间紧迫，项目工作强度较高。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47355"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劣势（</a:t>
            </a:r>
            <a:r>
              <a:rPr lang="en-US" altLang="zh-CN" sz="1600" b="1" dirty="0">
                <a:solidFill>
                  <a:srgbClr val="000000"/>
                </a:solidFill>
                <a:latin typeface="Calibri" pitchFamily="34" charset="0"/>
                <a:sym typeface="Calibri" pitchFamily="34" charset="0"/>
              </a:rPr>
              <a:t>weakness</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该系统是以项目作为系统的结构背景，且系统中所有的项目都来源于真实的项目案例。这可以让参与者有身临其境的感觉。用户也能通过对案例的学习提升个人能力和团队能力。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58338" cy="338554"/>
          </a:xfrm>
          <a:prstGeom prst="rect">
            <a:avLst/>
          </a:prstGeom>
          <a:noFill/>
        </p:spPr>
        <p:txBody>
          <a:bodyPr wrap="none" rtlCol="0">
            <a:spAutoFit/>
          </a:bodyPr>
          <a:lstStyle/>
          <a:p>
            <a:r>
              <a:rPr lang="zh-CN" altLang="zh-CN" sz="1600" b="1" dirty="0"/>
              <a:t>机会（</a:t>
            </a:r>
            <a:r>
              <a:rPr lang="en-US" altLang="zh-CN" sz="1600" b="1" dirty="0"/>
              <a:t>opportunity</a:t>
            </a:r>
            <a:r>
              <a:rPr lang="zh-CN" altLang="zh-CN" sz="1600" b="1" dirty="0"/>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同班中选择这个命题的还有别的小组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出色完成项目。</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小组成员中没有人以前接触过</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需要大致掌握</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语言才能对需求分析的更加透彻。</a:t>
            </a:r>
            <a:endParaRPr lang="en-US" altLang="zh-CN" sz="1600" b="1" dirty="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43362" cy="338554"/>
          </a:xfrm>
          <a:prstGeom prst="rect">
            <a:avLst/>
          </a:prstGeom>
          <a:noFill/>
        </p:spPr>
        <p:txBody>
          <a:bodyPr wrap="none" rtlCol="0">
            <a:spAutoFit/>
          </a:bodyPr>
          <a:lstStyle/>
          <a:p>
            <a:r>
              <a:rPr lang="zh-CN" altLang="en-US" sz="1600" b="1" dirty="0">
                <a:solidFill>
                  <a:srgbClr val="000000"/>
                </a:solidFill>
                <a:latin typeface="Calibri" pitchFamily="34" charset="0"/>
              </a:rPr>
              <a:t>威胁（</a:t>
            </a:r>
            <a:r>
              <a:rPr lang="en-US" altLang="zh-CN" sz="1600" b="1" dirty="0">
                <a:solidFill>
                  <a:srgbClr val="000000"/>
                </a:solidFill>
                <a:latin typeface="Calibri" pitchFamily="34" charset="0"/>
              </a:rPr>
              <a:t>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2-2 </a:t>
            </a:r>
            <a:r>
              <a:rPr lang="zh-CN" altLang="en-US" sz="2800" b="1" dirty="0">
                <a:solidFill>
                  <a:schemeClr val="bg1"/>
                </a:solidFill>
                <a:latin typeface="Calibri" pitchFamily="34" charset="0"/>
                <a:sym typeface="Calibri" pitchFamily="34" charset="0"/>
              </a:rPr>
              <a:t>可选的方案</a:t>
            </a: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沿用原设计，使用网页端</a:t>
            </a:r>
          </a:p>
          <a:p>
            <a:r>
              <a:rPr lang="zh-CN" altLang="zh-CN" sz="1600" b="1" dirty="0">
                <a:solidFill>
                  <a:srgbClr val="000000"/>
                </a:solidFill>
                <a:latin typeface="Calibri" pitchFamily="34" charset="0"/>
              </a:rPr>
              <a:t>优点：有原工程代码可供参考，对模块的实现思路会更清晰。网页端开发无需考虑跨平台因素。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endParaRPr lang="en-US" altLang="zh-CN" sz="1600" b="1" dirty="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可实现的功能丰富，后期更新维护容易。同时可以实现丰富的过渡动画效果，增强用户体验。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en-US" altLang="zh-CN" sz="1600" b="1" dirty="0">
                <a:solidFill>
                  <a:srgbClr val="000000"/>
                </a:solidFill>
                <a:latin typeface="Calibri" pitchFamily="34" charset="0"/>
              </a:rPr>
              <a:t> </a:t>
            </a: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开发微信小程序端 </a:t>
            </a:r>
          </a:p>
          <a:p>
            <a:r>
              <a:rPr lang="zh-CN" altLang="zh-CN" sz="1600" b="1" dirty="0">
                <a:solidFill>
                  <a:srgbClr val="000000"/>
                </a:solidFill>
                <a:latin typeface="Calibri" pitchFamily="34" charset="0"/>
              </a:rPr>
              <a:t>优点：无需考虑跨平台因素。容易设计出较为好看的界面。用户使用方便，无需安装或配置。使用人群广泛。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en-US" altLang="zh-CN" sz="1600" b="1" dirty="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2-3 </a:t>
            </a:r>
            <a:r>
              <a:rPr lang="zh-CN" altLang="en-US" sz="2800" b="1" dirty="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原因：</a:t>
            </a:r>
            <a:endParaRPr lang="en-US" altLang="zh-CN" sz="1600" b="1" dirty="0">
              <a:solidFill>
                <a:srgbClr val="000000"/>
              </a:solidFill>
              <a:latin typeface="Calibri" pitchFamily="34" charset="0"/>
            </a:endParaRPr>
          </a:p>
          <a:p>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、老师的要求</a:t>
            </a:r>
            <a:endParaRPr lang="en-US" altLang="zh-CN" sz="1600" b="1" dirty="0">
              <a:solidFill>
                <a:srgbClr val="000000"/>
              </a:solidFill>
              <a:latin typeface="Calibri" pitchFamily="34" charset="0"/>
            </a:endParaRPr>
          </a:p>
          <a:p>
            <a:endParaRPr lang="zh-CN" altLang="en-US" sz="1600" b="1" dirty="0">
              <a:solidFill>
                <a:srgbClr val="000000"/>
              </a:solidFill>
              <a:latin typeface="Calibri" pitchFamily="34" charset="0"/>
            </a:endParaRPr>
          </a:p>
          <a:p>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网页端具有良好的跨平台性，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因项目的文档普遍较长，使用手机进行预览并不方便，但可以利用电脑大屏的优势进行较好地查看，因此我们选择基于网页端进行开发。</a:t>
            </a:r>
            <a:endParaRPr lang="en-US"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选择最终方案的准则：</a:t>
            </a: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2016405"/>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a16="http://schemas.microsoft.com/office/drawing/2014/main" val="20000"/>
                    </a:ext>
                  </a:extLst>
                </a:gridCol>
                <a:gridCol w="1606229">
                  <a:extLst>
                    <a:ext uri="{9D8B030D-6E8A-4147-A177-3AD203B41FA5}">
                      <a16:colId xmlns:a16="http://schemas.microsoft.com/office/drawing/2014/main" val="20001"/>
                    </a:ext>
                  </a:extLst>
                </a:gridCol>
                <a:gridCol w="1204672">
                  <a:extLst>
                    <a:ext uri="{9D8B030D-6E8A-4147-A177-3AD203B41FA5}">
                      <a16:colId xmlns:a16="http://schemas.microsoft.com/office/drawing/2014/main" val="20002"/>
                    </a:ext>
                  </a:extLst>
                </a:gridCol>
                <a:gridCol w="3963422">
                  <a:extLst>
                    <a:ext uri="{9D8B030D-6E8A-4147-A177-3AD203B41FA5}">
                      <a16:colId xmlns:a16="http://schemas.microsoft.com/office/drawing/2014/main"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58720">
                <a:tc>
                  <a:txBody>
                    <a:bodyPr/>
                    <a:lstStyle/>
                    <a:p>
                      <a:pPr algn="ctr">
                        <a:spcAft>
                          <a:spcPts val="0"/>
                        </a:spcAft>
                      </a:pPr>
                      <a:r>
                        <a:rPr lang="en-US" sz="1400" kern="100">
                          <a:effectLst/>
                        </a:rPr>
                        <a:t>M0</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2018/09/27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2018/10/02</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r h="184173">
                <a:tc>
                  <a:txBody>
                    <a:bodyPr/>
                    <a:lstStyle/>
                    <a:p>
                      <a:pPr algn="ctr">
                        <a:spcAft>
                          <a:spcPts val="0"/>
                        </a:spcAft>
                      </a:pPr>
                      <a:r>
                        <a:rPr lang="en-US" sz="1400" kern="100">
                          <a:effectLst/>
                        </a:rPr>
                        <a:t>M1</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《项目章程》、《项目总体计划》、《需求工程计划</a:t>
                      </a:r>
                      <a:r>
                        <a:rPr lang="en-US" sz="1400" kern="100" dirty="0">
                          <a:effectLst/>
                        </a:rPr>
                        <a:t>-</a:t>
                      </a:r>
                      <a:r>
                        <a:rPr lang="zh-CN" sz="1400" kern="100" dirty="0">
                          <a:effectLst/>
                        </a:rPr>
                        <a:t>初步》</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2018/10/29</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247757">
                <a:tc>
                  <a:txBody>
                    <a:bodyPr/>
                    <a:lstStyle/>
                    <a:p>
                      <a:pPr algn="ctr">
                        <a:spcAft>
                          <a:spcPts val="0"/>
                        </a:spcAft>
                      </a:pPr>
                      <a:r>
                        <a:rPr lang="en-US" sz="1400" kern="100">
                          <a:effectLst/>
                        </a:rPr>
                        <a:t>M4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2018/10/25</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《需求工程计划》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r h="257989">
                <a:tc>
                  <a:txBody>
                    <a:bodyPr/>
                    <a:lstStyle/>
                    <a:p>
                      <a:pPr algn="ctr">
                        <a:spcAft>
                          <a:spcPts val="0"/>
                        </a:spcAft>
                      </a:pPr>
                      <a:r>
                        <a:rPr lang="en-US" sz="1400" kern="100">
                          <a:effectLst/>
                        </a:rPr>
                        <a:t>M5</a:t>
                      </a:r>
                      <a:endParaRPr lang="zh-CN" sz="1400" kern="100">
                        <a:effectLst/>
                        <a:latin typeface="Times New Roman"/>
                        <a:ea typeface="宋体"/>
                      </a:endParaRPr>
                    </a:p>
                  </a:txBody>
                  <a:tcPr marL="68580" marR="68580" marT="0" marB="0"/>
                </a:tc>
                <a:tc>
                  <a:txBody>
                    <a:bodyPr/>
                    <a:lstStyle/>
                    <a:p>
                      <a:pPr indent="110490" algn="ctr">
                        <a:spcAft>
                          <a:spcPts val="0"/>
                        </a:spcAft>
                      </a:pPr>
                      <a:r>
                        <a:rPr lang="en-US" sz="1400" kern="100">
                          <a:effectLst/>
                        </a:rPr>
                        <a:t>2018/11/6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《需求规格说明书》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6"/>
                  </a:ext>
                </a:extLst>
              </a:tr>
              <a:tr h="237525">
                <a:tc>
                  <a:txBody>
                    <a:bodyPr/>
                    <a:lstStyle/>
                    <a:p>
                      <a:pPr algn="ctr">
                        <a:spcAft>
                          <a:spcPts val="0"/>
                        </a:spcAft>
                      </a:pPr>
                      <a:r>
                        <a:rPr lang="en-US" sz="1400" kern="100">
                          <a:effectLst/>
                        </a:rPr>
                        <a:t>M6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2018/12/17</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《软件需求变更文档》</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7"/>
                  </a:ext>
                </a:extLst>
              </a:tr>
              <a:tr h="217061">
                <a:tc>
                  <a:txBody>
                    <a:bodyPr/>
                    <a:lstStyle/>
                    <a:p>
                      <a:pPr algn="ctr">
                        <a:spcAft>
                          <a:spcPts val="0"/>
                        </a:spcAft>
                      </a:pPr>
                      <a:r>
                        <a:rPr lang="en-US" sz="1400" kern="100">
                          <a:effectLst/>
                        </a:rPr>
                        <a:t>M7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《软件概要设计说明》</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2018/11/27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Gant</a:t>
            </a:r>
            <a:r>
              <a:rPr lang="en-US" altLang="zh-CN" sz="2800" b="1" dirty="0">
                <a:solidFill>
                  <a:schemeClr val="bg1"/>
                </a:solidFill>
                <a:latin typeface="Calibri" pitchFamily="34" charset="0"/>
                <a:sym typeface="宋体" pitchFamily="2" charset="-122"/>
              </a:rPr>
              <a:t>t</a:t>
            </a:r>
            <a:r>
              <a:rPr lang="zh-CN" altLang="en-US" sz="2800" b="1" dirty="0">
                <a:solidFill>
                  <a:schemeClr val="bg1"/>
                </a:solidFill>
                <a:latin typeface="Calibri" pitchFamily="34" charset="0"/>
                <a:sym typeface="宋体" pitchFamily="2" charset="-122"/>
              </a:rPr>
              <a:t>图</a:t>
            </a:r>
            <a:endParaRPr lang="en-US" altLang="zh-CN" sz="2800" b="1" dirty="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文献参考、文档链接及分工明细</a:t>
            </a:r>
            <a:endParaRPr lang="en-US" altLang="zh-CN" b="1" dirty="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项目可行性分析</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a16="http://schemas.microsoft.com/office/drawing/2014/main" val="20000"/>
                    </a:ext>
                  </a:extLst>
                </a:gridCol>
                <a:gridCol w="5590635">
                  <a:extLst>
                    <a:ext uri="{9D8B030D-6E8A-4147-A177-3AD203B41FA5}">
                      <a16:colId xmlns:a16="http://schemas.microsoft.com/office/drawing/2014/main"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a16="http://schemas.microsoft.com/office/drawing/2014/main"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a:solidFill>
                  <a:srgbClr val="000000"/>
                </a:solidFill>
                <a:latin typeface="Calibri" pitchFamily="34" charset="0"/>
                <a:sym typeface="Calibri" pitchFamily="34" charset="0"/>
              </a:rPr>
              <a:t>[2][5]</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2018/11/21</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8" name="图片 7"/>
          <p:cNvPicPr/>
          <p:nvPr/>
        </p:nvPicPr>
        <p:blipFill>
          <a:blip r:embed="rId3"/>
          <a:stretch>
            <a:fillRect/>
          </a:stretch>
        </p:blipFill>
        <p:spPr>
          <a:xfrm>
            <a:off x="899745" y="888595"/>
            <a:ext cx="7488520" cy="4102735"/>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70" y="889000"/>
            <a:ext cx="7056490"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2018/11/21</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a:solidFill>
                  <a:srgbClr val="000000"/>
                </a:solidFill>
                <a:latin typeface="Calibri" pitchFamily="34" charset="0"/>
                <a:sym typeface="Calibri" pitchFamily="34" charset="0"/>
              </a:rPr>
              <a:t>元</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软件使用无支出（使用的软件是开源的或是破解的）</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a16="http://schemas.microsoft.com/office/drawing/2014/main" val="20000"/>
                    </a:ext>
                  </a:extLst>
                </a:gridCol>
                <a:gridCol w="1584195">
                  <a:extLst>
                    <a:ext uri="{9D8B030D-6E8A-4147-A177-3AD203B41FA5}">
                      <a16:colId xmlns:a16="http://schemas.microsoft.com/office/drawing/2014/main" val="20001"/>
                    </a:ext>
                  </a:extLst>
                </a:gridCol>
                <a:gridCol w="3408395">
                  <a:extLst>
                    <a:ext uri="{9D8B030D-6E8A-4147-A177-3AD203B41FA5}">
                      <a16:colId xmlns:a16="http://schemas.microsoft.com/office/drawing/2014/main"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6-4 </a:t>
            </a:r>
            <a:r>
              <a:rPr lang="zh-CN" altLang="en-US" sz="2800" b="1" dirty="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bwMode="auto">
          <a:xfrm>
            <a:off x="1403780" y="888345"/>
            <a:ext cx="6624459" cy="4131575"/>
          </a:xfrm>
          <a:prstGeom prst="rect">
            <a:avLst/>
          </a:prstGeom>
          <a:noFill/>
          <a:ln>
            <a:noFill/>
          </a:ln>
        </p:spPr>
      </p:pic>
      <p:sp>
        <p:nvSpPr>
          <p:cNvPr id="3" name="日期占位符 2"/>
          <p:cNvSpPr>
            <a:spLocks noGrp="1"/>
          </p:cNvSpPr>
          <p:nvPr>
            <p:ph type="dt" sz="half" idx="10"/>
          </p:nvPr>
        </p:nvSpPr>
        <p:spPr/>
        <p:txBody>
          <a:bodyPr/>
          <a:lstStyle/>
          <a:p>
            <a:pPr>
              <a:defRPr/>
            </a:pPr>
            <a:fld id="{F7D0E703-F1AE-481C-9332-82CBEC1558C6}"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pic>
        <p:nvPicPr>
          <p:cNvPr id="3073"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b="16092"/>
          <a:stretch/>
        </p:blipFill>
        <p:spPr bwMode="auto">
          <a:xfrm>
            <a:off x="801770" y="910163"/>
            <a:ext cx="7658500" cy="348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161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1992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5CCB97EA-DF26-435B-BB35-D086A068A471}"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18"/>
          <a:stretch/>
        </p:blipFill>
        <p:spPr bwMode="auto">
          <a:xfrm>
            <a:off x="827740" y="889000"/>
            <a:ext cx="7659957" cy="377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4363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开发者与客户沟通计划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692472659"/>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extLst>
                    <a:ext uri="{9D8B030D-6E8A-4147-A177-3AD203B41FA5}">
                      <a16:colId xmlns:a16="http://schemas.microsoft.com/office/drawing/2014/main" val="20000"/>
                    </a:ext>
                  </a:extLst>
                </a:gridCol>
                <a:gridCol w="936065">
                  <a:extLst>
                    <a:ext uri="{9D8B030D-6E8A-4147-A177-3AD203B41FA5}">
                      <a16:colId xmlns:a16="http://schemas.microsoft.com/office/drawing/2014/main" val="20001"/>
                    </a:ext>
                  </a:extLst>
                </a:gridCol>
                <a:gridCol w="864060">
                  <a:extLst>
                    <a:ext uri="{9D8B030D-6E8A-4147-A177-3AD203B41FA5}">
                      <a16:colId xmlns:a16="http://schemas.microsoft.com/office/drawing/2014/main" val="20002"/>
                    </a:ext>
                  </a:extLst>
                </a:gridCol>
                <a:gridCol w="936065">
                  <a:extLst>
                    <a:ext uri="{9D8B030D-6E8A-4147-A177-3AD203B41FA5}">
                      <a16:colId xmlns:a16="http://schemas.microsoft.com/office/drawing/2014/main" val="20003"/>
                    </a:ext>
                  </a:extLst>
                </a:gridCol>
                <a:gridCol w="864060">
                  <a:extLst>
                    <a:ext uri="{9D8B030D-6E8A-4147-A177-3AD203B41FA5}">
                      <a16:colId xmlns:a16="http://schemas.microsoft.com/office/drawing/2014/main" val="20004"/>
                    </a:ext>
                  </a:extLst>
                </a:gridCol>
                <a:gridCol w="936065">
                  <a:extLst>
                    <a:ext uri="{9D8B030D-6E8A-4147-A177-3AD203B41FA5}">
                      <a16:colId xmlns:a16="http://schemas.microsoft.com/office/drawing/2014/main" val="20005"/>
                    </a:ext>
                  </a:extLst>
                </a:gridCol>
                <a:gridCol w="1440099">
                  <a:extLst>
                    <a:ext uri="{9D8B030D-6E8A-4147-A177-3AD203B41FA5}">
                      <a16:colId xmlns:a16="http://schemas.microsoft.com/office/drawing/2014/main" val="20006"/>
                    </a:ext>
                  </a:extLst>
                </a:gridCol>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理四</a:t>
                      </a:r>
                      <a:r>
                        <a:rPr lang="en-US" sz="1400" kern="100">
                          <a:effectLst/>
                        </a:rPr>
                        <a:t>510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一般为理四</a:t>
                      </a:r>
                      <a:r>
                        <a:rPr lang="en-US" sz="1400" kern="100">
                          <a:effectLst/>
                        </a:rPr>
                        <a:t>221</a:t>
                      </a:r>
                      <a:r>
                        <a:rPr lang="zh-CN" sz="1400" kern="100">
                          <a:effectLst/>
                        </a:rPr>
                        <a:t>或理四</a:t>
                      </a:r>
                      <a:r>
                        <a:rPr lang="en-US" sz="1400" kern="100">
                          <a:effectLst/>
                        </a:rPr>
                        <a:t>508</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开发者内部沟通计划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648879656"/>
              </p:ext>
            </p:extLst>
          </p:nvPr>
        </p:nvGraphicFramePr>
        <p:xfrm>
          <a:off x="971749" y="1131650"/>
          <a:ext cx="6984486" cy="3168220"/>
        </p:xfrm>
        <a:graphic>
          <a:graphicData uri="http://schemas.openxmlformats.org/drawingml/2006/table">
            <a:tbl>
              <a:tblPr firstRow="1" firstCol="1" bandRow="1">
                <a:tableStyleId>{5C22544A-7EE6-4342-B048-85BDC9FD1C3A}</a:tableStyleId>
              </a:tblPr>
              <a:tblGrid>
                <a:gridCol w="885105">
                  <a:extLst>
                    <a:ext uri="{9D8B030D-6E8A-4147-A177-3AD203B41FA5}">
                      <a16:colId xmlns:a16="http://schemas.microsoft.com/office/drawing/2014/main" val="20000"/>
                    </a:ext>
                  </a:extLst>
                </a:gridCol>
                <a:gridCol w="885105">
                  <a:extLst>
                    <a:ext uri="{9D8B030D-6E8A-4147-A177-3AD203B41FA5}">
                      <a16:colId xmlns:a16="http://schemas.microsoft.com/office/drawing/2014/main" val="20001"/>
                    </a:ext>
                  </a:extLst>
                </a:gridCol>
                <a:gridCol w="885105">
                  <a:extLst>
                    <a:ext uri="{9D8B030D-6E8A-4147-A177-3AD203B41FA5}">
                      <a16:colId xmlns:a16="http://schemas.microsoft.com/office/drawing/2014/main" val="20002"/>
                    </a:ext>
                  </a:extLst>
                </a:gridCol>
                <a:gridCol w="885105">
                  <a:extLst>
                    <a:ext uri="{9D8B030D-6E8A-4147-A177-3AD203B41FA5}">
                      <a16:colId xmlns:a16="http://schemas.microsoft.com/office/drawing/2014/main" val="20003"/>
                    </a:ext>
                  </a:extLst>
                </a:gridCol>
                <a:gridCol w="885105">
                  <a:extLst>
                    <a:ext uri="{9D8B030D-6E8A-4147-A177-3AD203B41FA5}">
                      <a16:colId xmlns:a16="http://schemas.microsoft.com/office/drawing/2014/main" val="20004"/>
                    </a:ext>
                  </a:extLst>
                </a:gridCol>
                <a:gridCol w="1076317">
                  <a:extLst>
                    <a:ext uri="{9D8B030D-6E8A-4147-A177-3AD203B41FA5}">
                      <a16:colId xmlns:a16="http://schemas.microsoft.com/office/drawing/2014/main" val="20005"/>
                    </a:ext>
                  </a:extLst>
                </a:gridCol>
                <a:gridCol w="1482644">
                  <a:extLst>
                    <a:ext uri="{9D8B030D-6E8A-4147-A177-3AD203B41FA5}">
                      <a16:colId xmlns:a16="http://schemas.microsoft.com/office/drawing/2014/main" val="20006"/>
                    </a:ext>
                  </a:extLst>
                </a:gridCol>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座谈开会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每周六下午两点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每周日下午六点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643755"/>
            <a:ext cx="335324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latin typeface="宋体" pitchFamily="2" charset="-122"/>
                <a:sym typeface="宋体" pitchFamily="2" charset="-122"/>
              </a:rPr>
              <a:t>项目名称：</a:t>
            </a:r>
            <a:endParaRPr lang="en-US" altLang="zh-CN" sz="1400" b="1" dirty="0">
              <a:latin typeface="宋体" pitchFamily="2" charset="-122"/>
              <a:sym typeface="宋体" pitchFamily="2" charset="-122"/>
            </a:endParaRPr>
          </a:p>
          <a:p>
            <a:endParaRPr lang="en-US" altLang="zh-CN" sz="1400" b="1" dirty="0">
              <a:latin typeface="宋体" pitchFamily="2" charset="-122"/>
              <a:sym typeface="宋体" pitchFamily="2" charset="-122"/>
            </a:endParaRPr>
          </a:p>
          <a:p>
            <a:r>
              <a:rPr lang="zh-CN" altLang="en-US" sz="1400" b="1" dirty="0">
                <a:latin typeface="宋体" pitchFamily="2" charset="-122"/>
                <a:sym typeface="宋体" pitchFamily="2" charset="-122"/>
              </a:rPr>
              <a:t>案例教学系统</a:t>
            </a:r>
          </a:p>
          <a:p>
            <a:r>
              <a:rPr lang="en-US" altLang="zh-CN" sz="1400" b="1" dirty="0">
                <a:latin typeface="宋体" pitchFamily="2" charset="-122"/>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项目负责人：</a:t>
            </a:r>
            <a:endParaRPr lang="en-US" altLang="zh-CN" sz="1400" b="1" dirty="0">
              <a:solidFill>
                <a:srgbClr val="000000"/>
              </a:solidFill>
              <a:latin typeface="Calibri" pitchFamily="34" charset="0"/>
              <a:sym typeface="宋体" pitchFamily="2" charset="-122"/>
            </a:endParaRPr>
          </a:p>
          <a:p>
            <a:endParaRPr lang="en-US" altLang="zh-CN" sz="1400" b="1" dirty="0">
              <a:solidFill>
                <a:srgbClr val="000000"/>
              </a:solidFill>
              <a:latin typeface="Calibri" pitchFamily="34" charset="0"/>
              <a:sym typeface="宋体" pitchFamily="2" charset="-122"/>
            </a:endParaRPr>
          </a:p>
          <a:p>
            <a:r>
              <a:rPr lang="en-US" altLang="zh-CN" sz="1400" b="1" dirty="0">
                <a:solidFill>
                  <a:srgbClr val="000000"/>
                </a:solidFill>
                <a:latin typeface="Calibri" pitchFamily="34" charset="0"/>
                <a:sym typeface="宋体" pitchFamily="2" charset="-122"/>
              </a:rPr>
              <a:t>PRD2018-G02</a:t>
            </a:r>
            <a:endParaRPr lang="zh-CN" altLang="en-US" sz="14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项目模型：</a:t>
            </a:r>
          </a:p>
          <a:p>
            <a:endParaRPr lang="en-US" altLang="zh-CN" sz="1400" b="1" dirty="0">
              <a:solidFill>
                <a:srgbClr val="000000"/>
              </a:solidFill>
              <a:latin typeface="Calibri" pitchFamily="34" charset="0"/>
              <a:sym typeface="宋体" pitchFamily="2" charset="-122"/>
            </a:endParaRPr>
          </a:p>
          <a:p>
            <a:r>
              <a:rPr lang="zh-CN" altLang="en-US" sz="1400" b="1" dirty="0">
                <a:solidFill>
                  <a:srgbClr val="000000"/>
                </a:solidFill>
                <a:latin typeface="Calibri" pitchFamily="34" charset="0"/>
                <a:sym typeface="宋体" pitchFamily="2" charset="-122"/>
              </a:rPr>
              <a:t>采用逆瀑布模型</a:t>
            </a:r>
          </a:p>
          <a:p>
            <a:endParaRPr lang="zh-CN" altLang="en-US" sz="14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2018/11/21</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风险概率和影响定义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extLst>
                    <a:ext uri="{9D8B030D-6E8A-4147-A177-3AD203B41FA5}">
                      <a16:colId xmlns:a16="http://schemas.microsoft.com/office/drawing/2014/main" val="20000"/>
                    </a:ext>
                  </a:extLst>
                </a:gridCol>
                <a:gridCol w="1188226">
                  <a:extLst>
                    <a:ext uri="{9D8B030D-6E8A-4147-A177-3AD203B41FA5}">
                      <a16:colId xmlns:a16="http://schemas.microsoft.com/office/drawing/2014/main" val="20001"/>
                    </a:ext>
                  </a:extLst>
                </a:gridCol>
                <a:gridCol w="1188226">
                  <a:extLst>
                    <a:ext uri="{9D8B030D-6E8A-4147-A177-3AD203B41FA5}">
                      <a16:colId xmlns:a16="http://schemas.microsoft.com/office/drawing/2014/main" val="20002"/>
                    </a:ext>
                  </a:extLst>
                </a:gridCol>
                <a:gridCol w="1188226">
                  <a:extLst>
                    <a:ext uri="{9D8B030D-6E8A-4147-A177-3AD203B41FA5}">
                      <a16:colId xmlns:a16="http://schemas.microsoft.com/office/drawing/2014/main" val="20003"/>
                    </a:ext>
                  </a:extLst>
                </a:gridCol>
                <a:gridCol w="1188226">
                  <a:extLst>
                    <a:ext uri="{9D8B030D-6E8A-4147-A177-3AD203B41FA5}">
                      <a16:colId xmlns:a16="http://schemas.microsoft.com/office/drawing/2014/main" val="20004"/>
                    </a:ext>
                  </a:extLst>
                </a:gridCol>
                <a:gridCol w="1188226">
                  <a:extLst>
                    <a:ext uri="{9D8B030D-6E8A-4147-A177-3AD203B41FA5}">
                      <a16:colId xmlns:a16="http://schemas.microsoft.com/office/drawing/2014/main" val="20005"/>
                    </a:ext>
                  </a:extLst>
                </a:gridCol>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val="10001"/>
                  </a:ext>
                </a:extLst>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2"/>
                  </a:ext>
                </a:extLst>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3"/>
                  </a:ext>
                </a:extLst>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5"/>
                  </a:ext>
                </a:extLst>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639590838"/>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extLst>
                    <a:ext uri="{9D8B030D-6E8A-4147-A177-3AD203B41FA5}">
                      <a16:colId xmlns:a16="http://schemas.microsoft.com/office/drawing/2014/main" val="20000"/>
                    </a:ext>
                  </a:extLst>
                </a:gridCol>
                <a:gridCol w="1434533">
                  <a:extLst>
                    <a:ext uri="{9D8B030D-6E8A-4147-A177-3AD203B41FA5}">
                      <a16:colId xmlns:a16="http://schemas.microsoft.com/office/drawing/2014/main" val="20001"/>
                    </a:ext>
                  </a:extLst>
                </a:gridCol>
                <a:gridCol w="1434533">
                  <a:extLst>
                    <a:ext uri="{9D8B030D-6E8A-4147-A177-3AD203B41FA5}">
                      <a16:colId xmlns:a16="http://schemas.microsoft.com/office/drawing/2014/main" val="20002"/>
                    </a:ext>
                  </a:extLst>
                </a:gridCol>
                <a:gridCol w="1434533">
                  <a:extLst>
                    <a:ext uri="{9D8B030D-6E8A-4147-A177-3AD203B41FA5}">
                      <a16:colId xmlns:a16="http://schemas.microsoft.com/office/drawing/2014/main" val="20003"/>
                    </a:ext>
                  </a:extLst>
                </a:gridCol>
                <a:gridCol w="2470439">
                  <a:extLst>
                    <a:ext uri="{9D8B030D-6E8A-4147-A177-3AD203B41FA5}">
                      <a16:colId xmlns:a16="http://schemas.microsoft.com/office/drawing/2014/main" val="20004"/>
                    </a:ext>
                  </a:extLst>
                </a:gridCol>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0"/>
                  </a:ext>
                </a:extLst>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1"/>
                  </a:ext>
                </a:extLst>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2"/>
                  </a:ext>
                </a:extLst>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确定主要客户，并采用产品代言人的方法，保证有足够的客户代表的积极参与，确保由合适的人对需求做出权威性的决策</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val="10003"/>
                  </a:ext>
                </a:extLst>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刘晓倩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4"/>
                  </a:ext>
                </a:extLst>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5"/>
                  </a:ext>
                </a:extLst>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796436344"/>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extLst>
                    <a:ext uri="{9D8B030D-6E8A-4147-A177-3AD203B41FA5}">
                      <a16:colId xmlns:a16="http://schemas.microsoft.com/office/drawing/2014/main" val="20000"/>
                    </a:ext>
                  </a:extLst>
                </a:gridCol>
                <a:gridCol w="1231415">
                  <a:extLst>
                    <a:ext uri="{9D8B030D-6E8A-4147-A177-3AD203B41FA5}">
                      <a16:colId xmlns:a16="http://schemas.microsoft.com/office/drawing/2014/main" val="20001"/>
                    </a:ext>
                  </a:extLst>
                </a:gridCol>
                <a:gridCol w="1231415">
                  <a:extLst>
                    <a:ext uri="{9D8B030D-6E8A-4147-A177-3AD203B41FA5}">
                      <a16:colId xmlns:a16="http://schemas.microsoft.com/office/drawing/2014/main" val="20002"/>
                    </a:ext>
                  </a:extLst>
                </a:gridCol>
                <a:gridCol w="1231415">
                  <a:extLst>
                    <a:ext uri="{9D8B030D-6E8A-4147-A177-3AD203B41FA5}">
                      <a16:colId xmlns:a16="http://schemas.microsoft.com/office/drawing/2014/main" val="20003"/>
                    </a:ext>
                  </a:extLst>
                </a:gridCol>
                <a:gridCol w="2120647">
                  <a:extLst>
                    <a:ext uri="{9D8B030D-6E8A-4147-A177-3AD203B41FA5}">
                      <a16:colId xmlns:a16="http://schemas.microsoft.com/office/drawing/2014/main" val="20004"/>
                    </a:ext>
                  </a:extLst>
                </a:gridCol>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要确保每个功能需求、特性或用例都设定了优先级，并安排在一个特定的系统版本或迭代中实现它们</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994988759"/>
              </p:ext>
            </p:extLst>
          </p:nvPr>
        </p:nvGraphicFramePr>
        <p:xfrm>
          <a:off x="1043755" y="1851700"/>
          <a:ext cx="6542273" cy="1080075"/>
        </p:xfrm>
        <a:graphic>
          <a:graphicData uri="http://schemas.openxmlformats.org/drawingml/2006/table">
            <a:tbl>
              <a:tblPr firstRow="1" firstCol="1" bandRow="1">
                <a:tableStyleId>{5C22544A-7EE6-4342-B048-85BDC9FD1C3A}</a:tableStyleId>
              </a:tblPr>
              <a:tblGrid>
                <a:gridCol w="1143330">
                  <a:extLst>
                    <a:ext uri="{9D8B030D-6E8A-4147-A177-3AD203B41FA5}">
                      <a16:colId xmlns:a16="http://schemas.microsoft.com/office/drawing/2014/main" val="20000"/>
                    </a:ext>
                  </a:extLst>
                </a:gridCol>
                <a:gridCol w="1143330">
                  <a:extLst>
                    <a:ext uri="{9D8B030D-6E8A-4147-A177-3AD203B41FA5}">
                      <a16:colId xmlns:a16="http://schemas.microsoft.com/office/drawing/2014/main" val="20001"/>
                    </a:ext>
                  </a:extLst>
                </a:gridCol>
                <a:gridCol w="1143330">
                  <a:extLst>
                    <a:ext uri="{9D8B030D-6E8A-4147-A177-3AD203B41FA5}">
                      <a16:colId xmlns:a16="http://schemas.microsoft.com/office/drawing/2014/main" val="20002"/>
                    </a:ext>
                  </a:extLst>
                </a:gridCol>
                <a:gridCol w="1143330">
                  <a:extLst>
                    <a:ext uri="{9D8B030D-6E8A-4147-A177-3AD203B41FA5}">
                      <a16:colId xmlns:a16="http://schemas.microsoft.com/office/drawing/2014/main" val="20003"/>
                    </a:ext>
                  </a:extLst>
                </a:gridCol>
                <a:gridCol w="1968953">
                  <a:extLst>
                    <a:ext uri="{9D8B030D-6E8A-4147-A177-3AD203B41FA5}">
                      <a16:colId xmlns:a16="http://schemas.microsoft.com/office/drawing/2014/main" val="20004"/>
                    </a:ext>
                  </a:extLst>
                </a:gridCol>
              </a:tblGrid>
              <a:tr h="341382">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738693">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a:effectLst/>
                        </a:rPr>
                        <a:t>重新寻找</a:t>
                      </a:r>
                      <a:r>
                        <a:rPr lang="zh-CN" sz="1400" kern="100">
                          <a:effectLst/>
                        </a:rPr>
                        <a:t>模版</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644193368"/>
              </p:ext>
            </p:extLst>
          </p:nvPr>
        </p:nvGraphicFramePr>
        <p:xfrm>
          <a:off x="909928" y="1635685"/>
          <a:ext cx="6686282" cy="2197608"/>
        </p:xfrm>
        <a:graphic>
          <a:graphicData uri="http://schemas.openxmlformats.org/drawingml/2006/table">
            <a:tbl>
              <a:tblPr firstRow="1" firstCol="1" bandRow="1">
                <a:tableStyleId>{5C22544A-7EE6-4342-B048-85BDC9FD1C3A}</a:tableStyleId>
              </a:tblPr>
              <a:tblGrid>
                <a:gridCol w="1168497">
                  <a:extLst>
                    <a:ext uri="{9D8B030D-6E8A-4147-A177-3AD203B41FA5}">
                      <a16:colId xmlns:a16="http://schemas.microsoft.com/office/drawing/2014/main" val="20000"/>
                    </a:ext>
                  </a:extLst>
                </a:gridCol>
                <a:gridCol w="1168497">
                  <a:extLst>
                    <a:ext uri="{9D8B030D-6E8A-4147-A177-3AD203B41FA5}">
                      <a16:colId xmlns:a16="http://schemas.microsoft.com/office/drawing/2014/main" val="20001"/>
                    </a:ext>
                  </a:extLst>
                </a:gridCol>
                <a:gridCol w="1168497">
                  <a:extLst>
                    <a:ext uri="{9D8B030D-6E8A-4147-A177-3AD203B41FA5}">
                      <a16:colId xmlns:a16="http://schemas.microsoft.com/office/drawing/2014/main" val="20002"/>
                    </a:ext>
                  </a:extLst>
                </a:gridCol>
                <a:gridCol w="1168497">
                  <a:extLst>
                    <a:ext uri="{9D8B030D-6E8A-4147-A177-3AD203B41FA5}">
                      <a16:colId xmlns:a16="http://schemas.microsoft.com/office/drawing/2014/main" val="20003"/>
                    </a:ext>
                  </a:extLst>
                </a:gridCol>
                <a:gridCol w="2012294">
                  <a:extLst>
                    <a:ext uri="{9D8B030D-6E8A-4147-A177-3AD203B41FA5}">
                      <a16:colId xmlns:a16="http://schemas.microsoft.com/office/drawing/2014/main" val="20004"/>
                    </a:ext>
                  </a:extLst>
                </a:gridCol>
              </a:tblGrid>
              <a:tr h="244179">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133774100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extLst>
                    <a:ext uri="{9D8B030D-6E8A-4147-A177-3AD203B41FA5}">
                      <a16:colId xmlns:a16="http://schemas.microsoft.com/office/drawing/2014/main" val="20000"/>
                    </a:ext>
                  </a:extLst>
                </a:gridCol>
                <a:gridCol w="1208027">
                  <a:extLst>
                    <a:ext uri="{9D8B030D-6E8A-4147-A177-3AD203B41FA5}">
                      <a16:colId xmlns:a16="http://schemas.microsoft.com/office/drawing/2014/main" val="20001"/>
                    </a:ext>
                  </a:extLst>
                </a:gridCol>
                <a:gridCol w="1208027">
                  <a:extLst>
                    <a:ext uri="{9D8B030D-6E8A-4147-A177-3AD203B41FA5}">
                      <a16:colId xmlns:a16="http://schemas.microsoft.com/office/drawing/2014/main" val="20002"/>
                    </a:ext>
                  </a:extLst>
                </a:gridCol>
                <a:gridCol w="1208027">
                  <a:extLst>
                    <a:ext uri="{9D8B030D-6E8A-4147-A177-3AD203B41FA5}">
                      <a16:colId xmlns:a16="http://schemas.microsoft.com/office/drawing/2014/main" val="20003"/>
                    </a:ext>
                  </a:extLst>
                </a:gridCol>
                <a:gridCol w="2944432">
                  <a:extLst>
                    <a:ext uri="{9D8B030D-6E8A-4147-A177-3AD203B41FA5}">
                      <a16:colId xmlns:a16="http://schemas.microsoft.com/office/drawing/2014/main" val="20004"/>
                    </a:ext>
                  </a:extLst>
                </a:gridCol>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项目经理严格把控变更控制过程，保证每次变更都有原因有记录以及有影响分析</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项目经理严格把关变更控制委员会以使其达到应有的效果以及保证维持日常的运作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项目经理与变更控制委员会负责人两首保留历史文件，并实时上传新文件至远程库</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534284913"/>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extLst>
                    <a:ext uri="{9D8B030D-6E8A-4147-A177-3AD203B41FA5}">
                      <a16:colId xmlns:a16="http://schemas.microsoft.com/office/drawing/2014/main" val="20000"/>
                    </a:ext>
                  </a:extLst>
                </a:gridCol>
                <a:gridCol w="1321280">
                  <a:extLst>
                    <a:ext uri="{9D8B030D-6E8A-4147-A177-3AD203B41FA5}">
                      <a16:colId xmlns:a16="http://schemas.microsoft.com/office/drawing/2014/main" val="20001"/>
                    </a:ext>
                  </a:extLst>
                </a:gridCol>
                <a:gridCol w="1321280">
                  <a:extLst>
                    <a:ext uri="{9D8B030D-6E8A-4147-A177-3AD203B41FA5}">
                      <a16:colId xmlns:a16="http://schemas.microsoft.com/office/drawing/2014/main" val="20002"/>
                    </a:ext>
                  </a:extLst>
                </a:gridCol>
                <a:gridCol w="1321280">
                  <a:extLst>
                    <a:ext uri="{9D8B030D-6E8A-4147-A177-3AD203B41FA5}">
                      <a16:colId xmlns:a16="http://schemas.microsoft.com/office/drawing/2014/main" val="20003"/>
                    </a:ext>
                  </a:extLst>
                </a:gridCol>
                <a:gridCol w="2275405">
                  <a:extLst>
                    <a:ext uri="{9D8B030D-6E8A-4147-A177-3AD203B41FA5}">
                      <a16:colId xmlns:a16="http://schemas.microsoft.com/office/drawing/2014/main" val="20004"/>
                    </a:ext>
                  </a:extLst>
                </a:gridCol>
              </a:tblGrid>
              <a:tr h="201613">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1209684">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8" name="TextBox 7"/>
          <p:cNvSpPr>
            <a:spLocks noChangeArrowheads="1"/>
          </p:cNvSpPr>
          <p:nvPr/>
        </p:nvSpPr>
        <p:spPr bwMode="auto">
          <a:xfrm>
            <a:off x="323037" y="1192689"/>
            <a:ext cx="84979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在远端创建库并允许小组成员对其的操作。明确受控文档与非受控文档，项目一经修改就传送每一个测试版本至非受控文档，</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及以上的正式版本将最高版本保存至受控文档，确保版本的回溯可能。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用户群分类</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需求优先级</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用例描述</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测试用例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用户手册</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需求规格说明书</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需求变更控制</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  </a:t>
            </a:r>
            <a:r>
              <a:rPr lang="en-US" altLang="zh-CN" sz="1050" b="1" dirty="0">
                <a:solidFill>
                  <a:srgbClr val="000000"/>
                </a:solidFill>
                <a:latin typeface="Calibri" pitchFamily="34" charset="0"/>
                <a:sym typeface="Calibri" pitchFamily="34" charset="0"/>
              </a:rPr>
              <a:t>[1][2]</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3457575" cy="66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会议记录</a:t>
            </a:r>
            <a:r>
              <a:rPr lang="en-US" altLang="zh-CN" sz="1600" b="1" dirty="0">
                <a:solidFill>
                  <a:srgbClr val="00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需求变更申请文档</a:t>
            </a:r>
            <a:r>
              <a:rPr lang="en-US" altLang="zh-CN" sz="1600" b="1" dirty="0">
                <a:solidFill>
                  <a:srgbClr val="000000"/>
                </a:solidFill>
                <a:latin typeface="Calibri" pitchFamily="34" charset="0"/>
                <a:sym typeface="Calibri" pitchFamily="34" charset="0"/>
              </a:rPr>
              <a:t>》</a:t>
            </a: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10-2</a:t>
            </a:r>
            <a:r>
              <a:rPr lang="zh-CN" altLang="en-US" sz="2800" b="1" dirty="0">
                <a:solidFill>
                  <a:schemeClr val="bg1"/>
                </a:solidFill>
                <a:latin typeface="Calibri" pitchFamily="34" charset="0"/>
                <a:sym typeface="Calibri" pitchFamily="34" charset="0"/>
              </a:rPr>
              <a:t>项目的监督和控制机制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项目组其他成员可以对范围提出变更意见，但必须向</a:t>
            </a:r>
            <a:r>
              <a:rPr lang="en-US" altLang="zh-CN" sz="1600" b="1" dirty="0">
                <a:solidFill>
                  <a:srgbClr val="000000"/>
                </a:solidFill>
                <a:latin typeface="Calibri" pitchFamily="34" charset="0"/>
                <a:sym typeface="Calibri" pitchFamily="34" charset="0"/>
              </a:rPr>
              <a:t>PM</a:t>
            </a:r>
            <a:r>
              <a:rPr lang="zh-CN" altLang="en-US" sz="1600" b="1" dirty="0">
                <a:solidFill>
                  <a:srgbClr val="000000"/>
                </a:solidFill>
                <a:latin typeface="Calibri" pitchFamily="34" charset="0"/>
                <a:sym typeface="Calibri" pitchFamily="34" charset="0"/>
              </a:rPr>
              <a:t>进行报告并估计每一个项目成员提出新方法、新工具以提高项目的开发进度，但严格控制在未经讨论的擅自变更，这些变更指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对于客户提出的变更，视变更影响的大小，首先须经变更控制委员会正式或者非正式的讨论，把最后的变更意见交由项目经理实施。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定义变更的控制程序；提供验收的标准和程序，确保可交付的产品符合用户既定的要求；提出资源和机构的支持要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配置管理员：胡方正</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账号：</a:t>
            </a:r>
            <a:r>
              <a:rPr lang="en-US" altLang="zh-CN" sz="1600" b="1" dirty="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其他管理人员账号：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pic>
        <p:nvPicPr>
          <p:cNvPr id="9" name="图片 8" descr="C:\Users\Asus\AppData\Local\Temp\WeChat Files\461158322757388581.jpg"/>
          <p:cNvPicPr/>
          <p:nvPr/>
        </p:nvPicPr>
        <p:blipFill>
          <a:blip r:embed="rId3">
            <a:extLst>
              <a:ext uri="{28A0092B-C50C-407E-A947-70E740481C1C}">
                <a14:useLocalDpi xmlns:a14="http://schemas.microsoft.com/office/drawing/2010/main" val="0"/>
              </a:ext>
            </a:extLst>
          </a:blip>
          <a:srcRect/>
          <a:stretch>
            <a:fillRect/>
          </a:stretch>
        </p:blipFill>
        <p:spPr bwMode="auto">
          <a:xfrm>
            <a:off x="512828" y="1779695"/>
            <a:ext cx="8136565" cy="1872130"/>
          </a:xfrm>
          <a:prstGeom prst="rect">
            <a:avLst/>
          </a:prstGeom>
          <a:noFill/>
          <a:ln>
            <a:noFill/>
          </a:ln>
        </p:spPr>
      </p:pic>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0.5.docx   2018/11/11</a:t>
            </a:r>
          </a:p>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软件工程导论</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张海藩等</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[3]《IT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[5] https://blog.csdn.net/lejuo/article/details/21085613    2018/10/18  20:06</a:t>
            </a:r>
          </a:p>
          <a:p>
            <a:pPr lvl="1">
              <a:lnSpc>
                <a:spcPct val="150000"/>
              </a:lnSpc>
              <a:buClr>
                <a:srgbClr val="E36C09"/>
              </a:buClr>
            </a:pPr>
            <a:r>
              <a:rPr lang="zh-CN" altLang="en-US" sz="1600" b="1" dirty="0">
                <a:solidFill>
                  <a:srgbClr val="000000"/>
                </a:solidFill>
                <a:latin typeface="Calibri" pitchFamily="34" charset="0"/>
                <a:sym typeface="Calibri" pitchFamily="34" charset="0"/>
              </a:rPr>
              <a:t>      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42" y="889000"/>
            <a:ext cx="7578716" cy="374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60" y="1008061"/>
            <a:ext cx="5589324" cy="343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11-3 </a:t>
            </a:r>
            <a:r>
              <a:rPr lang="zh-CN" altLang="en-US" sz="2800" b="1" dirty="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第八次系统分析会议</a:t>
            </a:r>
            <a:r>
              <a:rPr lang="en-US" altLang="zh-CN" sz="1600" b="1" dirty="0">
                <a:solidFill>
                  <a:srgbClr val="000000"/>
                </a:solidFill>
                <a:latin typeface="Calibri" pitchFamily="34" charset="0"/>
                <a:sym typeface="Calibri" pitchFamily="34" charset="0"/>
              </a:rPr>
              <a:t>.</a:t>
            </a:r>
            <a:r>
              <a:rPr lang="en-US" altLang="zh-CN" sz="1600" b="1" dirty="0" err="1">
                <a:solidFill>
                  <a:srgbClr val="000000"/>
                </a:solidFill>
                <a:latin typeface="Calibri" pitchFamily="34" charset="0"/>
                <a:sym typeface="Calibri" pitchFamily="34" charset="0"/>
              </a:rPr>
              <a:t>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a:solidFill>
                  <a:srgbClr val="000000"/>
                </a:solidFill>
                <a:latin typeface="Calibri" pitchFamily="34" charset="0"/>
                <a:sym typeface="Calibri" pitchFamily="34" charset="0"/>
              </a:rPr>
              <a:t>0.3.docx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0.5.docx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0.6.docx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0.4.docx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0.5.docx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需求计划</a:t>
            </a:r>
            <a:r>
              <a:rPr lang="en-US" altLang="zh-CN" sz="1600" b="1" dirty="0" err="1">
                <a:solidFill>
                  <a:srgbClr val="000000"/>
                </a:solidFill>
                <a:latin typeface="Calibri" pitchFamily="34" charset="0"/>
                <a:sym typeface="Calibri" pitchFamily="34" charset="0"/>
              </a:rPr>
              <a:t>Gantt.mpp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664883654"/>
              </p:ext>
            </p:extLst>
          </p:nvPr>
        </p:nvGraphicFramePr>
        <p:xfrm>
          <a:off x="683730" y="1059644"/>
          <a:ext cx="7560525" cy="3456239"/>
        </p:xfrm>
        <a:graphic>
          <a:graphicData uri="http://schemas.openxmlformats.org/drawingml/2006/table">
            <a:tbl>
              <a:tblPr firstRow="1" firstCol="1" bandRow="1">
                <a:tableStyleId>{5C22544A-7EE6-4342-B048-85BDC9FD1C3A}</a:tableStyleId>
              </a:tblPr>
              <a:tblGrid>
                <a:gridCol w="1361550">
                  <a:extLst>
                    <a:ext uri="{9D8B030D-6E8A-4147-A177-3AD203B41FA5}">
                      <a16:colId xmlns:a16="http://schemas.microsoft.com/office/drawing/2014/main" val="20000"/>
                    </a:ext>
                  </a:extLst>
                </a:gridCol>
                <a:gridCol w="2420535">
                  <a:extLst>
                    <a:ext uri="{9D8B030D-6E8A-4147-A177-3AD203B41FA5}">
                      <a16:colId xmlns:a16="http://schemas.microsoft.com/office/drawing/2014/main" val="20001"/>
                    </a:ext>
                  </a:extLst>
                </a:gridCol>
                <a:gridCol w="1356083">
                  <a:extLst>
                    <a:ext uri="{9D8B030D-6E8A-4147-A177-3AD203B41FA5}">
                      <a16:colId xmlns:a16="http://schemas.microsoft.com/office/drawing/2014/main" val="20002"/>
                    </a:ext>
                  </a:extLst>
                </a:gridCol>
                <a:gridCol w="2422357">
                  <a:extLst>
                    <a:ext uri="{9D8B030D-6E8A-4147-A177-3AD203B41FA5}">
                      <a16:colId xmlns:a16="http://schemas.microsoft.com/office/drawing/2014/main" val="20003"/>
                    </a:ext>
                  </a:extLst>
                </a:gridCol>
              </a:tblGrid>
              <a:tr h="265864">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备注</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r h="531729">
                <a:tc>
                  <a:txBody>
                    <a:bodyPr/>
                    <a:lstStyle/>
                    <a:p>
                      <a:pPr algn="just">
                        <a:spcAft>
                          <a:spcPts val="0"/>
                        </a:spcAft>
                      </a:pPr>
                      <a:r>
                        <a:rPr lang="en-US" sz="1600" kern="100">
                          <a:effectLst/>
                        </a:rPr>
                        <a:t>0.1.0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2018-10-18</a:t>
                      </a:r>
                      <a:r>
                        <a:rPr lang="zh-CN" sz="1600" kern="100">
                          <a:effectLst/>
                        </a:rPr>
                        <a:t>至</a:t>
                      </a:r>
                      <a:r>
                        <a:rPr lang="en-US" sz="1600" kern="100">
                          <a:effectLst/>
                        </a:rPr>
                        <a:t>2018-10-21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对需求工程项目计划做出分析</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531729">
                <a:tc>
                  <a:txBody>
                    <a:bodyPr/>
                    <a:lstStyle/>
                    <a:p>
                      <a:pPr algn="just">
                        <a:spcAft>
                          <a:spcPts val="0"/>
                        </a:spcAft>
                      </a:pPr>
                      <a:r>
                        <a:rPr lang="en-US" sz="1600" kern="100">
                          <a:effectLst/>
                        </a:rPr>
                        <a:t>0.2.0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2018-10-07</a:t>
                      </a:r>
                      <a:r>
                        <a:rPr lang="zh-CN" sz="1600" kern="100">
                          <a:effectLst/>
                        </a:rPr>
                        <a:t>至</a:t>
                      </a:r>
                      <a:r>
                        <a:rPr lang="en-US" sz="1600" kern="100">
                          <a:effectLst/>
                        </a:rPr>
                        <a:t>2018-10-31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对需求工程项目计划进行修改</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2"/>
                  </a:ext>
                </a:extLst>
              </a:tr>
              <a:tr h="531729">
                <a:tc>
                  <a:txBody>
                    <a:bodyPr/>
                    <a:lstStyle/>
                    <a:p>
                      <a:pPr algn="just">
                        <a:spcAft>
                          <a:spcPts val="0"/>
                        </a:spcAft>
                      </a:pPr>
                      <a:r>
                        <a:rPr lang="en-US" sz="1600" kern="100">
                          <a:effectLst/>
                        </a:rPr>
                        <a:t>0.3.0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2018-10-31</a:t>
                      </a:r>
                      <a:r>
                        <a:rPr lang="zh-CN" sz="1600" kern="100">
                          <a:effectLst/>
                        </a:rPr>
                        <a:t>至</a:t>
                      </a:r>
                      <a:r>
                        <a:rPr lang="en-US" sz="1600" kern="100">
                          <a:effectLst/>
                        </a:rPr>
                        <a:t>2018-11-04</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根据课堂评审，对需求工程项目计划进行修改</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3"/>
                  </a:ext>
                </a:extLst>
              </a:tr>
              <a:tr h="1063459">
                <a:tc>
                  <a:txBody>
                    <a:bodyPr/>
                    <a:lstStyle/>
                    <a:p>
                      <a:pPr algn="just">
                        <a:spcAft>
                          <a:spcPts val="0"/>
                        </a:spcAft>
                      </a:pPr>
                      <a:r>
                        <a:rPr lang="en-US" sz="1600" kern="100">
                          <a:effectLst/>
                        </a:rPr>
                        <a:t>0.4.0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2018-11-06</a:t>
                      </a:r>
                      <a:r>
                        <a:rPr lang="zh-CN" sz="1600" kern="100">
                          <a:effectLst/>
                        </a:rPr>
                        <a:t>至</a:t>
                      </a:r>
                      <a:r>
                        <a:rPr lang="en-US" sz="1600" kern="100">
                          <a:effectLst/>
                        </a:rPr>
                        <a:t>2018-11-15</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对需求计划进行补充</a:t>
                      </a:r>
                      <a:r>
                        <a:rPr lang="en-US" sz="1600" kern="100" dirty="0">
                          <a:effectLst/>
                        </a:rPr>
                        <a:t>SWOT</a:t>
                      </a:r>
                      <a:r>
                        <a:rPr lang="zh-CN" sz="1600" kern="100" dirty="0">
                          <a:effectLst/>
                        </a:rPr>
                        <a:t>分析、风险管理、质量保证、配置管理及设想方案等进行补充修改</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r h="531729">
                <a:tc>
                  <a:txBody>
                    <a:bodyPr/>
                    <a:lstStyle/>
                    <a:p>
                      <a:pPr algn="just">
                        <a:spcAft>
                          <a:spcPts val="0"/>
                        </a:spcAft>
                      </a:pPr>
                      <a:r>
                        <a:rPr lang="en-US" sz="1600" kern="100">
                          <a:effectLst/>
                        </a:rPr>
                        <a:t>0.5.0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2018-11-13</a:t>
                      </a:r>
                      <a:r>
                        <a:rPr lang="zh-CN" sz="1600" kern="100">
                          <a:effectLst/>
                        </a:rPr>
                        <a:t>至</a:t>
                      </a:r>
                      <a:r>
                        <a:rPr lang="en-US" sz="1600" kern="100">
                          <a:effectLst/>
                        </a:rPr>
                        <a:t>2018-11-19</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a:t>
                      </a:r>
                      <a:r>
                        <a:rPr lang="en-US" sz="1600" kern="100" dirty="0">
                          <a:effectLst/>
                        </a:rPr>
                        <a:t>WBS</a:t>
                      </a:r>
                      <a:r>
                        <a:rPr lang="zh-CN" sz="1600" kern="100" dirty="0">
                          <a:effectLst/>
                        </a:rPr>
                        <a:t>图的修改</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t>文档书写及部分</a:t>
            </a:r>
            <a:r>
              <a:rPr lang="en-US" altLang="zh-CN" dirty="0"/>
              <a:t>PPT</a:t>
            </a:r>
            <a:r>
              <a:rPr lang="zh-CN" altLang="en-US" dirty="0"/>
              <a:t>修改</a:t>
            </a:r>
            <a:r>
              <a:rPr lang="en-US" altLang="zh-CN" dirty="0"/>
              <a:t>------</a:t>
            </a:r>
            <a:r>
              <a:rPr lang="zh-CN" altLang="en-US" dirty="0"/>
              <a:t>刘晓倩  </a:t>
            </a:r>
            <a:r>
              <a:rPr lang="en-US" altLang="zh-CN" dirty="0"/>
              <a:t>		  92</a:t>
            </a:r>
            <a:r>
              <a:rPr lang="zh-CN" altLang="en-US" dirty="0"/>
              <a:t>分</a:t>
            </a:r>
            <a:r>
              <a:rPr lang="en-US" altLang="zh-CN" dirty="0"/>
              <a:t>	</a:t>
            </a:r>
          </a:p>
          <a:p>
            <a:r>
              <a:rPr lang="en-US" altLang="zh-CN" dirty="0"/>
              <a:t>LRC,OBS,WBS ------</a:t>
            </a:r>
            <a:r>
              <a:rPr lang="zh-CN" altLang="en-US" dirty="0"/>
              <a:t>胡方正，刘雨霏</a:t>
            </a:r>
            <a:r>
              <a:rPr lang="en-US" altLang="zh-CN" dirty="0"/>
              <a:t>                              90/87</a:t>
            </a:r>
            <a:r>
              <a:rPr lang="zh-CN" altLang="en-US" dirty="0"/>
              <a:t>分</a:t>
            </a:r>
            <a:endParaRPr lang="en-US" altLang="zh-CN" dirty="0"/>
          </a:p>
          <a:p>
            <a:r>
              <a:rPr lang="zh-CN" altLang="en-US" dirty="0"/>
              <a:t>甘特图</a:t>
            </a:r>
            <a:r>
              <a:rPr lang="en-US" altLang="zh-CN" dirty="0"/>
              <a:t>--------</a:t>
            </a:r>
            <a:r>
              <a:rPr lang="zh-CN" altLang="en-US" dirty="0"/>
              <a:t>杨智麟                                                         </a:t>
            </a:r>
            <a:r>
              <a:rPr lang="en-US" altLang="zh-CN" dirty="0"/>
              <a:t>89</a:t>
            </a:r>
            <a:r>
              <a:rPr lang="zh-CN" altLang="en-US" dirty="0"/>
              <a:t>分</a:t>
            </a:r>
            <a:endParaRPr lang="en-US" altLang="zh-CN" dirty="0"/>
          </a:p>
          <a:p>
            <a:r>
              <a:rPr lang="en-US" altLang="zh-CN" dirty="0"/>
              <a:t>PPT</a:t>
            </a:r>
            <a:r>
              <a:rPr lang="zh-CN" altLang="en-US" dirty="0"/>
              <a:t>制作</a:t>
            </a:r>
            <a:r>
              <a:rPr lang="en-US" altLang="zh-CN" dirty="0"/>
              <a:t>------</a:t>
            </a:r>
            <a:r>
              <a:rPr lang="zh-CN" altLang="en-US" dirty="0"/>
              <a:t>张光程</a:t>
            </a:r>
            <a:r>
              <a:rPr lang="en-US" altLang="zh-CN" dirty="0"/>
              <a:t>		                               94</a:t>
            </a:r>
            <a:r>
              <a:rPr lang="zh-CN" altLang="en-US" dirty="0"/>
              <a:t>分</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pic>
        <p:nvPicPr>
          <p:cNvPr id="25"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012" y="627615"/>
            <a:ext cx="2880200" cy="1769267"/>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pPr>
              <a:defRPr/>
            </a:pPr>
            <a:fld id="{879AA6D7-FDB6-411C-A96D-E37372F19ED1}"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2018/11/21</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632173422"/>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extLst>
                    <a:ext uri="{9D8B030D-6E8A-4147-A177-3AD203B41FA5}">
                      <a16:colId xmlns:a16="http://schemas.microsoft.com/office/drawing/2014/main" val="20000"/>
                    </a:ext>
                  </a:extLst>
                </a:gridCol>
                <a:gridCol w="1883414">
                  <a:extLst>
                    <a:ext uri="{9D8B030D-6E8A-4147-A177-3AD203B41FA5}">
                      <a16:colId xmlns:a16="http://schemas.microsoft.com/office/drawing/2014/main" val="20001"/>
                    </a:ext>
                  </a:extLst>
                </a:gridCol>
                <a:gridCol w="1884342">
                  <a:extLst>
                    <a:ext uri="{9D8B030D-6E8A-4147-A177-3AD203B41FA5}">
                      <a16:colId xmlns:a16="http://schemas.microsoft.com/office/drawing/2014/main" val="20002"/>
                    </a:ext>
                  </a:extLst>
                </a:gridCol>
                <a:gridCol w="2485396">
                  <a:extLst>
                    <a:ext uri="{9D8B030D-6E8A-4147-A177-3AD203B41FA5}">
                      <a16:colId xmlns:a16="http://schemas.microsoft.com/office/drawing/2014/main" val="20003"/>
                    </a:ext>
                  </a:extLst>
                </a:gridCol>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2"/>
                  </a:ext>
                </a:extLst>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19967306561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3"/>
                  </a:ext>
                </a:extLst>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17376509845</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4"/>
                  </a:ext>
                </a:extLst>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13567041998</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13566567970</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6"/>
                  </a:ext>
                </a:extLst>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7"/>
                  </a:ext>
                </a:extLst>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13588012651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8"/>
                  </a:ext>
                </a:extLst>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9"/>
                  </a:ext>
                </a:extLst>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10"/>
                  </a:ext>
                </a:extLst>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extLst>
                    <a:ext uri="{9D8B030D-6E8A-4147-A177-3AD203B41FA5}">
                      <a16:colId xmlns:a16="http://schemas.microsoft.com/office/drawing/2014/main" val="20000"/>
                    </a:ext>
                  </a:extLst>
                </a:gridCol>
                <a:gridCol w="1349381">
                  <a:extLst>
                    <a:ext uri="{9D8B030D-6E8A-4147-A177-3AD203B41FA5}">
                      <a16:colId xmlns:a16="http://schemas.microsoft.com/office/drawing/2014/main" val="20001"/>
                    </a:ext>
                  </a:extLst>
                </a:gridCol>
                <a:gridCol w="1512105">
                  <a:extLst>
                    <a:ext uri="{9D8B030D-6E8A-4147-A177-3AD203B41FA5}">
                      <a16:colId xmlns:a16="http://schemas.microsoft.com/office/drawing/2014/main" val="20002"/>
                    </a:ext>
                  </a:extLst>
                </a:gridCol>
                <a:gridCol w="1224085">
                  <a:extLst>
                    <a:ext uri="{9D8B030D-6E8A-4147-A177-3AD203B41FA5}">
                      <a16:colId xmlns:a16="http://schemas.microsoft.com/office/drawing/2014/main" val="20003"/>
                    </a:ext>
                  </a:extLst>
                </a:gridCol>
                <a:gridCol w="2448170">
                  <a:extLst>
                    <a:ext uri="{9D8B030D-6E8A-4147-A177-3AD203B41FA5}">
                      <a16:colId xmlns:a16="http://schemas.microsoft.com/office/drawing/2014/main" val="20004"/>
                    </a:ext>
                  </a:extLst>
                </a:gridCol>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1"/>
                  </a:ext>
                </a:extLst>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val="10002"/>
                  </a:ext>
                </a:extLst>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3"/>
                  </a:ext>
                </a:extLst>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val="10004"/>
                  </a:ext>
                </a:extLst>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Axure</a:t>
            </a:r>
            <a:r>
              <a:rPr lang="en-US" altLang="zh-CN" sz="1600" b="1" dirty="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930</TotalTime>
  <Pages>0</Pages>
  <Words>3949</Words>
  <Characters>0</Characters>
  <Application>Microsoft Macintosh PowerPoint</Application>
  <DocSecurity>0</DocSecurity>
  <PresentationFormat>On-screen Show (16:9)</PresentationFormat>
  <Lines>0</Lines>
  <Paragraphs>798</Paragraphs>
  <Slides>61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HelveticaNeueLT Pro 35 Th</vt:lpstr>
      <vt:lpstr>微软雅黑</vt:lpstr>
      <vt:lpstr>宋体</vt:lpstr>
      <vt:lpstr>Arial</vt:lpstr>
      <vt:lpstr>Calibri</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胡方正</cp:lastModifiedBy>
  <cp:revision>316</cp:revision>
  <dcterms:created xsi:type="dcterms:W3CDTF">2014-07-25T06:09:36Z</dcterms:created>
  <dcterms:modified xsi:type="dcterms:W3CDTF">2018-11-21T00:55:13Z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