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0" r:id="rId4"/>
    <p:sldId id="259" r:id="rId5"/>
    <p:sldId id="342" r:id="rId6"/>
    <p:sldId id="260" r:id="rId7"/>
    <p:sldId id="349" r:id="rId8"/>
    <p:sldId id="309" r:id="rId9"/>
    <p:sldId id="350" r:id="rId10"/>
    <p:sldId id="351" r:id="rId11"/>
    <p:sldId id="343" r:id="rId12"/>
    <p:sldId id="334" r:id="rId13"/>
    <p:sldId id="328" r:id="rId14"/>
    <p:sldId id="329" r:id="rId15"/>
    <p:sldId id="330" r:id="rId16"/>
    <p:sldId id="331" r:id="rId17"/>
    <p:sldId id="332" r:id="rId18"/>
    <p:sldId id="333" r:id="rId19"/>
    <p:sldId id="344" r:id="rId20"/>
    <p:sldId id="352" r:id="rId21"/>
    <p:sldId id="278" r:id="rId22"/>
    <p:sldId id="263" r:id="rId23"/>
    <p:sldId id="353" r:id="rId24"/>
    <p:sldId id="316" r:id="rId25"/>
    <p:sldId id="346" r:id="rId26"/>
    <p:sldId id="345" r:id="rId27"/>
    <p:sldId id="355" r:id="rId28"/>
    <p:sldId id="347" r:id="rId29"/>
    <p:sldId id="354" r:id="rId30"/>
    <p:sldId id="356" r:id="rId31"/>
    <p:sldId id="357" r:id="rId32"/>
    <p:sldId id="311" r:id="rId33"/>
    <p:sldId id="348" r:id="rId34"/>
    <p:sldId id="358" r:id="rId35"/>
    <p:sldId id="310" r:id="rId36"/>
    <p:sldId id="308" r:id="rId37"/>
    <p:sldId id="275" r:id="rId38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498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377EA83-F444-493A-A7E5-38B1FEF163A2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EEF1378-2A10-4965-A43D-9DDAF950F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34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C6C707CB-2A9B-4E87-8FE3-24AE7CA244D0}" type="slidenum">
              <a:rPr lang="zh-CN" altLang="en-US"/>
              <a:pPr eaLnBrk="1" hangingPunct="1">
                <a:buFont typeface="Arial" charset="0"/>
                <a:buNone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3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AD80F2C6-414F-4B4B-B9EB-ED1FE1507CD9}" type="slidenum">
              <a:rPr lang="zh-CN" altLang="en-US"/>
              <a:pPr eaLnBrk="1" hangingPunct="1">
                <a:buFont typeface="Arial" charset="0"/>
                <a:buNone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5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22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9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3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CD63AC0-DA11-4CEB-8270-F9A8CF1B6ACA}" type="slidenum">
              <a:rPr lang="zh-CN" altLang="en-US"/>
              <a:pPr eaLnBrk="1" hangingPunct="1">
                <a:buFont typeface="Arial" charset="0"/>
                <a:buNone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42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6ABFF4-E806-44E9-BFC7-A26543372A5B}" type="slidenum">
              <a:rPr lang="zh-CN" altLang="en-US"/>
              <a:pPr eaLnBrk="1" hangingPunct="1">
                <a:buFont typeface="Arial" charset="0"/>
                <a:buNone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37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22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67305506-D242-43C6-BA70-30659A9BF271}" type="slidenum">
              <a:rPr lang="zh-CN" altLang="en-US"/>
              <a:pPr eaLnBrk="1" hangingPunct="1">
                <a:buFont typeface="Arial" charset="0"/>
                <a:buNone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E45FD64-2F6C-4337-A0E4-117A4F70B639}" type="slidenum">
              <a:rPr lang="zh-CN" altLang="en-US"/>
              <a:pPr eaLnBrk="1" hangingPunct="1">
                <a:buFont typeface="Arial" charset="0"/>
                <a:buNone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E45FD64-2F6C-4337-A0E4-117A4F70B639}" type="slidenum">
              <a:rPr lang="zh-CN" altLang="en-US"/>
              <a:pPr eaLnBrk="1" hangingPunct="1">
                <a:buFont typeface="Arial" charset="0"/>
                <a:buNone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8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559ACCA-F8E7-4F4F-B898-9E63C24A8E58}" type="slidenum">
              <a:rPr lang="zh-CN" altLang="en-US"/>
              <a:pPr eaLnBrk="1" hangingPunct="1">
                <a:buFont typeface="Arial" charset="0"/>
                <a:buNone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5DAFD-315C-432B-834E-8D525E302867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8E87E3-DF09-4D36-A1C1-C0E671047C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36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AC4CE4-A143-4419-814E-CFF62D84ECB6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63397-BBA7-4E68-9F5D-26A3222FD6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851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92F28B-49BF-4FCD-B642-3B53CDBD4CEC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4BEB4B-EBCA-4911-8381-9FE96FF72E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32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4FE3E8-19BE-4C08-9E2D-6E9831E11968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CA227-0264-4ECE-B74B-9DB75DFEFE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3725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2929E0-FE69-4D5F-9B33-7E345D5E929E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6BA40D-4351-48CE-87FA-35799B3638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6053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76B675-E40C-4018-A160-80AB42DFCB67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A2CF2E-2199-4550-8D9D-F4CB71D317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2218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B87D71-F3FD-4704-BE8B-19881599AD14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ABC90-1E40-44DD-9B6F-C699DC9E67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807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40F451-2EB0-4829-AB0B-C1ECD52717FF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AC115-02B6-46F0-B873-FEDDE33987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376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1EB7F7-6FCC-4AC6-A8C1-9FF62B5BE46A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4BA2C4-014B-4707-9E43-30F51DF26F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117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AD078-83DA-4361-969C-0161E1123B49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341838-F614-4ACB-A180-02A4F3921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2225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C0325-B643-4962-B707-3D85D7C9102A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0E5D40-5975-43A8-943D-167B153441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94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3790BB2-5C1B-4CE8-9C6F-1F00780AC721}" type="datetime1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24AF63-8ED8-4EE3-9E35-A92170C29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1367778" y="1563680"/>
            <a:ext cx="64804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043756" y="1775328"/>
            <a:ext cx="7128494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UML</a:t>
            </a:r>
            <a:r>
              <a:rPr lang="zh-CN" altLang="en-US" sz="3200" dirty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基础</a:t>
            </a:r>
            <a:r>
              <a:rPr lang="en-US" altLang="zh-CN" sz="3200" dirty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III: </a:t>
            </a:r>
            <a:r>
              <a:rPr lang="zh-CN" altLang="en-US" sz="3200" dirty="0">
                <a:solidFill>
                  <a:schemeClr val="bg1"/>
                </a:solidFill>
                <a:latin typeface="HelveticaNeueLT Pro 35 Th" pitchFamily="34" charset="0"/>
                <a:ea typeface="微软雅黑" pitchFamily="34" charset="-122"/>
              </a:rPr>
              <a:t>对象图、构件图、包图</a:t>
            </a:r>
            <a:endParaRPr lang="en-US" altLang="zh-CN" dirty="0">
              <a:solidFill>
                <a:schemeClr val="bg1"/>
              </a:solidFill>
              <a:latin typeface="HelveticaNeueLT Pro 35 Th" pitchFamily="34" charset="0"/>
              <a:ea typeface="微软雅黑" pitchFamily="34" charset="-122"/>
            </a:endParaRPr>
          </a:p>
        </p:txBody>
      </p:sp>
      <p:sp>
        <p:nvSpPr>
          <p:cNvPr id="3096" name="TextBox 38"/>
          <p:cNvSpPr>
            <a:spLocks noChangeArrowheads="1"/>
          </p:cNvSpPr>
          <p:nvPr/>
        </p:nvSpPr>
        <p:spPr bwMode="auto">
          <a:xfrm>
            <a:off x="2040862" y="3579820"/>
            <a:ext cx="5040350" cy="95410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G02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小组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张光程、刘雨霏、刘晓倩、胡方正、杨智麟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2D3E8-08F4-4410-903A-FA1907E660C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直接连接符 35"/>
          <p:cNvSpPr>
            <a:spLocks noChangeShapeType="1"/>
          </p:cNvSpPr>
          <p:nvPr/>
        </p:nvSpPr>
        <p:spPr bwMode="auto">
          <a:xfrm>
            <a:off x="1367778" y="2571750"/>
            <a:ext cx="64804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-1" y="66133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6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1-7 </a:t>
            </a:r>
            <a:r>
              <a:rPr lang="zh-CN" altLang="en-US" sz="2800" b="1" dirty="0">
                <a:solidFill>
                  <a:schemeClr val="bg1"/>
                </a:solidFill>
              </a:rPr>
              <a:t>对象图的应用说明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734" y="1340643"/>
            <a:ext cx="76325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black Verdana"/>
              </a:rPr>
              <a:t>1</a:t>
            </a:r>
            <a:r>
              <a:rPr lang="zh-CN" altLang="en-US" b="1" dirty="0">
                <a:latin typeface="black Verdan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black Verdana"/>
              </a:rPr>
              <a:t>论证类模型的设计</a:t>
            </a:r>
            <a:r>
              <a:rPr lang="zh-CN" altLang="en-US" b="1" dirty="0">
                <a:latin typeface="black Verdana"/>
              </a:rPr>
              <a:t>：当设计了类模型时，你可以通过对象图来模拟出一个</a:t>
            </a:r>
            <a:r>
              <a:rPr lang="zh-CN" altLang="en-US" b="1" dirty="0">
                <a:solidFill>
                  <a:srgbClr val="FF0000"/>
                </a:solidFill>
                <a:latin typeface="black Verdana"/>
              </a:rPr>
              <a:t>运行时</a:t>
            </a:r>
            <a:r>
              <a:rPr lang="zh-CN" altLang="en-US" b="1" dirty="0">
                <a:latin typeface="black Verdana"/>
              </a:rPr>
              <a:t>的状态，这样就可以研究在运行时设计的合理性。同时，也可以作为开发人员讨论的一个基础。</a:t>
            </a:r>
            <a:endParaRPr lang="en-US" altLang="zh-CN" b="1" dirty="0">
              <a:latin typeface="black Verdana"/>
            </a:endParaRPr>
          </a:p>
          <a:p>
            <a:endParaRPr lang="en-US" altLang="zh-CN" b="1" dirty="0">
              <a:latin typeface="black Verdana"/>
            </a:endParaRPr>
          </a:p>
          <a:p>
            <a:r>
              <a:rPr lang="en-US" altLang="zh-CN" b="1" dirty="0">
                <a:latin typeface="black Verdana"/>
              </a:rPr>
              <a:t>2</a:t>
            </a:r>
            <a:r>
              <a:rPr lang="zh-CN" altLang="en-US" b="1" dirty="0">
                <a:latin typeface="black Verdan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black Verdana"/>
              </a:rPr>
              <a:t>分析和说明源代码</a:t>
            </a:r>
            <a:r>
              <a:rPr lang="zh-CN" altLang="en-US" b="1" dirty="0">
                <a:latin typeface="black Verdana"/>
              </a:rPr>
              <a:t>：由于类图只是展示了程序的静态类结构，因此通过类图看懂代码的意图是很困难的。因此在分析源代码时，可以通过对象图来细化分析。而对于开发人员，对于逻辑较复杂的类交互时，可以考虑画出一些对象图来做补充说明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56592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1-8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对象图实例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96" y="2355735"/>
            <a:ext cx="6200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实例化一个学生对象名为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Zhangsan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，教师对象名为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Lisi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Zhangsan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Lisi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之间存在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Teaching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的关系。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21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1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599951" y="1995710"/>
            <a:ext cx="1672637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Two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021013" y="2531265"/>
            <a:ext cx="2830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构件图</a:t>
            </a: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6FD72-8519-4F0C-87CB-8A88D6388C4F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5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2-1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构件图概述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" y="1203655"/>
            <a:ext cx="889230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构件图用于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静态建模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，是表示组件类型的组织及各种组件之间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的图。构件图通过对组件间依赖关系的描述来估计对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系统组件的修改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给系统可能带来的影响。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构件图用于描述系统中软件的构成，但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没有描述系统中与硬件有关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的构成情况。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构件图组成元素：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组件，接口，关系，包，子系统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77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4046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2-2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构件图的优点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79695" y="1059645"/>
            <a:ext cx="871260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帮助客户理解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最终的系统结构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使开发工作有一个明确的目标。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帮助开发组的其他人员理解系统。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4.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复用软件组件。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107690" y="1027560"/>
            <a:ext cx="88923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组件常用于对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可分配的物理单元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建模，这些物理单元包含模型元素，并具有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身份标识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和明确定义的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接口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。以下的一些内容都可以被认为是组件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程序源代码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子系统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动态链接库   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2-4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组件的类型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90434" y="915635"/>
            <a:ext cx="871260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实施组件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(Deployment Component)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实施组件是构成一个可执行系统必要和充分的组件，如动态链接库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(DLL)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，二进制可执行体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(EXE)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ActiveX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空间和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JavaBean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组件等。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工作产品组件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(Work Product Component)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这类组件主要是</a:t>
            </a:r>
            <a:r>
              <a:rPr lang="zh-CN" altLang="en-US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开发过程的产物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，包括创建实施组件的源代码文件及数据文件，这些组件并不是直接地参加可执行系统，而是用于</a:t>
            </a:r>
            <a:r>
              <a:rPr lang="zh-CN" altLang="en-US" sz="16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产生可执行系统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执行组件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(Execution Component)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这类组件是作为一个正在执行的系统的结果而被创建的。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[1]</a:t>
            </a:r>
            <a:endParaRPr lang="zh-CN" altLang="en-US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730" y="97039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28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2-5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组件与类的区别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07914"/>
              </p:ext>
            </p:extLst>
          </p:nvPr>
        </p:nvGraphicFramePr>
        <p:xfrm>
          <a:off x="395710" y="1093471"/>
          <a:ext cx="8352580" cy="140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存在于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可实际运行</a:t>
                      </a:r>
                      <a:r>
                        <a:rPr lang="zh-CN" altLang="en-US" sz="1600" b="1" dirty="0"/>
                        <a:t>的计算机中的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物理抽象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逻辑抽象，不存在于可运行的计算机上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组件 是一组元素的物理实现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表示逻辑模块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只拥有能通过接口访问的操作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有属性和操作且可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直接访问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5" y="2693202"/>
            <a:ext cx="2070453" cy="18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0" y="3075785"/>
            <a:ext cx="2190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388265" y="258289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25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2-6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接口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接口是一组用于描述类或组件的一个服务的操作，它是一个被命名的操作的集合。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它不描述任何结构，也不描述任何实现。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每个接口都有一个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唯一的名称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组件的接口可分为以下两种类型：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导出接口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(Expert Interface)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：为其他组件提供服务，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一个组件可以有多个导出接口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导入接口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(Import Interface)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：在组件中用到的其他组件提供的接口，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一个组件可以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有多个导入接口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 [1]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76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0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2-7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关系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8" y="2931141"/>
            <a:ext cx="3340800" cy="97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0" y="2922187"/>
            <a:ext cx="3342243" cy="96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在构件图中使用最多的关系是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实现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关系。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依赖关系：组件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依赖外部提供的服务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实现关系：组件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向外提供服务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 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924" y="40118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依赖关系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7947" y="40118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实现关系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501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TextBox 5"/>
          <p:cNvSpPr>
            <a:spLocks noChangeArrowheads="1"/>
          </p:cNvSpPr>
          <p:nvPr/>
        </p:nvSpPr>
        <p:spPr bwMode="auto">
          <a:xfrm>
            <a:off x="401638" y="2613025"/>
            <a:ext cx="1897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E36C09"/>
                </a:solidFill>
                <a:latin typeface="Calibri" pitchFamily="34" charset="0"/>
                <a:sym typeface="Calibri" pitchFamily="34" charset="0"/>
              </a:rPr>
              <a:t>Contents</a:t>
            </a:r>
            <a:endParaRPr lang="zh-CN" altLang="en-US" sz="3600" b="1" dirty="0">
              <a:solidFill>
                <a:srgbClr val="E36C09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100" name="TextBox 6"/>
          <p:cNvSpPr>
            <a:spLocks noChangeArrowheads="1"/>
          </p:cNvSpPr>
          <p:nvPr/>
        </p:nvSpPr>
        <p:spPr bwMode="auto">
          <a:xfrm>
            <a:off x="693738" y="1890713"/>
            <a:ext cx="1312862" cy="76993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sp>
        <p:nvSpPr>
          <p:cNvPr id="4105" name="椭圆 12"/>
          <p:cNvSpPr>
            <a:spLocks noChangeArrowheads="1"/>
          </p:cNvSpPr>
          <p:nvPr/>
        </p:nvSpPr>
        <p:spPr bwMode="auto">
          <a:xfrm>
            <a:off x="3563938" y="1681714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矩形 13"/>
          <p:cNvSpPr>
            <a:spLocks noChangeArrowheads="1"/>
          </p:cNvSpPr>
          <p:nvPr/>
        </p:nvSpPr>
        <p:spPr bwMode="auto">
          <a:xfrm>
            <a:off x="3965575" y="1593694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构件图</a:t>
            </a:r>
          </a:p>
        </p:txBody>
      </p:sp>
      <p:sp>
        <p:nvSpPr>
          <p:cNvPr id="21" name="椭圆 8"/>
          <p:cNvSpPr>
            <a:spLocks noChangeArrowheads="1"/>
          </p:cNvSpPr>
          <p:nvPr/>
        </p:nvSpPr>
        <p:spPr bwMode="auto">
          <a:xfrm>
            <a:off x="3563938" y="2565007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965575" y="2481756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包图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FB704-E77F-42A2-BF1D-9FF1E219C340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1" name="椭圆 12"/>
          <p:cNvSpPr>
            <a:spLocks noChangeArrowheads="1"/>
          </p:cNvSpPr>
          <p:nvPr/>
        </p:nvSpPr>
        <p:spPr bwMode="auto">
          <a:xfrm>
            <a:off x="3563938" y="344830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矩形 13"/>
          <p:cNvSpPr>
            <a:spLocks noChangeArrowheads="1"/>
          </p:cNvSpPr>
          <p:nvPr/>
        </p:nvSpPr>
        <p:spPr bwMode="auto">
          <a:xfrm>
            <a:off x="3965575" y="3369817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小组分工及评价</a:t>
            </a:r>
          </a:p>
        </p:txBody>
      </p:sp>
      <p:sp>
        <p:nvSpPr>
          <p:cNvPr id="33" name="椭圆 8"/>
          <p:cNvSpPr>
            <a:spLocks noChangeArrowheads="1"/>
          </p:cNvSpPr>
          <p:nvPr/>
        </p:nvSpPr>
        <p:spPr bwMode="auto">
          <a:xfrm>
            <a:off x="3563938" y="798421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矩形 9"/>
          <p:cNvSpPr>
            <a:spLocks noChangeArrowheads="1"/>
          </p:cNvSpPr>
          <p:nvPr/>
        </p:nvSpPr>
        <p:spPr bwMode="auto">
          <a:xfrm>
            <a:off x="3965575" y="705633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对象图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nimBg="1" autoUpdateAnimBg="0"/>
      <p:bldP spid="4105" grpId="0" bldLvl="0" animBg="1" autoUpdateAnimBg="0"/>
      <p:bldP spid="4106" grpId="0" bldLvl="0" animBg="1" autoUpdateAnimBg="0"/>
      <p:bldP spid="21" grpId="0" bldLvl="0" animBg="1" autoUpdateAnimBg="0"/>
      <p:bldP spid="22" grpId="0" bldLvl="0" animBg="1" autoUpdateAnimBg="0"/>
      <p:bldP spid="31" grpId="0" bldLvl="0" animBg="1" autoUpdateAnimBg="0"/>
      <p:bldP spid="32" grpId="0" bldLvl="0" animBg="1" autoUpdateAnimBg="0"/>
      <p:bldP spid="33" grpId="0" bldLvl="0" animBg="1" autoUpdateAnimBg="0"/>
      <p:bldP spid="34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77994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779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2-8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构件图示例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2EB70577-BCC3-49A7-A3A1-B0BE590D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65" y="1059645"/>
            <a:ext cx="6552455" cy="35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7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463824" y="1995710"/>
            <a:ext cx="1944891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Three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246747" y="2531265"/>
            <a:ext cx="2379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包图</a:t>
            </a: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E5AAD8-EB65-40A6-B309-E26E865C9B2E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4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3-1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包图概述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包是一种把元素组织到一起的通用机制，可以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嵌套在其他包中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包是一个命名空间，也是一个元素，可以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包含在其他命名空间中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包图用于描述包与包之间的关系，包的图标是一个带标签的文件夹。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25" y="3003780"/>
            <a:ext cx="19145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3-2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包的作用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683730" y="1415985"/>
            <a:ext cx="6768471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、对语义上相关的元素进行分组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、定义模型中的“语义边界”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、提供配置管理单元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、在设计时，提供并行工作的单元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5</a:t>
            </a:r>
            <a:r>
              <a:rPr lang="zh-CN" altLang="en-US" b="1" dirty="0"/>
              <a:t>、提供封装的命名空间，其中所有名称必须惟一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651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引入关系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一个包中的类可以被另一个指定包中的类引用。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引入关系是依赖关系的一种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，需要在依赖线上增加一个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&lt;&lt;import&gt;&gt;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衍型，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包之间一般依赖关系都属于引入关系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90" y="2679700"/>
            <a:ext cx="5619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88265" y="257175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356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泛化关系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表示一个包继承了另一个包的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全部内容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，同时又补充自己增加的内容。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15" y="2283847"/>
            <a:ext cx="63722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530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5684" y="1131872"/>
            <a:ext cx="91083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嵌套关系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一个包中可以包含若干个子包，构成包的嵌套层次结构。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[1]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5" y="2211725"/>
            <a:ext cx="67056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530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3-4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包的可见性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179695" y="1419670"/>
            <a:ext cx="3312230" cy="172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用“</a:t>
            </a:r>
            <a:r>
              <a:rPr lang="en-US" altLang="zh-CN" b="1" dirty="0"/>
              <a:t>+”</a:t>
            </a:r>
            <a:r>
              <a:rPr lang="zh-CN" altLang="en-US" b="1" dirty="0"/>
              <a:t>来表示“</a:t>
            </a:r>
            <a:r>
              <a:rPr lang="en-US" altLang="zh-CN" b="1" dirty="0"/>
              <a:t>public”</a:t>
            </a:r>
            <a:r>
              <a:rPr lang="zh-CN" altLang="en-US" b="1" dirty="0"/>
              <a:t>，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用“</a:t>
            </a:r>
            <a:r>
              <a:rPr lang="en-US" altLang="zh-CN" b="1" dirty="0"/>
              <a:t>#”</a:t>
            </a:r>
            <a:r>
              <a:rPr lang="zh-CN" altLang="en-US" b="1" dirty="0"/>
              <a:t>来表示“</a:t>
            </a:r>
            <a:r>
              <a:rPr lang="en-US" altLang="zh-CN" b="1" dirty="0"/>
              <a:t>protected”</a:t>
            </a:r>
            <a:r>
              <a:rPr lang="zh-CN" altLang="en-US" b="1" dirty="0"/>
              <a:t>，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用“</a:t>
            </a:r>
            <a:r>
              <a:rPr lang="en-US" altLang="zh-CN" b="1" dirty="0"/>
              <a:t>-”</a:t>
            </a:r>
            <a:r>
              <a:rPr lang="zh-CN" altLang="en-US" b="1" dirty="0"/>
              <a:t>来表示“</a:t>
            </a:r>
            <a:r>
              <a:rPr lang="en-US" altLang="zh-CN" b="1" dirty="0"/>
              <a:t>private”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77E4A5-59F4-41A2-9F9F-A8D29C863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51" y="950671"/>
            <a:ext cx="445979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46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3-5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包图建模建议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5684" y="843630"/>
            <a:ext cx="910831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组包方式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    ①根据系统分层架构组包（推荐）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      ②根据系统业务功能模块组包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参照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类之间的关系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确定包之间的关系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减少包的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嵌套层次</a:t>
            </a: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4.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每个包的子包控制在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7±2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个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5.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如果有几个包有若干相同组成部分，可优先考虑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将他们合并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6.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可通过包图来体现系统的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分层架构 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60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3-6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包图示例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23908D9E-A9B2-4754-BBCF-073AF6E7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50" y="978563"/>
            <a:ext cx="4879100" cy="35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28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587928" y="1995710"/>
            <a:ext cx="1696683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One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264748" y="2531265"/>
            <a:ext cx="2343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对象图</a:t>
            </a: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6FD72-8519-4F0C-87CB-8A88D6388C4F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20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3-7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包图总结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378B36C-0C9D-4785-A289-C3095F90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4" y="1059645"/>
            <a:ext cx="72005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itchFamily="34" charset="0"/>
                <a:sym typeface="Calibri" pitchFamily="34" charset="0"/>
              </a:rPr>
              <a:t>1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、</a:t>
            </a:r>
            <a:r>
              <a:rPr lang="zh-CN" altLang="en-US" b="1" dirty="0"/>
              <a:t>包的命名要</a:t>
            </a:r>
            <a:r>
              <a:rPr lang="zh-CN" altLang="en-US" b="1" dirty="0">
                <a:solidFill>
                  <a:srgbClr val="FF0000"/>
                </a:solidFill>
              </a:rPr>
              <a:t>简单</a:t>
            </a:r>
            <a:r>
              <a:rPr lang="en-US" altLang="zh-CN" b="1" dirty="0"/>
              <a:t>, </a:t>
            </a:r>
            <a:r>
              <a:rPr lang="zh-CN" altLang="en-US" b="1" dirty="0"/>
              <a:t>具有</a:t>
            </a:r>
            <a:r>
              <a:rPr lang="zh-CN" altLang="en-US" b="1" dirty="0">
                <a:solidFill>
                  <a:srgbClr val="FF0000"/>
                </a:solidFill>
              </a:rPr>
              <a:t>描述性</a:t>
            </a:r>
          </a:p>
          <a:p>
            <a:r>
              <a:rPr lang="zh-CN" altLang="en-US" b="1" dirty="0"/>
              <a:t>例如</a:t>
            </a:r>
            <a:r>
              <a:rPr lang="en-US" altLang="zh-CN" b="1" dirty="0"/>
              <a:t>Shipping, Customer, Enrollment</a:t>
            </a:r>
            <a:r>
              <a:rPr lang="zh-CN" altLang="en-US" b="1" dirty="0"/>
              <a:t>和</a:t>
            </a:r>
            <a:r>
              <a:rPr lang="en-US" altLang="zh-CN" b="1" dirty="0"/>
              <a:t>Manage, </a:t>
            </a:r>
            <a:r>
              <a:rPr lang="zh-CN" altLang="en-US" b="1" dirty="0"/>
              <a:t>这样包包含了些什么就非常的清楚了。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、应用包是为了</a:t>
            </a:r>
            <a:r>
              <a:rPr lang="zh-CN" altLang="en-US" b="1" dirty="0">
                <a:solidFill>
                  <a:srgbClr val="FF0000"/>
                </a:solidFill>
              </a:rPr>
              <a:t>简化图</a:t>
            </a:r>
          </a:p>
          <a:p>
            <a:r>
              <a:rPr lang="zh-CN" altLang="en-US" b="1" dirty="0"/>
              <a:t>通常在一个图变得笨重</a:t>
            </a:r>
            <a:r>
              <a:rPr lang="en-US" altLang="zh-CN" b="1" dirty="0"/>
              <a:t>, </a:t>
            </a:r>
            <a:r>
              <a:rPr lang="zh-CN" altLang="en-US" b="1" dirty="0"/>
              <a:t>单一页中打印不下的时候引入包</a:t>
            </a:r>
            <a:r>
              <a:rPr lang="en-US" altLang="zh-CN" b="1" dirty="0"/>
              <a:t>. </a:t>
            </a:r>
            <a:r>
              <a:rPr lang="zh-CN" altLang="en-US" b="1" dirty="0"/>
              <a:t>换句话说</a:t>
            </a:r>
            <a:r>
              <a:rPr lang="en-US" altLang="zh-CN" b="1" dirty="0"/>
              <a:t>, </a:t>
            </a:r>
            <a:r>
              <a:rPr lang="zh-CN" altLang="en-US" b="1" dirty="0"/>
              <a:t>遵循通用指南一一把大的图重新组织为较小的图</a:t>
            </a:r>
            <a:r>
              <a:rPr lang="en-US" altLang="zh-CN" b="1" dirty="0"/>
              <a:t>, </a:t>
            </a:r>
            <a:r>
              <a:rPr lang="zh-CN" altLang="en-US" b="1" dirty="0"/>
              <a:t>你需要对模型使用分而治之的方法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、包应该</a:t>
            </a:r>
            <a:r>
              <a:rPr lang="zh-CN" altLang="en-US" b="1" dirty="0">
                <a:solidFill>
                  <a:srgbClr val="FF0000"/>
                </a:solidFill>
              </a:rPr>
              <a:t>连贯</a:t>
            </a:r>
          </a:p>
          <a:p>
            <a:r>
              <a:rPr lang="zh-CN" altLang="en-US" b="1" dirty="0"/>
              <a:t>你插入包中的任何东西都应该有意义</a:t>
            </a:r>
            <a:r>
              <a:rPr lang="en-US" altLang="zh-CN" b="1" dirty="0"/>
              <a:t>, </a:t>
            </a:r>
            <a:r>
              <a:rPr lang="zh-CN" altLang="en-US" b="1" dirty="0"/>
              <a:t>都需要考虑包中的其余内容</a:t>
            </a:r>
            <a:r>
              <a:rPr lang="en-US" altLang="zh-CN" b="1" dirty="0"/>
              <a:t>. </a:t>
            </a:r>
            <a:r>
              <a:rPr lang="zh-CN" altLang="en-US" b="1" dirty="0"/>
              <a:t>为了确定一个包是否连贯</a:t>
            </a:r>
            <a:r>
              <a:rPr lang="en-US" altLang="zh-CN" b="1" dirty="0"/>
              <a:t>, </a:t>
            </a:r>
            <a:r>
              <a:rPr lang="zh-CN" altLang="en-US" b="1" dirty="0"/>
              <a:t>一个好的经验法则是你是否能够用一个短的</a:t>
            </a:r>
            <a:r>
              <a:rPr lang="en-US" altLang="zh-CN" b="1" dirty="0"/>
              <a:t>, </a:t>
            </a:r>
            <a:r>
              <a:rPr lang="zh-CN" altLang="en-US" b="1" dirty="0"/>
              <a:t>描述性的名称为包命名</a:t>
            </a:r>
            <a:r>
              <a:rPr lang="en-US" altLang="zh-CN" b="1" dirty="0"/>
              <a:t>.</a:t>
            </a:r>
          </a:p>
          <a:p>
            <a:r>
              <a:rPr lang="zh-CN" altLang="en-US" b="1" dirty="0"/>
              <a:t>如果你做不到这一点</a:t>
            </a:r>
            <a:r>
              <a:rPr lang="en-US" altLang="zh-CN" b="1" dirty="0"/>
              <a:t>, </a:t>
            </a:r>
            <a:r>
              <a:rPr lang="zh-CN" altLang="en-US" b="1" dirty="0"/>
              <a:t>你或许就已经把几个不相关的事务放到包中了</a:t>
            </a:r>
            <a:endParaRPr lang="zh-CN" altLang="en-US" b="1" dirty="0"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02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83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3-7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包图总结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1C4095-A5D1-4321-A407-96A452634DE4}" type="datetime1">
              <a:rPr lang="zh-CN" altLang="en-US" smtClean="0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D51F9E8-172C-465A-9E75-854344AC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5" y="1115723"/>
            <a:ext cx="8280575" cy="378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、在包上用</a:t>
            </a:r>
            <a:r>
              <a:rPr lang="zh-CN" altLang="en-US" b="1" dirty="0">
                <a:solidFill>
                  <a:srgbClr val="FF0000"/>
                </a:solidFill>
              </a:rPr>
              <a:t>版型注明架构层</a:t>
            </a:r>
          </a:p>
          <a:p>
            <a:r>
              <a:rPr lang="zh-CN" altLang="en-US" b="1" dirty="0"/>
              <a:t>我们通常会把设计组织到架构层次中</a:t>
            </a:r>
            <a:r>
              <a:rPr lang="en-US" altLang="zh-CN" b="1" dirty="0"/>
              <a:t>, </a:t>
            </a:r>
            <a:r>
              <a:rPr lang="zh-CN" altLang="en-US" b="1" dirty="0"/>
              <a:t>例如</a:t>
            </a:r>
            <a:r>
              <a:rPr lang="en-US" altLang="zh-CN" b="1" dirty="0"/>
              <a:t>user interface, business/domain, persistence/data</a:t>
            </a:r>
            <a:r>
              <a:rPr lang="zh-CN" altLang="en-US" b="1" dirty="0"/>
              <a:t>和</a:t>
            </a:r>
            <a:r>
              <a:rPr lang="en-US" altLang="zh-CN" b="1" dirty="0"/>
              <a:t>infrastructure/system. 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、避免包间的</a:t>
            </a:r>
            <a:r>
              <a:rPr lang="zh-CN" altLang="en-US" b="1" dirty="0">
                <a:solidFill>
                  <a:srgbClr val="FF0000"/>
                </a:solidFill>
              </a:rPr>
              <a:t>循环依赖</a:t>
            </a:r>
          </a:p>
          <a:p>
            <a:r>
              <a:rPr lang="zh-CN" altLang="en-US" b="1" dirty="0"/>
              <a:t>包</a:t>
            </a:r>
            <a:r>
              <a:rPr lang="en-US" altLang="zh-CN" b="1" dirty="0"/>
              <a:t>A</a:t>
            </a:r>
            <a:r>
              <a:rPr lang="zh-CN" altLang="en-US" b="1" dirty="0"/>
              <a:t>依赖于包</a:t>
            </a:r>
            <a:r>
              <a:rPr lang="en-US" altLang="zh-CN" b="1" dirty="0"/>
              <a:t>B, </a:t>
            </a:r>
            <a:r>
              <a:rPr lang="zh-CN" altLang="en-US" b="1" dirty="0"/>
              <a:t>包</a:t>
            </a:r>
            <a:r>
              <a:rPr lang="en-US" altLang="zh-CN" b="1" dirty="0"/>
              <a:t>B</a:t>
            </a:r>
            <a:r>
              <a:rPr lang="zh-CN" altLang="en-US" b="1" dirty="0"/>
              <a:t>依赖于包</a:t>
            </a:r>
            <a:r>
              <a:rPr lang="en-US" altLang="zh-CN" b="1" dirty="0"/>
              <a:t>C, </a:t>
            </a:r>
            <a:r>
              <a:rPr lang="zh-CN" altLang="en-US" b="1" dirty="0"/>
              <a:t>而包</a:t>
            </a:r>
            <a:r>
              <a:rPr lang="en-US" altLang="zh-CN" b="1" dirty="0"/>
              <a:t>C</a:t>
            </a:r>
            <a:r>
              <a:rPr lang="zh-CN" altLang="en-US" b="1" dirty="0"/>
              <a:t>依赖于包</a:t>
            </a:r>
            <a:r>
              <a:rPr lang="en-US" altLang="zh-CN" b="1" dirty="0"/>
              <a:t>A, </a:t>
            </a:r>
            <a:r>
              <a:rPr lang="zh-CN" altLang="en-US" b="1" dirty="0"/>
              <a:t>这就形成了循环</a:t>
            </a:r>
            <a:r>
              <a:rPr lang="en-US" altLang="zh-CN" b="1" dirty="0"/>
              <a:t>: A-B-C-A, </a:t>
            </a:r>
            <a:r>
              <a:rPr lang="zh-CN" altLang="en-US" b="1" dirty="0"/>
              <a:t>建议尽量避免出现这种情况</a:t>
            </a:r>
            <a:r>
              <a:rPr lang="en-US" altLang="zh-CN" b="1" dirty="0"/>
              <a:t>. </a:t>
            </a:r>
          </a:p>
          <a:p>
            <a:r>
              <a:rPr lang="zh-CN" altLang="en-US" b="1" dirty="0"/>
              <a:t>因为包之间彼此紧密耦合</a:t>
            </a:r>
            <a:r>
              <a:rPr lang="en-US" altLang="zh-CN" b="1" dirty="0"/>
              <a:t>, </a:t>
            </a:r>
            <a:r>
              <a:rPr lang="zh-CN" altLang="en-US" b="1" dirty="0"/>
              <a:t>将来的维护和改进将变得困难</a:t>
            </a:r>
            <a:r>
              <a:rPr lang="en-US" altLang="zh-CN" b="1" dirty="0"/>
              <a:t>. </a:t>
            </a:r>
            <a:r>
              <a:rPr lang="zh-CN" altLang="en-US" b="1" dirty="0"/>
              <a:t>循环依赖是一个很好的信号</a:t>
            </a:r>
            <a:r>
              <a:rPr lang="en-US" altLang="zh-CN" b="1" dirty="0"/>
              <a:t>, </a:t>
            </a:r>
            <a:r>
              <a:rPr lang="zh-CN" altLang="en-US" b="1" dirty="0"/>
              <a:t>意味着你需要重构一个或多个的包</a:t>
            </a:r>
            <a:r>
              <a:rPr lang="en-US" altLang="zh-CN" b="1" dirty="0"/>
              <a:t>, </a:t>
            </a:r>
            <a:r>
              <a:rPr lang="zh-CN" altLang="en-US" b="1" dirty="0"/>
              <a:t>把导致循环依赖的因素从包中除掉</a:t>
            </a:r>
            <a:r>
              <a:rPr lang="en-US" altLang="zh-CN" b="1" dirty="0"/>
              <a:t>. </a:t>
            </a:r>
          </a:p>
          <a:p>
            <a:r>
              <a:rPr lang="en-US" altLang="zh-CN" b="1" dirty="0"/>
              <a:t>6</a:t>
            </a:r>
            <a:r>
              <a:rPr lang="zh-CN" altLang="en-US" b="1" dirty="0"/>
              <a:t>、包依赖应该</a:t>
            </a:r>
            <a:r>
              <a:rPr lang="zh-CN" altLang="en-US" b="1" dirty="0">
                <a:solidFill>
                  <a:srgbClr val="FF0000"/>
                </a:solidFill>
              </a:rPr>
              <a:t>反映内部关系</a:t>
            </a:r>
          </a:p>
          <a:p>
            <a:r>
              <a:rPr lang="zh-CN" altLang="en-US" b="1" dirty="0"/>
              <a:t>当一个包依赖于另一个时</a:t>
            </a:r>
            <a:r>
              <a:rPr lang="en-US" altLang="zh-CN" b="1" dirty="0"/>
              <a:t>, </a:t>
            </a:r>
            <a:r>
              <a:rPr lang="zh-CN" altLang="en-US" b="1" dirty="0"/>
              <a:t>这意味着两个包的内容间存在着一个或多个的关系</a:t>
            </a:r>
            <a:r>
              <a:rPr lang="en-US" altLang="zh-CN" b="1" dirty="0"/>
              <a:t>. </a:t>
            </a:r>
            <a:r>
              <a:rPr lang="zh-CN" altLang="en-US" b="1" dirty="0"/>
              <a:t>例如</a:t>
            </a:r>
            <a:r>
              <a:rPr lang="en-US" altLang="zh-CN" b="1" dirty="0"/>
              <a:t>: </a:t>
            </a:r>
            <a:r>
              <a:rPr lang="zh-CN" altLang="en-US" b="1" dirty="0"/>
              <a:t>如果是一个用例包图</a:t>
            </a:r>
            <a:r>
              <a:rPr lang="en-US" altLang="zh-CN" b="1" dirty="0"/>
              <a:t>, </a:t>
            </a:r>
            <a:r>
              <a:rPr lang="zh-CN" altLang="en-US" b="1" dirty="0"/>
              <a:t>那么就有可能两个用例之间存在</a:t>
            </a:r>
            <a:r>
              <a:rPr lang="en-US" altLang="zh-CN" b="1" dirty="0"/>
              <a:t>includes, extends, </a:t>
            </a:r>
            <a:r>
              <a:rPr lang="zh-CN" altLang="en-US" b="1" dirty="0"/>
              <a:t>或继承关系</a:t>
            </a:r>
            <a:r>
              <a:rPr lang="en-US" altLang="zh-CN" b="1" dirty="0"/>
              <a:t>, </a:t>
            </a:r>
            <a:r>
              <a:rPr lang="zh-CN" altLang="en-US" b="1" dirty="0"/>
              <a:t>而两个用例分别处于不同的包中</a:t>
            </a:r>
            <a:r>
              <a:rPr lang="en-US" altLang="zh-CN" b="1" dirty="0"/>
              <a:t>. 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zh-CN" altLang="en-US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205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9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452590" y="1995710"/>
            <a:ext cx="1755994" cy="52322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DDD9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Part Four</a:t>
            </a:r>
            <a:endParaRPr lang="zh-CN" altLang="en-US" sz="2800" dirty="0">
              <a:solidFill>
                <a:srgbClr val="DDD9C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2698427" y="2731320"/>
            <a:ext cx="33136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36C09"/>
                </a:solidFill>
                <a:latin typeface="宋体" pitchFamily="2" charset="-122"/>
                <a:sym typeface="宋体" pitchFamily="2" charset="-122"/>
              </a:rPr>
              <a:t>提问、参考文献及分工明细</a:t>
            </a: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2C9306-CA21-4DEC-9D45-884D2FB3B24C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89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5" grpId="0" animBg="1"/>
      <p:bldP spid="51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4-1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提问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07690" y="1059645"/>
            <a:ext cx="8749625" cy="407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对象图包含哪些部分？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	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对象，链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[2]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构件图组成元素有哪些？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组件，接口，关系，包，子系统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[3]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在构件图中使用最多的关系是哪两个关系？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依赖和实现关系。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4-1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提问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07690" y="1059645"/>
            <a:ext cx="8749625" cy="274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[4] 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包之间的关系有哪些？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引入关系、泛化关系、嵌套关系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latin typeface="Calibri" pitchFamily="34" charset="0"/>
                <a:sym typeface="Calibri" pitchFamily="34" charset="0"/>
              </a:rPr>
              <a:t>[5]  </a:t>
            </a:r>
            <a:r>
              <a:rPr lang="zh-CN" altLang="en-US" b="1" dirty="0"/>
              <a:t>说出</a:t>
            </a:r>
            <a:r>
              <a:rPr lang="en-US" altLang="zh-CN" b="1" dirty="0"/>
              <a:t>2</a:t>
            </a:r>
            <a:r>
              <a:rPr lang="zh-CN" altLang="en-US" b="1" dirty="0"/>
              <a:t>种</a:t>
            </a:r>
            <a:r>
              <a:rPr lang="en-US" altLang="zh-CN" b="1" dirty="0"/>
              <a:t>UML2.0</a:t>
            </a:r>
            <a:r>
              <a:rPr lang="zh-CN" altLang="en-US" b="1" dirty="0"/>
              <a:t>里新增的图？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           包图，组织结构图，定时图，交互概览图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	</a:t>
            </a: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283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4-2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参考文献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7" name="TextBox 7"/>
          <p:cNvSpPr>
            <a:spLocks noChangeArrowheads="1"/>
          </p:cNvSpPr>
          <p:nvPr/>
        </p:nvSpPr>
        <p:spPr bwMode="auto">
          <a:xfrm>
            <a:off x="107690" y="1266899"/>
            <a:ext cx="8749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《UML2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基础、建模与设计教程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》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杨弘平等 著     清华大学出版社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[2]《UML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用户指南（第二版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·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修订版）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》 Grady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Booch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等 著 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人民邮电出版社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1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7177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4-3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分工明细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1043755" y="1610339"/>
            <a:ext cx="7776540" cy="189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制作及整合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张光程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93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制作           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杨智麟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91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PPT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审核及修改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              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刘晓倩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90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三类图的绘制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刘雨霏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89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000000"/>
                </a:solidFill>
                <a:latin typeface="Calibri" pitchFamily="34" charset="0"/>
              </a:rPr>
              <a:t>协助资料查询                             </a:t>
            </a:r>
            <a:r>
              <a:rPr lang="en-US" altLang="zh-CN" sz="1600" b="1">
                <a:solidFill>
                  <a:srgbClr val="000000"/>
                </a:solidFill>
                <a:latin typeface="Calibri" pitchFamily="34" charset="0"/>
              </a:rPr>
              <a:t>-------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胡方正</a:t>
            </a:r>
            <a:r>
              <a:rPr lang="en-US" altLang="zh-CN" sz="1600" b="1" dirty="0">
                <a:solidFill>
                  <a:srgbClr val="000000"/>
                </a:solidFill>
                <a:latin typeface="Calibri" pitchFamily="34" charset="0"/>
              </a:rPr>
              <a:t>		87</a:t>
            </a:r>
            <a:r>
              <a:rPr lang="zh-CN" altLang="en-US" sz="1600" b="1" dirty="0">
                <a:solidFill>
                  <a:srgbClr val="000000"/>
                </a:solidFill>
                <a:latin typeface="Calibri" pitchFamily="34" charset="0"/>
              </a:rPr>
              <a:t>分</a:t>
            </a:r>
            <a:endParaRPr lang="en-US" altLang="zh-CN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5ABEA-6BB6-4252-A1BB-14499C877D2C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79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8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177969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271632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2205038" y="1924158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You</a:t>
            </a:r>
            <a:endParaRPr lang="zh-CN" altLang="en-US" sz="32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52" name="TextBox 38"/>
          <p:cNvSpPr>
            <a:spLocks noChangeArrowheads="1"/>
          </p:cNvSpPr>
          <p:nvPr/>
        </p:nvSpPr>
        <p:spPr bwMode="auto">
          <a:xfrm>
            <a:off x="2771875" y="3363805"/>
            <a:ext cx="309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G02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AA6D7-FDB6-411C-A96D-E37372F19ED1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 animBg="1"/>
      <p:bldP spid="22550" grpId="0" animBg="1"/>
      <p:bldP spid="22551" grpId="0" bldLvl="0" autoUpdateAnimBg="0"/>
      <p:bldP spid="2255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1-1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14DF2-F353-4CB7-9C6B-281BDD65B132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25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(Object)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是一个单独的、可确认的物体、单元或实体，是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边界值明确的任何事物，</a:t>
            </a:r>
            <a:r>
              <a:rPr lang="zh-CN" altLang="en-US" b="1" dirty="0"/>
              <a:t>可以是具体的也可以是抽象的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一个对象通常包含以下几个部分：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标识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：也称“对象名”，将对象唯一区分开来。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状态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：也称“属性”，包括该对象的所有属性和属性的当前值。   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25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TextBox 7"/>
          <p:cNvSpPr>
            <a:spLocks noChangeArrowheads="1"/>
          </p:cNvSpPr>
          <p:nvPr/>
        </p:nvSpPr>
        <p:spPr bwMode="auto">
          <a:xfrm>
            <a:off x="0" y="365125"/>
            <a:ext cx="3563930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563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1-2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对象和类的区别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14DF2-F353-4CB7-9C6B-281BDD65B132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79695" y="1337990"/>
            <a:ext cx="8640600" cy="295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/>
              <a:t>对象是一个存在于时间和空间中的具体实体，而类仅代表一个抽象，抽象出对象的“本质”，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一个类的实例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类是共享一组公共结构和行为的对象的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集合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b="1" dirty="0">
              <a:solidFill>
                <a:srgbClr val="FF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类是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抽象的、静态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的；对象是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具体的、动态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的。</a:t>
            </a:r>
            <a:r>
              <a:rPr lang="zh-CN" altLang="en-US" b="1" dirty="0"/>
              <a:t>类是一般化，对象是个性化；类是定义，对象是实例。 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900286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2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1-3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73FEA-384D-4958-A7DD-295BC4AA066C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(Object Diagram)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描述了各个对象在交互过程中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某一时刻的状态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对象图也可看做是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类图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在某一时刻的实例。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endParaRPr lang="en-US" altLang="zh-CN" sz="1200" b="1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对象图通常包含以下几个部分：</a:t>
            </a:r>
            <a:endParaRPr lang="en-US" altLang="zh-CN" dirty="0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对象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：格式为“对象名：类名”，这两部分是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可选的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latin typeface="Calibri" pitchFamily="34" charset="0"/>
                <a:sym typeface="Calibri" pitchFamily="34" charset="0"/>
              </a:rPr>
              <a:t>	         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为与类名区分，需加上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下划线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en-US" altLang="zh-CN" b="1" dirty="0">
                <a:latin typeface="Calibri" pitchFamily="34" charset="0"/>
                <a:sym typeface="Calibri" pitchFamily="34" charset="0"/>
              </a:rPr>
              <a:t>	         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如果包含类名，则需要加上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”: ”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 </a:t>
            </a:r>
            <a:r>
              <a:rPr lang="zh-CN" altLang="en-US" b="1" dirty="0">
                <a:latin typeface="Calibri" pitchFamily="34" charset="0"/>
                <a:sym typeface="Calibri" pitchFamily="34" charset="0"/>
              </a:rPr>
              <a:t>。</a:t>
            </a:r>
            <a:endParaRPr lang="en-US" altLang="zh-CN" b="1" dirty="0">
              <a:latin typeface="Calibri" pitchFamily="34" charset="0"/>
              <a:sym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36C09"/>
              </a:buClr>
            </a:pP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链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：表示对象与对象之间的关系。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[2]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35" y="2787765"/>
            <a:ext cx="2486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0" y="365125"/>
            <a:ext cx="34919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419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1-4 </a:t>
            </a:r>
            <a:r>
              <a:rPr lang="zh-CN" altLang="en-US" sz="2800" b="1" dirty="0">
                <a:solidFill>
                  <a:schemeClr val="bg1"/>
                </a:solidFill>
              </a:rPr>
              <a:t>如何阅读对象图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73FEA-384D-4958-A7DD-295BC4AA066C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179695" y="1059645"/>
            <a:ext cx="8640600" cy="205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、首先找出所有的类，即在“：”之后的名称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、整理完之后，就可以通过对象的名字来了解其含义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、按类来归纳属性，然后再通过关联来确定含义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91898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27062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1-5 </a:t>
            </a:r>
            <a:r>
              <a:rPr lang="zh-CN" altLang="en-US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对象图和类图的区别</a:t>
            </a:r>
            <a:endParaRPr lang="zh-CN" altLang="en-US" sz="2800" b="1" dirty="0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38" y="3069925"/>
            <a:ext cx="1924523" cy="14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80" y="3082072"/>
            <a:ext cx="1809550" cy="14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19093"/>
              </p:ext>
            </p:extLst>
          </p:nvPr>
        </p:nvGraphicFramePr>
        <p:xfrm>
          <a:off x="480669" y="1055396"/>
          <a:ext cx="8352580" cy="175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类图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对象图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一个类有三个分栏：名称、属性、操作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一个对象有两个分栏：名称、属性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名称栏中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只有类名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名称栏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可以是“</a:t>
                      </a:r>
                      <a:r>
                        <a:rPr lang="zh-CN" altLang="en-US" sz="1600" b="1" u="sng" dirty="0">
                          <a:solidFill>
                            <a:schemeClr val="tx1"/>
                          </a:solidFill>
                        </a:rPr>
                        <a:t>对象名：类名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”或“</a:t>
                      </a:r>
                      <a:r>
                        <a:rPr lang="zh-CN" altLang="en-US" sz="1600" b="1" u="sng" dirty="0">
                          <a:solidFill>
                            <a:schemeClr val="tx1"/>
                          </a:solidFill>
                        </a:rPr>
                        <a:t>：类名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类图中定义了属性的特征及操作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对象图只定义了属性的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当前值</a:t>
                      </a:r>
                      <a:r>
                        <a:rPr lang="zh-CN" altLang="en-US" sz="1600" b="1" dirty="0"/>
                        <a:t>，且不含操作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类中的关联关系可以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是多重的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对象中所有的链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都是一对一</a:t>
                      </a:r>
                      <a:r>
                        <a:rPr lang="zh-CN" altLang="en-US" sz="16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 b="1" baseline="0" dirty="0"/>
                        <a:t>的。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15028" y="31477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[1]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58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-1" y="66133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TextBox 7"/>
          <p:cNvSpPr>
            <a:spLocks noChangeArrowheads="1"/>
          </p:cNvSpPr>
          <p:nvPr/>
        </p:nvSpPr>
        <p:spPr bwMode="auto">
          <a:xfrm>
            <a:off x="-1" y="365125"/>
            <a:ext cx="435598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solidFill>
                <a:schemeClr val="bg1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-1" y="365125"/>
            <a:ext cx="4355985" cy="56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1-6 </a:t>
            </a:r>
            <a:r>
              <a:rPr lang="zh-CN" altLang="en-US" sz="2800" b="1" dirty="0">
                <a:solidFill>
                  <a:schemeClr val="bg1"/>
                </a:solidFill>
              </a:rPr>
              <a:t>如何绘制对象图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AC237-B1D3-44A1-A097-70CABB393E03}" type="datetime1">
              <a:rPr lang="zh-CN" altLang="en-US" smtClean="0"/>
              <a:t>2018/12/10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E87E3-DF09-4D36-A1C1-C0E671047C58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730" y="1513641"/>
            <a:ext cx="7632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black Verdana"/>
              </a:rPr>
              <a:t>1</a:t>
            </a:r>
            <a:r>
              <a:rPr lang="zh-CN" altLang="en-US" b="1" dirty="0">
                <a:latin typeface="black Verdana"/>
              </a:rPr>
              <a:t>、先找出类和对象，通常类在“</a:t>
            </a:r>
            <a:r>
              <a:rPr lang="en-US" altLang="zh-CN" b="1" dirty="0">
                <a:latin typeface="black Verdana"/>
              </a:rPr>
              <a:t>class”</a:t>
            </a:r>
            <a:r>
              <a:rPr lang="zh-CN" altLang="en-US" b="1" dirty="0">
                <a:latin typeface="black Verdana"/>
              </a:rPr>
              <a:t>、“</a:t>
            </a:r>
            <a:r>
              <a:rPr lang="en-US" altLang="zh-CN" b="1" dirty="0">
                <a:latin typeface="black Verdana"/>
              </a:rPr>
              <a:t>new”</a:t>
            </a:r>
            <a:r>
              <a:rPr lang="zh-CN" altLang="en-US" b="1" dirty="0">
                <a:latin typeface="black Verdana"/>
              </a:rPr>
              <a:t>、“</a:t>
            </a:r>
            <a:r>
              <a:rPr lang="en-US" altLang="zh-CN" b="1" dirty="0">
                <a:latin typeface="black Verdana"/>
              </a:rPr>
              <a:t>implements”</a:t>
            </a:r>
            <a:r>
              <a:rPr lang="zh-CN" altLang="en-US" b="1" dirty="0">
                <a:latin typeface="black Verdana"/>
              </a:rPr>
              <a:t>等关键字之后的，而对象名则通常是在类名之后的。</a:t>
            </a:r>
            <a:endParaRPr lang="en-US" altLang="zh-CN" b="1" dirty="0">
              <a:latin typeface="black Verdana"/>
            </a:endParaRPr>
          </a:p>
          <a:p>
            <a:endParaRPr lang="zh-CN" altLang="en-US" b="1" dirty="0">
              <a:latin typeface="black Verdana"/>
            </a:endParaRPr>
          </a:p>
          <a:p>
            <a:r>
              <a:rPr lang="en-US" altLang="zh-CN" b="1" dirty="0">
                <a:latin typeface="black Verdana"/>
              </a:rPr>
              <a:t>2</a:t>
            </a:r>
            <a:r>
              <a:rPr lang="zh-CN" altLang="en-US" b="1" dirty="0">
                <a:latin typeface="black Verdana"/>
              </a:rPr>
              <a:t>、然后对其进行细化的关联分析，绘制出相应的对象图</a:t>
            </a:r>
          </a:p>
        </p:txBody>
      </p:sp>
    </p:spTree>
    <p:extLst>
      <p:ext uri="{BB962C8B-B14F-4D97-AF65-F5344CB8AC3E}">
        <p14:creationId xmlns:p14="http://schemas.microsoft.com/office/powerpoint/2010/main" val="55374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Pages>0</Pages>
  <Words>1644</Words>
  <Characters>0</Characters>
  <Application>Microsoft Office PowerPoint</Application>
  <DocSecurity>0</DocSecurity>
  <PresentationFormat>全屏显示(16:9)</PresentationFormat>
  <Lines>0</Lines>
  <Paragraphs>313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black Verdana</vt:lpstr>
      <vt:lpstr>HelveticaNeueLT Pro 35 Th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创意PPT</dc:creator>
  <cp:lastModifiedBy>一川梅子 黄时雨</cp:lastModifiedBy>
  <cp:revision>533</cp:revision>
  <dcterms:created xsi:type="dcterms:W3CDTF">2014-07-25T06:09:36Z</dcterms:created>
  <dcterms:modified xsi:type="dcterms:W3CDTF">2018-12-10T16:15:13Z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