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7" r:id="rId3"/>
    <p:sldId id="280" r:id="rId4"/>
    <p:sldId id="259" r:id="rId5"/>
    <p:sldId id="260" r:id="rId6"/>
    <p:sldId id="261" r:id="rId7"/>
    <p:sldId id="276" r:id="rId8"/>
    <p:sldId id="293" r:id="rId9"/>
    <p:sldId id="309" r:id="rId10"/>
    <p:sldId id="334" r:id="rId11"/>
    <p:sldId id="328" r:id="rId12"/>
    <p:sldId id="329" r:id="rId13"/>
    <p:sldId id="330" r:id="rId14"/>
    <p:sldId id="331" r:id="rId15"/>
    <p:sldId id="332" r:id="rId16"/>
    <p:sldId id="333" r:id="rId17"/>
    <p:sldId id="278" r:id="rId18"/>
    <p:sldId id="263" r:id="rId19"/>
    <p:sldId id="316" r:id="rId20"/>
    <p:sldId id="281" r:id="rId21"/>
    <p:sldId id="268" r:id="rId22"/>
    <p:sldId id="335" r:id="rId23"/>
    <p:sldId id="269" r:id="rId24"/>
    <p:sldId id="282" r:id="rId25"/>
    <p:sldId id="283" r:id="rId26"/>
    <p:sldId id="284" r:id="rId27"/>
    <p:sldId id="285" r:id="rId28"/>
    <p:sldId id="286" r:id="rId29"/>
    <p:sldId id="287" r:id="rId30"/>
    <p:sldId id="317" r:id="rId31"/>
    <p:sldId id="288" r:id="rId32"/>
    <p:sldId id="289" r:id="rId33"/>
    <p:sldId id="290" r:id="rId34"/>
    <p:sldId id="292" r:id="rId35"/>
    <p:sldId id="291" r:id="rId36"/>
    <p:sldId id="294" r:id="rId37"/>
    <p:sldId id="318" r:id="rId38"/>
    <p:sldId id="319" r:id="rId39"/>
    <p:sldId id="320" r:id="rId40"/>
    <p:sldId id="295" r:id="rId41"/>
    <p:sldId id="303" r:id="rId42"/>
    <p:sldId id="304" r:id="rId43"/>
    <p:sldId id="321" r:id="rId44"/>
    <p:sldId id="322" r:id="rId45"/>
    <p:sldId id="323" r:id="rId46"/>
    <p:sldId id="324" r:id="rId47"/>
    <p:sldId id="325" r:id="rId48"/>
    <p:sldId id="299" r:id="rId49"/>
    <p:sldId id="300" r:id="rId50"/>
    <p:sldId id="301" r:id="rId51"/>
    <p:sldId id="302" r:id="rId52"/>
    <p:sldId id="313" r:id="rId53"/>
    <p:sldId id="326" r:id="rId54"/>
    <p:sldId id="327" r:id="rId55"/>
    <p:sldId id="311" r:id="rId56"/>
    <p:sldId id="310" r:id="rId57"/>
    <p:sldId id="314" r:id="rId58"/>
    <p:sldId id="315" r:id="rId59"/>
    <p:sldId id="312" r:id="rId60"/>
    <p:sldId id="308" r:id="rId61"/>
    <p:sldId id="275" r:id="rId62"/>
  </p:sldIdLst>
  <p:sldSz cx="9144000" cy="5143500" type="screen16x9"/>
  <p:notesSz cx="6858000" cy="9144000"/>
  <p:custDataLst>
    <p:tags r:id="rId64"/>
  </p:custDataLst>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0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94474" autoAdjust="0"/>
  </p:normalViewPr>
  <p:slideViewPr>
    <p:cSldViewPr>
      <p:cViewPr varScale="1">
        <p:scale>
          <a:sx n="120" d="100"/>
          <a:sy n="120" d="100"/>
        </p:scale>
        <p:origin x="712" y="184"/>
      </p:cViewPr>
      <p:guideLst>
        <p:guide orient="horz" pos="1620"/>
        <p:guide pos="2880"/>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itchFamily="34" charset="0"/>
              <a:buNone/>
              <a:defRPr sz="1200" smtClean="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pitchFamily="34" charset="0"/>
              <a:buNone/>
              <a:defRPr sz="1200" smtClean="0">
                <a:latin typeface="Arial" pitchFamily="34" charset="0"/>
              </a:defRPr>
            </a:lvl1pPr>
          </a:lstStyle>
          <a:p>
            <a:pPr>
              <a:defRPr/>
            </a:pPr>
            <a:fld id="{0377EA83-F444-493A-A7E5-38B1FEF163A2}" type="datetimeFigureOut">
              <a:rPr lang="zh-CN" altLang="en-US"/>
              <a:pPr>
                <a:defRPr/>
              </a:pPr>
              <a:t>2018/11/21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pitchFamily="34" charset="0"/>
              <a:buNone/>
              <a:defRPr sz="1200" smtClean="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buFont typeface="Arial" pitchFamily="34" charset="0"/>
              <a:buNone/>
              <a:defRPr sz="1200" smtClean="0">
                <a:latin typeface="Arial" pitchFamily="34" charset="0"/>
              </a:defRPr>
            </a:lvl1pPr>
          </a:lstStyle>
          <a:p>
            <a:pPr>
              <a:defRPr/>
            </a:pPr>
            <a:fld id="{AEEF1378-2A10-4965-A43D-9DDAF950FCE1}" type="slidenum">
              <a:rPr lang="zh-CN" altLang="en-US"/>
              <a:pPr>
                <a:defRPr/>
              </a:pPr>
              <a:t>‹#›</a:t>
            </a:fld>
            <a:endParaRPr lang="zh-CN" altLang="en-US"/>
          </a:p>
        </p:txBody>
      </p:sp>
    </p:spTree>
    <p:extLst>
      <p:ext uri="{BB962C8B-B14F-4D97-AF65-F5344CB8AC3E}">
        <p14:creationId xmlns:p14="http://schemas.microsoft.com/office/powerpoint/2010/main" val="26985344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6C707CB-2A9B-4E87-8FE3-24AE7CA244D0}" type="slidenum">
              <a:rPr lang="zh-CN" altLang="en-US"/>
              <a:pPr eaLnBrk="1" hangingPunct="1">
                <a:buFont typeface="Arial" charset="0"/>
                <a:buNone/>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FCD63AC0-DA11-4CEB-8270-F9A8CF1B6ACA}" type="slidenum">
              <a:rPr lang="zh-CN" altLang="en-US"/>
              <a:pPr eaLnBrk="1" hangingPunct="1">
                <a:buFont typeface="Arial" charset="0"/>
                <a:buNone/>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FCD63AC0-DA11-4CEB-8270-F9A8CF1B6ACA}" type="slidenum">
              <a:rPr lang="zh-CN" altLang="en-US"/>
              <a:pPr eaLnBrk="1" hangingPunct="1">
                <a:buFont typeface="Arial" charset="0"/>
                <a:buNone/>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AD80F2C6-414F-4B4B-B9EB-ED1FE1507CD9}" type="slidenum">
              <a:rPr lang="zh-CN" altLang="en-US"/>
              <a:pPr eaLnBrk="1" hangingPunct="1">
                <a:buFont typeface="Arial" charset="0"/>
                <a:buNone/>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8F6831A8-CBC8-4A3B-9280-0377A57713C9}" type="slidenum">
              <a:rPr lang="zh-CN" altLang="en-US"/>
              <a:pPr eaLnBrk="1" hangingPunct="1">
                <a:buFont typeface="Arial" charset="0"/>
                <a:buNone/>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DE78B91-A716-421D-8CF2-762B06197564}" type="slidenum">
              <a:rPr lang="zh-CN" altLang="en-US"/>
              <a:pPr eaLnBrk="1" hangingPunct="1">
                <a:buFont typeface="Arial" charset="0"/>
                <a:buNone/>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DE78B91-A716-421D-8CF2-762B06197564}" type="slidenum">
              <a:rPr lang="zh-CN" altLang="en-US"/>
              <a:pPr eaLnBrk="1" hangingPunct="1">
                <a:buFont typeface="Arial" charset="0"/>
                <a:buNone/>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38</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39</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0E45FD64-2F6C-4337-A0E4-117A4F70B639}" type="slidenum">
              <a:rPr lang="zh-CN" altLang="en-US"/>
              <a:pPr eaLnBrk="1" hangingPunct="1">
                <a:buFont typeface="Arial" charset="0"/>
                <a:buNone/>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41</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42</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43</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44</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45</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46</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47</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8F0DA8A-F4FA-4607-A6E1-A31A796EC638}" type="slidenum">
              <a:rPr lang="zh-CN" altLang="en-US"/>
              <a:pPr eaLnBrk="1" hangingPunct="1">
                <a:buFont typeface="Arial" charset="0"/>
                <a:buNone/>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60</a:t>
            </a:fld>
            <a:endParaRPr lang="zh-CN" altLang="en-US"/>
          </a:p>
        </p:txBody>
      </p:sp>
    </p:spTree>
    <p:extLst>
      <p:ext uri="{BB962C8B-B14F-4D97-AF65-F5344CB8AC3E}">
        <p14:creationId xmlns:p14="http://schemas.microsoft.com/office/powerpoint/2010/main" val="19052222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67305506-D242-43C6-BA70-30659A9BF271}" type="slidenum">
              <a:rPr lang="zh-CN" altLang="en-US"/>
              <a:pPr eaLnBrk="1" hangingPunct="1">
                <a:buFont typeface="Arial" charset="0"/>
                <a:buNone/>
              </a:pPr>
              <a:t>61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smtClean="0"/>
            </a:lvl1pPr>
          </a:lstStyle>
          <a:p>
            <a:pPr>
              <a:defRPr/>
            </a:pPr>
            <a:fld id="{0BA5DAFD-315C-432B-834E-8D525E302867}" type="datetime1">
              <a:rPr lang="zh-CN" altLang="en-US" smtClean="0"/>
              <a:t>2018/11/21</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F68E87E3-DF09-4D36-A1C1-C0E671047C5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45923645"/>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7EAC4CE4-A143-4419-814E-CFF62D84ECB6}" type="datetime1">
              <a:rPr lang="zh-CN" altLang="en-US" smtClean="0"/>
              <a:t>2018/11/21</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37E63397-BBA7-4E68-9F5D-26A3222FD6D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953585190"/>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CC92F28B-49BF-4FCD-B642-3B53CDBD4CEC}" type="datetime1">
              <a:rPr lang="zh-CN" altLang="en-US" smtClean="0"/>
              <a:t>2018/11/21</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864BEB4B-EBCA-4911-8381-9FE96FF72EB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12473226"/>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814FE3E8-19BE-4C08-9E2D-6E9831E11968}" type="datetime1">
              <a:rPr lang="zh-CN" altLang="en-US" smtClean="0"/>
              <a:t>2018/11/21</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95CA227-0264-4ECE-B74B-9DB75DFEFE6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14437250"/>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smtClean="0"/>
            </a:lvl1pPr>
          </a:lstStyle>
          <a:p>
            <a:pPr>
              <a:defRPr/>
            </a:pPr>
            <a:fld id="{E82929E0-FE69-4D5F-9B33-7E345D5E929E}" type="datetime1">
              <a:rPr lang="zh-CN" altLang="en-US" smtClean="0"/>
              <a:t>2018/11/21</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D6BA40D-4351-48CE-87FA-35799B36389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150460533"/>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smtClean="0"/>
            </a:lvl1pPr>
          </a:lstStyle>
          <a:p>
            <a:pPr>
              <a:defRPr/>
            </a:pPr>
            <a:fld id="{0476B675-E40C-4018-A160-80AB42DFCB67}" type="datetime1">
              <a:rPr lang="zh-CN" altLang="en-US" smtClean="0"/>
              <a:t>2018/11/21</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3BA2CF2E-2199-4550-8D9D-F4CB71D31725}"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79322188"/>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smtClean="0"/>
            </a:lvl1pPr>
          </a:lstStyle>
          <a:p>
            <a:pPr>
              <a:defRPr/>
            </a:pPr>
            <a:fld id="{D3B87D71-F3FD-4704-BE8B-19881599AD14}" type="datetime1">
              <a:rPr lang="zh-CN" altLang="en-US" smtClean="0"/>
              <a:t>2018/11/21</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smtClean="0"/>
            </a:lvl1pPr>
          </a:lstStyle>
          <a:p>
            <a:pPr>
              <a:defRPr/>
            </a:pPr>
            <a:endParaRPr lang="zh-CN" altLang="zh-CN"/>
          </a:p>
        </p:txBody>
      </p:sp>
      <p:sp>
        <p:nvSpPr>
          <p:cNvPr id="9" name="灯片编号占位符 8"/>
          <p:cNvSpPr>
            <a:spLocks noGrp="1"/>
          </p:cNvSpPr>
          <p:nvPr>
            <p:ph type="sldNum" sz="quarter" idx="12"/>
          </p:nvPr>
        </p:nvSpPr>
        <p:spPr/>
        <p:txBody>
          <a:bodyPr/>
          <a:lstStyle>
            <a:lvl1pPr>
              <a:defRPr smtClean="0"/>
            </a:lvl1pPr>
          </a:lstStyle>
          <a:p>
            <a:pPr>
              <a:defRPr/>
            </a:pPr>
            <a:fld id="{146ABC90-1E40-44DD-9B6F-C699DC9E670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50428071"/>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smtClean="0"/>
            </a:lvl1pPr>
          </a:lstStyle>
          <a:p>
            <a:pPr>
              <a:defRPr/>
            </a:pPr>
            <a:fld id="{1540F451-2EB0-4829-AB0B-C1ECD52717FF}" type="datetime1">
              <a:rPr lang="zh-CN" altLang="en-US" smtClean="0"/>
              <a:t>2018/11/21</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smtClean="0"/>
            </a:lvl1pPr>
          </a:lstStyle>
          <a:p>
            <a:pPr>
              <a:defRPr/>
            </a:pPr>
            <a:endParaRPr lang="zh-CN" altLang="zh-CN"/>
          </a:p>
        </p:txBody>
      </p:sp>
      <p:sp>
        <p:nvSpPr>
          <p:cNvPr id="5" name="灯片编号占位符 4"/>
          <p:cNvSpPr>
            <a:spLocks noGrp="1"/>
          </p:cNvSpPr>
          <p:nvPr>
            <p:ph type="sldNum" sz="quarter" idx="12"/>
          </p:nvPr>
        </p:nvSpPr>
        <p:spPr/>
        <p:txBody>
          <a:bodyPr/>
          <a:lstStyle>
            <a:lvl1pPr>
              <a:defRPr smtClean="0"/>
            </a:lvl1pPr>
          </a:lstStyle>
          <a:p>
            <a:pPr>
              <a:defRPr/>
            </a:pPr>
            <a:fld id="{EE9AC115-02B6-46F0-B873-FEDDE339876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67033763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mtClean="0"/>
            </a:lvl1pPr>
          </a:lstStyle>
          <a:p>
            <a:pPr>
              <a:defRPr/>
            </a:pPr>
            <a:fld id="{FD1EB7F7-6FCC-4AC6-A8C1-9FF62B5BE46A}" type="datetime1">
              <a:rPr lang="zh-CN" altLang="en-US" smtClean="0"/>
              <a:t>2018/11/21</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smtClean="0"/>
            </a:lvl1pPr>
          </a:lstStyle>
          <a:p>
            <a:pPr>
              <a:defRPr/>
            </a:pPr>
            <a:endParaRPr lang="zh-CN" altLang="zh-CN"/>
          </a:p>
        </p:txBody>
      </p:sp>
      <p:sp>
        <p:nvSpPr>
          <p:cNvPr id="4" name="灯片编号占位符 3"/>
          <p:cNvSpPr>
            <a:spLocks noGrp="1"/>
          </p:cNvSpPr>
          <p:nvPr>
            <p:ph type="sldNum" sz="quarter" idx="12"/>
          </p:nvPr>
        </p:nvSpPr>
        <p:spPr/>
        <p:txBody>
          <a:bodyPr/>
          <a:lstStyle>
            <a:lvl1pPr>
              <a:defRPr smtClean="0"/>
            </a:lvl1pPr>
          </a:lstStyle>
          <a:p>
            <a:pPr>
              <a:defRPr/>
            </a:pPr>
            <a:fld id="{8E4BA2C4-014B-4707-9E43-30F51DF26F5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12791174"/>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E0FAD078-83DA-4361-969C-0161E1123B49}" type="datetime1">
              <a:rPr lang="zh-CN" altLang="en-US" smtClean="0"/>
              <a:t>2018/11/21</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22341838-F614-4ACB-A180-02A4F392142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2522225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1A8C0325-B643-4962-B707-3D85D7C9102A}" type="datetime1">
              <a:rPr lang="zh-CN" altLang="en-US" smtClean="0"/>
              <a:t>2018/11/21</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AE0E5D40-5975-43A8-943D-167B1534413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0356945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1028" name="文本占位符 2"/>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1029" name="日期占位符 3"/>
          <p:cNvSpPr>
            <a:spLocks noGrp="1" noChangeArrowheads="1"/>
          </p:cNvSpPr>
          <p:nvPr>
            <p:ph type="dt" sz="half" idx="2"/>
          </p:nvPr>
        </p:nvSpPr>
        <p:spPr bwMode="auto">
          <a:xfrm>
            <a:off x="457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itchFamily="34" charset="0"/>
              <a:buNone/>
              <a:defRPr sz="1200" smtClean="0">
                <a:solidFill>
                  <a:srgbClr val="898989"/>
                </a:solidFill>
                <a:latin typeface="Arial" pitchFamily="34" charset="0"/>
              </a:defRPr>
            </a:lvl1pPr>
          </a:lstStyle>
          <a:p>
            <a:pPr>
              <a:defRPr/>
            </a:pPr>
            <a:fld id="{A3790BB2-5C1B-4CE8-9C6F-1F00780AC721}" type="datetime1">
              <a:rPr lang="zh-CN" altLang="en-US" smtClean="0"/>
              <a:t>2018/11/21</a:t>
            </a:fld>
            <a:endParaRPr lang="zh-CN" altLang="en-US"/>
          </a:p>
        </p:txBody>
      </p:sp>
      <p:sp>
        <p:nvSpPr>
          <p:cNvPr id="1030" name="页脚占位符 4"/>
          <p:cNvSpPr>
            <a:spLocks noGrp="1" noChangeArrowheads="1"/>
          </p:cNvSpPr>
          <p:nvPr>
            <p:ph type="ftr" sz="quarter" idx="3"/>
          </p:nvPr>
        </p:nvSpPr>
        <p:spPr bwMode="auto">
          <a:xfrm>
            <a:off x="3124200" y="4767263"/>
            <a:ext cx="2895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itchFamily="34" charset="0"/>
              <a:buNone/>
              <a:defRPr sz="1200" smtClean="0">
                <a:solidFill>
                  <a:srgbClr val="898989"/>
                </a:solidFill>
                <a:latin typeface="Arial" pitchFamily="34" charset="0"/>
              </a:defRPr>
            </a:lvl1pPr>
          </a:lstStyle>
          <a:p>
            <a:pPr>
              <a:defRPr/>
            </a:pPr>
            <a:endParaRPr lang="zh-CN" altLang="zh-CN"/>
          </a:p>
        </p:txBody>
      </p:sp>
      <p:sp>
        <p:nvSpPr>
          <p:cNvPr id="1031" name="灯片编号占位符 5"/>
          <p:cNvSpPr>
            <a:spLocks noGrp="1" noChangeArrowheads="1"/>
          </p:cNvSpPr>
          <p:nvPr>
            <p:ph type="sldNum" sz="quarter" idx="4"/>
          </p:nvPr>
        </p:nvSpPr>
        <p:spPr bwMode="auto">
          <a:xfrm>
            <a:off x="6553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itchFamily="34" charset="0"/>
              <a:buNone/>
              <a:defRPr sz="1200" smtClean="0">
                <a:solidFill>
                  <a:srgbClr val="898989"/>
                </a:solidFill>
                <a:latin typeface="Arial" pitchFamily="34" charset="0"/>
              </a:defRPr>
            </a:lvl1pPr>
          </a:lstStyle>
          <a:p>
            <a:pPr>
              <a:defRPr/>
            </a:pPr>
            <a:fld id="{0724AF63-8ED8-4EE3-9E35-A92170C29AB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ransition spd="slow">
    <p:fade/>
  </p:transition>
  <p:hf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8" Type="http://schemas.openxmlformats.org/officeDocument/2006/relationships/hyperlink" Target="file:////C:/Users/lenovo/Desktop/PRD2018-G02-&#38656;&#27714;&#24037;&#31243;&#39033;&#30446;&#35745;&#21010;0.3.docx" TargetMode="External"/><Relationship Id="rId3" Type="http://schemas.openxmlformats.org/officeDocument/2006/relationships/hyperlink" Target="file:////C:/Users/lenovo/Desktop/PRD2018-G02-&#31532;&#20845;&#27425;&#31995;&#32479;&#20998;&#26512;&#20250;&#35758;.docx" TargetMode="External"/><Relationship Id="rId7" Type="http://schemas.openxmlformats.org/officeDocument/2006/relationships/hyperlink" Target="file:////C:/Users/lenovo/Desktop/PRD2018-G02-&#39033;&#30446;&#31456;&#31243;0.3.docx" TargetMode="External"/><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hyperlink" Target="file:////C:/Users/lenovo/Desktop/PRD2018-G02-&#39033;&#30446;&#35745;&#21010;0.5.docx" TargetMode="External"/><Relationship Id="rId5" Type="http://schemas.openxmlformats.org/officeDocument/2006/relationships/hyperlink" Target="file:////C:/Users/lenovo/Desktop/PRD2018-G02-&#21487;&#34892;&#24615;&#20998;&#26512;&#25253;&#21578;0.4.docx" TargetMode="External"/><Relationship Id="rId4" Type="http://schemas.openxmlformats.org/officeDocument/2006/relationships/hyperlink" Target="file:////C:/Users/lenovo/Desktop/PRD2018-G02-QA&#35745;&#21010;0.2.docx" TargetMode="External"/><Relationship Id="rId9" Type="http://schemas.openxmlformats.org/officeDocument/2006/relationships/hyperlink" Target="file:////C:/Users/lenovo/Desktop/PRD2018-G02-&#38656;&#27714;&#35745;&#21010;Gantt.mpp"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mailto:31601236@stu.zucc.edu.cn" TargetMode="External"/><Relationship Id="rId7" Type="http://schemas.openxmlformats.org/officeDocument/2006/relationships/hyperlink" Target="mailto:31608035@stu.zucc.edu.cn"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mailto:31601391@stu.zucc.edu.cn" TargetMode="External"/><Relationship Id="rId5" Type="http://schemas.openxmlformats.org/officeDocument/2006/relationships/hyperlink" Target="mailto:31601381@stu.zucc.edu.cn" TargetMode="External"/><Relationship Id="rId4" Type="http://schemas.openxmlformats.org/officeDocument/2006/relationships/hyperlink" Target="mailto:31601259@stu.zucc.edu.c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3" name="直接连接符 35"/>
          <p:cNvSpPr>
            <a:spLocks noChangeShapeType="1"/>
          </p:cNvSpPr>
          <p:nvPr/>
        </p:nvSpPr>
        <p:spPr bwMode="auto">
          <a:xfrm>
            <a:off x="2447925" y="257094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 name="直接连接符 36"/>
          <p:cNvSpPr>
            <a:spLocks noChangeShapeType="1"/>
          </p:cNvSpPr>
          <p:nvPr/>
        </p:nvSpPr>
        <p:spPr bwMode="auto">
          <a:xfrm>
            <a:off x="2447925" y="350757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 name="TextBox 37"/>
          <p:cNvSpPr>
            <a:spLocks noChangeArrowheads="1"/>
          </p:cNvSpPr>
          <p:nvPr/>
        </p:nvSpPr>
        <p:spPr bwMode="auto">
          <a:xfrm>
            <a:off x="1864104" y="2608371"/>
            <a:ext cx="541579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dirty="0">
                <a:solidFill>
                  <a:schemeClr val="bg1"/>
                </a:solidFill>
                <a:latin typeface="HelveticaNeueLT Pro 35 Th" pitchFamily="34" charset="0"/>
                <a:ea typeface="微软雅黑" pitchFamily="34" charset="-122"/>
              </a:rPr>
              <a:t>案例教学系统</a:t>
            </a:r>
            <a:endParaRPr lang="en-US" altLang="zh-CN" sz="3200" dirty="0">
              <a:solidFill>
                <a:schemeClr val="bg1"/>
              </a:solidFill>
              <a:latin typeface="HelveticaNeueLT Pro 35 Th" pitchFamily="34" charset="0"/>
              <a:ea typeface="微软雅黑" pitchFamily="34" charset="-122"/>
            </a:endParaRPr>
          </a:p>
          <a:p>
            <a:pPr algn="ctr"/>
            <a:r>
              <a:rPr lang="zh-CN" altLang="en-US" dirty="0">
                <a:solidFill>
                  <a:schemeClr val="bg1"/>
                </a:solidFill>
                <a:latin typeface="HelveticaNeueLT Pro 35 Th" pitchFamily="34" charset="0"/>
                <a:ea typeface="微软雅黑" pitchFamily="34" charset="-122"/>
              </a:rPr>
              <a:t>需求工程计划</a:t>
            </a:r>
            <a:endParaRPr lang="en-US" altLang="zh-CN" dirty="0">
              <a:solidFill>
                <a:schemeClr val="bg1"/>
              </a:solidFill>
              <a:latin typeface="HelveticaNeueLT Pro 35 Th" pitchFamily="34" charset="0"/>
              <a:ea typeface="微软雅黑" pitchFamily="34" charset="-122"/>
            </a:endParaRPr>
          </a:p>
        </p:txBody>
      </p:sp>
      <p:sp>
        <p:nvSpPr>
          <p:cNvPr id="3096" name="TextBox 38"/>
          <p:cNvSpPr>
            <a:spLocks noChangeArrowheads="1"/>
          </p:cNvSpPr>
          <p:nvPr/>
        </p:nvSpPr>
        <p:spPr bwMode="auto">
          <a:xfrm>
            <a:off x="2771876" y="3605540"/>
            <a:ext cx="367225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100" dirty="0">
                <a:solidFill>
                  <a:schemeClr val="bg1"/>
                </a:solidFill>
                <a:latin typeface="微软雅黑" pitchFamily="34" charset="-122"/>
                <a:ea typeface="微软雅黑" pitchFamily="34" charset="-122"/>
                <a:sym typeface="微软雅黑" pitchFamily="34" charset="-122"/>
              </a:rPr>
              <a:t>汇报人：张光程、刘雨霏、刘晓倩、胡方正、杨智麟</a:t>
            </a:r>
          </a:p>
        </p:txBody>
      </p:sp>
      <p:pic>
        <p:nvPicPr>
          <p:cNvPr id="1026" name="Picture 2" descr="E:\奇奇怪怪\软件需求&amp;项目管理\G02小组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3918" y="802134"/>
            <a:ext cx="2376165" cy="1459645"/>
          </a:xfrm>
          <a:prstGeom prst="rect">
            <a:avLst/>
          </a:prstGeom>
          <a:noFill/>
          <a:extLst>
            <a:ext uri="{909E8E84-426E-40DD-AFC4-6F175D3DCCD1}">
              <a14:hiddenFill xmlns:a14="http://schemas.microsoft.com/office/drawing/2010/main">
                <a:solidFill>
                  <a:srgbClr val="FFFFFF"/>
                </a:solidFill>
              </a14:hiddenFill>
            </a:ext>
          </a:extLst>
        </p:spPr>
      </p:pic>
      <p:sp>
        <p:nvSpPr>
          <p:cNvPr id="3" name="日期占位符 2"/>
          <p:cNvSpPr>
            <a:spLocks noGrp="1"/>
          </p:cNvSpPr>
          <p:nvPr>
            <p:ph type="dt" sz="half" idx="10"/>
          </p:nvPr>
        </p:nvSpPr>
        <p:spPr/>
        <p:txBody>
          <a:bodyPr/>
          <a:lstStyle/>
          <a:p>
            <a:pPr>
              <a:defRPr/>
            </a:pPr>
            <a:fld id="{A5D2D3E8-08F4-4410-903A-FA1907E660C3}"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93"/>
                                        </p:tgtEl>
                                        <p:attrNameLst>
                                          <p:attrName>style.visibility</p:attrName>
                                        </p:attrNameLst>
                                      </p:cBhvr>
                                      <p:to>
                                        <p:strVal val="visible"/>
                                      </p:to>
                                    </p:set>
                                    <p:anim calcmode="lin" valueType="num">
                                      <p:cBhvr>
                                        <p:cTn id="7" dur="500" fill="hold"/>
                                        <p:tgtEl>
                                          <p:spTgt spid="3093"/>
                                        </p:tgtEl>
                                        <p:attrNameLst>
                                          <p:attrName>ppt_x</p:attrName>
                                        </p:attrNameLst>
                                      </p:cBhvr>
                                      <p:tavLst>
                                        <p:tav tm="0">
                                          <p:val>
                                            <p:strVal val="0-#ppt_w/2"/>
                                          </p:val>
                                        </p:tav>
                                        <p:tav tm="100000">
                                          <p:val>
                                            <p:strVal val="#ppt_x"/>
                                          </p:val>
                                        </p:tav>
                                      </p:tavLst>
                                    </p:anim>
                                    <p:anim calcmode="lin" valueType="num">
                                      <p:cBhvr>
                                        <p:cTn id="8" dur="500" fill="hold"/>
                                        <p:tgtEl>
                                          <p:spTgt spid="309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094"/>
                                        </p:tgtEl>
                                        <p:attrNameLst>
                                          <p:attrName>style.visibility</p:attrName>
                                        </p:attrNameLst>
                                      </p:cBhvr>
                                      <p:to>
                                        <p:strVal val="visible"/>
                                      </p:to>
                                    </p:set>
                                    <p:anim calcmode="lin" valueType="num">
                                      <p:cBhvr>
                                        <p:cTn id="11" dur="500" fill="hold"/>
                                        <p:tgtEl>
                                          <p:spTgt spid="3094"/>
                                        </p:tgtEl>
                                        <p:attrNameLst>
                                          <p:attrName>ppt_x</p:attrName>
                                        </p:attrNameLst>
                                      </p:cBhvr>
                                      <p:tavLst>
                                        <p:tav tm="0">
                                          <p:val>
                                            <p:strVal val="1+#ppt_w/2"/>
                                          </p:val>
                                        </p:tav>
                                        <p:tav tm="100000">
                                          <p:val>
                                            <p:strVal val="#ppt_x"/>
                                          </p:val>
                                        </p:tav>
                                      </p:tavLst>
                                    </p:anim>
                                    <p:anim calcmode="lin" valueType="num">
                                      <p:cBhvr>
                                        <p:cTn id="12" dur="500" fill="hold"/>
                                        <p:tgtEl>
                                          <p:spTgt spid="3094"/>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3095"/>
                                        </p:tgtEl>
                                        <p:attrNameLst>
                                          <p:attrName>style.visibility</p:attrName>
                                        </p:attrNameLst>
                                      </p:cBhvr>
                                      <p:to>
                                        <p:strVal val="visible"/>
                                      </p:to>
                                    </p:set>
                                    <p:anim calcmode="lin" valueType="num">
                                      <p:cBhvr>
                                        <p:cTn id="16" dur="500" fill="hold"/>
                                        <p:tgtEl>
                                          <p:spTgt spid="309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095"/>
                                        </p:tgtEl>
                                        <p:attrNameLst>
                                          <p:attrName>ppt_y</p:attrName>
                                        </p:attrNameLst>
                                      </p:cBhvr>
                                      <p:tavLst>
                                        <p:tav tm="0">
                                          <p:val>
                                            <p:strVal val="#ppt_y"/>
                                          </p:val>
                                        </p:tav>
                                        <p:tav tm="100000">
                                          <p:val>
                                            <p:strVal val="#ppt_y"/>
                                          </p:val>
                                        </p:tav>
                                      </p:tavLst>
                                    </p:anim>
                                    <p:anim calcmode="lin" valueType="num">
                                      <p:cBhvr>
                                        <p:cTn id="18" dur="500" fill="hold"/>
                                        <p:tgtEl>
                                          <p:spTgt spid="309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095"/>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3095"/>
                                        </p:tgtEl>
                                      </p:cBhvr>
                                    </p:animEffect>
                                  </p:childTnLst>
                                </p:cTn>
                              </p:par>
                            </p:childTnLst>
                          </p:cTn>
                        </p:par>
                        <p:par>
                          <p:cTn id="21" fill="hold" nodeType="afterGroup">
                            <p:stCondLst>
                              <p:cond delay="15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3096"/>
                                        </p:tgtEl>
                                        <p:attrNameLst>
                                          <p:attrName>style.visibility</p:attrName>
                                        </p:attrNameLst>
                                      </p:cBhvr>
                                      <p:to>
                                        <p:strVal val="visible"/>
                                      </p:to>
                                    </p:set>
                                    <p:anim by="(-#ppt_w*2)" calcmode="lin" valueType="num">
                                      <p:cBhvr rctx="PPT">
                                        <p:cTn id="24" dur="500" autoRev="1" fill="hold">
                                          <p:stCondLst>
                                            <p:cond delay="0"/>
                                          </p:stCondLst>
                                        </p:cTn>
                                        <p:tgtEl>
                                          <p:spTgt spid="3096"/>
                                        </p:tgtEl>
                                        <p:attrNameLst>
                                          <p:attrName>ppt_w</p:attrName>
                                        </p:attrNameLst>
                                      </p:cBhvr>
                                    </p:anim>
                                    <p:anim by="(#ppt_w*0.50)" calcmode="lin" valueType="num">
                                      <p:cBhvr>
                                        <p:cTn id="25" dur="500" decel="50000" autoRev="1" fill="hold">
                                          <p:stCondLst>
                                            <p:cond delay="0"/>
                                          </p:stCondLst>
                                        </p:cTn>
                                        <p:tgtEl>
                                          <p:spTgt spid="3096"/>
                                        </p:tgtEl>
                                        <p:attrNameLst>
                                          <p:attrName>ppt_x</p:attrName>
                                        </p:attrNameLst>
                                      </p:cBhvr>
                                    </p:anim>
                                    <p:anim to="(#ppt_y)" calcmode="lin" valueType="num">
                                      <p:cBhvr>
                                        <p:cTn id="26" dur="1000" fill="hold">
                                          <p:stCondLst>
                                            <p:cond delay="0"/>
                                          </p:stCondLst>
                                        </p:cTn>
                                        <p:tgtEl>
                                          <p:spTgt spid="3096"/>
                                        </p:tgtEl>
                                        <p:attrNameLst>
                                          <p:attrName>ppt_y</p:attrName>
                                        </p:attrNameLst>
                                      </p:cBhvr>
                                    </p:anim>
                                    <p:animRot by="21600000">
                                      <p:cBhvr>
                                        <p:cTn id="27" dur="1000" fill="hold">
                                          <p:stCondLst>
                                            <p:cond delay="0"/>
                                          </p:stCondLst>
                                        </p:cTn>
                                        <p:tgtEl>
                                          <p:spTgt spid="309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 grpId="0" animBg="1"/>
      <p:bldP spid="3094" grpId="0" animBg="1"/>
      <p:bldP spid="3095" grpId="0" bldLvl="0" autoUpdateAnimBg="0"/>
      <p:bldP spid="309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99951" y="1995710"/>
            <a:ext cx="167263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Two</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E36C09"/>
                </a:solidFill>
                <a:latin typeface="宋体" pitchFamily="2" charset="-122"/>
                <a:sym typeface="宋体" pitchFamily="2" charset="-122"/>
              </a:rPr>
              <a:t>项目可行性分析</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10</a:t>
            </a:fld>
            <a:endParaRPr lang="zh-CN" altLang="en-US" sz="1800">
              <a:solidFill>
                <a:schemeClr val="tx1"/>
              </a:solidFill>
            </a:endParaRPr>
          </a:p>
        </p:txBody>
      </p:sp>
    </p:spTree>
    <p:extLst>
      <p:ext uri="{BB962C8B-B14F-4D97-AF65-F5344CB8AC3E}">
        <p14:creationId xmlns:p14="http://schemas.microsoft.com/office/powerpoint/2010/main" val="2375752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419670"/>
            <a:ext cx="871260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本学期我们小组承担的项目是案例教学系统，我们的优势在于已经拥有实现代码和项目论文，且系统的功能已经基本具备这使我们可以通过逆向工程更加详细的了解案例教学系统。杨老师是本项目的指导者，而且他也是开发该项目的研究生的导师，在他的指导下，我们需求开发的总体方向不会有大的问题。</a:t>
            </a:r>
          </a:p>
          <a:p>
            <a:pPr lvl="1">
              <a:lnSpc>
                <a:spcPct val="150000"/>
              </a:lnSpc>
              <a:buClr>
                <a:srgbClr val="E36C09"/>
              </a:buClr>
            </a:pPr>
            <a:r>
              <a:rPr lang="en-US" altLang="zh-CN" sz="1600" b="1" dirty="0">
                <a:solidFill>
                  <a:srgbClr val="000000"/>
                </a:solidFill>
                <a:latin typeface="Calibri" pitchFamily="34" charset="0"/>
                <a:sym typeface="Calibri" pitchFamily="34" charset="0"/>
              </a:rPr>
              <a:t>21</a:t>
            </a:r>
            <a:r>
              <a:rPr lang="zh-CN" altLang="en-US" sz="1600" b="1" dirty="0">
                <a:solidFill>
                  <a:srgbClr val="000000"/>
                </a:solidFill>
                <a:latin typeface="Calibri" pitchFamily="34" charset="0"/>
                <a:sym typeface="Calibri" pitchFamily="34" charset="0"/>
              </a:rPr>
              <a:t>世纪，在互联网的大环境下，网络教学已经如雨后春笋，市场广阔，开发前景一片大好。</a:t>
            </a:r>
          </a:p>
          <a:p>
            <a:pPr lvl="1">
              <a:lnSpc>
                <a:spcPct val="150000"/>
              </a:lnSpc>
              <a:buClr>
                <a:srgbClr val="E36C09"/>
              </a:buClr>
            </a:pPr>
            <a:r>
              <a:rPr lang="zh-CN" altLang="en-US" sz="1600" b="1" dirty="0">
                <a:solidFill>
                  <a:srgbClr val="000000"/>
                </a:solidFill>
                <a:latin typeface="Calibri" pitchFamily="34" charset="0"/>
                <a:sym typeface="Calibri" pitchFamily="34" charset="0"/>
              </a:rPr>
              <a:t>小组成员各有所长，且经过上学期软件工程课程的学习实践，大家对界面设计、项目流程，网页开发、后台搭建等有相关的经验，小组具有充分的凝聚力，相信能够完成该项目。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11</a:t>
            </a:fld>
            <a:endParaRPr lang="zh-CN" altLang="en-US" sz="1800">
              <a:solidFill>
                <a:schemeClr val="tx1"/>
              </a:solidFill>
            </a:endParaRPr>
          </a:p>
        </p:txBody>
      </p:sp>
      <p:sp>
        <p:nvSpPr>
          <p:cNvPr id="4" name="TextBox 3"/>
          <p:cNvSpPr txBox="1"/>
          <p:nvPr/>
        </p:nvSpPr>
        <p:spPr>
          <a:xfrm>
            <a:off x="625203" y="970396"/>
            <a:ext cx="1930657" cy="338554"/>
          </a:xfrm>
          <a:prstGeom prst="rect">
            <a:avLst/>
          </a:prstGeom>
          <a:noFill/>
        </p:spPr>
        <p:txBody>
          <a:bodyPr wrap="none" rtlCol="0">
            <a:spAutoFit/>
          </a:bodyPr>
          <a:lstStyle/>
          <a:p>
            <a:pPr marL="0" lvl="1"/>
            <a:r>
              <a:rPr lang="zh-CN" altLang="en-US" sz="1600" b="1" dirty="0">
                <a:solidFill>
                  <a:srgbClr val="000000"/>
                </a:solidFill>
                <a:latin typeface="Calibri" pitchFamily="34" charset="0"/>
                <a:sym typeface="Calibri" pitchFamily="34" charset="0"/>
              </a:rPr>
              <a:t>优势（</a:t>
            </a:r>
            <a:r>
              <a:rPr lang="en-US" altLang="zh-CN" sz="1600" b="1" dirty="0">
                <a:solidFill>
                  <a:srgbClr val="000000"/>
                </a:solidFill>
                <a:latin typeface="Calibri" pitchFamily="34" charset="0"/>
                <a:sym typeface="Calibri" pitchFamily="34" charset="0"/>
              </a:rPr>
              <a:t>strength</a:t>
            </a:r>
            <a:r>
              <a:rPr lang="zh-CN" altLang="en-US"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8859773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496818"/>
            <a:ext cx="871260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与市场上的其他学习系统相比，界面不够美观。</a:t>
            </a:r>
          </a:p>
          <a:p>
            <a:pPr lvl="1">
              <a:lnSpc>
                <a:spcPct val="150000"/>
              </a:lnSpc>
              <a:buClr>
                <a:srgbClr val="E36C09"/>
              </a:buClr>
            </a:pPr>
            <a:r>
              <a:rPr lang="zh-CN" altLang="en-US" sz="1600" b="1" dirty="0">
                <a:solidFill>
                  <a:srgbClr val="000000"/>
                </a:solidFill>
                <a:latin typeface="Calibri" pitchFamily="34" charset="0"/>
                <a:sym typeface="Calibri" pitchFamily="34" charset="0"/>
              </a:rPr>
              <a:t>没有投入实际的教学中进行检验，难以得知其他的不足之处。</a:t>
            </a:r>
          </a:p>
          <a:p>
            <a:pPr lvl="1">
              <a:lnSpc>
                <a:spcPct val="150000"/>
              </a:lnSpc>
              <a:buClr>
                <a:srgbClr val="E36C09"/>
              </a:buClr>
            </a:pPr>
            <a:r>
              <a:rPr lang="zh-CN" altLang="en-US" sz="1600" b="1" dirty="0">
                <a:solidFill>
                  <a:srgbClr val="000000"/>
                </a:solidFill>
                <a:latin typeface="Calibri" pitchFamily="34" charset="0"/>
                <a:sym typeface="Calibri" pitchFamily="34" charset="0"/>
              </a:rPr>
              <a:t>缺乏用户的反馈意见。</a:t>
            </a:r>
          </a:p>
          <a:p>
            <a:pPr lvl="1">
              <a:lnSpc>
                <a:spcPct val="150000"/>
              </a:lnSpc>
              <a:buClr>
                <a:srgbClr val="E36C09"/>
              </a:buClr>
            </a:pPr>
            <a:r>
              <a:rPr lang="zh-CN" altLang="en-US" sz="1600" b="1" dirty="0">
                <a:solidFill>
                  <a:srgbClr val="000000"/>
                </a:solidFill>
                <a:latin typeface="Calibri" pitchFamily="34" charset="0"/>
                <a:sym typeface="Calibri" pitchFamily="34" charset="0"/>
              </a:rPr>
              <a:t>由于小组是根据现成的项目反过来获取需求，对该项目不太熟悉，需要花较多时间了解。</a:t>
            </a:r>
          </a:p>
          <a:p>
            <a:pPr lvl="1">
              <a:lnSpc>
                <a:spcPct val="150000"/>
              </a:lnSpc>
              <a:buClr>
                <a:srgbClr val="E36C09"/>
              </a:buClr>
            </a:pPr>
            <a:r>
              <a:rPr lang="zh-CN" altLang="en-US" sz="1600" b="1" dirty="0">
                <a:solidFill>
                  <a:srgbClr val="000000"/>
                </a:solidFill>
                <a:latin typeface="Calibri" pitchFamily="34" charset="0"/>
                <a:sym typeface="Calibri" pitchFamily="34" charset="0"/>
              </a:rPr>
              <a:t>项目时间紧迫，项目工作强度较高。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12</a:t>
            </a:fld>
            <a:endParaRPr lang="zh-CN" altLang="en-US" sz="1800">
              <a:solidFill>
                <a:schemeClr val="tx1"/>
              </a:solidFill>
            </a:endParaRPr>
          </a:p>
        </p:txBody>
      </p:sp>
      <p:sp>
        <p:nvSpPr>
          <p:cNvPr id="4" name="TextBox 3"/>
          <p:cNvSpPr txBox="1"/>
          <p:nvPr/>
        </p:nvSpPr>
        <p:spPr>
          <a:xfrm>
            <a:off x="683730" y="970396"/>
            <a:ext cx="2047355" cy="338554"/>
          </a:xfrm>
          <a:prstGeom prst="rect">
            <a:avLst/>
          </a:prstGeom>
          <a:noFill/>
        </p:spPr>
        <p:txBody>
          <a:bodyPr wrap="none" rtlCol="0">
            <a:spAutoFit/>
          </a:bodyPr>
          <a:lstStyle/>
          <a:p>
            <a:pPr marL="0" lvl="1"/>
            <a:r>
              <a:rPr lang="zh-CN" altLang="en-US" sz="1600" b="1" dirty="0">
                <a:solidFill>
                  <a:srgbClr val="000000"/>
                </a:solidFill>
                <a:latin typeface="Calibri" pitchFamily="34" charset="0"/>
                <a:sym typeface="Calibri" pitchFamily="34" charset="0"/>
              </a:rPr>
              <a:t>劣势（</a:t>
            </a:r>
            <a:r>
              <a:rPr lang="en-US" altLang="zh-CN" sz="1600" b="1" dirty="0">
                <a:solidFill>
                  <a:srgbClr val="000000"/>
                </a:solidFill>
                <a:latin typeface="Calibri" pitchFamily="34" charset="0"/>
                <a:sym typeface="Calibri" pitchFamily="34" charset="0"/>
              </a:rPr>
              <a:t>weakness</a:t>
            </a:r>
            <a:r>
              <a:rPr lang="zh-CN" altLang="en-US"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620321"/>
            <a:ext cx="871260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该系统是以项目作为系统的结构背景，且系统中所有的项目都来源于真实的项目案例。这可以让参与者有身临其境的感觉。用户也能通过对案例的学习提升个人能力和团队能力。</a:t>
            </a:r>
          </a:p>
          <a:p>
            <a:pPr lvl="1">
              <a:lnSpc>
                <a:spcPct val="150000"/>
              </a:lnSpc>
              <a:buClr>
                <a:srgbClr val="E36C09"/>
              </a:buClr>
            </a:pPr>
            <a:r>
              <a:rPr lang="zh-CN" altLang="en-US" sz="1600" b="1" dirty="0">
                <a:solidFill>
                  <a:srgbClr val="000000"/>
                </a:solidFill>
                <a:latin typeface="Calibri" pitchFamily="34" charset="0"/>
                <a:sym typeface="Calibri" pitchFamily="34" charset="0"/>
              </a:rPr>
              <a:t>我们小组可以通过该项目来提升自己的编程能力、文档撰写能力、工具使用能力，为日后的工作学习打下良好的基础。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13</a:t>
            </a:fld>
            <a:endParaRPr lang="zh-CN" altLang="en-US" sz="1800">
              <a:solidFill>
                <a:schemeClr val="tx1"/>
              </a:solidFill>
            </a:endParaRPr>
          </a:p>
        </p:txBody>
      </p:sp>
      <p:sp>
        <p:nvSpPr>
          <p:cNvPr id="4" name="TextBox 3"/>
          <p:cNvSpPr txBox="1"/>
          <p:nvPr/>
        </p:nvSpPr>
        <p:spPr>
          <a:xfrm>
            <a:off x="683730" y="970396"/>
            <a:ext cx="2358338" cy="338554"/>
          </a:xfrm>
          <a:prstGeom prst="rect">
            <a:avLst/>
          </a:prstGeom>
          <a:noFill/>
        </p:spPr>
        <p:txBody>
          <a:bodyPr wrap="none" rtlCol="0">
            <a:spAutoFit/>
          </a:bodyPr>
          <a:lstStyle/>
          <a:p>
            <a:r>
              <a:rPr lang="zh-CN" altLang="zh-CN" sz="1600" b="1" dirty="0"/>
              <a:t>机会（</a:t>
            </a:r>
            <a:r>
              <a:rPr lang="en-US" altLang="zh-CN" sz="1600" b="1" dirty="0"/>
              <a:t>opportunity</a:t>
            </a:r>
            <a:r>
              <a:rPr lang="zh-CN" altLang="zh-CN" sz="1600" b="1" dirty="0"/>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731446"/>
            <a:ext cx="871260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同班中选择这个命题的还有别的小组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要在本节课取得好成绩</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不光要满足项目发起人的基本需求</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还要继续挖掘更深的需求</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出色完成项目。</a:t>
            </a:r>
          </a:p>
          <a:p>
            <a:pPr lvl="1">
              <a:lnSpc>
                <a:spcPct val="150000"/>
              </a:lnSpc>
              <a:buClr>
                <a:srgbClr val="E36C09"/>
              </a:buClr>
            </a:pPr>
            <a:r>
              <a:rPr lang="zh-CN" altLang="en-US" sz="1600" b="1" dirty="0">
                <a:solidFill>
                  <a:srgbClr val="000000"/>
                </a:solidFill>
                <a:latin typeface="Calibri" pitchFamily="34" charset="0"/>
                <a:sym typeface="Calibri" pitchFamily="34" charset="0"/>
              </a:rPr>
              <a:t>小组成员中没有人以前接触过</a:t>
            </a:r>
            <a:r>
              <a:rPr lang="en-US" altLang="zh-CN" sz="1600" b="1" dirty="0">
                <a:solidFill>
                  <a:srgbClr val="000000"/>
                </a:solidFill>
                <a:latin typeface="Calibri" pitchFamily="34" charset="0"/>
                <a:sym typeface="Calibri" pitchFamily="34" charset="0"/>
              </a:rPr>
              <a:t>PHP</a:t>
            </a:r>
            <a:r>
              <a:rPr lang="zh-CN" altLang="en-US" sz="1600" b="1" dirty="0">
                <a:solidFill>
                  <a:srgbClr val="000000"/>
                </a:solidFill>
                <a:latin typeface="Calibri" pitchFamily="34" charset="0"/>
                <a:sym typeface="Calibri" pitchFamily="34" charset="0"/>
              </a:rPr>
              <a:t>语言</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需要大致掌握</a:t>
            </a:r>
            <a:r>
              <a:rPr lang="en-US" altLang="zh-CN" sz="1600" b="1" dirty="0">
                <a:solidFill>
                  <a:srgbClr val="000000"/>
                </a:solidFill>
                <a:latin typeface="Calibri" pitchFamily="34" charset="0"/>
                <a:sym typeface="Calibri" pitchFamily="34" charset="0"/>
              </a:rPr>
              <a:t>PHP</a:t>
            </a:r>
            <a:r>
              <a:rPr lang="zh-CN" altLang="en-US" sz="1600" b="1" dirty="0">
                <a:solidFill>
                  <a:srgbClr val="000000"/>
                </a:solidFill>
                <a:latin typeface="Calibri" pitchFamily="34" charset="0"/>
                <a:sym typeface="Calibri" pitchFamily="34" charset="0"/>
              </a:rPr>
              <a:t>语言才能对需求分析的更加透彻。</a:t>
            </a:r>
            <a:endParaRPr lang="en-US" altLang="zh-CN" sz="1600" b="1" dirty="0">
              <a:solidFill>
                <a:srgbClr val="000000"/>
              </a:solidFill>
              <a:latin typeface="Calibri" pitchFamily="34" charset="0"/>
              <a:sym typeface="Calibri" pitchFamily="34" charset="0"/>
            </a:endParaRPr>
          </a:p>
          <a:p>
            <a:pPr lvl="1" algn="r">
              <a:lnSpc>
                <a:spcPct val="150000"/>
              </a:lnSpc>
              <a:buClr>
                <a:srgbClr val="E36C09"/>
              </a:buClr>
            </a:pP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14</a:t>
            </a:fld>
            <a:endParaRPr lang="zh-CN" altLang="en-US" sz="1800">
              <a:solidFill>
                <a:schemeClr val="tx1"/>
              </a:solidFill>
            </a:endParaRPr>
          </a:p>
        </p:txBody>
      </p:sp>
      <p:sp>
        <p:nvSpPr>
          <p:cNvPr id="4" name="TextBox 3"/>
          <p:cNvSpPr txBox="1"/>
          <p:nvPr/>
        </p:nvSpPr>
        <p:spPr>
          <a:xfrm>
            <a:off x="683730" y="970396"/>
            <a:ext cx="1743362" cy="338554"/>
          </a:xfrm>
          <a:prstGeom prst="rect">
            <a:avLst/>
          </a:prstGeom>
          <a:noFill/>
        </p:spPr>
        <p:txBody>
          <a:bodyPr wrap="none" rtlCol="0">
            <a:spAutoFit/>
          </a:bodyPr>
          <a:lstStyle/>
          <a:p>
            <a:r>
              <a:rPr lang="zh-CN" altLang="en-US" sz="1600" b="1" dirty="0">
                <a:solidFill>
                  <a:srgbClr val="000000"/>
                </a:solidFill>
                <a:latin typeface="Calibri" pitchFamily="34" charset="0"/>
              </a:rPr>
              <a:t>威胁（</a:t>
            </a:r>
            <a:r>
              <a:rPr lang="en-US" altLang="zh-CN" sz="1600" b="1" dirty="0">
                <a:solidFill>
                  <a:srgbClr val="000000"/>
                </a:solidFill>
                <a:latin typeface="Calibri" pitchFamily="34" charset="0"/>
              </a:rPr>
              <a:t>threat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2-2 </a:t>
            </a:r>
            <a:r>
              <a:rPr lang="zh-CN" altLang="en-US" sz="2800" b="1" dirty="0">
                <a:solidFill>
                  <a:schemeClr val="bg1"/>
                </a:solidFill>
                <a:latin typeface="Calibri" pitchFamily="34" charset="0"/>
                <a:sym typeface="Calibri" pitchFamily="34" charset="0"/>
              </a:rPr>
              <a:t>可选的方案</a:t>
            </a:r>
          </a:p>
        </p:txBody>
      </p:sp>
      <p:sp>
        <p:nvSpPr>
          <p:cNvPr id="7177" name="TextBox 7"/>
          <p:cNvSpPr>
            <a:spLocks noChangeArrowheads="1"/>
          </p:cNvSpPr>
          <p:nvPr/>
        </p:nvSpPr>
        <p:spPr bwMode="auto">
          <a:xfrm>
            <a:off x="107690" y="1059645"/>
            <a:ext cx="892862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1</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沿用原设计，使用网页端</a:t>
            </a:r>
          </a:p>
          <a:p>
            <a:r>
              <a:rPr lang="zh-CN" altLang="zh-CN" sz="1600" b="1" dirty="0">
                <a:solidFill>
                  <a:srgbClr val="000000"/>
                </a:solidFill>
                <a:latin typeface="Calibri" pitchFamily="34" charset="0"/>
              </a:rPr>
              <a:t>优点：有原工程代码可供参考，对模块的实现思路会更清晰。网页端开发无需考虑跨平台因素。</a:t>
            </a:r>
          </a:p>
          <a:p>
            <a:r>
              <a:rPr lang="zh-CN" altLang="zh-CN" sz="1600" b="1" dirty="0">
                <a:solidFill>
                  <a:srgbClr val="000000"/>
                </a:solidFill>
                <a:latin typeface="Calibri" pitchFamily="34" charset="0"/>
              </a:rPr>
              <a:t>缺点：小组成员对</a:t>
            </a:r>
            <a:r>
              <a:rPr lang="en-US" altLang="zh-CN" sz="1600" b="1" dirty="0">
                <a:solidFill>
                  <a:srgbClr val="000000"/>
                </a:solidFill>
                <a:latin typeface="Calibri" pitchFamily="34" charset="0"/>
              </a:rPr>
              <a:t>PHP</a:t>
            </a:r>
            <a:r>
              <a:rPr lang="zh-CN" altLang="zh-CN" sz="1600" b="1" dirty="0">
                <a:solidFill>
                  <a:srgbClr val="000000"/>
                </a:solidFill>
                <a:latin typeface="Calibri" pitchFamily="34" charset="0"/>
              </a:rPr>
              <a:t>及</a:t>
            </a:r>
            <a:r>
              <a:rPr lang="en-US" altLang="zh-CN" sz="1600" b="1" dirty="0">
                <a:solidFill>
                  <a:srgbClr val="000000"/>
                </a:solidFill>
                <a:latin typeface="Calibri" pitchFamily="34" charset="0"/>
              </a:rPr>
              <a:t>JS</a:t>
            </a:r>
            <a:r>
              <a:rPr lang="zh-CN" altLang="zh-CN" sz="1600" b="1" dirty="0">
                <a:solidFill>
                  <a:srgbClr val="000000"/>
                </a:solidFill>
                <a:latin typeface="Calibri" pitchFamily="34" charset="0"/>
              </a:rPr>
              <a:t>并不熟悉，前期学习会花费大量精力。原界面过于老旧，需要重新设计。</a:t>
            </a:r>
            <a:endParaRPr lang="en-US" altLang="zh-CN" sz="1600" b="1" dirty="0">
              <a:solidFill>
                <a:srgbClr val="000000"/>
              </a:solidFill>
              <a:latin typeface="Calibri" pitchFamily="34" charset="0"/>
            </a:endParaRPr>
          </a:p>
          <a:p>
            <a:endParaRPr lang="zh-CN" altLang="zh-CN" sz="1600" b="1" dirty="0">
              <a:solidFill>
                <a:srgbClr val="000000"/>
              </a:solidFill>
              <a:latin typeface="Calibri" pitchFamily="34" charset="0"/>
            </a:endParaRPr>
          </a:p>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2</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开发手机</a:t>
            </a:r>
            <a:r>
              <a:rPr lang="en-US" altLang="zh-CN" sz="1600" b="1" dirty="0">
                <a:solidFill>
                  <a:srgbClr val="000000"/>
                </a:solidFill>
                <a:latin typeface="Calibri" pitchFamily="34" charset="0"/>
              </a:rPr>
              <a:t>APP</a:t>
            </a:r>
            <a:r>
              <a:rPr lang="zh-CN" altLang="zh-CN" sz="1600" b="1" dirty="0">
                <a:solidFill>
                  <a:srgbClr val="000000"/>
                </a:solidFill>
                <a:latin typeface="Calibri" pitchFamily="34" charset="0"/>
              </a:rPr>
              <a:t>端</a:t>
            </a:r>
          </a:p>
          <a:p>
            <a:r>
              <a:rPr lang="zh-CN" altLang="zh-CN" sz="1600" b="1" dirty="0">
                <a:solidFill>
                  <a:srgbClr val="000000"/>
                </a:solidFill>
                <a:latin typeface="Calibri" pitchFamily="34" charset="0"/>
              </a:rPr>
              <a:t>优点： 可实现的功能丰富，后期更新维护容易。同时可以实现丰富的过渡动画效果，增强用户体验。</a:t>
            </a:r>
          </a:p>
          <a:p>
            <a:r>
              <a:rPr lang="zh-CN" altLang="zh-CN" sz="1600" b="1" dirty="0">
                <a:solidFill>
                  <a:srgbClr val="000000"/>
                </a:solidFill>
                <a:latin typeface="Calibri" pitchFamily="34" charset="0"/>
              </a:rPr>
              <a:t>缺点：现今手机操作系统主要有</a:t>
            </a:r>
            <a:r>
              <a:rPr lang="en-US" altLang="zh-CN" sz="1600" b="1" dirty="0">
                <a:solidFill>
                  <a:srgbClr val="000000"/>
                </a:solidFill>
                <a:latin typeface="Calibri" pitchFamily="34" charset="0"/>
              </a:rPr>
              <a:t>IOS </a:t>
            </a:r>
            <a:r>
              <a:rPr lang="zh-CN" altLang="zh-CN" sz="1600" b="1" dirty="0">
                <a:solidFill>
                  <a:srgbClr val="000000"/>
                </a:solidFill>
                <a:latin typeface="Calibri" pitchFamily="34" charset="0"/>
              </a:rPr>
              <a:t>和</a:t>
            </a:r>
            <a:r>
              <a:rPr lang="en-US" altLang="zh-CN" sz="1600" b="1" dirty="0">
                <a:solidFill>
                  <a:srgbClr val="000000"/>
                </a:solidFill>
                <a:latin typeface="Calibri" pitchFamily="34" charset="0"/>
              </a:rPr>
              <a:t>Android </a:t>
            </a:r>
            <a:r>
              <a:rPr lang="zh-CN" altLang="zh-CN" sz="1600" b="1" dirty="0">
                <a:solidFill>
                  <a:srgbClr val="000000"/>
                </a:solidFill>
                <a:latin typeface="Calibri" pitchFamily="34" charset="0"/>
              </a:rPr>
              <a:t>，因此需要开发两个平台的</a:t>
            </a:r>
            <a:r>
              <a:rPr lang="en-US" altLang="zh-CN" sz="1600" b="1" dirty="0">
                <a:solidFill>
                  <a:srgbClr val="000000"/>
                </a:solidFill>
                <a:latin typeface="Calibri" pitchFamily="34" charset="0"/>
              </a:rPr>
              <a:t>App</a:t>
            </a:r>
            <a:r>
              <a:rPr lang="zh-CN" altLang="zh-CN" sz="1600" b="1" dirty="0">
                <a:solidFill>
                  <a:srgbClr val="000000"/>
                </a:solidFill>
                <a:latin typeface="Calibri" pitchFamily="34" charset="0"/>
              </a:rPr>
              <a:t>才能满足绝大部分用户的手机要求。小组成员对</a:t>
            </a:r>
            <a:r>
              <a:rPr lang="en-US" altLang="zh-CN" sz="1600" b="1" dirty="0">
                <a:solidFill>
                  <a:srgbClr val="000000"/>
                </a:solidFill>
                <a:latin typeface="Calibri" pitchFamily="34" charset="0"/>
              </a:rPr>
              <a:t>IOS</a:t>
            </a:r>
            <a:r>
              <a:rPr lang="zh-CN" altLang="zh-CN" sz="1600" b="1" dirty="0">
                <a:solidFill>
                  <a:srgbClr val="000000"/>
                </a:solidFill>
                <a:latin typeface="Calibri" pitchFamily="34" charset="0"/>
              </a:rPr>
              <a:t>的开发缺少经验，开发困难。</a:t>
            </a:r>
            <a:r>
              <a:rPr lang="en-US" altLang="zh-CN" sz="1600" b="1" dirty="0">
                <a:solidFill>
                  <a:srgbClr val="000000"/>
                </a:solidFill>
                <a:latin typeface="Calibri" pitchFamily="34" charset="0"/>
              </a:rPr>
              <a:t> </a:t>
            </a:r>
          </a:p>
          <a:p>
            <a:endParaRPr lang="zh-CN" altLang="zh-CN" sz="1600" b="1" dirty="0">
              <a:solidFill>
                <a:srgbClr val="000000"/>
              </a:solidFill>
              <a:latin typeface="Calibri" pitchFamily="34" charset="0"/>
            </a:endParaRPr>
          </a:p>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3</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开发微信小程序端 </a:t>
            </a:r>
          </a:p>
          <a:p>
            <a:r>
              <a:rPr lang="zh-CN" altLang="zh-CN" sz="1600" b="1" dirty="0">
                <a:solidFill>
                  <a:srgbClr val="000000"/>
                </a:solidFill>
                <a:latin typeface="Calibri" pitchFamily="34" charset="0"/>
              </a:rPr>
              <a:t>优点：无需考虑跨平台因素。容易设计出较为好看的界面。用户使用方便，无需安装或配置。使用人群广泛。</a:t>
            </a:r>
          </a:p>
          <a:p>
            <a:r>
              <a:rPr lang="zh-CN" altLang="zh-CN" sz="1600" b="1" dirty="0">
                <a:solidFill>
                  <a:srgbClr val="000000"/>
                </a:solidFill>
                <a:latin typeface="Calibri" pitchFamily="34" charset="0"/>
              </a:rPr>
              <a:t>缺点：小程序的技术框架还不稳定，开发方法时常有修改，导致更新维护较为频繁。</a:t>
            </a:r>
            <a:r>
              <a:rPr lang="en-US" altLang="zh-CN" sz="1600" b="1" dirty="0">
                <a:solidFill>
                  <a:srgbClr val="000000"/>
                </a:solidFill>
                <a:latin typeface="Calibri" pitchFamily="34" charset="0"/>
              </a:rPr>
              <a:t>  [1]</a:t>
            </a:r>
            <a:endParaRPr lang="zh-CN" altLang="zh-CN" sz="1600" b="1" dirty="0">
              <a:solidFill>
                <a:srgbClr val="000000"/>
              </a:solidFill>
              <a:latin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15</a:t>
            </a:fld>
            <a:endParaRPr lang="zh-CN" altLang="en-US" sz="1800">
              <a:solidFill>
                <a:schemeClr val="tx1"/>
              </a:solidFill>
            </a:endParaRPr>
          </a:p>
        </p:txBody>
      </p:sp>
    </p:spTree>
    <p:extLst>
      <p:ext uri="{BB962C8B-B14F-4D97-AF65-F5344CB8AC3E}">
        <p14:creationId xmlns:p14="http://schemas.microsoft.com/office/powerpoint/2010/main" val="5013255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2-3 </a:t>
            </a:r>
            <a:r>
              <a:rPr lang="zh-CN" altLang="en-US" sz="2800" b="1" dirty="0">
                <a:solidFill>
                  <a:schemeClr val="bg1"/>
                </a:solidFill>
                <a:latin typeface="Calibri" pitchFamily="34" charset="0"/>
                <a:sym typeface="Calibri" pitchFamily="34" charset="0"/>
              </a:rPr>
              <a:t>最终方案</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313295"/>
            <a:ext cx="900062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solidFill>
                  <a:srgbClr val="000000"/>
                </a:solidFill>
                <a:latin typeface="Calibri" pitchFamily="34" charset="0"/>
              </a:rPr>
              <a:t>我们小组认为基于网页端的开发模式更适合本次项目。</a:t>
            </a:r>
            <a:endParaRPr lang="en-US" altLang="zh-CN" sz="1600" b="1" dirty="0">
              <a:solidFill>
                <a:srgbClr val="000000"/>
              </a:solidFill>
              <a:latin typeface="Calibri" pitchFamily="34" charset="0"/>
            </a:endParaRPr>
          </a:p>
          <a:p>
            <a:endParaRPr lang="en-US" altLang="zh-CN" sz="1600" b="1" dirty="0">
              <a:solidFill>
                <a:srgbClr val="000000"/>
              </a:solidFill>
              <a:latin typeface="Calibri" pitchFamily="34" charset="0"/>
            </a:endParaRPr>
          </a:p>
          <a:p>
            <a:r>
              <a:rPr lang="zh-CN" altLang="en-US" sz="1600" b="1" dirty="0">
                <a:solidFill>
                  <a:srgbClr val="000000"/>
                </a:solidFill>
                <a:latin typeface="Calibri" pitchFamily="34" charset="0"/>
              </a:rPr>
              <a:t>原因：</a:t>
            </a:r>
            <a:endParaRPr lang="en-US" altLang="zh-CN" sz="1600" b="1" dirty="0">
              <a:solidFill>
                <a:srgbClr val="000000"/>
              </a:solidFill>
              <a:latin typeface="Calibri" pitchFamily="34" charset="0"/>
            </a:endParaRPr>
          </a:p>
          <a:p>
            <a:r>
              <a:rPr lang="en-US" altLang="zh-CN" sz="1600" b="1" dirty="0">
                <a:solidFill>
                  <a:srgbClr val="000000"/>
                </a:solidFill>
                <a:latin typeface="Calibri" pitchFamily="34" charset="0"/>
              </a:rPr>
              <a:t>1</a:t>
            </a:r>
            <a:r>
              <a:rPr lang="zh-CN" altLang="en-US" sz="1600" b="1" dirty="0">
                <a:solidFill>
                  <a:srgbClr val="000000"/>
                </a:solidFill>
                <a:latin typeface="Calibri" pitchFamily="34" charset="0"/>
              </a:rPr>
              <a:t>、老师的要求</a:t>
            </a:r>
            <a:endParaRPr lang="en-US" altLang="zh-CN" sz="1600" b="1" dirty="0">
              <a:solidFill>
                <a:srgbClr val="000000"/>
              </a:solidFill>
              <a:latin typeface="Calibri" pitchFamily="34" charset="0"/>
            </a:endParaRPr>
          </a:p>
          <a:p>
            <a:endParaRPr lang="zh-CN" altLang="en-US" sz="1600" b="1" dirty="0">
              <a:solidFill>
                <a:srgbClr val="000000"/>
              </a:solidFill>
              <a:latin typeface="Calibri" pitchFamily="34" charset="0"/>
            </a:endParaRPr>
          </a:p>
          <a:p>
            <a:r>
              <a:rPr lang="en-US" altLang="zh-CN" sz="1600" b="1" dirty="0">
                <a:solidFill>
                  <a:srgbClr val="000000"/>
                </a:solidFill>
                <a:latin typeface="Calibri" pitchFamily="34" charset="0"/>
              </a:rPr>
              <a:t>2</a:t>
            </a:r>
            <a:r>
              <a:rPr lang="zh-CN" altLang="en-US" sz="1600" b="1">
                <a:solidFill>
                  <a:srgbClr val="000000"/>
                </a:solidFill>
                <a:latin typeface="Calibri" pitchFamily="34" charset="0"/>
              </a:rPr>
              <a:t>、网页</a:t>
            </a:r>
            <a:r>
              <a:rPr lang="zh-CN" altLang="en-US" sz="1600" b="1" dirty="0">
                <a:solidFill>
                  <a:srgbClr val="000000"/>
                </a:solidFill>
                <a:latin typeface="Calibri" pitchFamily="34" charset="0"/>
              </a:rPr>
              <a:t>端具有良好的跨平台性，无论是手机还是电脑都可以访问该网页。并且现在网络十分普及，教师及学生在进行教学活动时很少会遇到无网络的情况。教师可以通过网页为项目的实践提供建议，学生也可以通过网页来随时查看任务内容，扮演项目中相关的角色等。因项目的文档普遍较长，使用手机进行预览并不方便，但可以利用电脑大屏的优势进行较好地查看，因此我们选择基于网页端进行开发。</a:t>
            </a:r>
            <a:endParaRPr lang="en-US" altLang="zh-CN" sz="1600" b="1" dirty="0">
              <a:solidFill>
                <a:srgbClr val="000000"/>
              </a:solidFill>
              <a:latin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16</a:t>
            </a:fld>
            <a:endParaRPr lang="zh-CN" altLang="en-US" sz="1800">
              <a:solidFill>
                <a:schemeClr val="tx1"/>
              </a:solidFill>
            </a:endParaRPr>
          </a:p>
        </p:txBody>
      </p:sp>
      <p:sp>
        <p:nvSpPr>
          <p:cNvPr id="4" name="TextBox 3"/>
          <p:cNvSpPr txBox="1"/>
          <p:nvPr/>
        </p:nvSpPr>
        <p:spPr>
          <a:xfrm>
            <a:off x="122400" y="889000"/>
            <a:ext cx="2252540" cy="338554"/>
          </a:xfrm>
          <a:prstGeom prst="rect">
            <a:avLst/>
          </a:prstGeom>
          <a:noFill/>
        </p:spPr>
        <p:txBody>
          <a:bodyPr wrap="none" rtlCol="0">
            <a:spAutoFit/>
          </a:bodyPr>
          <a:lstStyle/>
          <a:p>
            <a:r>
              <a:rPr lang="zh-CN" altLang="en-US" sz="1600" b="1" dirty="0">
                <a:solidFill>
                  <a:srgbClr val="000000"/>
                </a:solidFill>
                <a:latin typeface="Calibri" pitchFamily="34" charset="0"/>
              </a:rPr>
              <a:t>选择最终方案的准则：</a:t>
            </a:r>
          </a:p>
        </p:txBody>
      </p:sp>
    </p:spTree>
    <p:extLst>
      <p:ext uri="{BB962C8B-B14F-4D97-AF65-F5344CB8AC3E}">
        <p14:creationId xmlns:p14="http://schemas.microsoft.com/office/powerpoint/2010/main" val="293107619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63824" y="1995710"/>
            <a:ext cx="194489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Three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46747" y="2531265"/>
            <a:ext cx="2379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时间管理计划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17</a:t>
            </a:fld>
            <a:endParaRPr lang="zh-CN" altLang="en-US" sz="1800">
              <a:solidFill>
                <a:schemeClr val="tx1"/>
              </a:solidFill>
            </a:endParaRPr>
          </a:p>
        </p:txBody>
      </p:sp>
    </p:spTree>
    <p:extLst>
      <p:ext uri="{BB962C8B-B14F-4D97-AF65-F5344CB8AC3E}">
        <p14:creationId xmlns:p14="http://schemas.microsoft.com/office/powerpoint/2010/main" val="41633345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0483"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0252" name="矩形 1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3-1 </a:t>
            </a:r>
            <a:r>
              <a:rPr lang="zh-CN" altLang="en-US" sz="2800" b="1" dirty="0">
                <a:solidFill>
                  <a:schemeClr val="bg1"/>
                </a:solidFill>
                <a:latin typeface="Calibri" pitchFamily="34" charset="0"/>
                <a:sym typeface="Calibri" pitchFamily="34" charset="0"/>
              </a:rPr>
              <a:t>里程碑及期限</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2016405"/>
              </p:ext>
            </p:extLst>
          </p:nvPr>
        </p:nvGraphicFramePr>
        <p:xfrm>
          <a:off x="738822" y="1131650"/>
          <a:ext cx="7577438" cy="3404368"/>
        </p:xfrm>
        <a:graphic>
          <a:graphicData uri="http://schemas.openxmlformats.org/drawingml/2006/table">
            <a:tbl>
              <a:tblPr firstRow="1" firstCol="1" bandRow="1">
                <a:tableStyleId>{5C22544A-7EE6-4342-B048-85BDC9FD1C3A}</a:tableStyleId>
              </a:tblPr>
              <a:tblGrid>
                <a:gridCol w="803115">
                  <a:extLst>
                    <a:ext uri="{9D8B030D-6E8A-4147-A177-3AD203B41FA5}">
                      <a16:colId xmlns:a16="http://schemas.microsoft.com/office/drawing/2014/main" val="20000"/>
                    </a:ext>
                  </a:extLst>
                </a:gridCol>
                <a:gridCol w="1606229">
                  <a:extLst>
                    <a:ext uri="{9D8B030D-6E8A-4147-A177-3AD203B41FA5}">
                      <a16:colId xmlns:a16="http://schemas.microsoft.com/office/drawing/2014/main" val="20001"/>
                    </a:ext>
                  </a:extLst>
                </a:gridCol>
                <a:gridCol w="1204672">
                  <a:extLst>
                    <a:ext uri="{9D8B030D-6E8A-4147-A177-3AD203B41FA5}">
                      <a16:colId xmlns:a16="http://schemas.microsoft.com/office/drawing/2014/main" val="20002"/>
                    </a:ext>
                  </a:extLst>
                </a:gridCol>
                <a:gridCol w="3963422">
                  <a:extLst>
                    <a:ext uri="{9D8B030D-6E8A-4147-A177-3AD203B41FA5}">
                      <a16:colId xmlns:a16="http://schemas.microsoft.com/office/drawing/2014/main" val="20003"/>
                    </a:ext>
                  </a:extLst>
                </a:gridCol>
              </a:tblGrid>
              <a:tr h="258720">
                <a:tc>
                  <a:txBody>
                    <a:bodyPr/>
                    <a:lstStyle/>
                    <a:p>
                      <a:pPr algn="ctr">
                        <a:spcAft>
                          <a:spcPts val="0"/>
                        </a:spcAft>
                      </a:pPr>
                      <a:r>
                        <a:rPr lang="zh-CN" sz="1400" kern="100" dirty="0">
                          <a:effectLst/>
                        </a:rPr>
                        <a:t>里程碑</a:t>
                      </a:r>
                      <a:endParaRPr lang="zh-CN" sz="1400" kern="100" dirty="0">
                        <a:effectLst/>
                        <a:latin typeface="Times New Roman"/>
                        <a:ea typeface="宋体"/>
                      </a:endParaRPr>
                    </a:p>
                  </a:txBody>
                  <a:tcPr marL="68580" marR="68580" marT="0" marB="0"/>
                </a:tc>
                <a:tc>
                  <a:txBody>
                    <a:bodyPr/>
                    <a:lstStyle/>
                    <a:p>
                      <a:pPr algn="ctr">
                        <a:spcAft>
                          <a:spcPts val="0"/>
                        </a:spcAft>
                      </a:pPr>
                      <a:r>
                        <a:rPr lang="zh-CN" sz="1400" kern="100">
                          <a:effectLst/>
                        </a:rPr>
                        <a:t>开始时间</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结束时间</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交付成果</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258720">
                <a:tc>
                  <a:txBody>
                    <a:bodyPr/>
                    <a:lstStyle/>
                    <a:p>
                      <a:pPr algn="ctr">
                        <a:spcAft>
                          <a:spcPts val="0"/>
                        </a:spcAft>
                      </a:pPr>
                      <a:r>
                        <a:rPr lang="en-US" sz="1400" kern="100">
                          <a:effectLst/>
                        </a:rPr>
                        <a:t>M0</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2018/09/27</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a:effectLst/>
                        </a:rPr>
                        <a:t>2018/10/02</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《项目计划》</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1"/>
                  </a:ext>
                </a:extLst>
              </a:tr>
              <a:tr h="184173">
                <a:tc>
                  <a:txBody>
                    <a:bodyPr/>
                    <a:lstStyle/>
                    <a:p>
                      <a:pPr algn="ctr">
                        <a:spcAft>
                          <a:spcPts val="0"/>
                        </a:spcAft>
                      </a:pPr>
                      <a:r>
                        <a:rPr lang="en-US" sz="1400" kern="100">
                          <a:effectLst/>
                        </a:rPr>
                        <a:t>M1</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2018/10/11</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a:effectLst/>
                        </a:rPr>
                        <a:t>2018/10/13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《项目可行性报告》</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r h="234452">
                <a:tc>
                  <a:txBody>
                    <a:bodyPr/>
                    <a:lstStyle/>
                    <a:p>
                      <a:pPr algn="ctr">
                        <a:spcAft>
                          <a:spcPts val="0"/>
                        </a:spcAft>
                      </a:pPr>
                      <a:r>
                        <a:rPr lang="en-US" sz="1400" kern="100">
                          <a:effectLst/>
                        </a:rPr>
                        <a:t>M2</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2018/10/17</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dirty="0">
                          <a:effectLst/>
                        </a:rPr>
                        <a:t>2018/10/21</a:t>
                      </a:r>
                      <a:endParaRPr lang="zh-CN" sz="1400" kern="100" dirty="0">
                        <a:effectLst/>
                        <a:latin typeface="Times New Roman"/>
                        <a:ea typeface="宋体"/>
                      </a:endParaRPr>
                    </a:p>
                  </a:txBody>
                  <a:tcPr marL="68580" marR="68580" marT="0" marB="0"/>
                </a:tc>
                <a:tc>
                  <a:txBody>
                    <a:bodyPr/>
                    <a:lstStyle/>
                    <a:p>
                      <a:pPr algn="ctr">
                        <a:spcAft>
                          <a:spcPts val="0"/>
                        </a:spcAft>
                      </a:pPr>
                      <a:r>
                        <a:rPr lang="zh-CN" sz="1400" kern="100" dirty="0">
                          <a:effectLst/>
                        </a:rPr>
                        <a:t>《项目章程》、《项目总体计划》、《需求工程计划</a:t>
                      </a:r>
                      <a:r>
                        <a:rPr lang="en-US" sz="1400" kern="100" dirty="0">
                          <a:effectLst/>
                        </a:rPr>
                        <a:t>-</a:t>
                      </a:r>
                      <a:r>
                        <a:rPr lang="zh-CN" sz="1400" kern="100" dirty="0">
                          <a:effectLst/>
                        </a:rPr>
                        <a:t>初步》</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3"/>
                  </a:ext>
                </a:extLst>
              </a:tr>
              <a:tr h="216015">
                <a:tc>
                  <a:txBody>
                    <a:bodyPr/>
                    <a:lstStyle/>
                    <a:p>
                      <a:pPr algn="ctr">
                        <a:spcAft>
                          <a:spcPts val="0"/>
                        </a:spcAft>
                      </a:pPr>
                      <a:r>
                        <a:rPr lang="en-US" sz="1400" kern="100">
                          <a:effectLst/>
                        </a:rPr>
                        <a:t>M3</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2018/10/23</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2018/10/29</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《质量保证计划》</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4"/>
                  </a:ext>
                </a:extLst>
              </a:tr>
              <a:tr h="247757">
                <a:tc>
                  <a:txBody>
                    <a:bodyPr/>
                    <a:lstStyle/>
                    <a:p>
                      <a:pPr algn="ctr">
                        <a:spcAft>
                          <a:spcPts val="0"/>
                        </a:spcAft>
                      </a:pPr>
                      <a:r>
                        <a:rPr lang="en-US" sz="1400" kern="100">
                          <a:effectLst/>
                        </a:rPr>
                        <a:t>M4</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2018/10/25</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2018/11/5</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《需求工程计划》</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5"/>
                  </a:ext>
                </a:extLst>
              </a:tr>
              <a:tr h="257989">
                <a:tc>
                  <a:txBody>
                    <a:bodyPr/>
                    <a:lstStyle/>
                    <a:p>
                      <a:pPr algn="ctr">
                        <a:spcAft>
                          <a:spcPts val="0"/>
                        </a:spcAft>
                      </a:pPr>
                      <a:r>
                        <a:rPr lang="en-US" sz="1400" kern="100">
                          <a:effectLst/>
                        </a:rPr>
                        <a:t>M5</a:t>
                      </a:r>
                      <a:endParaRPr lang="zh-CN" sz="1400" kern="100">
                        <a:effectLst/>
                        <a:latin typeface="Times New Roman"/>
                        <a:ea typeface="宋体"/>
                      </a:endParaRPr>
                    </a:p>
                  </a:txBody>
                  <a:tcPr marL="68580" marR="68580" marT="0" marB="0"/>
                </a:tc>
                <a:tc>
                  <a:txBody>
                    <a:bodyPr/>
                    <a:lstStyle/>
                    <a:p>
                      <a:pPr indent="110490" algn="ctr">
                        <a:spcAft>
                          <a:spcPts val="0"/>
                        </a:spcAft>
                      </a:pPr>
                      <a:r>
                        <a:rPr lang="en-US" sz="1400" kern="100">
                          <a:effectLst/>
                        </a:rPr>
                        <a:t>2018/11/6</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《需求规格说明书》</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6"/>
                  </a:ext>
                </a:extLst>
              </a:tr>
              <a:tr h="237525">
                <a:tc>
                  <a:txBody>
                    <a:bodyPr/>
                    <a:lstStyle/>
                    <a:p>
                      <a:pPr algn="ctr">
                        <a:spcAft>
                          <a:spcPts val="0"/>
                        </a:spcAft>
                      </a:pPr>
                      <a:r>
                        <a:rPr lang="en-US" sz="1400" kern="100">
                          <a:effectLst/>
                        </a:rPr>
                        <a:t>M6</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2018/12/4</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2018/12/17</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《软件需求变更文档》</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7"/>
                  </a:ext>
                </a:extLst>
              </a:tr>
              <a:tr h="217061">
                <a:tc>
                  <a:txBody>
                    <a:bodyPr/>
                    <a:lstStyle/>
                    <a:p>
                      <a:pPr algn="ctr">
                        <a:spcAft>
                          <a:spcPts val="0"/>
                        </a:spcAft>
                      </a:pPr>
                      <a:r>
                        <a:rPr lang="en-US" sz="1400" kern="100">
                          <a:effectLst/>
                        </a:rPr>
                        <a:t>M7</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2018/12/8</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2019/1/3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《软件概要设计说明》</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8"/>
                  </a:ext>
                </a:extLst>
              </a:tr>
              <a:tr h="655620">
                <a:tc>
                  <a:txBody>
                    <a:bodyPr/>
                    <a:lstStyle/>
                    <a:p>
                      <a:pPr algn="ctr">
                        <a:spcAft>
                          <a:spcPts val="0"/>
                        </a:spcAft>
                      </a:pPr>
                      <a:r>
                        <a:rPr lang="en-US" sz="1400" kern="100">
                          <a:effectLst/>
                        </a:rPr>
                        <a:t>M8</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2018/11/27</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《测试计划》</a:t>
                      </a:r>
                    </a:p>
                    <a:p>
                      <a:pPr algn="ctr">
                        <a:spcAft>
                          <a:spcPts val="0"/>
                        </a:spcAft>
                      </a:pPr>
                      <a:r>
                        <a:rPr lang="zh-CN" sz="1400" kern="100" dirty="0">
                          <a:effectLst/>
                        </a:rPr>
                        <a:t>《安装部署计划》</a:t>
                      </a:r>
                    </a:p>
                    <a:p>
                      <a:pPr algn="ctr">
                        <a:spcAft>
                          <a:spcPts val="0"/>
                        </a:spcAft>
                      </a:pPr>
                      <a:r>
                        <a:rPr lang="zh-CN" sz="1400" kern="100" dirty="0">
                          <a:effectLst/>
                        </a:rPr>
                        <a:t>《培训计划》</a:t>
                      </a:r>
                    </a:p>
                    <a:p>
                      <a:pPr algn="ctr">
                        <a:spcAft>
                          <a:spcPts val="0"/>
                        </a:spcAft>
                      </a:pPr>
                      <a:r>
                        <a:rPr lang="zh-CN" sz="1400" kern="100" dirty="0">
                          <a:effectLst/>
                        </a:rPr>
                        <a:t>《系统维护计划》</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9"/>
                  </a:ext>
                </a:extLst>
              </a:tr>
              <a:tr h="217061">
                <a:tc>
                  <a:txBody>
                    <a:bodyPr/>
                    <a:lstStyle/>
                    <a:p>
                      <a:pPr algn="ctr">
                        <a:spcAft>
                          <a:spcPts val="0"/>
                        </a:spcAft>
                      </a:pPr>
                      <a:r>
                        <a:rPr lang="en-US" sz="1400" kern="100">
                          <a:effectLst/>
                        </a:rPr>
                        <a:t>M9</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2019/1/2</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2019/1/5</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《项目总结报告》</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10"/>
                  </a:ext>
                </a:extLst>
              </a:tr>
            </a:tbl>
          </a:graphicData>
        </a:graphic>
      </p:graphicFrame>
      <p:sp>
        <p:nvSpPr>
          <p:cNvPr id="3" name="日期占位符 2"/>
          <p:cNvSpPr>
            <a:spLocks noGrp="1"/>
          </p:cNvSpPr>
          <p:nvPr>
            <p:ph type="dt" sz="half" idx="10"/>
          </p:nvPr>
        </p:nvSpPr>
        <p:spPr/>
        <p:txBody>
          <a:bodyPr/>
          <a:lstStyle/>
          <a:p>
            <a:pPr>
              <a:defRPr/>
            </a:pPr>
            <a:fld id="{8D1C4095-A5D1-4321-A407-96A452634DE4}"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18</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52"/>
                                        </p:tgtEl>
                                        <p:attrNameLst>
                                          <p:attrName>style.visibility</p:attrName>
                                        </p:attrNameLst>
                                      </p:cBhvr>
                                      <p:to>
                                        <p:strVal val="visible"/>
                                      </p:to>
                                    </p:set>
                                    <p:anim calcmode="lin" valueType="num">
                                      <p:cBhvr>
                                        <p:cTn id="7" dur="750" fill="hold"/>
                                        <p:tgtEl>
                                          <p:spTgt spid="10252"/>
                                        </p:tgtEl>
                                        <p:attrNameLst>
                                          <p:attrName>ppt_x</p:attrName>
                                        </p:attrNameLst>
                                      </p:cBhvr>
                                      <p:tavLst>
                                        <p:tav tm="0">
                                          <p:val>
                                            <p:strVal val="0-#ppt_w/2"/>
                                          </p:val>
                                        </p:tav>
                                        <p:tav tm="100000">
                                          <p:val>
                                            <p:strVal val="#ppt_x"/>
                                          </p:val>
                                        </p:tav>
                                      </p:tavLst>
                                    </p:anim>
                                    <p:anim calcmode="lin" valueType="num">
                                      <p:cBhvr>
                                        <p:cTn id="8" dur="750" fill="hold"/>
                                        <p:tgtEl>
                                          <p:spTgt spid="1025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20483"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0252" name="矩形 1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3-2 Gant</a:t>
            </a:r>
            <a:r>
              <a:rPr lang="en-US" altLang="zh-CN" sz="2800" b="1" dirty="0">
                <a:solidFill>
                  <a:schemeClr val="bg1"/>
                </a:solidFill>
                <a:latin typeface="Calibri" pitchFamily="34" charset="0"/>
                <a:sym typeface="宋体" pitchFamily="2" charset="-122"/>
              </a:rPr>
              <a:t>t</a:t>
            </a:r>
            <a:r>
              <a:rPr lang="zh-CN" altLang="en-US" sz="2800" b="1" dirty="0">
                <a:solidFill>
                  <a:schemeClr val="bg1"/>
                </a:solidFill>
                <a:latin typeface="Calibri" pitchFamily="34" charset="0"/>
                <a:sym typeface="宋体" pitchFamily="2" charset="-122"/>
              </a:rPr>
              <a:t>图</a:t>
            </a:r>
            <a:endParaRPr lang="en-US" altLang="zh-CN" sz="2800" b="1" dirty="0">
              <a:solidFill>
                <a:schemeClr val="bg1"/>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8D1C4095-A5D1-4321-A407-96A452634DE4}"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19</a:t>
            </a:fld>
            <a:endParaRPr lang="zh-CN" altLang="en-US" sz="1800">
              <a:solidFill>
                <a:schemeClr val="tx1"/>
              </a:solidFill>
            </a:endParaRPr>
          </a:p>
        </p:txBody>
      </p:sp>
      <p:pic>
        <p:nvPicPr>
          <p:cNvPr id="8" name="图片 7" descr="C:\Users\Asus\AppData\Local\Temp\WeChat Files\233175880173064277.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7283" y="1059645"/>
            <a:ext cx="6814941" cy="3409502"/>
          </a:xfrm>
          <a:prstGeom prst="rect">
            <a:avLst/>
          </a:prstGeom>
          <a:noFill/>
          <a:ln>
            <a:noFill/>
          </a:ln>
        </p:spPr>
      </p:pic>
      <p:sp>
        <p:nvSpPr>
          <p:cNvPr id="5" name="TextBox 4"/>
          <p:cNvSpPr txBox="1"/>
          <p:nvPr/>
        </p:nvSpPr>
        <p:spPr>
          <a:xfrm>
            <a:off x="7889712" y="4371875"/>
            <a:ext cx="1218603" cy="338554"/>
          </a:xfrm>
          <a:prstGeom prst="rect">
            <a:avLst/>
          </a:prstGeom>
          <a:noFill/>
        </p:spPr>
        <p:txBody>
          <a:bodyPr wrap="none" rtlCol="0">
            <a:spAutoFit/>
          </a:bodyPr>
          <a:lstStyle/>
          <a:p>
            <a:r>
              <a:rPr lang="zh-CN" altLang="en-US" sz="1600" b="1" dirty="0">
                <a:solidFill>
                  <a:srgbClr val="000000"/>
                </a:solidFill>
                <a:latin typeface="Calibri" pitchFamily="34" charset="0"/>
              </a:rPr>
              <a:t>详细见附件</a:t>
            </a:r>
          </a:p>
        </p:txBody>
      </p:sp>
    </p:spTree>
    <p:extLst>
      <p:ext uri="{BB962C8B-B14F-4D97-AF65-F5344CB8AC3E}">
        <p14:creationId xmlns:p14="http://schemas.microsoft.com/office/powerpoint/2010/main" val="376735611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52"/>
                                        </p:tgtEl>
                                        <p:attrNameLst>
                                          <p:attrName>style.visibility</p:attrName>
                                        </p:attrNameLst>
                                      </p:cBhvr>
                                      <p:to>
                                        <p:strVal val="visible"/>
                                      </p:to>
                                    </p:set>
                                    <p:anim calcmode="lin" valueType="num">
                                      <p:cBhvr>
                                        <p:cTn id="7" dur="750" fill="hold"/>
                                        <p:tgtEl>
                                          <p:spTgt spid="10252"/>
                                        </p:tgtEl>
                                        <p:attrNameLst>
                                          <p:attrName>ppt_x</p:attrName>
                                        </p:attrNameLst>
                                      </p:cBhvr>
                                      <p:tavLst>
                                        <p:tav tm="0">
                                          <p:val>
                                            <p:strVal val="0-#ppt_w/2"/>
                                          </p:val>
                                        </p:tav>
                                        <p:tav tm="100000">
                                          <p:val>
                                            <p:strVal val="#ppt_x"/>
                                          </p:val>
                                        </p:tav>
                                      </p:tavLst>
                                    </p:anim>
                                    <p:anim calcmode="lin" valueType="num">
                                      <p:cBhvr>
                                        <p:cTn id="8" dur="750" fill="hold"/>
                                        <p:tgtEl>
                                          <p:spTgt spid="102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3"/>
          <p:cNvSpPr>
            <a:spLocks noChangeArrowheads="1"/>
          </p:cNvSpPr>
          <p:nvPr/>
        </p:nvSpPr>
        <p:spPr bwMode="auto">
          <a:xfrm>
            <a:off x="0" y="6350"/>
            <a:ext cx="2700338" cy="513715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099" name="TextBox 5"/>
          <p:cNvSpPr>
            <a:spLocks noChangeArrowheads="1"/>
          </p:cNvSpPr>
          <p:nvPr/>
        </p:nvSpPr>
        <p:spPr bwMode="auto">
          <a:xfrm>
            <a:off x="401638" y="2613025"/>
            <a:ext cx="18970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dirty="0">
                <a:solidFill>
                  <a:srgbClr val="E36C09"/>
                </a:solidFill>
                <a:latin typeface="Calibri" pitchFamily="34" charset="0"/>
                <a:sym typeface="Calibri" pitchFamily="34" charset="0"/>
              </a:rPr>
              <a:t>Contents</a:t>
            </a:r>
            <a:endParaRPr lang="zh-CN" altLang="en-US" sz="3600" b="1" dirty="0">
              <a:solidFill>
                <a:srgbClr val="E36C09"/>
              </a:solidFill>
              <a:latin typeface="Calibri" pitchFamily="34" charset="0"/>
              <a:sym typeface="宋体" pitchFamily="2" charset="-122"/>
            </a:endParaRPr>
          </a:p>
        </p:txBody>
      </p:sp>
      <p:sp>
        <p:nvSpPr>
          <p:cNvPr id="4100" name="TextBox 6"/>
          <p:cNvSpPr>
            <a:spLocks noChangeArrowheads="1"/>
          </p:cNvSpPr>
          <p:nvPr/>
        </p:nvSpPr>
        <p:spPr bwMode="auto">
          <a:xfrm>
            <a:off x="693738" y="1890713"/>
            <a:ext cx="1312862" cy="769937"/>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latin typeface="微软雅黑" pitchFamily="34" charset="-122"/>
                <a:ea typeface="微软雅黑" pitchFamily="34" charset="-122"/>
                <a:sym typeface="微软雅黑" pitchFamily="34" charset="-122"/>
              </a:rPr>
              <a:t>目录</a:t>
            </a:r>
          </a:p>
        </p:txBody>
      </p:sp>
      <p:sp>
        <p:nvSpPr>
          <p:cNvPr id="4101" name="椭圆 8"/>
          <p:cNvSpPr>
            <a:spLocks noChangeArrowheads="1"/>
          </p:cNvSpPr>
          <p:nvPr/>
        </p:nvSpPr>
        <p:spPr bwMode="auto">
          <a:xfrm>
            <a:off x="3563938" y="217958"/>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2" name="矩形 9"/>
          <p:cNvSpPr>
            <a:spLocks noChangeArrowheads="1"/>
          </p:cNvSpPr>
          <p:nvPr/>
        </p:nvSpPr>
        <p:spPr bwMode="auto">
          <a:xfrm>
            <a:off x="3965575" y="123580"/>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需求计划概述</a:t>
            </a:r>
          </a:p>
        </p:txBody>
      </p:sp>
      <p:sp>
        <p:nvSpPr>
          <p:cNvPr id="4103" name="椭圆 10"/>
          <p:cNvSpPr>
            <a:spLocks noChangeArrowheads="1"/>
          </p:cNvSpPr>
          <p:nvPr/>
        </p:nvSpPr>
        <p:spPr bwMode="auto">
          <a:xfrm>
            <a:off x="3563938" y="112077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4" name="矩形 11"/>
          <p:cNvSpPr>
            <a:spLocks noChangeArrowheads="1"/>
          </p:cNvSpPr>
          <p:nvPr/>
        </p:nvSpPr>
        <p:spPr bwMode="auto">
          <a:xfrm>
            <a:off x="3965575" y="1029572"/>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时间管理计划</a:t>
            </a:r>
          </a:p>
        </p:txBody>
      </p:sp>
      <p:sp>
        <p:nvSpPr>
          <p:cNvPr id="4105" name="椭圆 12"/>
          <p:cNvSpPr>
            <a:spLocks noChangeArrowheads="1"/>
          </p:cNvSpPr>
          <p:nvPr/>
        </p:nvSpPr>
        <p:spPr bwMode="auto">
          <a:xfrm>
            <a:off x="3563938" y="1572176"/>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6" name="矩形 13"/>
          <p:cNvSpPr>
            <a:spLocks noChangeArrowheads="1"/>
          </p:cNvSpPr>
          <p:nvPr/>
        </p:nvSpPr>
        <p:spPr bwMode="auto">
          <a:xfrm>
            <a:off x="3965575" y="1484156"/>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范围管理计划</a:t>
            </a:r>
            <a:endParaRPr lang="zh-CN" altLang="en-US" b="1" dirty="0">
              <a:solidFill>
                <a:srgbClr val="E36C09"/>
              </a:solidFill>
              <a:latin typeface="宋体" pitchFamily="2" charset="-122"/>
              <a:sym typeface="宋体" pitchFamily="2" charset="-122"/>
            </a:endParaRPr>
          </a:p>
        </p:txBody>
      </p:sp>
      <p:sp>
        <p:nvSpPr>
          <p:cNvPr id="4107" name="椭圆 14"/>
          <p:cNvSpPr>
            <a:spLocks noChangeArrowheads="1"/>
          </p:cNvSpPr>
          <p:nvPr/>
        </p:nvSpPr>
        <p:spPr bwMode="auto">
          <a:xfrm>
            <a:off x="3563938" y="2023582"/>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8" name="矩形 15"/>
          <p:cNvSpPr>
            <a:spLocks noChangeArrowheads="1"/>
          </p:cNvSpPr>
          <p:nvPr/>
        </p:nvSpPr>
        <p:spPr bwMode="auto">
          <a:xfrm>
            <a:off x="3965575" y="1937153"/>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成本管理计划</a:t>
            </a:r>
          </a:p>
        </p:txBody>
      </p:sp>
      <p:sp>
        <p:nvSpPr>
          <p:cNvPr id="21" name="椭圆 8"/>
          <p:cNvSpPr>
            <a:spLocks noChangeArrowheads="1"/>
          </p:cNvSpPr>
          <p:nvPr/>
        </p:nvSpPr>
        <p:spPr bwMode="auto">
          <a:xfrm>
            <a:off x="3563938" y="2474988"/>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2" name="矩形 9"/>
          <p:cNvSpPr>
            <a:spLocks noChangeArrowheads="1"/>
          </p:cNvSpPr>
          <p:nvPr/>
        </p:nvSpPr>
        <p:spPr bwMode="auto">
          <a:xfrm>
            <a:off x="3965575" y="2391737"/>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质量管理计划</a:t>
            </a:r>
          </a:p>
        </p:txBody>
      </p:sp>
      <p:sp>
        <p:nvSpPr>
          <p:cNvPr id="23" name="椭圆 10"/>
          <p:cNvSpPr>
            <a:spLocks noChangeArrowheads="1"/>
          </p:cNvSpPr>
          <p:nvPr/>
        </p:nvSpPr>
        <p:spPr bwMode="auto">
          <a:xfrm>
            <a:off x="3563938" y="2926394"/>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4" name="矩形 11"/>
          <p:cNvSpPr>
            <a:spLocks noChangeArrowheads="1"/>
          </p:cNvSpPr>
          <p:nvPr/>
        </p:nvSpPr>
        <p:spPr bwMode="auto">
          <a:xfrm>
            <a:off x="3965575" y="2844733"/>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人力资源管理计划</a:t>
            </a:r>
          </a:p>
        </p:txBody>
      </p:sp>
      <p:sp>
        <p:nvSpPr>
          <p:cNvPr id="25" name="椭圆 12"/>
          <p:cNvSpPr>
            <a:spLocks noChangeArrowheads="1"/>
          </p:cNvSpPr>
          <p:nvPr/>
        </p:nvSpPr>
        <p:spPr bwMode="auto">
          <a:xfrm>
            <a:off x="3563938" y="3829206"/>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 name="矩形 13"/>
          <p:cNvSpPr>
            <a:spLocks noChangeArrowheads="1"/>
          </p:cNvSpPr>
          <p:nvPr/>
        </p:nvSpPr>
        <p:spPr bwMode="auto">
          <a:xfrm>
            <a:off x="3965575" y="3752314"/>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风险管理计划</a:t>
            </a:r>
            <a:endParaRPr lang="zh-CN" altLang="en-US" b="1" dirty="0">
              <a:solidFill>
                <a:srgbClr val="E36C09"/>
              </a:solidFill>
              <a:latin typeface="宋体" pitchFamily="2" charset="-122"/>
              <a:sym typeface="宋体" pitchFamily="2" charset="-122"/>
            </a:endParaRPr>
          </a:p>
        </p:txBody>
      </p:sp>
      <p:sp>
        <p:nvSpPr>
          <p:cNvPr id="27" name="椭圆 14"/>
          <p:cNvSpPr>
            <a:spLocks noChangeArrowheads="1"/>
          </p:cNvSpPr>
          <p:nvPr/>
        </p:nvSpPr>
        <p:spPr bwMode="auto">
          <a:xfrm>
            <a:off x="3563938" y="4280612"/>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8" name="矩形 15"/>
          <p:cNvSpPr>
            <a:spLocks noChangeArrowheads="1"/>
          </p:cNvSpPr>
          <p:nvPr/>
        </p:nvSpPr>
        <p:spPr bwMode="auto">
          <a:xfrm>
            <a:off x="3965575" y="4205311"/>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配置管理计划</a:t>
            </a:r>
          </a:p>
        </p:txBody>
      </p:sp>
      <p:sp>
        <p:nvSpPr>
          <p:cNvPr id="2" name="日期占位符 1"/>
          <p:cNvSpPr>
            <a:spLocks noGrp="1"/>
          </p:cNvSpPr>
          <p:nvPr>
            <p:ph type="dt" sz="half" idx="10"/>
          </p:nvPr>
        </p:nvSpPr>
        <p:spPr/>
        <p:txBody>
          <a:bodyPr/>
          <a:lstStyle/>
          <a:p>
            <a:pPr>
              <a:defRPr/>
            </a:pPr>
            <a:fld id="{0C3FB704-E77F-42A2-BF1D-9FF1E219C340}"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a:t>
            </a:fld>
            <a:endParaRPr lang="zh-CN" altLang="en-US" sz="1800">
              <a:solidFill>
                <a:schemeClr val="tx1"/>
              </a:solidFill>
            </a:endParaRPr>
          </a:p>
        </p:txBody>
      </p:sp>
      <p:sp>
        <p:nvSpPr>
          <p:cNvPr id="29" name="椭圆 14"/>
          <p:cNvSpPr>
            <a:spLocks noChangeArrowheads="1"/>
          </p:cNvSpPr>
          <p:nvPr/>
        </p:nvSpPr>
        <p:spPr bwMode="auto">
          <a:xfrm>
            <a:off x="3563938" y="4732015"/>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0" name="矩形 15"/>
          <p:cNvSpPr>
            <a:spLocks noChangeArrowheads="1"/>
          </p:cNvSpPr>
          <p:nvPr/>
        </p:nvSpPr>
        <p:spPr bwMode="auto">
          <a:xfrm>
            <a:off x="3965575" y="4659895"/>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文献参考、文档链接及分工明细</a:t>
            </a:r>
            <a:endParaRPr lang="en-US" altLang="zh-CN" b="1" dirty="0">
              <a:solidFill>
                <a:srgbClr val="E36C09"/>
              </a:solidFill>
              <a:latin typeface="宋体" pitchFamily="2" charset="-122"/>
              <a:sym typeface="宋体" pitchFamily="2" charset="-122"/>
            </a:endParaRPr>
          </a:p>
        </p:txBody>
      </p:sp>
      <p:sp>
        <p:nvSpPr>
          <p:cNvPr id="31" name="椭圆 12"/>
          <p:cNvSpPr>
            <a:spLocks noChangeArrowheads="1"/>
          </p:cNvSpPr>
          <p:nvPr/>
        </p:nvSpPr>
        <p:spPr bwMode="auto">
          <a:xfrm>
            <a:off x="3563938" y="337780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13"/>
          <p:cNvSpPr>
            <a:spLocks noChangeArrowheads="1"/>
          </p:cNvSpPr>
          <p:nvPr/>
        </p:nvSpPr>
        <p:spPr bwMode="auto">
          <a:xfrm>
            <a:off x="3965575" y="3299317"/>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沟通管理计划</a:t>
            </a:r>
            <a:endParaRPr lang="zh-CN" altLang="en-US" b="1" dirty="0">
              <a:solidFill>
                <a:srgbClr val="E36C09"/>
              </a:solidFill>
              <a:latin typeface="宋体" pitchFamily="2" charset="-122"/>
              <a:sym typeface="宋体" pitchFamily="2" charset="-122"/>
            </a:endParaRPr>
          </a:p>
        </p:txBody>
      </p:sp>
      <p:sp>
        <p:nvSpPr>
          <p:cNvPr id="33" name="椭圆 8"/>
          <p:cNvSpPr>
            <a:spLocks noChangeArrowheads="1"/>
          </p:cNvSpPr>
          <p:nvPr/>
        </p:nvSpPr>
        <p:spPr bwMode="auto">
          <a:xfrm>
            <a:off x="3563938" y="669364"/>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4" name="矩形 9"/>
          <p:cNvSpPr>
            <a:spLocks noChangeArrowheads="1"/>
          </p:cNvSpPr>
          <p:nvPr/>
        </p:nvSpPr>
        <p:spPr bwMode="auto">
          <a:xfrm>
            <a:off x="3965575" y="576576"/>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项目可行性分析</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ppt_x</p:attrName>
                                        </p:attrNameLst>
                                      </p:cBhvr>
                                      <p:tavLst>
                                        <p:tav tm="0">
                                          <p:val>
                                            <p:strVal val="0-#ppt_w/2"/>
                                          </p:val>
                                        </p:tav>
                                        <p:tav tm="100000">
                                          <p:val>
                                            <p:strVal val="#ppt_x"/>
                                          </p:val>
                                        </p:tav>
                                      </p:tavLst>
                                    </p:anim>
                                    <p:anim calcmode="lin" valueType="num">
                                      <p:cBhvr>
                                        <p:cTn id="8" dur="500" fill="hold"/>
                                        <p:tgtEl>
                                          <p:spTgt spid="40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4100"/>
                                        </p:tgtEl>
                                        <p:attrNameLst>
                                          <p:attrName>style.visibility</p:attrName>
                                        </p:attrNameLst>
                                      </p:cBhvr>
                                      <p:to>
                                        <p:strVal val="visible"/>
                                      </p:to>
                                    </p:set>
                                    <p:animEffect>
                                      <p:cBhvr>
                                        <p:cTn id="12" dur="500"/>
                                        <p:tgtEl>
                                          <p:spTgt spid="4100"/>
                                        </p:tgtEl>
                                      </p:cBhvr>
                                    </p:animEffect>
                                    <p:anim calcmode="lin" valueType="num">
                                      <p:cBhvr>
                                        <p:cTn id="13" dur="500" fill="hold"/>
                                        <p:tgtEl>
                                          <p:spTgt spid="4100"/>
                                        </p:tgtEl>
                                        <p:attrNameLst>
                                          <p:attrName>ppt_x</p:attrName>
                                        </p:attrNameLst>
                                      </p:cBhvr>
                                      <p:tavLst>
                                        <p:tav tm="0">
                                          <p:val>
                                            <p:strVal val="#ppt_x"/>
                                          </p:val>
                                        </p:tav>
                                        <p:tav tm="100000">
                                          <p:val>
                                            <p:strVal val="#ppt_x"/>
                                          </p:val>
                                        </p:tav>
                                      </p:tavLst>
                                    </p:anim>
                                    <p:anim calcmode="lin" valueType="num">
                                      <p:cBhvr>
                                        <p:cTn id="14" dur="500" fill="hold"/>
                                        <p:tgtEl>
                                          <p:spTgt spid="4100"/>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099"/>
                                        </p:tgtEl>
                                        <p:attrNameLst>
                                          <p:attrName>style.visibility</p:attrName>
                                        </p:attrNameLst>
                                      </p:cBhvr>
                                      <p:to>
                                        <p:strVal val="visible"/>
                                      </p:to>
                                    </p:set>
                                    <p:anim calcmode="lin" valueType="num">
                                      <p:cBhvr>
                                        <p:cTn id="18" dur="500" fill="hold"/>
                                        <p:tgtEl>
                                          <p:spTgt spid="4099"/>
                                        </p:tgtEl>
                                        <p:attrNameLst>
                                          <p:attrName>ppt_w</p:attrName>
                                        </p:attrNameLst>
                                      </p:cBhvr>
                                      <p:tavLst>
                                        <p:tav tm="0">
                                          <p:val>
                                            <p:fltVal val="0"/>
                                          </p:val>
                                        </p:tav>
                                        <p:tav tm="100000">
                                          <p:val>
                                            <p:strVal val="#ppt_w"/>
                                          </p:val>
                                        </p:tav>
                                      </p:tavLst>
                                    </p:anim>
                                    <p:anim calcmode="lin" valueType="num">
                                      <p:cBhvr>
                                        <p:cTn id="19" dur="500" fill="hold"/>
                                        <p:tgtEl>
                                          <p:spTgt spid="4099"/>
                                        </p:tgtEl>
                                        <p:attrNameLst>
                                          <p:attrName>ppt_h</p:attrName>
                                        </p:attrNameLst>
                                      </p:cBhvr>
                                      <p:tavLst>
                                        <p:tav tm="0">
                                          <p:val>
                                            <p:fltVal val="0"/>
                                          </p:val>
                                        </p:tav>
                                        <p:tav tm="100000">
                                          <p:val>
                                            <p:strVal val="#ppt_h"/>
                                          </p:val>
                                        </p:tav>
                                      </p:tavLst>
                                    </p:anim>
                                    <p:animEffect>
                                      <p:cBhvr>
                                        <p:cTn id="20" dur="500"/>
                                        <p:tgtEl>
                                          <p:spTgt spid="4099"/>
                                        </p:tgtEl>
                                      </p:cBhvr>
                                    </p:animEffect>
                                  </p:childTnLst>
                                </p:cTn>
                              </p:par>
                            </p:childTnLst>
                          </p:cTn>
                        </p:par>
                        <p:par>
                          <p:cTn id="21" fill="hold">
                            <p:stCondLst>
                              <p:cond delay="1500"/>
                            </p:stCondLst>
                            <p:childTnLst>
                              <p:par>
                                <p:cTn id="22" presetID="6" presetClass="entr" presetSubtype="16" fill="hold" grpId="0" nodeType="afterEffect">
                                  <p:stCondLst>
                                    <p:cond delay="0"/>
                                  </p:stCondLst>
                                  <p:childTnLst>
                                    <p:set>
                                      <p:cBhvr>
                                        <p:cTn id="23" dur="1" fill="hold">
                                          <p:stCondLst>
                                            <p:cond delay="0"/>
                                          </p:stCondLst>
                                        </p:cTn>
                                        <p:tgtEl>
                                          <p:spTgt spid="4101"/>
                                        </p:tgtEl>
                                        <p:attrNameLst>
                                          <p:attrName>style.visibility</p:attrName>
                                        </p:attrNameLst>
                                      </p:cBhvr>
                                      <p:to>
                                        <p:strVal val="visible"/>
                                      </p:to>
                                    </p:set>
                                    <p:animEffect>
                                      <p:cBhvr>
                                        <p:cTn id="24" dur="500"/>
                                        <p:tgtEl>
                                          <p:spTgt spid="4101"/>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4102"/>
                                        </p:tgtEl>
                                        <p:attrNameLst>
                                          <p:attrName>style.visibility</p:attrName>
                                        </p:attrNameLst>
                                      </p:cBhvr>
                                      <p:to>
                                        <p:strVal val="visible"/>
                                      </p:to>
                                    </p:set>
                                    <p:anim calcmode="lin" valueType="num">
                                      <p:cBhvr>
                                        <p:cTn id="27" dur="500" fill="hold"/>
                                        <p:tgtEl>
                                          <p:spTgt spid="4102"/>
                                        </p:tgtEl>
                                        <p:attrNameLst>
                                          <p:attrName>ppt_x</p:attrName>
                                        </p:attrNameLst>
                                      </p:cBhvr>
                                      <p:tavLst>
                                        <p:tav tm="0">
                                          <p:val>
                                            <p:strVal val="1+#ppt_w/2"/>
                                          </p:val>
                                        </p:tav>
                                        <p:tav tm="100000">
                                          <p:val>
                                            <p:strVal val="#ppt_x"/>
                                          </p:val>
                                        </p:tav>
                                      </p:tavLst>
                                    </p:anim>
                                    <p:anim calcmode="lin" valueType="num">
                                      <p:cBhvr>
                                        <p:cTn id="28" dur="500" fill="hold"/>
                                        <p:tgtEl>
                                          <p:spTgt spid="4102"/>
                                        </p:tgtEl>
                                        <p:attrNameLst>
                                          <p:attrName>ppt_y</p:attrName>
                                        </p:attrNameLst>
                                      </p:cBhvr>
                                      <p:tavLst>
                                        <p:tav tm="0">
                                          <p:val>
                                            <p:strVal val="#ppt_y"/>
                                          </p:val>
                                        </p:tav>
                                        <p:tav tm="100000">
                                          <p:val>
                                            <p:strVal val="#ppt_y"/>
                                          </p:val>
                                        </p:tav>
                                      </p:tavLst>
                                    </p:anim>
                                  </p:childTnLst>
                                </p:cTn>
                              </p:par>
                              <p:par>
                                <p:cTn id="29" presetID="6" presetClass="entr" presetSubtype="16" fill="hold" grpId="0" nodeType="withEffect">
                                  <p:stCondLst>
                                    <p:cond delay="0"/>
                                  </p:stCondLst>
                                  <p:childTnLst>
                                    <p:set>
                                      <p:cBhvr>
                                        <p:cTn id="30" dur="1" fill="hold">
                                          <p:stCondLst>
                                            <p:cond delay="0"/>
                                          </p:stCondLst>
                                        </p:cTn>
                                        <p:tgtEl>
                                          <p:spTgt spid="4103"/>
                                        </p:tgtEl>
                                        <p:attrNameLst>
                                          <p:attrName>style.visibility</p:attrName>
                                        </p:attrNameLst>
                                      </p:cBhvr>
                                      <p:to>
                                        <p:strVal val="visible"/>
                                      </p:to>
                                    </p:set>
                                    <p:animEffect>
                                      <p:cBhvr>
                                        <p:cTn id="31" dur="500"/>
                                        <p:tgtEl>
                                          <p:spTgt spid="4103"/>
                                        </p:tgtEl>
                                      </p:cBhvr>
                                    </p:animEffect>
                                  </p:childTnLst>
                                </p:cTn>
                              </p:par>
                              <p:par>
                                <p:cTn id="32" presetID="2" presetClass="entr" presetSubtype="2" fill="hold" grpId="0" nodeType="withEffect">
                                  <p:stCondLst>
                                    <p:cond delay="0"/>
                                  </p:stCondLst>
                                  <p:childTnLst>
                                    <p:set>
                                      <p:cBhvr>
                                        <p:cTn id="33" dur="1" fill="hold">
                                          <p:stCondLst>
                                            <p:cond delay="0"/>
                                          </p:stCondLst>
                                        </p:cTn>
                                        <p:tgtEl>
                                          <p:spTgt spid="4104"/>
                                        </p:tgtEl>
                                        <p:attrNameLst>
                                          <p:attrName>style.visibility</p:attrName>
                                        </p:attrNameLst>
                                      </p:cBhvr>
                                      <p:to>
                                        <p:strVal val="visible"/>
                                      </p:to>
                                    </p:set>
                                    <p:anim calcmode="lin" valueType="num">
                                      <p:cBhvr>
                                        <p:cTn id="34" dur="500" fill="hold"/>
                                        <p:tgtEl>
                                          <p:spTgt spid="4104"/>
                                        </p:tgtEl>
                                        <p:attrNameLst>
                                          <p:attrName>ppt_x</p:attrName>
                                        </p:attrNameLst>
                                      </p:cBhvr>
                                      <p:tavLst>
                                        <p:tav tm="0">
                                          <p:val>
                                            <p:strVal val="1+#ppt_w/2"/>
                                          </p:val>
                                        </p:tav>
                                        <p:tav tm="100000">
                                          <p:val>
                                            <p:strVal val="#ppt_x"/>
                                          </p:val>
                                        </p:tav>
                                      </p:tavLst>
                                    </p:anim>
                                    <p:anim calcmode="lin" valueType="num">
                                      <p:cBhvr>
                                        <p:cTn id="35" dur="500" fill="hold"/>
                                        <p:tgtEl>
                                          <p:spTgt spid="4104"/>
                                        </p:tgtEl>
                                        <p:attrNameLst>
                                          <p:attrName>ppt_y</p:attrName>
                                        </p:attrNameLst>
                                      </p:cBhvr>
                                      <p:tavLst>
                                        <p:tav tm="0">
                                          <p:val>
                                            <p:strVal val="#ppt_y"/>
                                          </p:val>
                                        </p:tav>
                                        <p:tav tm="100000">
                                          <p:val>
                                            <p:strVal val="#ppt_y"/>
                                          </p:val>
                                        </p:tav>
                                      </p:tavLst>
                                    </p:anim>
                                  </p:childTnLst>
                                </p:cTn>
                              </p:par>
                              <p:par>
                                <p:cTn id="36" presetID="6" presetClass="entr" presetSubtype="16" fill="hold" grpId="0" nodeType="withEffect">
                                  <p:stCondLst>
                                    <p:cond delay="0"/>
                                  </p:stCondLst>
                                  <p:childTnLst>
                                    <p:set>
                                      <p:cBhvr>
                                        <p:cTn id="37" dur="1" fill="hold">
                                          <p:stCondLst>
                                            <p:cond delay="0"/>
                                          </p:stCondLst>
                                        </p:cTn>
                                        <p:tgtEl>
                                          <p:spTgt spid="4105"/>
                                        </p:tgtEl>
                                        <p:attrNameLst>
                                          <p:attrName>style.visibility</p:attrName>
                                        </p:attrNameLst>
                                      </p:cBhvr>
                                      <p:to>
                                        <p:strVal val="visible"/>
                                      </p:to>
                                    </p:set>
                                    <p:animEffect>
                                      <p:cBhvr>
                                        <p:cTn id="38" dur="500"/>
                                        <p:tgtEl>
                                          <p:spTgt spid="4105"/>
                                        </p:tgtEl>
                                      </p:cBhvr>
                                    </p:animEffect>
                                  </p:childTnLst>
                                </p:cTn>
                              </p:par>
                              <p:par>
                                <p:cTn id="39" presetID="2" presetClass="entr" presetSubtype="2" fill="hold" grpId="0" nodeType="withEffect">
                                  <p:stCondLst>
                                    <p:cond delay="0"/>
                                  </p:stCondLst>
                                  <p:childTnLst>
                                    <p:set>
                                      <p:cBhvr>
                                        <p:cTn id="40" dur="1" fill="hold">
                                          <p:stCondLst>
                                            <p:cond delay="0"/>
                                          </p:stCondLst>
                                        </p:cTn>
                                        <p:tgtEl>
                                          <p:spTgt spid="4106"/>
                                        </p:tgtEl>
                                        <p:attrNameLst>
                                          <p:attrName>style.visibility</p:attrName>
                                        </p:attrNameLst>
                                      </p:cBhvr>
                                      <p:to>
                                        <p:strVal val="visible"/>
                                      </p:to>
                                    </p:set>
                                    <p:anim calcmode="lin" valueType="num">
                                      <p:cBhvr>
                                        <p:cTn id="41" dur="500" fill="hold"/>
                                        <p:tgtEl>
                                          <p:spTgt spid="4106"/>
                                        </p:tgtEl>
                                        <p:attrNameLst>
                                          <p:attrName>ppt_x</p:attrName>
                                        </p:attrNameLst>
                                      </p:cBhvr>
                                      <p:tavLst>
                                        <p:tav tm="0">
                                          <p:val>
                                            <p:strVal val="1+#ppt_w/2"/>
                                          </p:val>
                                        </p:tav>
                                        <p:tav tm="100000">
                                          <p:val>
                                            <p:strVal val="#ppt_x"/>
                                          </p:val>
                                        </p:tav>
                                      </p:tavLst>
                                    </p:anim>
                                    <p:anim calcmode="lin" valueType="num">
                                      <p:cBhvr>
                                        <p:cTn id="42" dur="500" fill="hold"/>
                                        <p:tgtEl>
                                          <p:spTgt spid="4106"/>
                                        </p:tgtEl>
                                        <p:attrNameLst>
                                          <p:attrName>ppt_y</p:attrName>
                                        </p:attrNameLst>
                                      </p:cBhvr>
                                      <p:tavLst>
                                        <p:tav tm="0">
                                          <p:val>
                                            <p:strVal val="#ppt_y"/>
                                          </p:val>
                                        </p:tav>
                                        <p:tav tm="100000">
                                          <p:val>
                                            <p:strVal val="#ppt_y"/>
                                          </p:val>
                                        </p:tav>
                                      </p:tavLst>
                                    </p:anim>
                                  </p:childTnLst>
                                </p:cTn>
                              </p:par>
                              <p:par>
                                <p:cTn id="43" presetID="6" presetClass="entr" presetSubtype="16" fill="hold" grpId="0" nodeType="withEffect">
                                  <p:stCondLst>
                                    <p:cond delay="0"/>
                                  </p:stCondLst>
                                  <p:childTnLst>
                                    <p:set>
                                      <p:cBhvr>
                                        <p:cTn id="44" dur="1" fill="hold">
                                          <p:stCondLst>
                                            <p:cond delay="0"/>
                                          </p:stCondLst>
                                        </p:cTn>
                                        <p:tgtEl>
                                          <p:spTgt spid="4107"/>
                                        </p:tgtEl>
                                        <p:attrNameLst>
                                          <p:attrName>style.visibility</p:attrName>
                                        </p:attrNameLst>
                                      </p:cBhvr>
                                      <p:to>
                                        <p:strVal val="visible"/>
                                      </p:to>
                                    </p:set>
                                    <p:animEffect>
                                      <p:cBhvr>
                                        <p:cTn id="45" dur="500"/>
                                        <p:tgtEl>
                                          <p:spTgt spid="4107"/>
                                        </p:tgtEl>
                                      </p:cBhvr>
                                    </p:animEffect>
                                  </p:childTnLst>
                                </p:cTn>
                              </p:par>
                              <p:par>
                                <p:cTn id="46" presetID="2" presetClass="entr" presetSubtype="2" fill="hold" grpId="0" nodeType="withEffect">
                                  <p:stCondLst>
                                    <p:cond delay="0"/>
                                  </p:stCondLst>
                                  <p:childTnLst>
                                    <p:set>
                                      <p:cBhvr>
                                        <p:cTn id="47" dur="1" fill="hold">
                                          <p:stCondLst>
                                            <p:cond delay="0"/>
                                          </p:stCondLst>
                                        </p:cTn>
                                        <p:tgtEl>
                                          <p:spTgt spid="4108"/>
                                        </p:tgtEl>
                                        <p:attrNameLst>
                                          <p:attrName>style.visibility</p:attrName>
                                        </p:attrNameLst>
                                      </p:cBhvr>
                                      <p:to>
                                        <p:strVal val="visible"/>
                                      </p:to>
                                    </p:set>
                                    <p:anim calcmode="lin" valueType="num">
                                      <p:cBhvr>
                                        <p:cTn id="48" dur="500" fill="hold"/>
                                        <p:tgtEl>
                                          <p:spTgt spid="4108"/>
                                        </p:tgtEl>
                                        <p:attrNameLst>
                                          <p:attrName>ppt_x</p:attrName>
                                        </p:attrNameLst>
                                      </p:cBhvr>
                                      <p:tavLst>
                                        <p:tav tm="0">
                                          <p:val>
                                            <p:strVal val="1+#ppt_w/2"/>
                                          </p:val>
                                        </p:tav>
                                        <p:tav tm="100000">
                                          <p:val>
                                            <p:strVal val="#ppt_x"/>
                                          </p:val>
                                        </p:tav>
                                      </p:tavLst>
                                    </p:anim>
                                    <p:anim calcmode="lin" valueType="num">
                                      <p:cBhvr>
                                        <p:cTn id="49" dur="500" fill="hold"/>
                                        <p:tgtEl>
                                          <p:spTgt spid="4108"/>
                                        </p:tgtEl>
                                        <p:attrNameLst>
                                          <p:attrName>ppt_y</p:attrName>
                                        </p:attrNameLst>
                                      </p:cBhvr>
                                      <p:tavLst>
                                        <p:tav tm="0">
                                          <p:val>
                                            <p:strVal val="#ppt_y"/>
                                          </p:val>
                                        </p:tav>
                                        <p:tav tm="100000">
                                          <p:val>
                                            <p:strVal val="#ppt_y"/>
                                          </p:val>
                                        </p:tav>
                                      </p:tavLst>
                                    </p:anim>
                                  </p:childTnLst>
                                </p:cTn>
                              </p:par>
                              <p:par>
                                <p:cTn id="50" presetID="6" presetClass="entr" presetSubtype="16"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p:cBhvr>
                                        <p:cTn id="52" dur="500"/>
                                        <p:tgtEl>
                                          <p:spTgt spid="21"/>
                                        </p:tgtEl>
                                      </p:cBhvr>
                                    </p:animEffect>
                                  </p:childTnLst>
                                </p:cTn>
                              </p:par>
                              <p:par>
                                <p:cTn id="53" presetID="2" presetClass="entr" presetSubtype="2"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ppt_x</p:attrName>
                                        </p:attrNameLst>
                                      </p:cBhvr>
                                      <p:tavLst>
                                        <p:tav tm="0">
                                          <p:val>
                                            <p:strVal val="1+#ppt_w/2"/>
                                          </p:val>
                                        </p:tav>
                                        <p:tav tm="100000">
                                          <p:val>
                                            <p:strVal val="#ppt_x"/>
                                          </p:val>
                                        </p:tav>
                                      </p:tavLst>
                                    </p:anim>
                                    <p:anim calcmode="lin" valueType="num">
                                      <p:cBhvr>
                                        <p:cTn id="56" dur="500" fill="hold"/>
                                        <p:tgtEl>
                                          <p:spTgt spid="22"/>
                                        </p:tgtEl>
                                        <p:attrNameLst>
                                          <p:attrName>ppt_y</p:attrName>
                                        </p:attrNameLst>
                                      </p:cBhvr>
                                      <p:tavLst>
                                        <p:tav tm="0">
                                          <p:val>
                                            <p:strVal val="#ppt_y"/>
                                          </p:val>
                                        </p:tav>
                                        <p:tav tm="100000">
                                          <p:val>
                                            <p:strVal val="#ppt_y"/>
                                          </p:val>
                                        </p:tav>
                                      </p:tavLst>
                                    </p:anim>
                                  </p:childTnLst>
                                </p:cTn>
                              </p:par>
                              <p:par>
                                <p:cTn id="57" presetID="6" presetClass="entr" presetSubtype="16"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p:cBhvr>
                                        <p:cTn id="59" dur="500"/>
                                        <p:tgtEl>
                                          <p:spTgt spid="23"/>
                                        </p:tgtEl>
                                      </p:cBhvr>
                                    </p:animEffect>
                                  </p:childTnLst>
                                </p:cTn>
                              </p:par>
                              <p:par>
                                <p:cTn id="60" presetID="2" presetClass="entr" presetSubtype="2"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 calcmode="lin" valueType="num">
                                      <p:cBhvr>
                                        <p:cTn id="62" dur="500" fill="hold"/>
                                        <p:tgtEl>
                                          <p:spTgt spid="24"/>
                                        </p:tgtEl>
                                        <p:attrNameLst>
                                          <p:attrName>ppt_x</p:attrName>
                                        </p:attrNameLst>
                                      </p:cBhvr>
                                      <p:tavLst>
                                        <p:tav tm="0">
                                          <p:val>
                                            <p:strVal val="1+#ppt_w/2"/>
                                          </p:val>
                                        </p:tav>
                                        <p:tav tm="100000">
                                          <p:val>
                                            <p:strVal val="#ppt_x"/>
                                          </p:val>
                                        </p:tav>
                                      </p:tavLst>
                                    </p:anim>
                                    <p:anim calcmode="lin" valueType="num">
                                      <p:cBhvr>
                                        <p:cTn id="63" dur="500" fill="hold"/>
                                        <p:tgtEl>
                                          <p:spTgt spid="24"/>
                                        </p:tgtEl>
                                        <p:attrNameLst>
                                          <p:attrName>ppt_y</p:attrName>
                                        </p:attrNameLst>
                                      </p:cBhvr>
                                      <p:tavLst>
                                        <p:tav tm="0">
                                          <p:val>
                                            <p:strVal val="#ppt_y"/>
                                          </p:val>
                                        </p:tav>
                                        <p:tav tm="100000">
                                          <p:val>
                                            <p:strVal val="#ppt_y"/>
                                          </p:val>
                                        </p:tav>
                                      </p:tavLst>
                                    </p:anim>
                                  </p:childTnLst>
                                </p:cTn>
                              </p:par>
                              <p:par>
                                <p:cTn id="64" presetID="6" presetClass="entr" presetSubtype="16" fill="hold" grpId="0"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p:cBhvr>
                                        <p:cTn id="66" dur="500"/>
                                        <p:tgtEl>
                                          <p:spTgt spid="25"/>
                                        </p:tgtEl>
                                      </p:cBhvr>
                                    </p:animEffect>
                                  </p:childTnLst>
                                </p:cTn>
                              </p:par>
                              <p:par>
                                <p:cTn id="67" presetID="2" presetClass="entr" presetSubtype="2"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anim calcmode="lin" valueType="num">
                                      <p:cBhvr>
                                        <p:cTn id="69" dur="500" fill="hold"/>
                                        <p:tgtEl>
                                          <p:spTgt spid="26"/>
                                        </p:tgtEl>
                                        <p:attrNameLst>
                                          <p:attrName>ppt_x</p:attrName>
                                        </p:attrNameLst>
                                      </p:cBhvr>
                                      <p:tavLst>
                                        <p:tav tm="0">
                                          <p:val>
                                            <p:strVal val="1+#ppt_w/2"/>
                                          </p:val>
                                        </p:tav>
                                        <p:tav tm="100000">
                                          <p:val>
                                            <p:strVal val="#ppt_x"/>
                                          </p:val>
                                        </p:tav>
                                      </p:tavLst>
                                    </p:anim>
                                    <p:anim calcmode="lin" valueType="num">
                                      <p:cBhvr>
                                        <p:cTn id="70" dur="500" fill="hold"/>
                                        <p:tgtEl>
                                          <p:spTgt spid="26"/>
                                        </p:tgtEl>
                                        <p:attrNameLst>
                                          <p:attrName>ppt_y</p:attrName>
                                        </p:attrNameLst>
                                      </p:cBhvr>
                                      <p:tavLst>
                                        <p:tav tm="0">
                                          <p:val>
                                            <p:strVal val="#ppt_y"/>
                                          </p:val>
                                        </p:tav>
                                        <p:tav tm="100000">
                                          <p:val>
                                            <p:strVal val="#ppt_y"/>
                                          </p:val>
                                        </p:tav>
                                      </p:tavLst>
                                    </p:anim>
                                  </p:childTnLst>
                                </p:cTn>
                              </p:par>
                              <p:par>
                                <p:cTn id="71" presetID="6" presetClass="entr" presetSubtype="16"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p:cBhvr>
                                        <p:cTn id="73" dur="500"/>
                                        <p:tgtEl>
                                          <p:spTgt spid="27"/>
                                        </p:tgtEl>
                                      </p:cBhvr>
                                    </p:animEffect>
                                  </p:childTnLst>
                                </p:cTn>
                              </p:par>
                              <p:par>
                                <p:cTn id="74" presetID="2" presetClass="entr" presetSubtype="2"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 calcmode="lin" valueType="num">
                                      <p:cBhvr>
                                        <p:cTn id="76" dur="500" fill="hold"/>
                                        <p:tgtEl>
                                          <p:spTgt spid="28"/>
                                        </p:tgtEl>
                                        <p:attrNameLst>
                                          <p:attrName>ppt_x</p:attrName>
                                        </p:attrNameLst>
                                      </p:cBhvr>
                                      <p:tavLst>
                                        <p:tav tm="0">
                                          <p:val>
                                            <p:strVal val="1+#ppt_w/2"/>
                                          </p:val>
                                        </p:tav>
                                        <p:tav tm="100000">
                                          <p:val>
                                            <p:strVal val="#ppt_x"/>
                                          </p:val>
                                        </p:tav>
                                      </p:tavLst>
                                    </p:anim>
                                    <p:anim calcmode="lin" valueType="num">
                                      <p:cBhvr>
                                        <p:cTn id="77" dur="500" fill="hold"/>
                                        <p:tgtEl>
                                          <p:spTgt spid="28"/>
                                        </p:tgtEl>
                                        <p:attrNameLst>
                                          <p:attrName>ppt_y</p:attrName>
                                        </p:attrNameLst>
                                      </p:cBhvr>
                                      <p:tavLst>
                                        <p:tav tm="0">
                                          <p:val>
                                            <p:strVal val="#ppt_y"/>
                                          </p:val>
                                        </p:tav>
                                        <p:tav tm="100000">
                                          <p:val>
                                            <p:strVal val="#ppt_y"/>
                                          </p:val>
                                        </p:tav>
                                      </p:tavLst>
                                    </p:anim>
                                  </p:childTnLst>
                                </p:cTn>
                              </p:par>
                              <p:par>
                                <p:cTn id="78" presetID="6" presetClass="entr" presetSubtype="16" fill="hold" grpId="0" nodeType="withEffect">
                                  <p:stCondLst>
                                    <p:cond delay="0"/>
                                  </p:stCondLst>
                                  <p:childTnLst>
                                    <p:set>
                                      <p:cBhvr>
                                        <p:cTn id="79" dur="1" fill="hold">
                                          <p:stCondLst>
                                            <p:cond delay="0"/>
                                          </p:stCondLst>
                                        </p:cTn>
                                        <p:tgtEl>
                                          <p:spTgt spid="29"/>
                                        </p:tgtEl>
                                        <p:attrNameLst>
                                          <p:attrName>style.visibility</p:attrName>
                                        </p:attrNameLst>
                                      </p:cBhvr>
                                      <p:to>
                                        <p:strVal val="visible"/>
                                      </p:to>
                                    </p:set>
                                    <p:animEffect>
                                      <p:cBhvr>
                                        <p:cTn id="80" dur="500"/>
                                        <p:tgtEl>
                                          <p:spTgt spid="29"/>
                                        </p:tgtEl>
                                      </p:cBhvr>
                                    </p:animEffect>
                                  </p:childTnLst>
                                </p:cTn>
                              </p:par>
                              <p:par>
                                <p:cTn id="81" presetID="2" presetClass="entr" presetSubtype="2"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p:cTn id="83" dur="500" fill="hold"/>
                                        <p:tgtEl>
                                          <p:spTgt spid="30"/>
                                        </p:tgtEl>
                                        <p:attrNameLst>
                                          <p:attrName>ppt_x</p:attrName>
                                        </p:attrNameLst>
                                      </p:cBhvr>
                                      <p:tavLst>
                                        <p:tav tm="0">
                                          <p:val>
                                            <p:strVal val="1+#ppt_w/2"/>
                                          </p:val>
                                        </p:tav>
                                        <p:tav tm="100000">
                                          <p:val>
                                            <p:strVal val="#ppt_x"/>
                                          </p:val>
                                        </p:tav>
                                      </p:tavLst>
                                    </p:anim>
                                    <p:anim calcmode="lin" valueType="num">
                                      <p:cBhvr>
                                        <p:cTn id="84" dur="500" fill="hold"/>
                                        <p:tgtEl>
                                          <p:spTgt spid="30"/>
                                        </p:tgtEl>
                                        <p:attrNameLst>
                                          <p:attrName>ppt_y</p:attrName>
                                        </p:attrNameLst>
                                      </p:cBhvr>
                                      <p:tavLst>
                                        <p:tav tm="0">
                                          <p:val>
                                            <p:strVal val="#ppt_y"/>
                                          </p:val>
                                        </p:tav>
                                        <p:tav tm="100000">
                                          <p:val>
                                            <p:strVal val="#ppt_y"/>
                                          </p:val>
                                        </p:tav>
                                      </p:tavLst>
                                    </p:anim>
                                  </p:childTnLst>
                                </p:cTn>
                              </p:par>
                              <p:par>
                                <p:cTn id="85" presetID="6" presetClass="entr" presetSubtype="16"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p:cBhvr>
                                        <p:cTn id="87" dur="500"/>
                                        <p:tgtEl>
                                          <p:spTgt spid="31"/>
                                        </p:tgtEl>
                                      </p:cBhvr>
                                    </p:animEffect>
                                  </p:childTnLst>
                                </p:cTn>
                              </p:par>
                              <p:par>
                                <p:cTn id="88" presetID="2" presetClass="entr" presetSubtype="2"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 calcmode="lin" valueType="num">
                                      <p:cBhvr>
                                        <p:cTn id="90" dur="500" fill="hold"/>
                                        <p:tgtEl>
                                          <p:spTgt spid="32"/>
                                        </p:tgtEl>
                                        <p:attrNameLst>
                                          <p:attrName>ppt_x</p:attrName>
                                        </p:attrNameLst>
                                      </p:cBhvr>
                                      <p:tavLst>
                                        <p:tav tm="0">
                                          <p:val>
                                            <p:strVal val="1+#ppt_w/2"/>
                                          </p:val>
                                        </p:tav>
                                        <p:tav tm="100000">
                                          <p:val>
                                            <p:strVal val="#ppt_x"/>
                                          </p:val>
                                        </p:tav>
                                      </p:tavLst>
                                    </p:anim>
                                    <p:anim calcmode="lin" valueType="num">
                                      <p:cBhvr>
                                        <p:cTn id="91" dur="500" fill="hold"/>
                                        <p:tgtEl>
                                          <p:spTgt spid="32"/>
                                        </p:tgtEl>
                                        <p:attrNameLst>
                                          <p:attrName>ppt_y</p:attrName>
                                        </p:attrNameLst>
                                      </p:cBhvr>
                                      <p:tavLst>
                                        <p:tav tm="0">
                                          <p:val>
                                            <p:strVal val="#ppt_y"/>
                                          </p:val>
                                        </p:tav>
                                        <p:tav tm="100000">
                                          <p:val>
                                            <p:strVal val="#ppt_y"/>
                                          </p:val>
                                        </p:tav>
                                      </p:tavLst>
                                    </p:anim>
                                  </p:childTnLst>
                                </p:cTn>
                              </p:par>
                              <p:par>
                                <p:cTn id="92" presetID="6" presetClass="entr" presetSubtype="16"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p:cBhvr>
                                        <p:cTn id="94" dur="500"/>
                                        <p:tgtEl>
                                          <p:spTgt spid="33"/>
                                        </p:tgtEl>
                                      </p:cBhvr>
                                    </p:animEffect>
                                  </p:childTnLst>
                                </p:cTn>
                              </p:par>
                              <p:par>
                                <p:cTn id="95" presetID="2" presetClass="entr" presetSubtype="2"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 calcmode="lin" valueType="num">
                                      <p:cBhvr>
                                        <p:cTn id="97" dur="500" fill="hold"/>
                                        <p:tgtEl>
                                          <p:spTgt spid="34"/>
                                        </p:tgtEl>
                                        <p:attrNameLst>
                                          <p:attrName>ppt_x</p:attrName>
                                        </p:attrNameLst>
                                      </p:cBhvr>
                                      <p:tavLst>
                                        <p:tav tm="0">
                                          <p:val>
                                            <p:strVal val="1+#ppt_w/2"/>
                                          </p:val>
                                        </p:tav>
                                        <p:tav tm="100000">
                                          <p:val>
                                            <p:strVal val="#ppt_x"/>
                                          </p:val>
                                        </p:tav>
                                      </p:tavLst>
                                    </p:anim>
                                    <p:anim calcmode="lin" valueType="num">
                                      <p:cBhvr>
                                        <p:cTn id="98"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ldLvl="0" animBg="1" autoUpdateAnimBg="0"/>
      <p:bldP spid="4099" grpId="0" bldLvl="0" autoUpdateAnimBg="0"/>
      <p:bldP spid="4100" grpId="0" bldLvl="0" animBg="1" autoUpdateAnimBg="0"/>
      <p:bldP spid="4101" grpId="0" bldLvl="0" animBg="1" autoUpdateAnimBg="0"/>
      <p:bldP spid="4102" grpId="0" bldLvl="0" animBg="1" autoUpdateAnimBg="0"/>
      <p:bldP spid="4103" grpId="0" bldLvl="0" animBg="1" autoUpdateAnimBg="0"/>
      <p:bldP spid="4104" grpId="0" bldLvl="0" animBg="1" autoUpdateAnimBg="0"/>
      <p:bldP spid="4105" grpId="0" bldLvl="0" animBg="1" autoUpdateAnimBg="0"/>
      <p:bldP spid="4106" grpId="0" bldLvl="0" animBg="1" autoUpdateAnimBg="0"/>
      <p:bldP spid="4107" grpId="0" bldLvl="0" animBg="1" autoUpdateAnimBg="0"/>
      <p:bldP spid="4108" grpId="0" bldLvl="0" animBg="1" autoUpdateAnimBg="0"/>
      <p:bldP spid="21" grpId="0" bldLvl="0" animBg="1" autoUpdateAnimBg="0"/>
      <p:bldP spid="22" grpId="0" bldLvl="0" animBg="1" autoUpdateAnimBg="0"/>
      <p:bldP spid="23" grpId="0" bldLvl="0" animBg="1" autoUpdateAnimBg="0"/>
      <p:bldP spid="24" grpId="0" bldLvl="0" animBg="1" autoUpdateAnimBg="0"/>
      <p:bldP spid="25" grpId="0" bldLvl="0" animBg="1" autoUpdateAnimBg="0"/>
      <p:bldP spid="26" grpId="0" bldLvl="0" animBg="1" autoUpdateAnimBg="0"/>
      <p:bldP spid="27" grpId="0" bldLvl="0" animBg="1" autoUpdateAnimBg="0"/>
      <p:bldP spid="28" grpId="0" bldLvl="0" animBg="1" autoUpdateAnimBg="0"/>
      <p:bldP spid="29" grpId="0" bldLvl="0" animBg="1" autoUpdateAnimBg="0"/>
      <p:bldP spid="30" grpId="0" bldLvl="0" animBg="1" autoUpdateAnimBg="0"/>
      <p:bldP spid="31" grpId="0" bldLvl="0" animBg="1" autoUpdateAnimBg="0"/>
      <p:bldP spid="32" grpId="0" bldLvl="0" animBg="1" autoUpdateAnimBg="0"/>
      <p:bldP spid="33" grpId="0" bldLvl="0" animBg="1" autoUpdateAnimBg="0"/>
      <p:bldP spid="34"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755994"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Four</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Calibri" pitchFamily="34" charset="0"/>
                <a:sym typeface="Calibri" pitchFamily="34" charset="0"/>
              </a:rPr>
              <a:t>范围管理计划</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3B129C1-9C34-4AC7-9172-1E5B325B13BD}"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20</a:t>
            </a:fld>
            <a:endParaRPr lang="zh-CN" altLang="en-US" sz="1800">
              <a:solidFill>
                <a:schemeClr val="tx1"/>
              </a:solidFill>
            </a:endParaRPr>
          </a:p>
        </p:txBody>
      </p:sp>
    </p:spTree>
    <p:extLst>
      <p:ext uri="{BB962C8B-B14F-4D97-AF65-F5344CB8AC3E}">
        <p14:creationId xmlns:p14="http://schemas.microsoft.com/office/powerpoint/2010/main" val="217355425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6"/>
          <p:cNvSpPr>
            <a:spLocks noChangeArrowheads="1"/>
          </p:cNvSpPr>
          <p:nvPr/>
        </p:nvSpPr>
        <p:spPr bwMode="auto">
          <a:xfrm>
            <a:off x="22123" y="641811"/>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25603" name="TextBox 7"/>
          <p:cNvSpPr>
            <a:spLocks noChangeArrowheads="1"/>
          </p:cNvSpPr>
          <p:nvPr/>
        </p:nvSpPr>
        <p:spPr bwMode="auto">
          <a:xfrm>
            <a:off x="22123" y="379873"/>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5384" name="矩形 23"/>
          <p:cNvSpPr>
            <a:spLocks noChangeArrowheads="1"/>
          </p:cNvSpPr>
          <p:nvPr/>
        </p:nvSpPr>
        <p:spPr bwMode="auto">
          <a:xfrm>
            <a:off x="22123" y="379873"/>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4-1 </a:t>
            </a:r>
            <a:r>
              <a:rPr lang="zh-CN" altLang="en-US" sz="2800" b="1" dirty="0">
                <a:solidFill>
                  <a:schemeClr val="bg1"/>
                </a:solidFill>
                <a:latin typeface="Calibri" pitchFamily="34" charset="0"/>
                <a:sym typeface="Calibri" pitchFamily="34" charset="0"/>
              </a:rPr>
              <a:t>需求工程范围</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392729152"/>
              </p:ext>
            </p:extLst>
          </p:nvPr>
        </p:nvGraphicFramePr>
        <p:xfrm>
          <a:off x="755736" y="1131650"/>
          <a:ext cx="7488519" cy="3188219"/>
        </p:xfrm>
        <a:graphic>
          <a:graphicData uri="http://schemas.openxmlformats.org/drawingml/2006/table">
            <a:tbl>
              <a:tblPr firstRow="1" firstCol="1" bandRow="1">
                <a:tableStyleId>{5C22544A-7EE6-4342-B048-85BDC9FD1C3A}</a:tableStyleId>
              </a:tblPr>
              <a:tblGrid>
                <a:gridCol w="1897884">
                  <a:extLst>
                    <a:ext uri="{9D8B030D-6E8A-4147-A177-3AD203B41FA5}">
                      <a16:colId xmlns:a16="http://schemas.microsoft.com/office/drawing/2014/main" val="20000"/>
                    </a:ext>
                  </a:extLst>
                </a:gridCol>
                <a:gridCol w="5590635">
                  <a:extLst>
                    <a:ext uri="{9D8B030D-6E8A-4147-A177-3AD203B41FA5}">
                      <a16:colId xmlns:a16="http://schemas.microsoft.com/office/drawing/2014/main" val="20001"/>
                    </a:ext>
                  </a:extLst>
                </a:gridCol>
              </a:tblGrid>
              <a:tr h="117180">
                <a:tc>
                  <a:txBody>
                    <a:bodyPr/>
                    <a:lstStyle/>
                    <a:p>
                      <a:pPr algn="just">
                        <a:spcAft>
                          <a:spcPts val="0"/>
                        </a:spcAft>
                      </a:pPr>
                      <a:r>
                        <a:rPr lang="zh-CN" sz="1200" kern="100" dirty="0">
                          <a:effectLst/>
                        </a:rPr>
                        <a:t>项目阶段</a:t>
                      </a:r>
                      <a:endParaRPr lang="zh-CN" sz="1200" kern="100" dirty="0">
                        <a:effectLst/>
                        <a:latin typeface="Times New Roman"/>
                        <a:ea typeface="宋体"/>
                      </a:endParaRPr>
                    </a:p>
                  </a:txBody>
                  <a:tcPr marL="40406" marR="40406" marT="0" marB="0"/>
                </a:tc>
                <a:tc>
                  <a:txBody>
                    <a:bodyPr/>
                    <a:lstStyle/>
                    <a:p>
                      <a:pPr algn="just">
                        <a:spcAft>
                          <a:spcPts val="0"/>
                        </a:spcAft>
                      </a:pPr>
                      <a:r>
                        <a:rPr lang="zh-CN" sz="1400" kern="100">
                          <a:effectLst/>
                        </a:rPr>
                        <a:t>具体内容</a:t>
                      </a:r>
                      <a:endParaRPr lang="zh-CN" sz="1400" kern="100">
                        <a:effectLst/>
                        <a:latin typeface="Times New Roman"/>
                        <a:ea typeface="宋体"/>
                      </a:endParaRPr>
                    </a:p>
                  </a:txBody>
                  <a:tcPr marL="40406" marR="40406" marT="0" marB="0"/>
                </a:tc>
                <a:extLst>
                  <a:ext uri="{0D108BD9-81ED-4DB2-BD59-A6C34878D82A}">
                    <a16:rowId xmlns:a16="http://schemas.microsoft.com/office/drawing/2014/main" val="10000"/>
                  </a:ext>
                </a:extLst>
              </a:tr>
              <a:tr h="378930">
                <a:tc>
                  <a:txBody>
                    <a:bodyPr/>
                    <a:lstStyle/>
                    <a:p>
                      <a:pPr algn="just">
                        <a:spcAft>
                          <a:spcPts val="0"/>
                        </a:spcAft>
                      </a:pPr>
                      <a:r>
                        <a:rPr lang="zh-CN" sz="1600" kern="100" dirty="0">
                          <a:effectLst/>
                        </a:rPr>
                        <a:t>需求获取</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编写项目与范围</a:t>
                      </a:r>
                      <a:r>
                        <a:rPr lang="zh-CN" altLang="en-US" sz="1400" kern="100" dirty="0">
                          <a:effectLst/>
                        </a:rPr>
                        <a:t>、</a:t>
                      </a:r>
                      <a:r>
                        <a:rPr lang="zh-CN" sz="1400" kern="100" dirty="0">
                          <a:effectLst/>
                        </a:rPr>
                        <a:t>确定需求开发过程</a:t>
                      </a:r>
                      <a:r>
                        <a:rPr lang="zh-CN" altLang="en-US" sz="1400" kern="100" dirty="0">
                          <a:effectLst/>
                        </a:rPr>
                        <a:t>、</a:t>
                      </a:r>
                      <a:r>
                        <a:rPr lang="zh-CN" sz="1400" kern="100" dirty="0">
                          <a:effectLst/>
                        </a:rPr>
                        <a:t>用户群分类</a:t>
                      </a:r>
                      <a:r>
                        <a:rPr lang="zh-CN" altLang="en-US" sz="1400" kern="100" dirty="0">
                          <a:effectLst/>
                        </a:rPr>
                        <a:t>、</a:t>
                      </a:r>
                      <a:r>
                        <a:rPr lang="zh-CN" sz="1400" kern="100" dirty="0">
                          <a:effectLst/>
                        </a:rPr>
                        <a:t>选择产品代表</a:t>
                      </a:r>
                      <a:r>
                        <a:rPr lang="zh-CN" altLang="en-US" sz="1400" kern="100" dirty="0">
                          <a:effectLst/>
                        </a:rPr>
                        <a:t>、</a:t>
                      </a:r>
                      <a:r>
                        <a:rPr lang="zh-CN" sz="1400" kern="100" dirty="0">
                          <a:effectLst/>
                        </a:rPr>
                        <a:t>建立核心队伍</a:t>
                      </a:r>
                      <a:r>
                        <a:rPr lang="zh-CN" altLang="en-US" sz="1400" kern="100" dirty="0">
                          <a:effectLst/>
                        </a:rPr>
                        <a:t>、</a:t>
                      </a:r>
                      <a:r>
                        <a:rPr lang="zh-CN" sz="1400" kern="100" dirty="0">
                          <a:effectLst/>
                        </a:rPr>
                        <a:t>进行访谈，确定使用实例</a:t>
                      </a:r>
                      <a:r>
                        <a:rPr lang="zh-CN" altLang="en-US" sz="1400" kern="100" dirty="0">
                          <a:effectLst/>
                        </a:rPr>
                        <a:t>、</a:t>
                      </a:r>
                      <a:r>
                        <a:rPr lang="zh-CN" sz="1400" kern="100" dirty="0">
                          <a:effectLst/>
                        </a:rPr>
                        <a:t>召开应用程序开发练习会议</a:t>
                      </a:r>
                      <a:r>
                        <a:rPr lang="zh-CN" altLang="en-US" sz="1400" kern="100" dirty="0">
                          <a:effectLst/>
                        </a:rPr>
                        <a:t>、</a:t>
                      </a:r>
                      <a:r>
                        <a:rPr lang="zh-CN" sz="1400" kern="100" dirty="0">
                          <a:effectLst/>
                        </a:rPr>
                        <a:t>分析用户工作流程</a:t>
                      </a:r>
                      <a:r>
                        <a:rPr lang="zh-CN" altLang="en-US" sz="1400" kern="100" dirty="0">
                          <a:effectLst/>
                        </a:rPr>
                        <a:t>、</a:t>
                      </a:r>
                      <a:r>
                        <a:rPr lang="zh-CN" sz="1400" kern="100" dirty="0">
                          <a:effectLst/>
                        </a:rPr>
                        <a:t>确定质量属性</a:t>
                      </a:r>
                      <a:r>
                        <a:rPr lang="zh-CN" altLang="en-US" sz="1400" kern="100" dirty="0">
                          <a:effectLst/>
                        </a:rPr>
                        <a:t>、</a:t>
                      </a:r>
                      <a:r>
                        <a:rPr lang="zh-CN" sz="1400" kern="100" dirty="0">
                          <a:effectLst/>
                        </a:rPr>
                        <a:t>检查问题报告</a:t>
                      </a:r>
                      <a:r>
                        <a:rPr lang="zh-CN" altLang="en-US" sz="1400" kern="100" dirty="0">
                          <a:effectLst/>
                        </a:rPr>
                        <a:t>、</a:t>
                      </a:r>
                      <a:r>
                        <a:rPr lang="zh-CN" sz="1400" kern="100" dirty="0">
                          <a:effectLst/>
                        </a:rPr>
                        <a:t>需求重用</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val="10001"/>
                  </a:ext>
                </a:extLst>
              </a:tr>
              <a:tr h="216015">
                <a:tc>
                  <a:txBody>
                    <a:bodyPr/>
                    <a:lstStyle/>
                    <a:p>
                      <a:pPr algn="just">
                        <a:spcAft>
                          <a:spcPts val="0"/>
                        </a:spcAft>
                      </a:pPr>
                      <a:r>
                        <a:rPr lang="zh-CN" sz="1600" kern="100" dirty="0">
                          <a:effectLst/>
                        </a:rPr>
                        <a:t>需求分析</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绘制关联图</a:t>
                      </a:r>
                      <a:r>
                        <a:rPr lang="zh-CN" altLang="en-US" sz="1400" kern="100" dirty="0">
                          <a:effectLst/>
                        </a:rPr>
                        <a:t>、</a:t>
                      </a:r>
                      <a:r>
                        <a:rPr lang="zh-CN" sz="1400" kern="100" dirty="0">
                          <a:effectLst/>
                        </a:rPr>
                        <a:t>创建开发原型</a:t>
                      </a:r>
                      <a:r>
                        <a:rPr lang="zh-CN" altLang="en-US" sz="1400" kern="100" dirty="0">
                          <a:effectLst/>
                        </a:rPr>
                        <a:t>、</a:t>
                      </a:r>
                      <a:r>
                        <a:rPr lang="zh-CN" sz="1400" kern="100" dirty="0">
                          <a:effectLst/>
                        </a:rPr>
                        <a:t>分析可行性</a:t>
                      </a:r>
                      <a:r>
                        <a:rPr lang="zh-CN" altLang="en-US" sz="1400" kern="100" dirty="0">
                          <a:effectLst/>
                        </a:rPr>
                        <a:t>、</a:t>
                      </a:r>
                      <a:r>
                        <a:rPr lang="zh-CN" sz="1400" kern="100" dirty="0">
                          <a:effectLst/>
                        </a:rPr>
                        <a:t>确定需求优先级</a:t>
                      </a:r>
                      <a:r>
                        <a:rPr lang="zh-CN" altLang="en-US" sz="1400" kern="100" dirty="0">
                          <a:effectLst/>
                        </a:rPr>
                        <a:t>、</a:t>
                      </a:r>
                      <a:r>
                        <a:rPr lang="zh-CN" sz="1400" kern="100" dirty="0">
                          <a:effectLst/>
                        </a:rPr>
                        <a:t>为需求建立模型</a:t>
                      </a:r>
                      <a:r>
                        <a:rPr lang="zh-CN" altLang="en-US" sz="1400" kern="100" dirty="0">
                          <a:effectLst/>
                        </a:rPr>
                        <a:t>、</a:t>
                      </a:r>
                      <a:r>
                        <a:rPr lang="zh-CN" sz="1400" kern="100" dirty="0">
                          <a:effectLst/>
                        </a:rPr>
                        <a:t>编写《数据字典》</a:t>
                      </a:r>
                      <a:r>
                        <a:rPr lang="zh-CN" altLang="en-US" sz="1400" kern="100" dirty="0">
                          <a:effectLst/>
                        </a:rPr>
                        <a:t>、</a:t>
                      </a:r>
                      <a:r>
                        <a:rPr lang="zh-CN" sz="1400" kern="100" dirty="0">
                          <a:effectLst/>
                        </a:rPr>
                        <a:t>应用质量功能调配</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val="10002"/>
                  </a:ext>
                </a:extLst>
              </a:tr>
              <a:tr h="216015">
                <a:tc>
                  <a:txBody>
                    <a:bodyPr/>
                    <a:lstStyle/>
                    <a:p>
                      <a:pPr algn="just">
                        <a:spcAft>
                          <a:spcPts val="0"/>
                        </a:spcAft>
                      </a:pPr>
                      <a:r>
                        <a:rPr lang="zh-CN" sz="1600" kern="100" dirty="0">
                          <a:effectLst/>
                        </a:rPr>
                        <a:t>需求规格说明</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采用软件需求规格说明模版标明需求来源</a:t>
                      </a:r>
                      <a:r>
                        <a:rPr lang="zh-CN" altLang="en-US" sz="1400" kern="100" dirty="0">
                          <a:effectLst/>
                        </a:rPr>
                        <a:t>、</a:t>
                      </a:r>
                      <a:r>
                        <a:rPr lang="zh-CN" sz="1400" kern="100" dirty="0">
                          <a:effectLst/>
                        </a:rPr>
                        <a:t>为每一项需求注上标号</a:t>
                      </a:r>
                      <a:r>
                        <a:rPr lang="zh-CN" altLang="en-US" sz="1400" kern="100" dirty="0">
                          <a:effectLst/>
                        </a:rPr>
                        <a:t>、</a:t>
                      </a:r>
                      <a:r>
                        <a:rPr lang="zh-CN" sz="1400" kern="100" dirty="0">
                          <a:effectLst/>
                        </a:rPr>
                        <a:t>记录业务规范</a:t>
                      </a:r>
                      <a:r>
                        <a:rPr lang="zh-CN" altLang="en-US" sz="1400" kern="100" dirty="0">
                          <a:effectLst/>
                        </a:rPr>
                        <a:t>、</a:t>
                      </a:r>
                      <a:r>
                        <a:rPr lang="zh-CN" sz="1400" kern="100" dirty="0">
                          <a:effectLst/>
                        </a:rPr>
                        <a:t>创建需求跟踪能力矩阵</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val="10003"/>
                  </a:ext>
                </a:extLst>
              </a:tr>
              <a:tr h="216015">
                <a:tc>
                  <a:txBody>
                    <a:bodyPr/>
                    <a:lstStyle/>
                    <a:p>
                      <a:pPr algn="just">
                        <a:spcAft>
                          <a:spcPts val="0"/>
                        </a:spcAft>
                      </a:pPr>
                      <a:r>
                        <a:rPr lang="zh-CN" sz="1600" kern="100" dirty="0">
                          <a:effectLst/>
                        </a:rPr>
                        <a:t>需求规格审核</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审查需求文档</a:t>
                      </a:r>
                      <a:r>
                        <a:rPr lang="zh-CN" altLang="en-US" sz="1400" kern="100" dirty="0">
                          <a:effectLst/>
                        </a:rPr>
                        <a:t>、</a:t>
                      </a:r>
                      <a:r>
                        <a:rPr lang="zh-CN" sz="1400" kern="100" dirty="0">
                          <a:effectLst/>
                        </a:rPr>
                        <a:t>编写《测试用例》</a:t>
                      </a:r>
                      <a:r>
                        <a:rPr lang="zh-CN" altLang="en-US" sz="1400" kern="100" dirty="0">
                          <a:effectLst/>
                        </a:rPr>
                        <a:t>、</a:t>
                      </a:r>
                      <a:r>
                        <a:rPr lang="zh-CN" sz="1400" kern="100" dirty="0">
                          <a:effectLst/>
                        </a:rPr>
                        <a:t>编写《用户手册》</a:t>
                      </a:r>
                      <a:r>
                        <a:rPr lang="zh-CN" altLang="en-US" sz="1400" kern="100" dirty="0">
                          <a:effectLst/>
                        </a:rPr>
                        <a:t>、</a:t>
                      </a:r>
                      <a:r>
                        <a:rPr lang="zh-CN" sz="1400" kern="100" dirty="0">
                          <a:effectLst/>
                        </a:rPr>
                        <a:t>确定合格的标准</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val="10004"/>
                  </a:ext>
                </a:extLst>
              </a:tr>
              <a:tr h="1054619">
                <a:tc>
                  <a:txBody>
                    <a:bodyPr/>
                    <a:lstStyle/>
                    <a:p>
                      <a:pPr algn="just">
                        <a:spcAft>
                          <a:spcPts val="0"/>
                        </a:spcAft>
                      </a:pPr>
                      <a:r>
                        <a:rPr lang="zh-CN" sz="1600" kern="100" dirty="0">
                          <a:effectLst/>
                        </a:rPr>
                        <a:t>需求管理</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确定变更控制过程</a:t>
                      </a:r>
                      <a:r>
                        <a:rPr lang="zh-CN" altLang="en-US" sz="1400" kern="100" dirty="0">
                          <a:effectLst/>
                        </a:rPr>
                        <a:t>、</a:t>
                      </a:r>
                      <a:r>
                        <a:rPr lang="zh-CN" sz="1400" kern="100" dirty="0">
                          <a:effectLst/>
                        </a:rPr>
                        <a:t>建立变更控制委员会</a:t>
                      </a:r>
                      <a:r>
                        <a:rPr lang="zh-CN" altLang="en-US" sz="1400" kern="100" dirty="0">
                          <a:effectLst/>
                        </a:rPr>
                        <a:t>、</a:t>
                      </a:r>
                      <a:r>
                        <a:rPr lang="zh-CN" sz="1400" kern="100" dirty="0">
                          <a:effectLst/>
                        </a:rPr>
                        <a:t>进行变更影响分析，产出《变更影响分析》文档</a:t>
                      </a:r>
                      <a:r>
                        <a:rPr lang="zh-CN" altLang="en-US" sz="1400" kern="100" dirty="0">
                          <a:effectLst/>
                        </a:rPr>
                        <a:t>、</a:t>
                      </a:r>
                      <a:r>
                        <a:rPr lang="zh-CN" sz="1400" kern="100" dirty="0">
                          <a:effectLst/>
                        </a:rPr>
                        <a:t>跟踪每一项变更</a:t>
                      </a:r>
                      <a:r>
                        <a:rPr lang="zh-CN" altLang="en-US" sz="1400" kern="100" dirty="0">
                          <a:effectLst/>
                        </a:rPr>
                        <a:t>、</a:t>
                      </a:r>
                      <a:r>
                        <a:rPr lang="zh-CN" sz="1400" kern="100" dirty="0">
                          <a:effectLst/>
                        </a:rPr>
                        <a:t>编写《需求文档》的基准版本和控制版本</a:t>
                      </a:r>
                      <a:r>
                        <a:rPr lang="zh-CN" altLang="en-US" sz="1400" kern="100" dirty="0">
                          <a:effectLst/>
                        </a:rPr>
                        <a:t>、</a:t>
                      </a:r>
                      <a:r>
                        <a:rPr lang="zh-CN" sz="1400" kern="100" dirty="0">
                          <a:effectLst/>
                        </a:rPr>
                        <a:t>维护变更历史记录</a:t>
                      </a:r>
                      <a:r>
                        <a:rPr lang="zh-CN" altLang="en-US" sz="1400" kern="100" dirty="0">
                          <a:effectLst/>
                        </a:rPr>
                        <a:t>、</a:t>
                      </a:r>
                      <a:r>
                        <a:rPr lang="zh-CN" sz="1400" kern="100" dirty="0">
                          <a:effectLst/>
                        </a:rPr>
                        <a:t>跟踪需求状态</a:t>
                      </a:r>
                      <a:r>
                        <a:rPr lang="zh-CN" altLang="en-US" sz="1400" kern="100" dirty="0">
                          <a:effectLst/>
                        </a:rPr>
                        <a:t>、</a:t>
                      </a:r>
                      <a:r>
                        <a:rPr lang="zh-CN" sz="1400" kern="100" dirty="0">
                          <a:effectLst/>
                        </a:rPr>
                        <a:t>衡量需求稳定性</a:t>
                      </a:r>
                      <a:r>
                        <a:rPr lang="zh-CN" altLang="en-US" sz="1400" kern="100" dirty="0">
                          <a:effectLst/>
                        </a:rPr>
                        <a:t>、</a:t>
                      </a:r>
                      <a:r>
                        <a:rPr lang="zh-CN" sz="1400" kern="100" dirty="0">
                          <a:effectLst/>
                        </a:rPr>
                        <a:t>使用需求管理工具</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val="10005"/>
                  </a:ext>
                </a:extLst>
              </a:tr>
            </a:tbl>
          </a:graphicData>
        </a:graphic>
      </p:graphicFrame>
      <p:sp>
        <p:nvSpPr>
          <p:cNvPr id="3" name="日期占位符 2"/>
          <p:cNvSpPr>
            <a:spLocks noGrp="1"/>
          </p:cNvSpPr>
          <p:nvPr>
            <p:ph type="dt" sz="half" idx="10"/>
          </p:nvPr>
        </p:nvSpPr>
        <p:spPr/>
        <p:txBody>
          <a:bodyPr/>
          <a:lstStyle/>
          <a:p>
            <a:pPr>
              <a:defRPr/>
            </a:pPr>
            <a:fld id="{E18E23DD-08AD-491E-8202-FEE2D1B81CC0}"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21</a:t>
            </a:fld>
            <a:endParaRPr lang="zh-CN" altLang="en-US" sz="1800" dirty="0">
              <a:solidFill>
                <a:schemeClr val="tx1"/>
              </a:solidFill>
            </a:endParaRPr>
          </a:p>
        </p:txBody>
      </p:sp>
      <p:sp>
        <p:nvSpPr>
          <p:cNvPr id="5" name="TextBox 4"/>
          <p:cNvSpPr txBox="1"/>
          <p:nvPr/>
        </p:nvSpPr>
        <p:spPr>
          <a:xfrm>
            <a:off x="8273611" y="4083855"/>
            <a:ext cx="540533" cy="276999"/>
          </a:xfrm>
          <a:prstGeom prst="rect">
            <a:avLst/>
          </a:prstGeom>
          <a:noFill/>
        </p:spPr>
        <p:txBody>
          <a:bodyPr wrap="none" rtlCol="0">
            <a:spAutoFit/>
          </a:bodyPr>
          <a:lstStyle/>
          <a:p>
            <a:r>
              <a:rPr lang="en-US" altLang="zh-CN" sz="1200" b="1" dirty="0">
                <a:solidFill>
                  <a:srgbClr val="000000"/>
                </a:solidFill>
                <a:latin typeface="Calibri" pitchFamily="34" charset="0"/>
                <a:sym typeface="Calibri" pitchFamily="34" charset="0"/>
              </a:rPr>
              <a:t>[2][5]</a:t>
            </a:r>
            <a:endParaRPr lang="zh-CN" altLang="en-US" sz="1200"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384"/>
                                        </p:tgtEl>
                                        <p:attrNameLst>
                                          <p:attrName>style.visibility</p:attrName>
                                        </p:attrNameLst>
                                      </p:cBhvr>
                                      <p:to>
                                        <p:strVal val="visible"/>
                                      </p:to>
                                    </p:set>
                                    <p:anim calcmode="lin" valueType="num">
                                      <p:cBhvr>
                                        <p:cTn id="7" dur="750" fill="hold"/>
                                        <p:tgtEl>
                                          <p:spTgt spid="15384"/>
                                        </p:tgtEl>
                                        <p:attrNameLst>
                                          <p:attrName>ppt_x</p:attrName>
                                        </p:attrNameLst>
                                      </p:cBhvr>
                                      <p:tavLst>
                                        <p:tav tm="0">
                                          <p:val>
                                            <p:strVal val="0-#ppt_w/2"/>
                                          </p:val>
                                        </p:tav>
                                        <p:tav tm="100000">
                                          <p:val>
                                            <p:strVal val="#ppt_x"/>
                                          </p:val>
                                        </p:tav>
                                      </p:tavLst>
                                    </p:anim>
                                    <p:anim calcmode="lin" valueType="num">
                                      <p:cBhvr>
                                        <p:cTn id="8" dur="750" fill="hold"/>
                                        <p:tgtEl>
                                          <p:spTgt spid="1538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4" grpId="0" bldLvl="0" autoUpdateAnimBg="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62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6404" name="矩形 33"/>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4-2 WBS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sp>
        <p:nvSpPr>
          <p:cNvPr id="5" name="日期占位符 4"/>
          <p:cNvSpPr>
            <a:spLocks noGrp="1"/>
          </p:cNvSpPr>
          <p:nvPr>
            <p:ph type="dt" sz="half" idx="10"/>
          </p:nvPr>
        </p:nvSpPr>
        <p:spPr/>
        <p:txBody>
          <a:bodyPr/>
          <a:lstStyle/>
          <a:p>
            <a:pPr>
              <a:defRPr/>
            </a:pPr>
            <a:fld id="{828F1D70-9830-4FC3-95FF-5F1CF71E73E1}" type="datetime1">
              <a:rPr lang="zh-CN" altLang="en-US" smtClean="0"/>
              <a:t>2018/11/21</a:t>
            </a:fld>
            <a:endParaRPr lang="zh-CN" altLang="en-US" sz="1800">
              <a:solidFill>
                <a:schemeClr val="tx1"/>
              </a:solidFill>
            </a:endParaRPr>
          </a:p>
        </p:txBody>
      </p:sp>
      <p:sp>
        <p:nvSpPr>
          <p:cNvPr id="6" name="灯片编号占位符 5"/>
          <p:cNvSpPr>
            <a:spLocks noGrp="1"/>
          </p:cNvSpPr>
          <p:nvPr>
            <p:ph type="sldNum" sz="quarter" idx="12"/>
          </p:nvPr>
        </p:nvSpPr>
        <p:spPr/>
        <p:txBody>
          <a:bodyPr/>
          <a:lstStyle/>
          <a:p>
            <a:pPr>
              <a:defRPr/>
            </a:pPr>
            <a:fld id="{F68E87E3-DF09-4D36-A1C1-C0E671047C58}" type="slidenum">
              <a:rPr lang="zh-CN" altLang="en-US" smtClean="0"/>
              <a:pPr>
                <a:defRPr/>
              </a:pPr>
              <a:t>22</a:t>
            </a:fld>
            <a:endParaRPr lang="zh-CN" altLang="en-US" sz="1800">
              <a:solidFill>
                <a:schemeClr val="tx1"/>
              </a:solidFill>
            </a:endParaRPr>
          </a:p>
        </p:txBody>
      </p:sp>
      <p:pic>
        <p:nvPicPr>
          <p:cNvPr id="8" name="图片 7"/>
          <p:cNvPicPr/>
          <p:nvPr/>
        </p:nvPicPr>
        <p:blipFill>
          <a:blip r:embed="rId3"/>
          <a:stretch>
            <a:fillRect/>
          </a:stretch>
        </p:blipFill>
        <p:spPr>
          <a:xfrm>
            <a:off x="899745" y="888595"/>
            <a:ext cx="7488520" cy="4102735"/>
          </a:xfrm>
          <a:prstGeom prst="rect">
            <a:avLst/>
          </a:prstGeom>
        </p:spPr>
      </p:pic>
    </p:spTree>
    <p:extLst>
      <p:ext uri="{BB962C8B-B14F-4D97-AF65-F5344CB8AC3E}">
        <p14:creationId xmlns:p14="http://schemas.microsoft.com/office/powerpoint/2010/main" val="350411725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04"/>
                                        </p:tgtEl>
                                        <p:attrNameLst>
                                          <p:attrName>style.visibility</p:attrName>
                                        </p:attrNameLst>
                                      </p:cBhvr>
                                      <p:to>
                                        <p:strVal val="visible"/>
                                      </p:to>
                                    </p:set>
                                    <p:anim calcmode="lin" valueType="num">
                                      <p:cBhvr>
                                        <p:cTn id="7" dur="750" fill="hold"/>
                                        <p:tgtEl>
                                          <p:spTgt spid="16404"/>
                                        </p:tgtEl>
                                        <p:attrNameLst>
                                          <p:attrName>ppt_x</p:attrName>
                                        </p:attrNameLst>
                                      </p:cBhvr>
                                      <p:tavLst>
                                        <p:tav tm="0">
                                          <p:val>
                                            <p:strVal val="0-#ppt_w/2"/>
                                          </p:val>
                                        </p:tav>
                                        <p:tav tm="100000">
                                          <p:val>
                                            <p:strVal val="#ppt_x"/>
                                          </p:val>
                                        </p:tav>
                                      </p:tavLst>
                                    </p:anim>
                                    <p:anim calcmode="lin" valueType="num">
                                      <p:cBhvr>
                                        <p:cTn id="8" dur="750" fill="hold"/>
                                        <p:tgtEl>
                                          <p:spTgt spid="164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4"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62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6404" name="矩形 33"/>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4-2 WBS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770" y="889000"/>
            <a:ext cx="7056490" cy="420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日期占位符 4"/>
          <p:cNvSpPr>
            <a:spLocks noGrp="1"/>
          </p:cNvSpPr>
          <p:nvPr>
            <p:ph type="dt" sz="half" idx="10"/>
          </p:nvPr>
        </p:nvSpPr>
        <p:spPr/>
        <p:txBody>
          <a:bodyPr/>
          <a:lstStyle/>
          <a:p>
            <a:pPr>
              <a:defRPr/>
            </a:pPr>
            <a:fld id="{828F1D70-9830-4FC3-95FF-5F1CF71E73E1}" type="datetime1">
              <a:rPr lang="zh-CN" altLang="en-US" smtClean="0"/>
              <a:t>2018/11/21</a:t>
            </a:fld>
            <a:endParaRPr lang="zh-CN" altLang="en-US" sz="1800">
              <a:solidFill>
                <a:schemeClr val="tx1"/>
              </a:solidFill>
            </a:endParaRPr>
          </a:p>
        </p:txBody>
      </p:sp>
      <p:sp>
        <p:nvSpPr>
          <p:cNvPr id="6" name="灯片编号占位符 5"/>
          <p:cNvSpPr>
            <a:spLocks noGrp="1"/>
          </p:cNvSpPr>
          <p:nvPr>
            <p:ph type="sldNum" sz="quarter" idx="12"/>
          </p:nvPr>
        </p:nvSpPr>
        <p:spPr/>
        <p:txBody>
          <a:bodyPr/>
          <a:lstStyle/>
          <a:p>
            <a:pPr>
              <a:defRPr/>
            </a:pPr>
            <a:fld id="{F68E87E3-DF09-4D36-A1C1-C0E671047C58}" type="slidenum">
              <a:rPr lang="zh-CN" altLang="en-US" smtClean="0"/>
              <a:pPr>
                <a:defRPr/>
              </a:pPr>
              <a:t>23</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04"/>
                                        </p:tgtEl>
                                        <p:attrNameLst>
                                          <p:attrName>style.visibility</p:attrName>
                                        </p:attrNameLst>
                                      </p:cBhvr>
                                      <p:to>
                                        <p:strVal val="visible"/>
                                      </p:to>
                                    </p:set>
                                    <p:anim calcmode="lin" valueType="num">
                                      <p:cBhvr>
                                        <p:cTn id="7" dur="750" fill="hold"/>
                                        <p:tgtEl>
                                          <p:spTgt spid="16404"/>
                                        </p:tgtEl>
                                        <p:attrNameLst>
                                          <p:attrName>ppt_x</p:attrName>
                                        </p:attrNameLst>
                                      </p:cBhvr>
                                      <p:tavLst>
                                        <p:tav tm="0">
                                          <p:val>
                                            <p:strVal val="0-#ppt_w/2"/>
                                          </p:val>
                                        </p:tav>
                                        <p:tav tm="100000">
                                          <p:val>
                                            <p:strVal val="#ppt_x"/>
                                          </p:val>
                                        </p:tav>
                                      </p:tavLst>
                                    </p:anim>
                                    <p:anim calcmode="lin" valueType="num">
                                      <p:cBhvr>
                                        <p:cTn id="8" dur="750" fill="hold"/>
                                        <p:tgtEl>
                                          <p:spTgt spid="1640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16386"/>
                                        </p:tgtEl>
                                        <p:attrNameLst>
                                          <p:attrName>style.visibility</p:attrName>
                                        </p:attrNameLst>
                                      </p:cBhvr>
                                      <p:to>
                                        <p:strVal val="visible"/>
                                      </p:to>
                                    </p:set>
                                    <p:animEffect transition="in" filter="fade">
                                      <p:cBhvr>
                                        <p:cTn id="12"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4"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65590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Five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成本管理计划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7E3CD9FE-4A15-468F-9403-4678C0704B22}"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24</a:t>
            </a:fld>
            <a:endParaRPr lang="zh-CN" altLang="en-US" sz="1800">
              <a:solidFill>
                <a:schemeClr val="tx1"/>
              </a:solidFill>
            </a:endParaRPr>
          </a:p>
        </p:txBody>
      </p:sp>
    </p:spTree>
    <p:extLst>
      <p:ext uri="{BB962C8B-B14F-4D97-AF65-F5344CB8AC3E}">
        <p14:creationId xmlns:p14="http://schemas.microsoft.com/office/powerpoint/2010/main" val="31121474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5-1 </a:t>
            </a:r>
            <a:r>
              <a:rPr lang="zh-CN" altLang="en-US" sz="2800" b="1" dirty="0">
                <a:solidFill>
                  <a:schemeClr val="bg1"/>
                </a:solidFill>
                <a:latin typeface="Calibri" pitchFamily="34" charset="0"/>
                <a:sym typeface="Calibri" pitchFamily="34" charset="0"/>
              </a:rPr>
              <a:t>成本管理</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423840" y="1156205"/>
            <a:ext cx="849792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2018</a:t>
            </a:r>
            <a:r>
              <a:rPr lang="zh-CN" altLang="en-US" sz="1600" b="1" dirty="0">
                <a:solidFill>
                  <a:srgbClr val="000000"/>
                </a:solidFill>
                <a:latin typeface="Calibri" pitchFamily="34" charset="0"/>
                <a:sym typeface="Calibri" pitchFamily="34" charset="0"/>
              </a:rPr>
              <a:t>年杭州社会平均标准时薪平均看</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以一年</a:t>
            </a:r>
            <a:r>
              <a:rPr lang="en-US" altLang="zh-CN" sz="1600" b="1" dirty="0">
                <a:solidFill>
                  <a:srgbClr val="000000"/>
                </a:solidFill>
                <a:latin typeface="Calibri" pitchFamily="34" charset="0"/>
                <a:sym typeface="Calibri" pitchFamily="34" charset="0"/>
              </a:rPr>
              <a:t>20D/M*12M=240D</a:t>
            </a:r>
            <a:r>
              <a:rPr lang="zh-CN" altLang="en-US" sz="1600" b="1" dirty="0">
                <a:solidFill>
                  <a:srgbClr val="000000"/>
                </a:solidFill>
                <a:latin typeface="Calibri" pitchFamily="34" charset="0"/>
                <a:sym typeface="Calibri" pitchFamily="34" charset="0"/>
              </a:rPr>
              <a:t>，一天工作</a:t>
            </a:r>
            <a:r>
              <a:rPr lang="en-US" altLang="zh-CN" sz="1600" b="1" dirty="0">
                <a:solidFill>
                  <a:srgbClr val="000000"/>
                </a:solidFill>
                <a:latin typeface="Calibri" pitchFamily="34" charset="0"/>
                <a:sym typeface="Calibri" pitchFamily="34" charset="0"/>
              </a:rPr>
              <a:t>8</a:t>
            </a:r>
            <a:r>
              <a:rPr lang="zh-CN" altLang="en-US" sz="1600" b="1" dirty="0">
                <a:solidFill>
                  <a:srgbClr val="000000"/>
                </a:solidFill>
                <a:latin typeface="Calibri" pitchFamily="34" charset="0"/>
                <a:sym typeface="Calibri" pitchFamily="34" charset="0"/>
              </a:rPr>
              <a:t>小时为准</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人均工资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 </a:t>
            </a:r>
            <a:r>
              <a:rPr lang="en-US" altLang="zh-CN" sz="1600" b="1" dirty="0">
                <a:solidFill>
                  <a:srgbClr val="000000"/>
                </a:solidFill>
                <a:latin typeface="Calibri" pitchFamily="34" charset="0"/>
                <a:sym typeface="Calibri" pitchFamily="34" charset="0"/>
              </a:rPr>
              <a:t>= 74318/240/8=38.7</a:t>
            </a:r>
            <a:r>
              <a:rPr lang="zh-CN" altLang="en-US" sz="1600" b="1" dirty="0">
                <a:solidFill>
                  <a:srgbClr val="000000"/>
                </a:solidFill>
                <a:latin typeface="Calibri" pitchFamily="34" charset="0"/>
                <a:sym typeface="Calibri" pitchFamily="34" charset="0"/>
              </a:rPr>
              <a:t>元</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按</a:t>
            </a:r>
            <a:r>
              <a:rPr lang="en-US" altLang="zh-CN" sz="1600" b="1" dirty="0">
                <a:solidFill>
                  <a:srgbClr val="000000"/>
                </a:solidFill>
                <a:latin typeface="Calibri" pitchFamily="34" charset="0"/>
                <a:sym typeface="Calibri" pitchFamily="34" charset="0"/>
              </a:rPr>
              <a:t>IT</a:t>
            </a:r>
            <a:r>
              <a:rPr lang="zh-CN" altLang="en-US" sz="1600" b="1" dirty="0">
                <a:solidFill>
                  <a:srgbClr val="000000"/>
                </a:solidFill>
                <a:latin typeface="Calibri" pitchFamily="34" charset="0"/>
                <a:sym typeface="Calibri" pitchFamily="34" charset="0"/>
              </a:rPr>
              <a:t>行业</a:t>
            </a:r>
            <a:r>
              <a:rPr lang="en-US" altLang="zh-CN" sz="1600" b="1" dirty="0">
                <a:solidFill>
                  <a:srgbClr val="000000"/>
                </a:solidFill>
                <a:latin typeface="Calibri" pitchFamily="34" charset="0"/>
                <a:sym typeface="Calibri" pitchFamily="34" charset="0"/>
              </a:rPr>
              <a:t>1.5</a:t>
            </a:r>
            <a:r>
              <a:rPr lang="zh-CN" altLang="en-US" sz="1600" b="1" dirty="0">
                <a:solidFill>
                  <a:srgbClr val="000000"/>
                </a:solidFill>
                <a:latin typeface="Calibri" pitchFamily="34" charset="0"/>
                <a:sym typeface="Calibri" pitchFamily="34" charset="0"/>
              </a:rPr>
              <a:t>的权重，人均工资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 </a:t>
            </a:r>
            <a:r>
              <a:rPr lang="en-US" altLang="zh-CN" sz="1600" b="1" dirty="0">
                <a:solidFill>
                  <a:srgbClr val="000000"/>
                </a:solidFill>
                <a:latin typeface="Calibri" pitchFamily="34" charset="0"/>
                <a:sym typeface="Calibri" pitchFamily="34" charset="0"/>
              </a:rPr>
              <a:t>= 1.5*74318/240/8=58.05</a:t>
            </a:r>
            <a:r>
              <a:rPr lang="zh-CN" altLang="en-US" sz="1600" b="1" dirty="0">
                <a:solidFill>
                  <a:srgbClr val="000000"/>
                </a:solidFill>
                <a:latin typeface="Calibri" pitchFamily="34" charset="0"/>
                <a:sym typeface="Calibri" pitchFamily="34" charset="0"/>
              </a:rPr>
              <a:t>（元</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项目总共</a:t>
            </a:r>
            <a:r>
              <a:rPr lang="en-US" altLang="zh-CN" sz="1600" b="1" dirty="0">
                <a:solidFill>
                  <a:srgbClr val="000000"/>
                </a:solidFill>
                <a:latin typeface="Calibri" pitchFamily="34" charset="0"/>
                <a:sym typeface="Calibri" pitchFamily="34" charset="0"/>
              </a:rPr>
              <a:t>120</a:t>
            </a:r>
            <a:r>
              <a:rPr lang="zh-CN" altLang="en-US" sz="1600" b="1" dirty="0">
                <a:solidFill>
                  <a:srgbClr val="000000"/>
                </a:solidFill>
                <a:latin typeface="Calibri" pitchFamily="34" charset="0"/>
                <a:sym typeface="Calibri" pitchFamily="34" charset="0"/>
              </a:rPr>
              <a:t>天，按每人每天工作</a:t>
            </a: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小时来算，需要</a:t>
            </a:r>
            <a:r>
              <a:rPr lang="en-US" altLang="zh-CN" sz="1600" b="1" dirty="0">
                <a:solidFill>
                  <a:srgbClr val="000000"/>
                </a:solidFill>
                <a:latin typeface="Calibri" pitchFamily="34" charset="0"/>
                <a:sym typeface="Calibri" pitchFamily="34" charset="0"/>
              </a:rPr>
              <a:t>34830</a:t>
            </a:r>
            <a:r>
              <a:rPr lang="zh-CN" altLang="en-US" sz="1600" b="1" dirty="0">
                <a:solidFill>
                  <a:srgbClr val="000000"/>
                </a:solidFill>
                <a:latin typeface="Calibri" pitchFamily="34" charset="0"/>
                <a:sym typeface="Calibri" pitchFamily="34" charset="0"/>
              </a:rPr>
              <a:t>元</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软件使用无支出（使用的软件是开源的或是破解的）</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项目需要借用一些服务器如阿里云服务器，半年租用价格为</a:t>
            </a:r>
            <a:r>
              <a:rPr lang="en-US" altLang="zh-CN" sz="1600" b="1" dirty="0">
                <a:solidFill>
                  <a:srgbClr val="000000"/>
                </a:solidFill>
                <a:latin typeface="Calibri" pitchFamily="34" charset="0"/>
                <a:sym typeface="Calibri" pitchFamily="34" charset="0"/>
              </a:rPr>
              <a:t>59</a:t>
            </a:r>
            <a:r>
              <a:rPr lang="zh-CN" altLang="en-US" sz="1600" b="1" dirty="0">
                <a:solidFill>
                  <a:srgbClr val="000000"/>
                </a:solidFill>
                <a:latin typeface="Calibri" pitchFamily="34" charset="0"/>
                <a:sym typeface="Calibri" pitchFamily="34" charset="0"/>
              </a:rPr>
              <a:t>元（学生价）</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总计：</a:t>
            </a:r>
            <a:r>
              <a:rPr lang="en-US" altLang="zh-CN" sz="1600" b="1" dirty="0">
                <a:solidFill>
                  <a:srgbClr val="000000"/>
                </a:solidFill>
                <a:latin typeface="Calibri" pitchFamily="34" charset="0"/>
                <a:sym typeface="Calibri" pitchFamily="34" charset="0"/>
              </a:rPr>
              <a:t>34800-36800</a:t>
            </a:r>
            <a:r>
              <a:rPr lang="zh-CN" altLang="en-US" sz="1600" b="1" dirty="0">
                <a:solidFill>
                  <a:srgbClr val="000000"/>
                </a:solidFill>
                <a:latin typeface="Calibri" pitchFamily="34" charset="0"/>
                <a:sym typeface="Calibri" pitchFamily="34" charset="0"/>
              </a:rPr>
              <a:t>元</a:t>
            </a:r>
          </a:p>
        </p:txBody>
      </p:sp>
      <p:sp>
        <p:nvSpPr>
          <p:cNvPr id="2" name="日期占位符 1"/>
          <p:cNvSpPr>
            <a:spLocks noGrp="1"/>
          </p:cNvSpPr>
          <p:nvPr>
            <p:ph type="dt" sz="half" idx="10"/>
          </p:nvPr>
        </p:nvSpPr>
        <p:spPr/>
        <p:txBody>
          <a:bodyPr/>
          <a:lstStyle/>
          <a:p>
            <a:pPr>
              <a:defRPr/>
            </a:pPr>
            <a:fld id="{2338F961-637D-473B-94E3-B09A0E8AECF1}"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25</a:t>
            </a:fld>
            <a:endParaRPr lang="zh-CN" altLang="en-US" sz="1800">
              <a:solidFill>
                <a:schemeClr val="tx1"/>
              </a:solidFill>
            </a:endParaRPr>
          </a:p>
        </p:txBody>
      </p:sp>
    </p:spTree>
    <p:extLst>
      <p:ext uri="{BB962C8B-B14F-4D97-AF65-F5344CB8AC3E}">
        <p14:creationId xmlns:p14="http://schemas.microsoft.com/office/powerpoint/2010/main" val="24656768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46424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Six</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质量管理计划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26</a:t>
            </a:fld>
            <a:endParaRPr lang="zh-CN" altLang="en-US" sz="1800">
              <a:solidFill>
                <a:schemeClr val="tx1"/>
              </a:solidFill>
            </a:endParaRPr>
          </a:p>
        </p:txBody>
      </p:sp>
    </p:spTree>
    <p:extLst>
      <p:ext uri="{BB962C8B-B14F-4D97-AF65-F5344CB8AC3E}">
        <p14:creationId xmlns:p14="http://schemas.microsoft.com/office/powerpoint/2010/main" val="87318661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6-1 </a:t>
            </a:r>
            <a:r>
              <a:rPr lang="zh-CN" altLang="en-US" sz="2800" b="1" dirty="0">
                <a:solidFill>
                  <a:schemeClr val="bg1"/>
                </a:solidFill>
                <a:latin typeface="Calibri" pitchFamily="34" charset="0"/>
                <a:sym typeface="Calibri" pitchFamily="34" charset="0"/>
              </a:rPr>
              <a:t>质量管理角色</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49275127"/>
              </p:ext>
            </p:extLst>
          </p:nvPr>
        </p:nvGraphicFramePr>
        <p:xfrm>
          <a:off x="1259770" y="1491675"/>
          <a:ext cx="7056490" cy="2304159"/>
        </p:xfrm>
        <a:graphic>
          <a:graphicData uri="http://schemas.openxmlformats.org/drawingml/2006/table">
            <a:tbl>
              <a:tblPr firstRow="1" firstCol="1" bandRow="1">
                <a:tableStyleId>{5C22544A-7EE6-4342-B048-85BDC9FD1C3A}</a:tableStyleId>
              </a:tblPr>
              <a:tblGrid>
                <a:gridCol w="2063900">
                  <a:extLst>
                    <a:ext uri="{9D8B030D-6E8A-4147-A177-3AD203B41FA5}">
                      <a16:colId xmlns:a16="http://schemas.microsoft.com/office/drawing/2014/main" val="20000"/>
                    </a:ext>
                  </a:extLst>
                </a:gridCol>
                <a:gridCol w="1584195">
                  <a:extLst>
                    <a:ext uri="{9D8B030D-6E8A-4147-A177-3AD203B41FA5}">
                      <a16:colId xmlns:a16="http://schemas.microsoft.com/office/drawing/2014/main" val="20001"/>
                    </a:ext>
                  </a:extLst>
                </a:gridCol>
                <a:gridCol w="3408395">
                  <a:extLst>
                    <a:ext uri="{9D8B030D-6E8A-4147-A177-3AD203B41FA5}">
                      <a16:colId xmlns:a16="http://schemas.microsoft.com/office/drawing/2014/main" val="20002"/>
                    </a:ext>
                  </a:extLst>
                </a:gridCol>
              </a:tblGrid>
              <a:tr h="446309">
                <a:tc>
                  <a:txBody>
                    <a:bodyPr/>
                    <a:lstStyle/>
                    <a:p>
                      <a:pPr algn="just">
                        <a:spcAft>
                          <a:spcPts val="0"/>
                        </a:spcAft>
                      </a:pPr>
                      <a:r>
                        <a:rPr lang="zh-CN" sz="1600" kern="100" dirty="0">
                          <a:effectLst/>
                        </a:rPr>
                        <a:t>名字</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角色</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职责</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0"/>
                  </a:ext>
                </a:extLst>
              </a:tr>
              <a:tr h="965232">
                <a:tc>
                  <a:txBody>
                    <a:bodyPr/>
                    <a:lstStyle/>
                    <a:p>
                      <a:pPr algn="just">
                        <a:spcAft>
                          <a:spcPts val="0"/>
                        </a:spcAft>
                      </a:pPr>
                      <a:r>
                        <a:rPr lang="zh-CN" sz="1600" kern="100" dirty="0">
                          <a:effectLst/>
                        </a:rPr>
                        <a:t>张光程</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项目经理</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负责整个项目的计划，工作任务的分配并监督各成员任务完成情况。</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1"/>
                  </a:ext>
                </a:extLst>
              </a:tr>
              <a:tr h="892618">
                <a:tc>
                  <a:txBody>
                    <a:bodyPr/>
                    <a:lstStyle/>
                    <a:p>
                      <a:pPr algn="just">
                        <a:spcAft>
                          <a:spcPts val="0"/>
                        </a:spcAft>
                      </a:pPr>
                      <a:r>
                        <a:rPr lang="zh-CN" sz="1600" kern="100" dirty="0">
                          <a:effectLst/>
                        </a:rPr>
                        <a:t>杨枨老师</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总负责人</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对项目各阶段里程碑文件进行检查评审。</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bl>
          </a:graphicData>
        </a:graphic>
      </p:graphicFrame>
      <p:sp>
        <p:nvSpPr>
          <p:cNvPr id="3" name="日期占位符 2"/>
          <p:cNvSpPr>
            <a:spLocks noGrp="1"/>
          </p:cNvSpPr>
          <p:nvPr>
            <p:ph type="dt" sz="half" idx="10"/>
          </p:nvPr>
        </p:nvSpPr>
        <p:spPr/>
        <p:txBody>
          <a:bodyPr/>
          <a:lstStyle/>
          <a:p>
            <a:pPr>
              <a:defRPr/>
            </a:pPr>
            <a:fld id="{7D3828E2-D857-4B69-9DDD-FCBF00D09379}"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27</a:t>
            </a:fld>
            <a:endParaRPr lang="zh-CN" altLang="en-US" sz="1800">
              <a:solidFill>
                <a:schemeClr val="tx1"/>
              </a:solidFill>
            </a:endParaRPr>
          </a:p>
        </p:txBody>
      </p:sp>
    </p:spTree>
    <p:extLst>
      <p:ext uri="{BB962C8B-B14F-4D97-AF65-F5344CB8AC3E}">
        <p14:creationId xmlns:p14="http://schemas.microsoft.com/office/powerpoint/2010/main" val="46111830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6-2 </a:t>
            </a:r>
            <a:r>
              <a:rPr lang="zh-CN" altLang="en-US" sz="2800" b="1" dirty="0">
                <a:solidFill>
                  <a:schemeClr val="bg1"/>
                </a:solidFill>
                <a:latin typeface="Calibri" pitchFamily="34" charset="0"/>
                <a:sym typeface="Calibri" pitchFamily="34" charset="0"/>
              </a:rPr>
              <a:t>质量目标</a:t>
            </a:r>
            <a:endParaRPr lang="zh-CN" altLang="en-US" sz="2800" b="1" dirty="0">
              <a:solidFill>
                <a:schemeClr val="bg1"/>
              </a:solidFill>
              <a:latin typeface="Calibri" pitchFamily="34" charset="0"/>
              <a:sym typeface="宋体" pitchFamily="2" charset="-122"/>
            </a:endParaRPr>
          </a:p>
        </p:txBody>
      </p:sp>
      <p:sp>
        <p:nvSpPr>
          <p:cNvPr id="7" name="TextBox 7"/>
          <p:cNvSpPr>
            <a:spLocks noChangeArrowheads="1"/>
          </p:cNvSpPr>
          <p:nvPr/>
        </p:nvSpPr>
        <p:spPr bwMode="auto">
          <a:xfrm>
            <a:off x="423840" y="1491675"/>
            <a:ext cx="84979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、确保各类客户提出的需求的可行性。</a:t>
            </a:r>
          </a:p>
          <a:p>
            <a:pPr lvl="1">
              <a:lnSpc>
                <a:spcPct val="20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、确保实现可行的所有需求。</a:t>
            </a:r>
          </a:p>
          <a:p>
            <a:pPr lvl="1">
              <a:lnSpc>
                <a:spcPct val="20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、确保没有理解错误客户需求。</a:t>
            </a:r>
          </a:p>
          <a:p>
            <a:pPr lvl="1">
              <a:lnSpc>
                <a:spcPct val="20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、确保按照需求实现的软件系统可以满足客户需求。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28</a:t>
            </a:fld>
            <a:endParaRPr lang="zh-CN" altLang="en-US" sz="1800">
              <a:solidFill>
                <a:schemeClr val="tx1"/>
              </a:solidFill>
            </a:endParaRPr>
          </a:p>
        </p:txBody>
      </p:sp>
    </p:spTree>
    <p:extLst>
      <p:ext uri="{BB962C8B-B14F-4D97-AF65-F5344CB8AC3E}">
        <p14:creationId xmlns:p14="http://schemas.microsoft.com/office/powerpoint/2010/main" val="30067620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6-3 </a:t>
            </a:r>
            <a:r>
              <a:rPr lang="zh-CN" altLang="en-US" sz="2800" b="1" dirty="0">
                <a:solidFill>
                  <a:schemeClr val="bg1"/>
                </a:solidFill>
                <a:latin typeface="Calibri" pitchFamily="34" charset="0"/>
                <a:sym typeface="Calibri" pitchFamily="34" charset="0"/>
              </a:rPr>
              <a:t>质量策略</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491674"/>
            <a:ext cx="90006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、日常中，经常与客户联系，提高客户参与度。</a:t>
            </a:r>
          </a:p>
          <a:p>
            <a:pPr lvl="1">
              <a:lnSpc>
                <a:spcPct val="20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、需求开发过程中需要站在客户角度，协助质量指标和可能的风险。</a:t>
            </a:r>
          </a:p>
          <a:p>
            <a:pPr lvl="1">
              <a:lnSpc>
                <a:spcPct val="20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、对容易产生二义性的需求目标进行询问，确认顾客真实需求，保证需求文档不产生二义性。</a:t>
            </a:r>
          </a:p>
          <a:p>
            <a:pPr lvl="1">
              <a:lnSpc>
                <a:spcPct val="20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、进行有关项目需求的评审。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29</a:t>
            </a:fld>
            <a:endParaRPr lang="zh-CN" altLang="en-US" sz="1800">
              <a:solidFill>
                <a:schemeClr val="tx1"/>
              </a:solidFill>
            </a:endParaRPr>
          </a:p>
        </p:txBody>
      </p:sp>
    </p:spTree>
    <p:extLst>
      <p:ext uri="{BB962C8B-B14F-4D97-AF65-F5344CB8AC3E}">
        <p14:creationId xmlns:p14="http://schemas.microsoft.com/office/powerpoint/2010/main" val="30067620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87928" y="1995710"/>
            <a:ext cx="169668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One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64748" y="2531265"/>
            <a:ext cx="2343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需求计划概述</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a:t>
            </a:fld>
            <a:endParaRPr lang="zh-CN" altLang="en-US" sz="1800">
              <a:solidFill>
                <a:schemeClr val="tx1"/>
              </a:solidFill>
            </a:endParaRPr>
          </a:p>
        </p:txBody>
      </p:sp>
    </p:spTree>
    <p:extLst>
      <p:ext uri="{BB962C8B-B14F-4D97-AF65-F5344CB8AC3E}">
        <p14:creationId xmlns:p14="http://schemas.microsoft.com/office/powerpoint/2010/main" val="14523200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6-4 </a:t>
            </a:r>
            <a:r>
              <a:rPr lang="zh-CN" altLang="en-US" sz="2800" b="1" dirty="0">
                <a:solidFill>
                  <a:schemeClr val="bg1"/>
                </a:solidFill>
                <a:latin typeface="Calibri" pitchFamily="34" charset="0"/>
                <a:sym typeface="Calibri" pitchFamily="34" charset="0"/>
              </a:rPr>
              <a:t>质量控制小组</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30</a:t>
            </a:fld>
            <a:endParaRPr lang="zh-CN" altLang="en-US" sz="1800">
              <a:solidFill>
                <a:schemeClr val="tx1"/>
              </a:solidFill>
            </a:endParaRPr>
          </a:p>
        </p:txBody>
      </p:sp>
      <p:pic>
        <p:nvPicPr>
          <p:cNvPr id="9" name="图片 8" descr="C:\Users\Asus\AppData\Local\Temp\WeChat Files\136276595906035234.jpg"/>
          <p:cNvPicPr/>
          <p:nvPr/>
        </p:nvPicPr>
        <p:blipFill>
          <a:blip r:embed="rId3">
            <a:extLst>
              <a:ext uri="{28A0092B-C50C-407E-A947-70E740481C1C}">
                <a14:useLocalDpi xmlns:a14="http://schemas.microsoft.com/office/drawing/2010/main" val="0"/>
              </a:ext>
            </a:extLst>
          </a:blip>
          <a:srcRect/>
          <a:stretch>
            <a:fillRect/>
          </a:stretch>
        </p:blipFill>
        <p:spPr bwMode="auto">
          <a:xfrm>
            <a:off x="899745" y="1095589"/>
            <a:ext cx="6768470" cy="3168220"/>
          </a:xfrm>
          <a:prstGeom prst="rect">
            <a:avLst/>
          </a:prstGeom>
          <a:noFill/>
          <a:ln>
            <a:noFill/>
          </a:ln>
        </p:spPr>
      </p:pic>
    </p:spTree>
    <p:extLst>
      <p:ext uri="{BB962C8B-B14F-4D97-AF65-F5344CB8AC3E}">
        <p14:creationId xmlns:p14="http://schemas.microsoft.com/office/powerpoint/2010/main" val="16807189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35995" y="1995710"/>
            <a:ext cx="2000548"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Seven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04998" y="2531265"/>
            <a:ext cx="32625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人力资源管理计划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8EDAEB1A-96D1-4C63-9407-764622598A19}"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31</a:t>
            </a:fld>
            <a:endParaRPr lang="zh-CN" altLang="en-US" sz="1800">
              <a:solidFill>
                <a:schemeClr val="tx1"/>
              </a:solidFill>
            </a:endParaRPr>
          </a:p>
        </p:txBody>
      </p:sp>
    </p:spTree>
    <p:extLst>
      <p:ext uri="{BB962C8B-B14F-4D97-AF65-F5344CB8AC3E}">
        <p14:creationId xmlns:p14="http://schemas.microsoft.com/office/powerpoint/2010/main" val="40413092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7-1 OBS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pic>
        <p:nvPicPr>
          <p:cNvPr id="6" name="图片 5"/>
          <p:cNvPicPr/>
          <p:nvPr/>
        </p:nvPicPr>
        <p:blipFill>
          <a:blip r:embed="rId3">
            <a:extLst>
              <a:ext uri="{28A0092B-C50C-407E-A947-70E740481C1C}">
                <a14:useLocalDpi xmlns:a14="http://schemas.microsoft.com/office/drawing/2010/main" val="0"/>
              </a:ext>
            </a:extLst>
          </a:blip>
          <a:stretch>
            <a:fillRect/>
          </a:stretch>
        </p:blipFill>
        <p:spPr bwMode="auto">
          <a:xfrm>
            <a:off x="1403780" y="888345"/>
            <a:ext cx="6624459" cy="4131575"/>
          </a:xfrm>
          <a:prstGeom prst="rect">
            <a:avLst/>
          </a:prstGeom>
          <a:noFill/>
          <a:ln>
            <a:noFill/>
          </a:ln>
        </p:spPr>
      </p:pic>
      <p:sp>
        <p:nvSpPr>
          <p:cNvPr id="3" name="日期占位符 2"/>
          <p:cNvSpPr>
            <a:spLocks noGrp="1"/>
          </p:cNvSpPr>
          <p:nvPr>
            <p:ph type="dt" sz="half" idx="10"/>
          </p:nvPr>
        </p:nvSpPr>
        <p:spPr/>
        <p:txBody>
          <a:bodyPr/>
          <a:lstStyle/>
          <a:p>
            <a:pPr>
              <a:defRPr/>
            </a:pPr>
            <a:fld id="{F7D0E703-F1AE-481C-9332-82CBEC1558C6}"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32</a:t>
            </a:fld>
            <a:endParaRPr lang="zh-CN" altLang="en-US" sz="1800">
              <a:solidFill>
                <a:schemeClr val="tx1"/>
              </a:solidFill>
            </a:endParaRPr>
          </a:p>
        </p:txBody>
      </p:sp>
    </p:spTree>
    <p:extLst>
      <p:ext uri="{BB962C8B-B14F-4D97-AF65-F5344CB8AC3E}">
        <p14:creationId xmlns:p14="http://schemas.microsoft.com/office/powerpoint/2010/main" val="279052079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63593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6359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7-2 </a:t>
            </a:r>
            <a:r>
              <a:rPr lang="zh-CN" altLang="en-US" sz="2800" b="1" dirty="0">
                <a:solidFill>
                  <a:schemeClr val="bg1"/>
                </a:solidFill>
                <a:latin typeface="Calibri" pitchFamily="34" charset="0"/>
                <a:sym typeface="Calibri" pitchFamily="34" charset="0"/>
              </a:rPr>
              <a:t>人员工作分配表</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BADF601-DDD1-425C-B13C-6B737C16F20F}"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33</a:t>
            </a:fld>
            <a:endParaRPr lang="zh-CN" altLang="en-US" sz="1800">
              <a:solidFill>
                <a:schemeClr val="tx1"/>
              </a:solidFill>
            </a:endParaRPr>
          </a:p>
        </p:txBody>
      </p:sp>
      <p:pic>
        <p:nvPicPr>
          <p:cNvPr id="3073" name="Picture 1"/>
          <p:cNvPicPr>
            <a:picLocks noChangeAspect="1" noChangeArrowheads="1"/>
          </p:cNvPicPr>
          <p:nvPr/>
        </p:nvPicPr>
        <p:blipFill rotWithShape="1">
          <a:blip r:embed="rId3">
            <a:extLst>
              <a:ext uri="{28A0092B-C50C-407E-A947-70E740481C1C}">
                <a14:useLocalDpi xmlns:a14="http://schemas.microsoft.com/office/drawing/2010/main" val="0"/>
              </a:ext>
            </a:extLst>
          </a:blip>
          <a:srcRect b="16092"/>
          <a:stretch/>
        </p:blipFill>
        <p:spPr bwMode="auto">
          <a:xfrm>
            <a:off x="801770" y="910163"/>
            <a:ext cx="7658500" cy="3483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601617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1992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7-2 </a:t>
            </a:r>
            <a:r>
              <a:rPr lang="zh-CN" altLang="en-US" sz="2800" b="1" dirty="0">
                <a:solidFill>
                  <a:schemeClr val="bg1"/>
                </a:solidFill>
                <a:latin typeface="Calibri" pitchFamily="34" charset="0"/>
                <a:sym typeface="Calibri" pitchFamily="34" charset="0"/>
              </a:rPr>
              <a:t>人员工作分配表</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5CCB97EA-DF26-435B-BB35-D086A068A471}"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34</a:t>
            </a:fld>
            <a:endParaRPr lang="zh-CN" altLang="en-US" sz="1800">
              <a:solidFill>
                <a:schemeClr val="tx1"/>
              </a:solidFill>
            </a:endParaRP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718"/>
          <a:stretch/>
        </p:blipFill>
        <p:spPr bwMode="auto">
          <a:xfrm>
            <a:off x="827740" y="889000"/>
            <a:ext cx="7659957" cy="3770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84363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7-3 </a:t>
            </a:r>
            <a:r>
              <a:rPr lang="zh-CN" altLang="en-US" sz="2800" b="1" dirty="0">
                <a:solidFill>
                  <a:schemeClr val="bg1"/>
                </a:solidFill>
                <a:latin typeface="Calibri" pitchFamily="34" charset="0"/>
                <a:sym typeface="Calibri" pitchFamily="34" charset="0"/>
              </a:rPr>
              <a:t>项目职责</a:t>
            </a:r>
            <a:endParaRPr lang="zh-CN" altLang="en-US" sz="2800" b="1" dirty="0">
              <a:solidFill>
                <a:schemeClr val="bg1"/>
              </a:solidFill>
              <a:latin typeface="Calibri" pitchFamily="34" charset="0"/>
              <a:sym typeface="宋体" pitchFamily="2" charset="-122"/>
            </a:endParaRPr>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735" y="889000"/>
            <a:ext cx="7200500" cy="3972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D91B01CF-C3B4-4653-A7DB-3F8E9A4CAE8E}"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35</a:t>
            </a:fld>
            <a:endParaRPr lang="zh-CN" altLang="en-US" sz="1800">
              <a:solidFill>
                <a:schemeClr val="tx1"/>
              </a:solidFill>
            </a:endParaRPr>
          </a:p>
        </p:txBody>
      </p:sp>
    </p:spTree>
    <p:extLst>
      <p:ext uri="{BB962C8B-B14F-4D97-AF65-F5344CB8AC3E}">
        <p14:creationId xmlns:p14="http://schemas.microsoft.com/office/powerpoint/2010/main" val="29562410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3555"/>
                                        </p:tgtEl>
                                        <p:attrNameLst>
                                          <p:attrName>style.visibility</p:attrName>
                                        </p:attrNameLst>
                                      </p:cBhvr>
                                      <p:to>
                                        <p:strVal val="visible"/>
                                      </p:to>
                                    </p:set>
                                    <p:animEffect transition="in" filter="fade">
                                      <p:cBhvr>
                                        <p:cTn id="12" dur="5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7-3 </a:t>
            </a:r>
            <a:r>
              <a:rPr lang="zh-CN" altLang="en-US" sz="2800" b="1" dirty="0">
                <a:solidFill>
                  <a:schemeClr val="bg1"/>
                </a:solidFill>
                <a:latin typeface="Calibri" pitchFamily="34" charset="0"/>
                <a:sym typeface="Calibri" pitchFamily="34" charset="0"/>
              </a:rPr>
              <a:t>项目职责（续）</a:t>
            </a:r>
            <a:endParaRPr lang="zh-CN" altLang="en-US" sz="2800" b="1" dirty="0">
              <a:solidFill>
                <a:schemeClr val="bg1"/>
              </a:solidFill>
              <a:latin typeface="Calibri" pitchFamily="34" charset="0"/>
              <a:sym typeface="宋体" pitchFamily="2" charset="-122"/>
            </a:endParaRP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606" y="1419670"/>
            <a:ext cx="7605644" cy="1777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2EDD6CC0-04BF-4970-9950-AB8B491BDF8A}"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36</a:t>
            </a:fld>
            <a:endParaRPr lang="zh-CN" altLang="en-US" sz="1800">
              <a:solidFill>
                <a:schemeClr val="tx1"/>
              </a:solidFill>
            </a:endParaRPr>
          </a:p>
        </p:txBody>
      </p:sp>
    </p:spTree>
    <p:extLst>
      <p:ext uri="{BB962C8B-B14F-4D97-AF65-F5344CB8AC3E}">
        <p14:creationId xmlns:p14="http://schemas.microsoft.com/office/powerpoint/2010/main" val="398009467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30722"/>
                                        </p:tgtEl>
                                        <p:attrNameLst>
                                          <p:attrName>style.visibility</p:attrName>
                                        </p:attrNameLst>
                                      </p:cBhvr>
                                      <p:to>
                                        <p:strVal val="visible"/>
                                      </p:to>
                                    </p:set>
                                    <p:animEffect transition="in" filter="fade">
                                      <p:cBhvr>
                                        <p:cTn id="12" dur="500"/>
                                        <p:tgtEl>
                                          <p:spTgt spid="30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85538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Eight</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沟通管理计划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37</a:t>
            </a:fld>
            <a:endParaRPr lang="zh-CN" altLang="en-US" sz="1800">
              <a:solidFill>
                <a:schemeClr val="tx1"/>
              </a:solidFill>
            </a:endParaRPr>
          </a:p>
        </p:txBody>
      </p:sp>
    </p:spTree>
    <p:extLst>
      <p:ext uri="{BB962C8B-B14F-4D97-AF65-F5344CB8AC3E}">
        <p14:creationId xmlns:p14="http://schemas.microsoft.com/office/powerpoint/2010/main" val="12110184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435598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43559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8-1 </a:t>
            </a:r>
            <a:r>
              <a:rPr lang="zh-CN" altLang="en-US" sz="2800" b="1" dirty="0">
                <a:solidFill>
                  <a:schemeClr val="bg1"/>
                </a:solidFill>
                <a:latin typeface="Calibri" pitchFamily="34" charset="0"/>
                <a:sym typeface="Calibri" pitchFamily="34" charset="0"/>
              </a:rPr>
              <a:t>开发者与客户沟通计划</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38</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692472659"/>
              </p:ext>
            </p:extLst>
          </p:nvPr>
        </p:nvGraphicFramePr>
        <p:xfrm>
          <a:off x="1043754" y="1203655"/>
          <a:ext cx="6984485" cy="3070032"/>
        </p:xfrm>
        <a:graphic>
          <a:graphicData uri="http://schemas.openxmlformats.org/drawingml/2006/table">
            <a:tbl>
              <a:tblPr firstRow="1" firstCol="1" bandRow="1">
                <a:tableStyleId>{5C22544A-7EE6-4342-B048-85BDC9FD1C3A}</a:tableStyleId>
              </a:tblPr>
              <a:tblGrid>
                <a:gridCol w="1008071">
                  <a:extLst>
                    <a:ext uri="{9D8B030D-6E8A-4147-A177-3AD203B41FA5}">
                      <a16:colId xmlns:a16="http://schemas.microsoft.com/office/drawing/2014/main" val="20000"/>
                    </a:ext>
                  </a:extLst>
                </a:gridCol>
                <a:gridCol w="936065">
                  <a:extLst>
                    <a:ext uri="{9D8B030D-6E8A-4147-A177-3AD203B41FA5}">
                      <a16:colId xmlns:a16="http://schemas.microsoft.com/office/drawing/2014/main" val="20001"/>
                    </a:ext>
                  </a:extLst>
                </a:gridCol>
                <a:gridCol w="864060">
                  <a:extLst>
                    <a:ext uri="{9D8B030D-6E8A-4147-A177-3AD203B41FA5}">
                      <a16:colId xmlns:a16="http://schemas.microsoft.com/office/drawing/2014/main" val="20002"/>
                    </a:ext>
                  </a:extLst>
                </a:gridCol>
                <a:gridCol w="936065">
                  <a:extLst>
                    <a:ext uri="{9D8B030D-6E8A-4147-A177-3AD203B41FA5}">
                      <a16:colId xmlns:a16="http://schemas.microsoft.com/office/drawing/2014/main" val="20003"/>
                    </a:ext>
                  </a:extLst>
                </a:gridCol>
                <a:gridCol w="864060">
                  <a:extLst>
                    <a:ext uri="{9D8B030D-6E8A-4147-A177-3AD203B41FA5}">
                      <a16:colId xmlns:a16="http://schemas.microsoft.com/office/drawing/2014/main" val="20004"/>
                    </a:ext>
                  </a:extLst>
                </a:gridCol>
                <a:gridCol w="936065">
                  <a:extLst>
                    <a:ext uri="{9D8B030D-6E8A-4147-A177-3AD203B41FA5}">
                      <a16:colId xmlns:a16="http://schemas.microsoft.com/office/drawing/2014/main" val="20005"/>
                    </a:ext>
                  </a:extLst>
                </a:gridCol>
                <a:gridCol w="1440099">
                  <a:extLst>
                    <a:ext uri="{9D8B030D-6E8A-4147-A177-3AD203B41FA5}">
                      <a16:colId xmlns:a16="http://schemas.microsoft.com/office/drawing/2014/main" val="20006"/>
                    </a:ext>
                  </a:extLst>
                </a:gridCol>
              </a:tblGrid>
              <a:tr h="360025">
                <a:tc>
                  <a:txBody>
                    <a:bodyPr/>
                    <a:lstStyle/>
                    <a:p>
                      <a:pPr algn="just">
                        <a:spcAft>
                          <a:spcPts val="0"/>
                        </a:spcAft>
                      </a:pPr>
                      <a:r>
                        <a:rPr lang="zh-CN" sz="1400" kern="100" dirty="0">
                          <a:effectLst/>
                        </a:rPr>
                        <a:t>沟通计划</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沟通方式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沟通地点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参与人员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目标</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产出</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1505559">
                <a:tc>
                  <a:txBody>
                    <a:bodyPr/>
                    <a:lstStyle/>
                    <a:p>
                      <a:pPr algn="just">
                        <a:spcAft>
                          <a:spcPts val="0"/>
                        </a:spcAft>
                      </a:pPr>
                      <a:r>
                        <a:rPr lang="zh-CN" sz="1400" kern="100">
                          <a:effectLst/>
                        </a:rPr>
                        <a:t>客户访谈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邮件预约座谈开会</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理四</a:t>
                      </a:r>
                      <a:r>
                        <a:rPr lang="en-US" sz="1400" kern="100">
                          <a:effectLst/>
                        </a:rPr>
                        <a:t>510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根据预约时间</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全体组员及用户代表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获取需求</a:t>
                      </a:r>
                    </a:p>
                    <a:p>
                      <a:pPr algn="just">
                        <a:spcAft>
                          <a:spcPts val="0"/>
                        </a:spcAft>
                      </a:pPr>
                      <a:r>
                        <a:rPr lang="zh-CN" sz="1400" kern="100">
                          <a:effectLst/>
                        </a:rPr>
                        <a:t>细化需求</a:t>
                      </a:r>
                    </a:p>
                    <a:p>
                      <a:pPr algn="just">
                        <a:spcAft>
                          <a:spcPts val="0"/>
                        </a:spcAft>
                      </a:pPr>
                      <a:r>
                        <a:rPr lang="zh-CN" sz="1400" kern="100">
                          <a:effectLst/>
                        </a:rPr>
                        <a:t>确认需求</a:t>
                      </a:r>
                    </a:p>
                    <a:p>
                      <a:pPr algn="just">
                        <a:spcAft>
                          <a:spcPts val="0"/>
                        </a:spcAft>
                      </a:pPr>
                      <a:r>
                        <a:rPr lang="zh-CN" sz="1400" kern="100">
                          <a:effectLst/>
                        </a:rPr>
                        <a:t>推动项目进程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p>
                    <a:p>
                      <a:pPr algn="just">
                        <a:spcAft>
                          <a:spcPts val="0"/>
                        </a:spcAft>
                      </a:pPr>
                      <a:r>
                        <a:rPr lang="zh-CN" sz="1400" kern="100">
                          <a:effectLst/>
                        </a:rPr>
                        <a:t>项目阶段性产物以及相关文档更新修改</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1"/>
                  </a:ext>
                </a:extLst>
              </a:tr>
              <a:tr h="1204448">
                <a:tc>
                  <a:txBody>
                    <a:bodyPr/>
                    <a:lstStyle/>
                    <a:p>
                      <a:pPr algn="just">
                        <a:spcAft>
                          <a:spcPts val="0"/>
                        </a:spcAft>
                      </a:pPr>
                      <a:r>
                        <a:rPr lang="zh-CN" sz="1400" kern="100">
                          <a:effectLst/>
                        </a:rPr>
                        <a:t>阶段性答辩</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PPT</a:t>
                      </a:r>
                      <a:r>
                        <a:rPr lang="zh-CN" sz="1400" kern="100">
                          <a:effectLst/>
                        </a:rPr>
                        <a:t>答辩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一般为理四</a:t>
                      </a:r>
                      <a:r>
                        <a:rPr lang="en-US" sz="1400" kern="100">
                          <a:effectLst/>
                        </a:rPr>
                        <a:t>221</a:t>
                      </a:r>
                      <a:r>
                        <a:rPr lang="zh-CN" sz="1400" kern="100">
                          <a:effectLst/>
                        </a:rPr>
                        <a:t>或理四</a:t>
                      </a:r>
                      <a:r>
                        <a:rPr lang="en-US" sz="1400" kern="100">
                          <a:effectLst/>
                        </a:rPr>
                        <a:t>508</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上课时间或由助教安排时间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全体组员及评审人员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确定基线，达成课程目标</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文档修改及更新</a:t>
                      </a:r>
                    </a:p>
                    <a:p>
                      <a:pPr algn="just">
                        <a:spcAft>
                          <a:spcPts val="0"/>
                        </a:spcAft>
                      </a:pPr>
                      <a:r>
                        <a:rPr lang="en-US" sz="1400" kern="100" dirty="0">
                          <a:effectLst/>
                        </a:rPr>
                        <a:t>PPT</a:t>
                      </a:r>
                      <a:r>
                        <a:rPr lang="zh-CN" sz="1400" kern="100" dirty="0">
                          <a:effectLst/>
                        </a:rPr>
                        <a:t>修改</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811788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435598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43559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8-2 </a:t>
            </a:r>
            <a:r>
              <a:rPr lang="zh-CN" altLang="en-US" sz="2800" b="1" dirty="0">
                <a:solidFill>
                  <a:schemeClr val="bg1"/>
                </a:solidFill>
                <a:latin typeface="Calibri" pitchFamily="34" charset="0"/>
                <a:sym typeface="Calibri" pitchFamily="34" charset="0"/>
              </a:rPr>
              <a:t>开发者内部沟通计划</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39</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3648879656"/>
              </p:ext>
            </p:extLst>
          </p:nvPr>
        </p:nvGraphicFramePr>
        <p:xfrm>
          <a:off x="971749" y="1131650"/>
          <a:ext cx="6984486" cy="3168220"/>
        </p:xfrm>
        <a:graphic>
          <a:graphicData uri="http://schemas.openxmlformats.org/drawingml/2006/table">
            <a:tbl>
              <a:tblPr firstRow="1" firstCol="1" bandRow="1">
                <a:tableStyleId>{5C22544A-7EE6-4342-B048-85BDC9FD1C3A}</a:tableStyleId>
              </a:tblPr>
              <a:tblGrid>
                <a:gridCol w="885105">
                  <a:extLst>
                    <a:ext uri="{9D8B030D-6E8A-4147-A177-3AD203B41FA5}">
                      <a16:colId xmlns:a16="http://schemas.microsoft.com/office/drawing/2014/main" val="20000"/>
                    </a:ext>
                  </a:extLst>
                </a:gridCol>
                <a:gridCol w="885105">
                  <a:extLst>
                    <a:ext uri="{9D8B030D-6E8A-4147-A177-3AD203B41FA5}">
                      <a16:colId xmlns:a16="http://schemas.microsoft.com/office/drawing/2014/main" val="20001"/>
                    </a:ext>
                  </a:extLst>
                </a:gridCol>
                <a:gridCol w="885105">
                  <a:extLst>
                    <a:ext uri="{9D8B030D-6E8A-4147-A177-3AD203B41FA5}">
                      <a16:colId xmlns:a16="http://schemas.microsoft.com/office/drawing/2014/main" val="20002"/>
                    </a:ext>
                  </a:extLst>
                </a:gridCol>
                <a:gridCol w="885105">
                  <a:extLst>
                    <a:ext uri="{9D8B030D-6E8A-4147-A177-3AD203B41FA5}">
                      <a16:colId xmlns:a16="http://schemas.microsoft.com/office/drawing/2014/main" val="20003"/>
                    </a:ext>
                  </a:extLst>
                </a:gridCol>
                <a:gridCol w="885105">
                  <a:extLst>
                    <a:ext uri="{9D8B030D-6E8A-4147-A177-3AD203B41FA5}">
                      <a16:colId xmlns:a16="http://schemas.microsoft.com/office/drawing/2014/main" val="20004"/>
                    </a:ext>
                  </a:extLst>
                </a:gridCol>
                <a:gridCol w="1076317">
                  <a:extLst>
                    <a:ext uri="{9D8B030D-6E8A-4147-A177-3AD203B41FA5}">
                      <a16:colId xmlns:a16="http://schemas.microsoft.com/office/drawing/2014/main" val="20005"/>
                    </a:ext>
                  </a:extLst>
                </a:gridCol>
                <a:gridCol w="1482644">
                  <a:extLst>
                    <a:ext uri="{9D8B030D-6E8A-4147-A177-3AD203B41FA5}">
                      <a16:colId xmlns:a16="http://schemas.microsoft.com/office/drawing/2014/main" val="20006"/>
                    </a:ext>
                  </a:extLst>
                </a:gridCol>
              </a:tblGrid>
              <a:tr h="226301">
                <a:tc>
                  <a:txBody>
                    <a:bodyPr/>
                    <a:lstStyle/>
                    <a:p>
                      <a:pPr algn="just">
                        <a:spcAft>
                          <a:spcPts val="0"/>
                        </a:spcAft>
                      </a:pPr>
                      <a:r>
                        <a:rPr lang="zh-CN" sz="1400" kern="100" dirty="0">
                          <a:effectLst/>
                        </a:rPr>
                        <a:t>沟通计划</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沟通方式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沟通地点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参与人员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目标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产出</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905206">
                <a:tc>
                  <a:txBody>
                    <a:bodyPr/>
                    <a:lstStyle/>
                    <a:p>
                      <a:pPr algn="just">
                        <a:spcAft>
                          <a:spcPts val="0"/>
                        </a:spcAft>
                      </a:pPr>
                      <a:r>
                        <a:rPr lang="zh-CN" sz="1400" kern="100">
                          <a:effectLst/>
                        </a:rPr>
                        <a:t>周常会议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座谈开会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图书馆一楼</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每周六下午两点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全体成员</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上周总结</a:t>
                      </a:r>
                    </a:p>
                    <a:p>
                      <a:pPr algn="just">
                        <a:spcAft>
                          <a:spcPts val="0"/>
                        </a:spcAft>
                      </a:pPr>
                      <a:r>
                        <a:rPr lang="zh-CN" sz="1400" kern="100">
                          <a:effectLst/>
                        </a:rPr>
                        <a:t>当前任务分析</a:t>
                      </a:r>
                    </a:p>
                    <a:p>
                      <a:pPr algn="just">
                        <a:spcAft>
                          <a:spcPts val="0"/>
                        </a:spcAft>
                      </a:pPr>
                      <a:r>
                        <a:rPr lang="zh-CN" sz="1400" kern="100">
                          <a:effectLst/>
                        </a:rPr>
                        <a:t>任务分配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1"/>
                  </a:ext>
                </a:extLst>
              </a:tr>
              <a:tr h="452603">
                <a:tc>
                  <a:txBody>
                    <a:bodyPr/>
                    <a:lstStyle/>
                    <a:p>
                      <a:pPr algn="just">
                        <a:spcAft>
                          <a:spcPts val="0"/>
                        </a:spcAft>
                      </a:pPr>
                      <a:r>
                        <a:rPr lang="zh-CN" sz="1400" kern="100">
                          <a:effectLst/>
                        </a:rPr>
                        <a:t>日常沟通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面谈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全体成员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推动任务完成进度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推动项目进程</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2"/>
                  </a:ext>
                </a:extLst>
              </a:tr>
              <a:tr h="905206">
                <a:tc>
                  <a:txBody>
                    <a:bodyPr/>
                    <a:lstStyle/>
                    <a:p>
                      <a:pPr algn="just">
                        <a:spcAft>
                          <a:spcPts val="0"/>
                        </a:spcAft>
                      </a:pPr>
                      <a:r>
                        <a:rPr lang="zh-CN" sz="1400" kern="100">
                          <a:effectLst/>
                        </a:rPr>
                        <a:t>组内评审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微信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每周日下午六点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全体成员</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检查任务完成情况，返工与改进，绩效评定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p>
                    <a:p>
                      <a:pPr algn="just">
                        <a:spcAft>
                          <a:spcPts val="0"/>
                        </a:spcAft>
                      </a:pPr>
                      <a:r>
                        <a:rPr lang="zh-CN" sz="1400" kern="100">
                          <a:effectLst/>
                        </a:rPr>
                        <a:t>绩效评价</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3"/>
                  </a:ext>
                </a:extLst>
              </a:tr>
              <a:tr h="678904">
                <a:tc>
                  <a:txBody>
                    <a:bodyPr/>
                    <a:lstStyle/>
                    <a:p>
                      <a:pPr algn="just">
                        <a:spcAft>
                          <a:spcPts val="0"/>
                        </a:spcAft>
                      </a:pPr>
                      <a:r>
                        <a:rPr lang="zh-CN" sz="1400" kern="100">
                          <a:effectLst/>
                        </a:rPr>
                        <a:t>紧急会议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面谈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图书馆一楼</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PM</a:t>
                      </a:r>
                      <a:r>
                        <a:rPr lang="zh-CN" sz="1400" kern="100">
                          <a:effectLst/>
                        </a:rPr>
                        <a:t>下达时间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全体成员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解决紧急情况</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会议记录</a:t>
                      </a:r>
                    </a:p>
                    <a:p>
                      <a:pPr algn="just">
                        <a:spcAft>
                          <a:spcPts val="0"/>
                        </a:spcAft>
                      </a:pPr>
                      <a:r>
                        <a:rPr lang="zh-CN" sz="1400" kern="100" dirty="0">
                          <a:effectLst/>
                        </a:rPr>
                        <a:t>录音文件</a:t>
                      </a:r>
                    </a:p>
                    <a:p>
                      <a:pPr algn="just">
                        <a:spcAft>
                          <a:spcPts val="0"/>
                        </a:spcAft>
                      </a:pPr>
                      <a:r>
                        <a:rPr lang="zh-CN" sz="1400" kern="100" dirty="0">
                          <a:effectLst/>
                        </a:rPr>
                        <a:t>采取紧急措施</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942215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latin typeface="宋体" pitchFamily="2" charset="-122"/>
              <a:sym typeface="宋体" pitchFamily="2" charset="-122"/>
            </a:endParaRPr>
          </a:p>
        </p:txBody>
      </p:sp>
      <p:sp>
        <p:nvSpPr>
          <p:cNvPr id="1638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grpSp>
        <p:nvGrpSpPr>
          <p:cNvPr id="2" name="组合 30"/>
          <p:cNvGrpSpPr>
            <a:grpSpLocks/>
          </p:cNvGrpSpPr>
          <p:nvPr/>
        </p:nvGrpSpPr>
        <p:grpSpPr bwMode="auto">
          <a:xfrm>
            <a:off x="1216025" y="1492250"/>
            <a:ext cx="831850" cy="790575"/>
            <a:chOff x="0" y="0"/>
            <a:chExt cx="831692" cy="792088"/>
          </a:xfrm>
        </p:grpSpPr>
        <p:sp>
          <p:nvSpPr>
            <p:cNvPr id="16406" name="正五边形 5"/>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7" name="Freeform 72"/>
            <p:cNvSpPr>
              <a:spLocks noEditPoints="1" noChangeArrowheads="1"/>
            </p:cNvSpPr>
            <p:nvPr/>
          </p:nvSpPr>
          <p:spPr bwMode="auto">
            <a:xfrm>
              <a:off x="194807" y="196084"/>
              <a:ext cx="485110" cy="485984"/>
            </a:xfrm>
            <a:custGeom>
              <a:avLst/>
              <a:gdLst>
                <a:gd name="T0" fmla="*/ 397767 w 411"/>
                <a:gd name="T1" fmla="*/ 233555 h 412"/>
                <a:gd name="T2" fmla="*/ 335210 w 411"/>
                <a:gd name="T3" fmla="*/ 259506 h 412"/>
                <a:gd name="T4" fmla="*/ 293899 w 411"/>
                <a:gd name="T5" fmla="*/ 218221 h 412"/>
                <a:gd name="T6" fmla="*/ 334030 w 411"/>
                <a:gd name="T7" fmla="*/ 126214 h 412"/>
                <a:gd name="T8" fmla="*/ 207736 w 411"/>
                <a:gd name="T9" fmla="*/ 0 h 412"/>
                <a:gd name="T10" fmla="*/ 80262 w 411"/>
                <a:gd name="T11" fmla="*/ 126214 h 412"/>
                <a:gd name="T12" fmla="*/ 136917 w 411"/>
                <a:gd name="T13" fmla="*/ 231196 h 412"/>
                <a:gd name="T14" fmla="*/ 113310 w 411"/>
                <a:gd name="T15" fmla="*/ 313766 h 412"/>
                <a:gd name="T16" fmla="*/ 87343 w 411"/>
                <a:gd name="T17" fmla="*/ 310228 h 412"/>
                <a:gd name="T18" fmla="*/ 0 w 411"/>
                <a:gd name="T19" fmla="*/ 397516 h 412"/>
                <a:gd name="T20" fmla="*/ 87343 w 411"/>
                <a:gd name="T21" fmla="*/ 485984 h 412"/>
                <a:gd name="T22" fmla="*/ 175867 w 411"/>
                <a:gd name="T23" fmla="*/ 397516 h 412"/>
                <a:gd name="T24" fmla="*/ 129835 w 411"/>
                <a:gd name="T25" fmla="*/ 320844 h 412"/>
                <a:gd name="T26" fmla="*/ 153441 w 411"/>
                <a:gd name="T27" fmla="*/ 240633 h 412"/>
                <a:gd name="T28" fmla="*/ 207736 w 411"/>
                <a:gd name="T29" fmla="*/ 252429 h 412"/>
                <a:gd name="T30" fmla="*/ 280915 w 411"/>
                <a:gd name="T31" fmla="*/ 230017 h 412"/>
                <a:gd name="T32" fmla="*/ 324587 w 411"/>
                <a:gd name="T33" fmla="*/ 273661 h 412"/>
                <a:gd name="T34" fmla="*/ 309243 w 411"/>
                <a:gd name="T35" fmla="*/ 322023 h 412"/>
                <a:gd name="T36" fmla="*/ 397767 w 411"/>
                <a:gd name="T37" fmla="*/ 409312 h 412"/>
                <a:gd name="T38" fmla="*/ 485110 w 411"/>
                <a:gd name="T39" fmla="*/ 322023 h 412"/>
                <a:gd name="T40" fmla="*/ 397767 w 411"/>
                <a:gd name="T41" fmla="*/ 233555 h 412"/>
                <a:gd name="T42" fmla="*/ 158162 w 411"/>
                <a:gd name="T43" fmla="*/ 397516 h 412"/>
                <a:gd name="T44" fmla="*/ 87343 w 411"/>
                <a:gd name="T45" fmla="*/ 468290 h 412"/>
                <a:gd name="T46" fmla="*/ 16524 w 411"/>
                <a:gd name="T47" fmla="*/ 397516 h 412"/>
                <a:gd name="T48" fmla="*/ 87343 w 411"/>
                <a:gd name="T49" fmla="*/ 327921 h 412"/>
                <a:gd name="T50" fmla="*/ 158162 w 411"/>
                <a:gd name="T51" fmla="*/ 397516 h 412"/>
                <a:gd name="T52" fmla="*/ 97966 w 411"/>
                <a:gd name="T53" fmla="*/ 126214 h 412"/>
                <a:gd name="T54" fmla="*/ 207736 w 411"/>
                <a:gd name="T55" fmla="*/ 16514 h 412"/>
                <a:gd name="T56" fmla="*/ 316325 w 411"/>
                <a:gd name="T57" fmla="*/ 126214 h 412"/>
                <a:gd name="T58" fmla="*/ 207736 w 411"/>
                <a:gd name="T59" fmla="*/ 235915 h 412"/>
                <a:gd name="T60" fmla="*/ 97966 w 411"/>
                <a:gd name="T61" fmla="*/ 126214 h 412"/>
                <a:gd name="T62" fmla="*/ 397767 w 411"/>
                <a:gd name="T63" fmla="*/ 391618 h 412"/>
                <a:gd name="T64" fmla="*/ 326948 w 411"/>
                <a:gd name="T65" fmla="*/ 322023 h 412"/>
                <a:gd name="T66" fmla="*/ 397767 w 411"/>
                <a:gd name="T67" fmla="*/ 251249 h 412"/>
                <a:gd name="T68" fmla="*/ 468586 w 411"/>
                <a:gd name="T69" fmla="*/ 322023 h 412"/>
                <a:gd name="T70" fmla="*/ 397767 w 411"/>
                <a:gd name="T71" fmla="*/ 391618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11"/>
                <a:gd name="T109" fmla="*/ 0 h 412"/>
                <a:gd name="T110" fmla="*/ 411 w 411"/>
                <a:gd name="T111" fmla="*/ 412 h 4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5" name="组合 17"/>
          <p:cNvGrpSpPr>
            <a:grpSpLocks/>
          </p:cNvGrpSpPr>
          <p:nvPr/>
        </p:nvGrpSpPr>
        <p:grpSpPr bwMode="auto">
          <a:xfrm>
            <a:off x="3347915" y="2698750"/>
            <a:ext cx="831850" cy="790575"/>
            <a:chOff x="0" y="0"/>
            <a:chExt cx="831692" cy="792088"/>
          </a:xfrm>
        </p:grpSpPr>
        <p:sp>
          <p:nvSpPr>
            <p:cNvPr id="16400" name="正五边形 8"/>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1" name="Freeform 77"/>
            <p:cNvSpPr>
              <a:spLocks noEditPoints="1" noChangeArrowheads="1"/>
            </p:cNvSpPr>
            <p:nvPr/>
          </p:nvSpPr>
          <p:spPr bwMode="auto">
            <a:xfrm>
              <a:off x="172291" y="282760"/>
              <a:ext cx="487109" cy="334145"/>
            </a:xfrm>
            <a:custGeom>
              <a:avLst/>
              <a:gdLst>
                <a:gd name="T0" fmla="*/ 401010 w 413"/>
                <a:gd name="T1" fmla="*/ 334145 h 283"/>
                <a:gd name="T2" fmla="*/ 86099 w 413"/>
                <a:gd name="T3" fmla="*/ 334145 h 283"/>
                <a:gd name="T4" fmla="*/ 84920 w 413"/>
                <a:gd name="T5" fmla="*/ 334145 h 283"/>
                <a:gd name="T6" fmla="*/ 0 w 413"/>
                <a:gd name="T7" fmla="*/ 246771 h 283"/>
                <a:gd name="T8" fmla="*/ 82561 w 413"/>
                <a:gd name="T9" fmla="*/ 159398 h 283"/>
                <a:gd name="T10" fmla="*/ 77843 w 413"/>
                <a:gd name="T11" fmla="*/ 126337 h 283"/>
                <a:gd name="T12" fmla="*/ 204043 w 413"/>
                <a:gd name="T13" fmla="*/ 0 h 283"/>
                <a:gd name="T14" fmla="*/ 321987 w 413"/>
                <a:gd name="T15" fmla="*/ 81470 h 283"/>
                <a:gd name="T16" fmla="*/ 321987 w 413"/>
                <a:gd name="T17" fmla="*/ 81470 h 283"/>
                <a:gd name="T18" fmla="*/ 408086 w 413"/>
                <a:gd name="T19" fmla="*/ 159398 h 283"/>
                <a:gd name="T20" fmla="*/ 487109 w 413"/>
                <a:gd name="T21" fmla="*/ 246771 h 283"/>
                <a:gd name="T22" fmla="*/ 402189 w 413"/>
                <a:gd name="T23" fmla="*/ 334145 h 283"/>
                <a:gd name="T24" fmla="*/ 401010 w 413"/>
                <a:gd name="T25" fmla="*/ 334145 h 283"/>
                <a:gd name="T26" fmla="*/ 86099 w 413"/>
                <a:gd name="T27" fmla="*/ 316434 h 283"/>
                <a:gd name="T28" fmla="*/ 399830 w 413"/>
                <a:gd name="T29" fmla="*/ 316434 h 283"/>
                <a:gd name="T30" fmla="*/ 401010 w 413"/>
                <a:gd name="T31" fmla="*/ 316434 h 283"/>
                <a:gd name="T32" fmla="*/ 469417 w 413"/>
                <a:gd name="T33" fmla="*/ 246771 h 283"/>
                <a:gd name="T34" fmla="*/ 399830 w 413"/>
                <a:gd name="T35" fmla="*/ 177109 h 283"/>
                <a:gd name="T36" fmla="*/ 391574 w 413"/>
                <a:gd name="T37" fmla="*/ 167663 h 283"/>
                <a:gd name="T38" fmla="*/ 321987 w 413"/>
                <a:gd name="T39" fmla="*/ 98000 h 283"/>
                <a:gd name="T40" fmla="*/ 316090 w 413"/>
                <a:gd name="T41" fmla="*/ 99181 h 283"/>
                <a:gd name="T42" fmla="*/ 307834 w 413"/>
                <a:gd name="T43" fmla="*/ 93277 h 283"/>
                <a:gd name="T44" fmla="*/ 204043 w 413"/>
                <a:gd name="T45" fmla="*/ 17711 h 283"/>
                <a:gd name="T46" fmla="*/ 95535 w 413"/>
                <a:gd name="T47" fmla="*/ 126337 h 283"/>
                <a:gd name="T48" fmla="*/ 102611 w 413"/>
                <a:gd name="T49" fmla="*/ 165301 h 283"/>
                <a:gd name="T50" fmla="*/ 101432 w 413"/>
                <a:gd name="T51" fmla="*/ 173566 h 283"/>
                <a:gd name="T52" fmla="*/ 93176 w 413"/>
                <a:gd name="T53" fmla="*/ 177109 h 283"/>
                <a:gd name="T54" fmla="*/ 86099 w 413"/>
                <a:gd name="T55" fmla="*/ 177109 h 283"/>
                <a:gd name="T56" fmla="*/ 16512 w 413"/>
                <a:gd name="T57" fmla="*/ 246771 h 283"/>
                <a:gd name="T58" fmla="*/ 86099 w 413"/>
                <a:gd name="T59" fmla="*/ 316434 h 283"/>
                <a:gd name="T60" fmla="*/ 86099 w 413"/>
                <a:gd name="T61" fmla="*/ 316434 h 28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3"/>
                <a:gd name="T94" fmla="*/ 0 h 283"/>
                <a:gd name="T95" fmla="*/ 413 w 413"/>
                <a:gd name="T96" fmla="*/ 283 h 28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51" name="TextBox 7"/>
          <p:cNvSpPr>
            <a:spLocks noChangeArrowheads="1"/>
          </p:cNvSpPr>
          <p:nvPr/>
        </p:nvSpPr>
        <p:spPr bwMode="auto">
          <a:xfrm>
            <a:off x="251700" y="2643755"/>
            <a:ext cx="335324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400" b="1" dirty="0">
                <a:latin typeface="宋体" pitchFamily="2" charset="-122"/>
                <a:sym typeface="宋体" pitchFamily="2" charset="-122"/>
              </a:rPr>
              <a:t>项目名称：</a:t>
            </a:r>
            <a:endParaRPr lang="en-US" altLang="zh-CN" sz="1400" b="1" dirty="0">
              <a:latin typeface="宋体" pitchFamily="2" charset="-122"/>
              <a:sym typeface="宋体" pitchFamily="2" charset="-122"/>
            </a:endParaRPr>
          </a:p>
          <a:p>
            <a:endParaRPr lang="en-US" altLang="zh-CN" sz="1400" b="1" dirty="0">
              <a:latin typeface="宋体" pitchFamily="2" charset="-122"/>
              <a:sym typeface="宋体" pitchFamily="2" charset="-122"/>
            </a:endParaRPr>
          </a:p>
          <a:p>
            <a:r>
              <a:rPr lang="zh-CN" altLang="en-US" sz="1400" b="1" dirty="0">
                <a:latin typeface="宋体" pitchFamily="2" charset="-122"/>
                <a:sym typeface="宋体" pitchFamily="2" charset="-122"/>
              </a:rPr>
              <a:t>案例教学系统</a:t>
            </a:r>
          </a:p>
          <a:p>
            <a:r>
              <a:rPr lang="en-US" altLang="zh-CN" sz="1400" b="1" dirty="0">
                <a:latin typeface="宋体" pitchFamily="2" charset="-122"/>
                <a:sym typeface="宋体" pitchFamily="2" charset="-122"/>
              </a:rPr>
              <a:t>Project Based Case Learning System</a:t>
            </a:r>
          </a:p>
        </p:txBody>
      </p:sp>
      <p:grpSp>
        <p:nvGrpSpPr>
          <p:cNvPr id="3" name="组合 12"/>
          <p:cNvGrpSpPr>
            <a:grpSpLocks/>
          </p:cNvGrpSpPr>
          <p:nvPr/>
        </p:nvGrpSpPr>
        <p:grpSpPr bwMode="auto">
          <a:xfrm>
            <a:off x="7164180" y="2698750"/>
            <a:ext cx="831850" cy="790575"/>
            <a:chOff x="0" y="0"/>
            <a:chExt cx="831692" cy="792088"/>
          </a:xfrm>
        </p:grpSpPr>
        <p:sp>
          <p:nvSpPr>
            <p:cNvPr id="16404" name="正五边形 10"/>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5" name="Freeform 13"/>
            <p:cNvSpPr>
              <a:spLocks noEditPoints="1" noChangeArrowheads="1"/>
            </p:cNvSpPr>
            <p:nvPr/>
          </p:nvSpPr>
          <p:spPr bwMode="auto">
            <a:xfrm>
              <a:off x="284457" y="207649"/>
              <a:ext cx="262778" cy="484369"/>
            </a:xfrm>
            <a:custGeom>
              <a:avLst/>
              <a:gdLst>
                <a:gd name="T0" fmla="*/ 4308 w 122"/>
                <a:gd name="T1" fmla="*/ 139929 h 225"/>
                <a:gd name="T2" fmla="*/ 30155 w 122"/>
                <a:gd name="T3" fmla="*/ 165762 h 225"/>
                <a:gd name="T4" fmla="*/ 36617 w 122"/>
                <a:gd name="T5" fmla="*/ 163609 h 225"/>
                <a:gd name="T6" fmla="*/ 256316 w 122"/>
                <a:gd name="T7" fmla="*/ 90416 h 225"/>
                <a:gd name="T8" fmla="*/ 256316 w 122"/>
                <a:gd name="T9" fmla="*/ 64583 h 225"/>
                <a:gd name="T10" fmla="*/ 226161 w 122"/>
                <a:gd name="T11" fmla="*/ 49513 h 225"/>
                <a:gd name="T12" fmla="*/ 6462 w 122"/>
                <a:gd name="T13" fmla="*/ 122707 h 225"/>
                <a:gd name="T14" fmla="*/ 232623 w 122"/>
                <a:gd name="T15" fmla="*/ 60277 h 225"/>
                <a:gd name="T16" fmla="*/ 245547 w 122"/>
                <a:gd name="T17" fmla="*/ 75346 h 225"/>
                <a:gd name="T18" fmla="*/ 239085 w 122"/>
                <a:gd name="T19" fmla="*/ 90416 h 225"/>
                <a:gd name="T20" fmla="*/ 30155 w 122"/>
                <a:gd name="T21" fmla="*/ 152845 h 225"/>
                <a:gd name="T22" fmla="*/ 19385 w 122"/>
                <a:gd name="T23" fmla="*/ 144234 h 225"/>
                <a:gd name="T24" fmla="*/ 17231 w 122"/>
                <a:gd name="T25" fmla="*/ 127012 h 225"/>
                <a:gd name="T26" fmla="*/ 228315 w 122"/>
                <a:gd name="T27" fmla="*/ 60277 h 225"/>
                <a:gd name="T28" fmla="*/ 30155 w 122"/>
                <a:gd name="T29" fmla="*/ 92568 h 225"/>
                <a:gd name="T30" fmla="*/ 142159 w 122"/>
                <a:gd name="T31" fmla="*/ 60277 h 225"/>
                <a:gd name="T32" fmla="*/ 157236 w 122"/>
                <a:gd name="T33" fmla="*/ 21528 h 225"/>
                <a:gd name="T34" fmla="*/ 19385 w 122"/>
                <a:gd name="T35" fmla="*/ 36597 h 225"/>
                <a:gd name="T36" fmla="*/ 6462 w 122"/>
                <a:gd name="T37" fmla="*/ 75346 h 225"/>
                <a:gd name="T38" fmla="*/ 131389 w 122"/>
                <a:gd name="T39" fmla="*/ 17222 h 225"/>
                <a:gd name="T40" fmla="*/ 144313 w 122"/>
                <a:gd name="T41" fmla="*/ 25833 h 225"/>
                <a:gd name="T42" fmla="*/ 140005 w 122"/>
                <a:gd name="T43" fmla="*/ 47361 h 225"/>
                <a:gd name="T44" fmla="*/ 30155 w 122"/>
                <a:gd name="T45" fmla="*/ 79652 h 225"/>
                <a:gd name="T46" fmla="*/ 17231 w 122"/>
                <a:gd name="T47" fmla="*/ 64583 h 225"/>
                <a:gd name="T48" fmla="*/ 258470 w 122"/>
                <a:gd name="T49" fmla="*/ 217428 h 225"/>
                <a:gd name="T50" fmla="*/ 226161 w 122"/>
                <a:gd name="T51" fmla="*/ 193748 h 225"/>
                <a:gd name="T52" fmla="*/ 155082 w 122"/>
                <a:gd name="T53" fmla="*/ 236803 h 225"/>
                <a:gd name="T54" fmla="*/ 118465 w 122"/>
                <a:gd name="T55" fmla="*/ 297080 h 225"/>
                <a:gd name="T56" fmla="*/ 114158 w 122"/>
                <a:gd name="T57" fmla="*/ 213122 h 225"/>
                <a:gd name="T58" fmla="*/ 256316 w 122"/>
                <a:gd name="T59" fmla="*/ 163609 h 225"/>
                <a:gd name="T60" fmla="*/ 256316 w 122"/>
                <a:gd name="T61" fmla="*/ 137776 h 225"/>
                <a:gd name="T62" fmla="*/ 19385 w 122"/>
                <a:gd name="T63" fmla="*/ 182984 h 225"/>
                <a:gd name="T64" fmla="*/ 2154 w 122"/>
                <a:gd name="T65" fmla="*/ 208817 h 225"/>
                <a:gd name="T66" fmla="*/ 6462 w 122"/>
                <a:gd name="T67" fmla="*/ 219581 h 225"/>
                <a:gd name="T68" fmla="*/ 23693 w 122"/>
                <a:gd name="T69" fmla="*/ 236803 h 225"/>
                <a:gd name="T70" fmla="*/ 60310 w 122"/>
                <a:gd name="T71" fmla="*/ 260483 h 225"/>
                <a:gd name="T72" fmla="*/ 36617 w 122"/>
                <a:gd name="T73" fmla="*/ 297080 h 225"/>
                <a:gd name="T74" fmla="*/ 86157 w 122"/>
                <a:gd name="T75" fmla="*/ 449925 h 225"/>
                <a:gd name="T76" fmla="*/ 114158 w 122"/>
                <a:gd name="T77" fmla="*/ 484369 h 225"/>
                <a:gd name="T78" fmla="*/ 187391 w 122"/>
                <a:gd name="T79" fmla="*/ 460689 h 225"/>
                <a:gd name="T80" fmla="*/ 236931 w 122"/>
                <a:gd name="T81" fmla="*/ 402564 h 225"/>
                <a:gd name="T82" fmla="*/ 213238 w 122"/>
                <a:gd name="T83" fmla="*/ 297080 h 225"/>
                <a:gd name="T84" fmla="*/ 224007 w 122"/>
                <a:gd name="T85" fmla="*/ 251872 h 225"/>
                <a:gd name="T86" fmla="*/ 258470 w 122"/>
                <a:gd name="T87" fmla="*/ 217428 h 225"/>
                <a:gd name="T88" fmla="*/ 101234 w 122"/>
                <a:gd name="T89" fmla="*/ 217428 h 225"/>
                <a:gd name="T90" fmla="*/ 105542 w 122"/>
                <a:gd name="T91" fmla="*/ 297080 h 225"/>
                <a:gd name="T92" fmla="*/ 75387 w 122"/>
                <a:gd name="T93" fmla="*/ 260483 h 225"/>
                <a:gd name="T94" fmla="*/ 51694 w 122"/>
                <a:gd name="T95" fmla="*/ 232497 h 225"/>
                <a:gd name="T96" fmla="*/ 25847 w 122"/>
                <a:gd name="T97" fmla="*/ 223886 h 225"/>
                <a:gd name="T98" fmla="*/ 17231 w 122"/>
                <a:gd name="T99" fmla="*/ 208817 h 225"/>
                <a:gd name="T100" fmla="*/ 17231 w 122"/>
                <a:gd name="T101" fmla="*/ 200206 h 225"/>
                <a:gd name="T102" fmla="*/ 25847 w 122"/>
                <a:gd name="T103" fmla="*/ 193748 h 225"/>
                <a:gd name="T104" fmla="*/ 51694 w 122"/>
                <a:gd name="T105" fmla="*/ 185137 h 225"/>
                <a:gd name="T106" fmla="*/ 232623 w 122"/>
                <a:gd name="T107" fmla="*/ 133471 h 225"/>
                <a:gd name="T108" fmla="*/ 245547 w 122"/>
                <a:gd name="T109" fmla="*/ 148540 h 225"/>
                <a:gd name="T110" fmla="*/ 239085 w 122"/>
                <a:gd name="T111" fmla="*/ 163609 h 225"/>
                <a:gd name="T112" fmla="*/ 92618 w 122"/>
                <a:gd name="T113" fmla="*/ 210970 h 225"/>
                <a:gd name="T114" fmla="*/ 221854 w 122"/>
                <a:gd name="T115" fmla="*/ 238955 h 225"/>
                <a:gd name="T116" fmla="*/ 198160 w 122"/>
                <a:gd name="T117" fmla="*/ 297080 h 225"/>
                <a:gd name="T118" fmla="*/ 168006 w 122"/>
                <a:gd name="T119" fmla="*/ 236803 h 225"/>
                <a:gd name="T120" fmla="*/ 228315 w 122"/>
                <a:gd name="T121" fmla="*/ 206664 h 225"/>
                <a:gd name="T122" fmla="*/ 245547 w 122"/>
                <a:gd name="T123" fmla="*/ 221733 h 2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2"/>
                <a:gd name="T187" fmla="*/ 0 h 225"/>
                <a:gd name="T188" fmla="*/ 122 w 122"/>
                <a:gd name="T189" fmla="*/ 225 h 2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4" name="组合 16"/>
          <p:cNvGrpSpPr>
            <a:grpSpLocks/>
          </p:cNvGrpSpPr>
          <p:nvPr/>
        </p:nvGrpSpPr>
        <p:grpSpPr bwMode="auto">
          <a:xfrm>
            <a:off x="5076035" y="1535113"/>
            <a:ext cx="831850" cy="792162"/>
            <a:chOff x="0" y="0"/>
            <a:chExt cx="831692" cy="792088"/>
          </a:xfrm>
        </p:grpSpPr>
        <p:sp>
          <p:nvSpPr>
            <p:cNvPr id="16402" name="正五边形 9"/>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3" name="Freeform 78"/>
            <p:cNvSpPr>
              <a:spLocks noEditPoints="1" noChangeArrowheads="1"/>
            </p:cNvSpPr>
            <p:nvPr/>
          </p:nvSpPr>
          <p:spPr bwMode="auto">
            <a:xfrm>
              <a:off x="221768" y="250987"/>
              <a:ext cx="409671" cy="409565"/>
            </a:xfrm>
            <a:custGeom>
              <a:avLst/>
              <a:gdLst>
                <a:gd name="T0" fmla="*/ 205426 w 347"/>
                <a:gd name="T1" fmla="*/ 0 h 347"/>
                <a:gd name="T2" fmla="*/ 0 w 347"/>
                <a:gd name="T3" fmla="*/ 205373 h 347"/>
                <a:gd name="T4" fmla="*/ 205426 w 347"/>
                <a:gd name="T5" fmla="*/ 409565 h 347"/>
                <a:gd name="T6" fmla="*/ 409671 w 347"/>
                <a:gd name="T7" fmla="*/ 205373 h 347"/>
                <a:gd name="T8" fmla="*/ 205426 w 347"/>
                <a:gd name="T9" fmla="*/ 0 h 347"/>
                <a:gd name="T10" fmla="*/ 391962 w 347"/>
                <a:gd name="T11" fmla="*/ 195930 h 347"/>
                <a:gd name="T12" fmla="*/ 334112 w 347"/>
                <a:gd name="T13" fmla="*/ 195930 h 347"/>
                <a:gd name="T14" fmla="*/ 272720 w 347"/>
                <a:gd name="T15" fmla="*/ 30688 h 347"/>
                <a:gd name="T16" fmla="*/ 391962 w 347"/>
                <a:gd name="T17" fmla="*/ 195930 h 347"/>
                <a:gd name="T18" fmla="*/ 205426 w 347"/>
                <a:gd name="T19" fmla="*/ 391860 h 347"/>
                <a:gd name="T20" fmla="*/ 173549 w 347"/>
                <a:gd name="T21" fmla="*/ 213635 h 347"/>
                <a:gd name="T22" fmla="*/ 236122 w 347"/>
                <a:gd name="T23" fmla="*/ 213635 h 347"/>
                <a:gd name="T24" fmla="*/ 205426 w 347"/>
                <a:gd name="T25" fmla="*/ 391860 h 347"/>
                <a:gd name="T26" fmla="*/ 173549 w 347"/>
                <a:gd name="T27" fmla="*/ 195930 h 347"/>
                <a:gd name="T28" fmla="*/ 205426 w 347"/>
                <a:gd name="T29" fmla="*/ 17705 h 347"/>
                <a:gd name="T30" fmla="*/ 205426 w 347"/>
                <a:gd name="T31" fmla="*/ 17705 h 347"/>
                <a:gd name="T32" fmla="*/ 236122 w 347"/>
                <a:gd name="T33" fmla="*/ 195930 h 347"/>
                <a:gd name="T34" fmla="*/ 173549 w 347"/>
                <a:gd name="T35" fmla="*/ 195930 h 347"/>
                <a:gd name="T36" fmla="*/ 180633 w 347"/>
                <a:gd name="T37" fmla="*/ 22426 h 347"/>
                <a:gd name="T38" fmla="*/ 157021 w 347"/>
                <a:gd name="T39" fmla="*/ 195930 h 347"/>
                <a:gd name="T40" fmla="*/ 93268 w 347"/>
                <a:gd name="T41" fmla="*/ 195930 h 347"/>
                <a:gd name="T42" fmla="*/ 180633 w 347"/>
                <a:gd name="T43" fmla="*/ 22426 h 347"/>
                <a:gd name="T44" fmla="*/ 157021 w 347"/>
                <a:gd name="T45" fmla="*/ 213635 h 347"/>
                <a:gd name="T46" fmla="*/ 180633 w 347"/>
                <a:gd name="T47" fmla="*/ 388320 h 347"/>
                <a:gd name="T48" fmla="*/ 93268 w 347"/>
                <a:gd name="T49" fmla="*/ 213635 h 347"/>
                <a:gd name="T50" fmla="*/ 157021 w 347"/>
                <a:gd name="T51" fmla="*/ 213635 h 347"/>
                <a:gd name="T52" fmla="*/ 229038 w 347"/>
                <a:gd name="T53" fmla="*/ 388320 h 347"/>
                <a:gd name="T54" fmla="*/ 253831 w 347"/>
                <a:gd name="T55" fmla="*/ 213635 h 347"/>
                <a:gd name="T56" fmla="*/ 316403 w 347"/>
                <a:gd name="T57" fmla="*/ 213635 h 347"/>
                <a:gd name="T58" fmla="*/ 229038 w 347"/>
                <a:gd name="T59" fmla="*/ 388320 h 347"/>
                <a:gd name="T60" fmla="*/ 253831 w 347"/>
                <a:gd name="T61" fmla="*/ 195930 h 347"/>
                <a:gd name="T62" fmla="*/ 229038 w 347"/>
                <a:gd name="T63" fmla="*/ 22426 h 347"/>
                <a:gd name="T64" fmla="*/ 316403 w 347"/>
                <a:gd name="T65" fmla="*/ 195930 h 347"/>
                <a:gd name="T66" fmla="*/ 253831 w 347"/>
                <a:gd name="T67" fmla="*/ 195930 h 347"/>
                <a:gd name="T68" fmla="*/ 138131 w 347"/>
                <a:gd name="T69" fmla="*/ 30688 h 347"/>
                <a:gd name="T70" fmla="*/ 75559 w 347"/>
                <a:gd name="T71" fmla="*/ 195930 h 347"/>
                <a:gd name="T72" fmla="*/ 17709 w 347"/>
                <a:gd name="T73" fmla="*/ 195930 h 347"/>
                <a:gd name="T74" fmla="*/ 138131 w 347"/>
                <a:gd name="T75" fmla="*/ 30688 h 347"/>
                <a:gd name="T76" fmla="*/ 17709 w 347"/>
                <a:gd name="T77" fmla="*/ 213635 h 347"/>
                <a:gd name="T78" fmla="*/ 75559 w 347"/>
                <a:gd name="T79" fmla="*/ 213635 h 347"/>
                <a:gd name="T80" fmla="*/ 138131 w 347"/>
                <a:gd name="T81" fmla="*/ 380057 h 347"/>
                <a:gd name="T82" fmla="*/ 17709 w 347"/>
                <a:gd name="T83" fmla="*/ 213635 h 347"/>
                <a:gd name="T84" fmla="*/ 272720 w 347"/>
                <a:gd name="T85" fmla="*/ 380057 h 347"/>
                <a:gd name="T86" fmla="*/ 334112 w 347"/>
                <a:gd name="T87" fmla="*/ 213635 h 347"/>
                <a:gd name="T88" fmla="*/ 391962 w 347"/>
                <a:gd name="T89" fmla="*/ 213635 h 347"/>
                <a:gd name="T90" fmla="*/ 272720 w 347"/>
                <a:gd name="T91" fmla="*/ 380057 h 3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47"/>
                <a:gd name="T139" fmla="*/ 0 h 347"/>
                <a:gd name="T140" fmla="*/ 347 w 347"/>
                <a:gd name="T141" fmla="*/ 347 h 3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61" name="矩形 15"/>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cxnSp>
        <p:nvCxnSpPr>
          <p:cNvPr id="6162" name="直接连接符 19"/>
          <p:cNvCxnSpPr>
            <a:cxnSpLocks noChangeShapeType="1"/>
            <a:stCxn id="16406" idx="4"/>
            <a:endCxn id="16400" idx="1"/>
          </p:cNvCxnSpPr>
          <p:nvPr/>
        </p:nvCxnSpPr>
        <p:spPr bwMode="auto">
          <a:xfrm>
            <a:off x="1889005" y="2282823"/>
            <a:ext cx="1458911" cy="71789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3" name="直接连接符 21"/>
          <p:cNvCxnSpPr>
            <a:cxnSpLocks noChangeShapeType="1"/>
            <a:stCxn id="16402" idx="2"/>
            <a:endCxn id="16400" idx="5"/>
          </p:cNvCxnSpPr>
          <p:nvPr/>
        </p:nvCxnSpPr>
        <p:spPr bwMode="auto">
          <a:xfrm flipH="1">
            <a:off x="4179764" y="2327273"/>
            <a:ext cx="1055141"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4" name="直接连接符 24"/>
          <p:cNvCxnSpPr>
            <a:cxnSpLocks noChangeShapeType="1"/>
            <a:stCxn id="16404" idx="1"/>
            <a:endCxn id="16402" idx="4"/>
          </p:cNvCxnSpPr>
          <p:nvPr/>
        </p:nvCxnSpPr>
        <p:spPr bwMode="auto">
          <a:xfrm flipH="1" flipV="1">
            <a:off x="5749015" y="2327273"/>
            <a:ext cx="1415166"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sp>
        <p:nvSpPr>
          <p:cNvPr id="6165" name="TextBox 27"/>
          <p:cNvSpPr>
            <a:spLocks noChangeArrowheads="1"/>
          </p:cNvSpPr>
          <p:nvPr/>
        </p:nvSpPr>
        <p:spPr bwMode="auto">
          <a:xfrm>
            <a:off x="3059342" y="1687959"/>
            <a:ext cx="194468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b="1" dirty="0">
                <a:solidFill>
                  <a:srgbClr val="000000"/>
                </a:solidFill>
                <a:latin typeface="Calibri" pitchFamily="34" charset="0"/>
                <a:sym typeface="宋体" pitchFamily="2" charset="-122"/>
              </a:rPr>
              <a:t>项目负责人：</a:t>
            </a:r>
            <a:endParaRPr lang="en-US" altLang="zh-CN" sz="1400" b="1" dirty="0">
              <a:solidFill>
                <a:srgbClr val="000000"/>
              </a:solidFill>
              <a:latin typeface="Calibri" pitchFamily="34" charset="0"/>
              <a:sym typeface="宋体" pitchFamily="2" charset="-122"/>
            </a:endParaRPr>
          </a:p>
          <a:p>
            <a:endParaRPr lang="en-US" altLang="zh-CN" sz="1400" b="1" dirty="0">
              <a:solidFill>
                <a:srgbClr val="000000"/>
              </a:solidFill>
              <a:latin typeface="Calibri" pitchFamily="34" charset="0"/>
              <a:sym typeface="宋体" pitchFamily="2" charset="-122"/>
            </a:endParaRPr>
          </a:p>
          <a:p>
            <a:r>
              <a:rPr lang="en-US" altLang="zh-CN" sz="1400" b="1" dirty="0">
                <a:solidFill>
                  <a:srgbClr val="000000"/>
                </a:solidFill>
                <a:latin typeface="Calibri" pitchFamily="34" charset="0"/>
                <a:sym typeface="宋体" pitchFamily="2" charset="-122"/>
              </a:rPr>
              <a:t>PRD2018-G02</a:t>
            </a:r>
            <a:endParaRPr lang="zh-CN" altLang="en-US" sz="1400" b="1" dirty="0">
              <a:solidFill>
                <a:srgbClr val="000000"/>
              </a:solidFill>
              <a:latin typeface="Calibri" pitchFamily="34" charset="0"/>
              <a:sym typeface="宋体" pitchFamily="2" charset="-122"/>
            </a:endParaRPr>
          </a:p>
        </p:txBody>
      </p:sp>
      <p:sp>
        <p:nvSpPr>
          <p:cNvPr id="6166" name="TextBox 28"/>
          <p:cNvSpPr>
            <a:spLocks noChangeArrowheads="1"/>
          </p:cNvSpPr>
          <p:nvPr/>
        </p:nvSpPr>
        <p:spPr bwMode="auto">
          <a:xfrm>
            <a:off x="4931472" y="2794000"/>
            <a:ext cx="19446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b="1" dirty="0">
                <a:solidFill>
                  <a:srgbClr val="000000"/>
                </a:solidFill>
                <a:latin typeface="Calibri" pitchFamily="34" charset="0"/>
                <a:sym typeface="宋体" pitchFamily="2" charset="-122"/>
              </a:rPr>
              <a:t>项目模型：</a:t>
            </a:r>
          </a:p>
          <a:p>
            <a:endParaRPr lang="en-US" altLang="zh-CN" sz="1400" b="1" dirty="0">
              <a:solidFill>
                <a:srgbClr val="000000"/>
              </a:solidFill>
              <a:latin typeface="Calibri" pitchFamily="34" charset="0"/>
              <a:sym typeface="宋体" pitchFamily="2" charset="-122"/>
            </a:endParaRPr>
          </a:p>
          <a:p>
            <a:r>
              <a:rPr lang="zh-CN" altLang="en-US" sz="1400" b="1" dirty="0">
                <a:solidFill>
                  <a:srgbClr val="000000"/>
                </a:solidFill>
                <a:latin typeface="Calibri" pitchFamily="34" charset="0"/>
                <a:sym typeface="宋体" pitchFamily="2" charset="-122"/>
              </a:rPr>
              <a:t>采用逆瀑布模型</a:t>
            </a:r>
          </a:p>
          <a:p>
            <a:endParaRPr lang="zh-CN" altLang="en-US" sz="1400" b="1" dirty="0">
              <a:solidFill>
                <a:srgbClr val="000000"/>
              </a:solidFill>
              <a:latin typeface="Calibri" pitchFamily="34" charset="0"/>
              <a:sym typeface="宋体" pitchFamily="2" charset="-122"/>
            </a:endParaRPr>
          </a:p>
        </p:txBody>
      </p:sp>
      <p:sp>
        <p:nvSpPr>
          <p:cNvPr id="6" name="日期占位符 5"/>
          <p:cNvSpPr>
            <a:spLocks noGrp="1"/>
          </p:cNvSpPr>
          <p:nvPr>
            <p:ph type="dt" sz="half" idx="10"/>
          </p:nvPr>
        </p:nvSpPr>
        <p:spPr/>
        <p:txBody>
          <a:bodyPr/>
          <a:lstStyle/>
          <a:p>
            <a:pPr>
              <a:defRPr/>
            </a:pPr>
            <a:fld id="{2D114DF2-F353-4CB7-9C6B-281BDD65B132}" type="datetime1">
              <a:rPr lang="zh-CN" altLang="en-US" smtClean="0"/>
              <a:t>2018/11/21</a:t>
            </a:fld>
            <a:endParaRPr lang="zh-CN" altLang="en-US" sz="1800">
              <a:solidFill>
                <a:schemeClr val="tx1"/>
              </a:solidFill>
            </a:endParaRPr>
          </a:p>
        </p:txBody>
      </p:sp>
      <p:sp>
        <p:nvSpPr>
          <p:cNvPr id="7" name="灯片编号占位符 6"/>
          <p:cNvSpPr>
            <a:spLocks noGrp="1"/>
          </p:cNvSpPr>
          <p:nvPr>
            <p:ph type="sldNum" sz="quarter" idx="12"/>
          </p:nvPr>
        </p:nvSpPr>
        <p:spPr/>
        <p:txBody>
          <a:bodyPr/>
          <a:lstStyle/>
          <a:p>
            <a:pPr>
              <a:defRPr/>
            </a:pPr>
            <a:fld id="{F68E87E3-DF09-4D36-A1C1-C0E671047C58}" type="slidenum">
              <a:rPr lang="zh-CN" altLang="en-US" smtClean="0"/>
              <a:pPr>
                <a:defRPr/>
              </a:pPr>
              <a:t>4</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61"/>
                                        </p:tgtEl>
                                        <p:attrNameLst>
                                          <p:attrName>style.visibility</p:attrName>
                                        </p:attrNameLst>
                                      </p:cBhvr>
                                      <p:to>
                                        <p:strVal val="visible"/>
                                      </p:to>
                                    </p:set>
                                    <p:anim calcmode="lin" valueType="num">
                                      <p:cBhvr>
                                        <p:cTn id="7" dur="500" fill="hold"/>
                                        <p:tgtEl>
                                          <p:spTgt spid="6161"/>
                                        </p:tgtEl>
                                        <p:attrNameLst>
                                          <p:attrName>ppt_x</p:attrName>
                                        </p:attrNameLst>
                                      </p:cBhvr>
                                      <p:tavLst>
                                        <p:tav tm="0">
                                          <p:val>
                                            <p:strVal val="0-#ppt_w/2"/>
                                          </p:val>
                                        </p:tav>
                                        <p:tav tm="100000">
                                          <p:val>
                                            <p:strVal val="#ppt_x"/>
                                          </p:val>
                                        </p:tav>
                                      </p:tavLst>
                                    </p:anim>
                                    <p:anim calcmode="lin" valueType="num">
                                      <p:cBhvr>
                                        <p:cTn id="8" dur="500" fill="hold"/>
                                        <p:tgtEl>
                                          <p:spTgt spid="616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6151"/>
                                        </p:tgtEl>
                                        <p:attrNameLst>
                                          <p:attrName>style.visibility</p:attrName>
                                        </p:attrNameLst>
                                      </p:cBhvr>
                                      <p:to>
                                        <p:strVal val="visible"/>
                                      </p:to>
                                    </p:set>
                                    <p:animEffect>
                                      <p:cBhvr>
                                        <p:cTn id="18" dur="500"/>
                                        <p:tgtEl>
                                          <p:spTgt spid="6151"/>
                                        </p:tgtEl>
                                      </p:cBhvr>
                                    </p:animEffect>
                                  </p:childTnLst>
                                </p:cTn>
                              </p:par>
                            </p:childTnLst>
                          </p:cTn>
                        </p:par>
                        <p:par>
                          <p:cTn id="19" fill="hold" nodeType="afterGroup">
                            <p:stCondLst>
                              <p:cond delay="2000"/>
                            </p:stCondLst>
                            <p:childTnLst>
                              <p:par>
                                <p:cTn id="20" presetID="22" presetClass="entr" presetSubtype="8" fill="hold" nodeType="afterEffect">
                                  <p:stCondLst>
                                    <p:cond delay="0"/>
                                  </p:stCondLst>
                                  <p:childTnLst>
                                    <p:set>
                                      <p:cBhvr>
                                        <p:cTn id="21" dur="1" fill="hold">
                                          <p:stCondLst>
                                            <p:cond delay="0"/>
                                          </p:stCondLst>
                                        </p:cTn>
                                        <p:tgtEl>
                                          <p:spTgt spid="6162"/>
                                        </p:tgtEl>
                                        <p:attrNameLst>
                                          <p:attrName>style.visibility</p:attrName>
                                        </p:attrNameLst>
                                      </p:cBhvr>
                                      <p:to>
                                        <p:strVal val="visible"/>
                                      </p:to>
                                    </p:set>
                                    <p:animEffect>
                                      <p:cBhvr>
                                        <p:cTn id="22" dur="500"/>
                                        <p:tgtEl>
                                          <p:spTgt spid="6162"/>
                                        </p:tgtEl>
                                      </p:cBhvr>
                                    </p:animEffect>
                                  </p:childTnLst>
                                </p:cTn>
                              </p:par>
                            </p:childTnLst>
                          </p:cTn>
                        </p:par>
                        <p:par>
                          <p:cTn id="23" fill="hold" nodeType="afterGroup">
                            <p:stCondLst>
                              <p:cond delay="2500"/>
                            </p:stCondLst>
                            <p:childTnLst>
                              <p:par>
                                <p:cTn id="24" presetID="42"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par>
                          <p:cTn id="29" fill="hold" nodeType="afterGroup">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6165"/>
                                        </p:tgtEl>
                                        <p:attrNameLst>
                                          <p:attrName>style.visibility</p:attrName>
                                        </p:attrNameLst>
                                      </p:cBhvr>
                                      <p:to>
                                        <p:strVal val="visible"/>
                                      </p:to>
                                    </p:set>
                                    <p:animEffect>
                                      <p:cBhvr>
                                        <p:cTn id="32" dur="500"/>
                                        <p:tgtEl>
                                          <p:spTgt spid="6165"/>
                                        </p:tgtEl>
                                      </p:cBhvr>
                                    </p:animEffect>
                                  </p:childTnLst>
                                </p:cTn>
                              </p:par>
                            </p:childTnLst>
                          </p:cTn>
                        </p:par>
                        <p:par>
                          <p:cTn id="33" fill="hold" nodeType="afterGroup">
                            <p:stCondLst>
                              <p:cond delay="4000"/>
                            </p:stCondLst>
                            <p:childTnLst>
                              <p:par>
                                <p:cTn id="34" presetID="22" presetClass="entr" presetSubtype="8" fill="hold" nodeType="afterEffect">
                                  <p:stCondLst>
                                    <p:cond delay="0"/>
                                  </p:stCondLst>
                                  <p:childTnLst>
                                    <p:set>
                                      <p:cBhvr>
                                        <p:cTn id="35" dur="1" fill="hold">
                                          <p:stCondLst>
                                            <p:cond delay="0"/>
                                          </p:stCondLst>
                                        </p:cTn>
                                        <p:tgtEl>
                                          <p:spTgt spid="6163"/>
                                        </p:tgtEl>
                                        <p:attrNameLst>
                                          <p:attrName>style.visibility</p:attrName>
                                        </p:attrNameLst>
                                      </p:cBhvr>
                                      <p:to>
                                        <p:strVal val="visible"/>
                                      </p:to>
                                    </p:set>
                                    <p:animEffect>
                                      <p:cBhvr>
                                        <p:cTn id="36" dur="500"/>
                                        <p:tgtEl>
                                          <p:spTgt spid="6163"/>
                                        </p:tgtEl>
                                      </p:cBhvr>
                                    </p:animEffect>
                                  </p:childTnLst>
                                </p:cTn>
                              </p:par>
                            </p:childTnLst>
                          </p:cTn>
                        </p:par>
                        <p:par>
                          <p:cTn id="37" fill="hold" nodeType="afterGroup">
                            <p:stCondLst>
                              <p:cond delay="4500"/>
                            </p:stCondLst>
                            <p:childTnLst>
                              <p:par>
                                <p:cTn id="38" presetID="42" presetClass="entr" presetSubtype="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par>
                          <p:cTn id="43" fill="hold" nodeType="afterGroup">
                            <p:stCondLst>
                              <p:cond delay="5500"/>
                            </p:stCondLst>
                            <p:childTnLst>
                              <p:par>
                                <p:cTn id="44" presetID="10" presetClass="entr" presetSubtype="0" fill="hold" grpId="0" nodeType="afterEffect">
                                  <p:stCondLst>
                                    <p:cond delay="0"/>
                                  </p:stCondLst>
                                  <p:childTnLst>
                                    <p:set>
                                      <p:cBhvr>
                                        <p:cTn id="45" dur="1" fill="hold">
                                          <p:stCondLst>
                                            <p:cond delay="0"/>
                                          </p:stCondLst>
                                        </p:cTn>
                                        <p:tgtEl>
                                          <p:spTgt spid="6166"/>
                                        </p:tgtEl>
                                        <p:attrNameLst>
                                          <p:attrName>style.visibility</p:attrName>
                                        </p:attrNameLst>
                                      </p:cBhvr>
                                      <p:to>
                                        <p:strVal val="visible"/>
                                      </p:to>
                                    </p:set>
                                    <p:animEffect>
                                      <p:cBhvr>
                                        <p:cTn id="46" dur="500"/>
                                        <p:tgtEl>
                                          <p:spTgt spid="6166"/>
                                        </p:tgtEl>
                                      </p:cBhvr>
                                    </p:animEffect>
                                  </p:childTnLst>
                                </p:cTn>
                              </p:par>
                            </p:childTnLst>
                          </p:cTn>
                        </p:par>
                        <p:par>
                          <p:cTn id="47" fill="hold" nodeType="afterGroup">
                            <p:stCondLst>
                              <p:cond delay="6000"/>
                            </p:stCondLst>
                            <p:childTnLst>
                              <p:par>
                                <p:cTn id="48" presetID="22" presetClass="entr" presetSubtype="8" fill="hold" nodeType="afterEffect">
                                  <p:stCondLst>
                                    <p:cond delay="0"/>
                                  </p:stCondLst>
                                  <p:childTnLst>
                                    <p:set>
                                      <p:cBhvr>
                                        <p:cTn id="49" dur="1" fill="hold">
                                          <p:stCondLst>
                                            <p:cond delay="0"/>
                                          </p:stCondLst>
                                        </p:cTn>
                                        <p:tgtEl>
                                          <p:spTgt spid="6164"/>
                                        </p:tgtEl>
                                        <p:attrNameLst>
                                          <p:attrName>style.visibility</p:attrName>
                                        </p:attrNameLst>
                                      </p:cBhvr>
                                      <p:to>
                                        <p:strVal val="visible"/>
                                      </p:to>
                                    </p:set>
                                    <p:animEffect>
                                      <p:cBhvr>
                                        <p:cTn id="50" dur="500"/>
                                        <p:tgtEl>
                                          <p:spTgt spid="6164"/>
                                        </p:tgtEl>
                                      </p:cBhvr>
                                    </p:animEffect>
                                  </p:childTnLst>
                                </p:cTn>
                              </p:par>
                            </p:childTnLst>
                          </p:cTn>
                        </p:par>
                        <p:par>
                          <p:cTn id="51" fill="hold" nodeType="afterGroup">
                            <p:stCondLst>
                              <p:cond delay="6500"/>
                            </p:stCondLst>
                            <p:childTnLst>
                              <p:par>
                                <p:cTn id="52" presetID="42"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bldLvl="0" autoUpdateAnimBg="0"/>
      <p:bldP spid="6161" grpId="0" bldLvl="0" autoUpdateAnimBg="0"/>
      <p:bldP spid="6165" grpId="0" bldLvl="0" autoUpdateAnimBg="0"/>
      <p:bldP spid="6166" grpId="0" bldLvl="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79126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Nine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风险管理计划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40</a:t>
            </a:fld>
            <a:endParaRPr lang="zh-CN" altLang="en-US" sz="1800">
              <a:solidFill>
                <a:schemeClr val="tx1"/>
              </a:solidFill>
            </a:endParaRPr>
          </a:p>
        </p:txBody>
      </p:sp>
    </p:spTree>
    <p:extLst>
      <p:ext uri="{BB962C8B-B14F-4D97-AF65-F5344CB8AC3E}">
        <p14:creationId xmlns:p14="http://schemas.microsoft.com/office/powerpoint/2010/main" val="26298808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13997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139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9-1 </a:t>
            </a:r>
            <a:r>
              <a:rPr lang="zh-CN" altLang="en-US" sz="2800" b="1" dirty="0">
                <a:solidFill>
                  <a:schemeClr val="bg1"/>
                </a:solidFill>
                <a:latin typeface="Calibri" pitchFamily="34" charset="0"/>
                <a:sym typeface="Calibri" pitchFamily="34" charset="0"/>
              </a:rPr>
              <a:t>风险概率和影响定义</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41</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051974333"/>
              </p:ext>
            </p:extLst>
          </p:nvPr>
        </p:nvGraphicFramePr>
        <p:xfrm>
          <a:off x="827740" y="1059645"/>
          <a:ext cx="7128496" cy="3240224"/>
        </p:xfrm>
        <a:graphic>
          <a:graphicData uri="http://schemas.openxmlformats.org/drawingml/2006/table">
            <a:tbl>
              <a:tblPr firstRow="1" firstCol="1" bandRow="1">
                <a:tableStyleId>{5C22544A-7EE6-4342-B048-85BDC9FD1C3A}</a:tableStyleId>
              </a:tblPr>
              <a:tblGrid>
                <a:gridCol w="1187366">
                  <a:extLst>
                    <a:ext uri="{9D8B030D-6E8A-4147-A177-3AD203B41FA5}">
                      <a16:colId xmlns:a16="http://schemas.microsoft.com/office/drawing/2014/main" val="20000"/>
                    </a:ext>
                  </a:extLst>
                </a:gridCol>
                <a:gridCol w="1188226">
                  <a:extLst>
                    <a:ext uri="{9D8B030D-6E8A-4147-A177-3AD203B41FA5}">
                      <a16:colId xmlns:a16="http://schemas.microsoft.com/office/drawing/2014/main" val="20001"/>
                    </a:ext>
                  </a:extLst>
                </a:gridCol>
                <a:gridCol w="1188226">
                  <a:extLst>
                    <a:ext uri="{9D8B030D-6E8A-4147-A177-3AD203B41FA5}">
                      <a16:colId xmlns:a16="http://schemas.microsoft.com/office/drawing/2014/main" val="20002"/>
                    </a:ext>
                  </a:extLst>
                </a:gridCol>
                <a:gridCol w="1188226">
                  <a:extLst>
                    <a:ext uri="{9D8B030D-6E8A-4147-A177-3AD203B41FA5}">
                      <a16:colId xmlns:a16="http://schemas.microsoft.com/office/drawing/2014/main" val="20003"/>
                    </a:ext>
                  </a:extLst>
                </a:gridCol>
                <a:gridCol w="1188226">
                  <a:extLst>
                    <a:ext uri="{9D8B030D-6E8A-4147-A177-3AD203B41FA5}">
                      <a16:colId xmlns:a16="http://schemas.microsoft.com/office/drawing/2014/main" val="20004"/>
                    </a:ext>
                  </a:extLst>
                </a:gridCol>
                <a:gridCol w="1188226">
                  <a:extLst>
                    <a:ext uri="{9D8B030D-6E8A-4147-A177-3AD203B41FA5}">
                      <a16:colId xmlns:a16="http://schemas.microsoft.com/office/drawing/2014/main" val="20005"/>
                    </a:ext>
                  </a:extLst>
                </a:gridCol>
              </a:tblGrid>
              <a:tr h="249248">
                <a:tc>
                  <a:txBody>
                    <a:bodyPr/>
                    <a:lstStyle/>
                    <a:p>
                      <a:pPr algn="just">
                        <a:spcAft>
                          <a:spcPts val="0"/>
                        </a:spcAft>
                      </a:pPr>
                      <a:r>
                        <a:rPr lang="zh-CN" sz="1400" kern="100" dirty="0">
                          <a:effectLst/>
                        </a:rPr>
                        <a:t>参数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定义描述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质量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范围</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249248">
                <a:tc rowSpan="3">
                  <a:txBody>
                    <a:bodyPr/>
                    <a:lstStyle/>
                    <a:p>
                      <a:pPr algn="just">
                        <a:spcAft>
                          <a:spcPts val="0"/>
                        </a:spcAft>
                      </a:pPr>
                      <a:r>
                        <a:rPr lang="zh-CN" sz="1400" kern="100">
                          <a:effectLst/>
                        </a:rPr>
                        <a:t>效率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rowSpan="3" gridSpan="4">
                  <a:txBody>
                    <a:bodyPr/>
                    <a:lstStyle/>
                    <a:p>
                      <a:pPr algn="just">
                        <a:spcAft>
                          <a:spcPts val="0"/>
                        </a:spcAft>
                      </a:pPr>
                      <a:r>
                        <a:rPr lang="zh-CN" sz="1400" kern="100">
                          <a:effectLst/>
                        </a:rPr>
                        <a:t>表示发生的可能性</a:t>
                      </a:r>
                      <a:endParaRPr lang="zh-CN" sz="1400" kern="100">
                        <a:effectLst/>
                        <a:latin typeface="Times New Roman"/>
                        <a:ea typeface="宋体"/>
                      </a:endParaRPr>
                    </a:p>
                  </a:txBody>
                  <a:tcPr marL="68580" marR="68580" marT="0" marB="0"/>
                </a:tc>
                <a:tc rowSpan="3" hMerge="1">
                  <a:txBody>
                    <a:bodyPr/>
                    <a:lstStyle/>
                    <a:p>
                      <a:endParaRPr lang="zh-CN" altLang="en-US"/>
                    </a:p>
                  </a:txBody>
                  <a:tcPr/>
                </a:tc>
                <a:tc rowSpan="3" hMerge="1">
                  <a:txBody>
                    <a:bodyPr/>
                    <a:lstStyle/>
                    <a:p>
                      <a:endParaRPr lang="zh-CN" altLang="en-US"/>
                    </a:p>
                  </a:txBody>
                  <a:tcPr/>
                </a:tc>
                <a:tc rowSpan="3" hMerge="1">
                  <a:txBody>
                    <a:bodyPr/>
                    <a:lstStyle/>
                    <a:p>
                      <a:endParaRPr lang="zh-CN" altLang="en-US"/>
                    </a:p>
                  </a:txBody>
                  <a:tcPr/>
                </a:tc>
                <a:extLst>
                  <a:ext uri="{0D108BD9-81ED-4DB2-BD59-A6C34878D82A}">
                    <a16:rowId xmlns:a16="http://schemas.microsoft.com/office/drawing/2014/main" val="10001"/>
                  </a:ext>
                </a:extLst>
              </a:tr>
              <a:tr h="249248">
                <a:tc vMerge="1">
                  <a:txBody>
                    <a:bodyPr/>
                    <a:lstStyle/>
                    <a:p>
                      <a:endParaRPr lang="zh-CN" altLang="en-US"/>
                    </a:p>
                  </a:txBody>
                  <a:tcPr/>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02"/>
                  </a:ext>
                </a:extLst>
              </a:tr>
              <a:tr h="249248">
                <a:tc vMerge="1">
                  <a:txBody>
                    <a:bodyPr/>
                    <a:lstStyle/>
                    <a:p>
                      <a:endParaRPr lang="zh-CN" altLang="en-US"/>
                    </a:p>
                  </a:txBody>
                  <a:tcPr/>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03"/>
                  </a:ext>
                </a:extLst>
              </a:tr>
              <a:tr h="747744">
                <a:tc rowSpan="3">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进度延期半个月以上</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a:t>
                      </a:r>
                      <a:r>
                        <a:rPr lang="en-US" sz="1400" kern="100">
                          <a:effectLst/>
                        </a:rPr>
                        <a:t>20%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项目最终结果实际无法使用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每月重大变更超过</a:t>
                      </a:r>
                      <a:r>
                        <a:rPr lang="en-US" sz="1400" kern="100">
                          <a:effectLst/>
                        </a:rPr>
                        <a:t>3</a:t>
                      </a:r>
                      <a:r>
                        <a:rPr lang="zh-CN" sz="1400" kern="100">
                          <a:effectLst/>
                        </a:rPr>
                        <a:t>起</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4"/>
                  </a:ext>
                </a:extLst>
              </a:tr>
              <a:tr h="747744">
                <a:tc vMerge="1">
                  <a:txBody>
                    <a:bodyPr/>
                    <a:lstStyle/>
                    <a:p>
                      <a:endParaRPr lang="zh-CN" altLang="en-US"/>
                    </a:p>
                  </a:txBody>
                  <a:tcPr/>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进度延期一周以上</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a:t>
                      </a:r>
                      <a:r>
                        <a:rPr lang="en-US" sz="1400" kern="100">
                          <a:effectLst/>
                        </a:rPr>
                        <a:t>10%-20%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质量降低到顾客不能接受的程度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每月重大变更超过</a:t>
                      </a:r>
                      <a:r>
                        <a:rPr lang="en-US" sz="1400" kern="100">
                          <a:effectLst/>
                        </a:rPr>
                        <a:t>2</a:t>
                      </a:r>
                      <a:r>
                        <a:rPr lang="zh-CN" sz="1400" kern="100">
                          <a:effectLst/>
                        </a:rPr>
                        <a:t>起</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5"/>
                  </a:ext>
                </a:extLst>
              </a:tr>
              <a:tr h="747744">
                <a:tc vMerge="1">
                  <a:txBody>
                    <a:bodyPr/>
                    <a:lstStyle/>
                    <a:p>
                      <a:endParaRPr lang="zh-CN" altLang="en-US"/>
                    </a:p>
                  </a:txBody>
                  <a:tcPr/>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进度延期三天以上一周以下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成本超支小于</a:t>
                      </a:r>
                      <a:r>
                        <a:rPr lang="en-US" sz="1400" kern="100">
                          <a:effectLst/>
                        </a:rPr>
                        <a:t>5%</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仅有要求极为严格的应用受到影响</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每月重大变更超过</a:t>
                      </a:r>
                      <a:r>
                        <a:rPr lang="en-US" sz="1400" kern="100" dirty="0">
                          <a:effectLst/>
                        </a:rPr>
                        <a:t>1</a:t>
                      </a:r>
                      <a:r>
                        <a:rPr lang="zh-CN" sz="1400" kern="100" dirty="0">
                          <a:effectLst/>
                        </a:rPr>
                        <a:t>起</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3698591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42</a:t>
            </a:fld>
            <a:endParaRPr lang="zh-CN" altLang="en-US" sz="1800">
              <a:solidFill>
                <a:schemeClr val="tx1"/>
              </a:solidFill>
            </a:endParaRPr>
          </a:p>
        </p:txBody>
      </p:sp>
      <p:sp>
        <p:nvSpPr>
          <p:cNvPr id="10" name="TextBox 7">
            <a:extLst>
              <a:ext uri="{FF2B5EF4-FFF2-40B4-BE49-F238E27FC236}">
                <a16:creationId xmlns:a16="http://schemas.microsoft.com/office/drawing/2014/main" id="{18F50CD5-447A-444E-83D0-C52251060B80}"/>
              </a:ext>
            </a:extLst>
          </p:cNvPr>
          <p:cNvSpPr>
            <a:spLocks noChangeArrowheads="1"/>
          </p:cNvSpPr>
          <p:nvPr/>
        </p:nvSpPr>
        <p:spPr bwMode="auto">
          <a:xfrm>
            <a:off x="251700" y="865101"/>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需求获取方面的风险控制：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3639590838"/>
              </p:ext>
            </p:extLst>
          </p:nvPr>
        </p:nvGraphicFramePr>
        <p:xfrm>
          <a:off x="467714" y="1179440"/>
          <a:ext cx="8208571" cy="3840480"/>
        </p:xfrm>
        <a:graphic>
          <a:graphicData uri="http://schemas.openxmlformats.org/drawingml/2006/table">
            <a:tbl>
              <a:tblPr firstRow="1" firstCol="1" bandRow="1">
                <a:tableStyleId>{5C22544A-7EE6-4342-B048-85BDC9FD1C3A}</a:tableStyleId>
              </a:tblPr>
              <a:tblGrid>
                <a:gridCol w="1434533">
                  <a:extLst>
                    <a:ext uri="{9D8B030D-6E8A-4147-A177-3AD203B41FA5}">
                      <a16:colId xmlns:a16="http://schemas.microsoft.com/office/drawing/2014/main" val="20000"/>
                    </a:ext>
                  </a:extLst>
                </a:gridCol>
                <a:gridCol w="1434533">
                  <a:extLst>
                    <a:ext uri="{9D8B030D-6E8A-4147-A177-3AD203B41FA5}">
                      <a16:colId xmlns:a16="http://schemas.microsoft.com/office/drawing/2014/main" val="20001"/>
                    </a:ext>
                  </a:extLst>
                </a:gridCol>
                <a:gridCol w="1434533">
                  <a:extLst>
                    <a:ext uri="{9D8B030D-6E8A-4147-A177-3AD203B41FA5}">
                      <a16:colId xmlns:a16="http://schemas.microsoft.com/office/drawing/2014/main" val="20002"/>
                    </a:ext>
                  </a:extLst>
                </a:gridCol>
                <a:gridCol w="1434533">
                  <a:extLst>
                    <a:ext uri="{9D8B030D-6E8A-4147-A177-3AD203B41FA5}">
                      <a16:colId xmlns:a16="http://schemas.microsoft.com/office/drawing/2014/main" val="20003"/>
                    </a:ext>
                  </a:extLst>
                </a:gridCol>
                <a:gridCol w="2470439">
                  <a:extLst>
                    <a:ext uri="{9D8B030D-6E8A-4147-A177-3AD203B41FA5}">
                      <a16:colId xmlns:a16="http://schemas.microsoft.com/office/drawing/2014/main" val="20004"/>
                    </a:ext>
                  </a:extLst>
                </a:gridCol>
              </a:tblGrid>
              <a:tr h="124220">
                <a:tc>
                  <a:txBody>
                    <a:bodyPr/>
                    <a:lstStyle/>
                    <a:p>
                      <a:pPr algn="just">
                        <a:spcAft>
                          <a:spcPts val="0"/>
                        </a:spcAft>
                      </a:pPr>
                      <a:r>
                        <a:rPr lang="zh-CN" sz="1200" kern="100" dirty="0">
                          <a:effectLst/>
                        </a:rPr>
                        <a:t>风险评估</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触发条件</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风险负责人</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影响</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风险控制</a:t>
                      </a:r>
                      <a:endParaRPr lang="zh-CN" sz="1200" kern="100">
                        <a:effectLst/>
                        <a:latin typeface="Times New Roman"/>
                        <a:ea typeface="宋体"/>
                      </a:endParaRPr>
                    </a:p>
                  </a:txBody>
                  <a:tcPr marL="53874" marR="53874" marT="0" marB="0"/>
                </a:tc>
                <a:extLst>
                  <a:ext uri="{0D108BD9-81ED-4DB2-BD59-A6C34878D82A}">
                    <a16:rowId xmlns:a16="http://schemas.microsoft.com/office/drawing/2014/main" val="10000"/>
                  </a:ext>
                </a:extLst>
              </a:tr>
              <a:tr h="468308">
                <a:tc>
                  <a:txBody>
                    <a:bodyPr/>
                    <a:lstStyle/>
                    <a:p>
                      <a:pPr algn="just">
                        <a:spcAft>
                          <a:spcPts val="0"/>
                        </a:spcAft>
                      </a:pPr>
                      <a:r>
                        <a:rPr lang="zh-CN" sz="1200" kern="100">
                          <a:effectLst/>
                        </a:rPr>
                        <a:t>产品项目范围没有达成明确的共识引发的风险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业务需求范围未得到明确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张光程</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高</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在项目早期确定项目的业务需求范围，并将它作为添加新需求和修改现有需求的指导</a:t>
                      </a:r>
                      <a:endParaRPr lang="zh-CN" sz="1200" kern="100">
                        <a:effectLst/>
                        <a:latin typeface="Times New Roman"/>
                        <a:ea typeface="宋体"/>
                      </a:endParaRPr>
                    </a:p>
                  </a:txBody>
                  <a:tcPr marL="53874" marR="53874" marT="0" marB="0"/>
                </a:tc>
                <a:extLst>
                  <a:ext uri="{0D108BD9-81ED-4DB2-BD59-A6C34878D82A}">
                    <a16:rowId xmlns:a16="http://schemas.microsoft.com/office/drawing/2014/main" val="10001"/>
                  </a:ext>
                </a:extLst>
              </a:tr>
              <a:tr h="468308">
                <a:tc>
                  <a:txBody>
                    <a:bodyPr/>
                    <a:lstStyle/>
                    <a:p>
                      <a:pPr algn="just">
                        <a:spcAft>
                          <a:spcPts val="0"/>
                        </a:spcAft>
                      </a:pPr>
                      <a:r>
                        <a:rPr lang="zh-CN" sz="1200" kern="100" dirty="0">
                          <a:effectLst/>
                        </a:rPr>
                        <a:t>需求开发所需的时间分配不合理引发的风险</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进程安排不合理</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刘雨霏</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高</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合理安排需求开发所需的时间</a:t>
                      </a:r>
                      <a:endParaRPr lang="zh-CN" sz="1200" kern="100">
                        <a:effectLst/>
                        <a:latin typeface="Times New Roman"/>
                        <a:ea typeface="宋体"/>
                      </a:endParaRPr>
                    </a:p>
                  </a:txBody>
                  <a:tcPr marL="53874" marR="53874" marT="0" marB="0"/>
                </a:tc>
                <a:extLst>
                  <a:ext uri="{0D108BD9-81ED-4DB2-BD59-A6C34878D82A}">
                    <a16:rowId xmlns:a16="http://schemas.microsoft.com/office/drawing/2014/main" val="10002"/>
                  </a:ext>
                </a:extLst>
              </a:tr>
              <a:tr h="585385">
                <a:tc>
                  <a:txBody>
                    <a:bodyPr/>
                    <a:lstStyle/>
                    <a:p>
                      <a:pPr algn="just">
                        <a:spcAft>
                          <a:spcPts val="0"/>
                        </a:spcAft>
                      </a:pPr>
                      <a:r>
                        <a:rPr lang="zh-CN" sz="1200" kern="100">
                          <a:effectLst/>
                        </a:rPr>
                        <a:t>忽视非功能需求引发的风险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客户未明确或者不合适</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杨智麟</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确定主要客户，并采用产品代言人的方法，保证有足够的客户代表的积极参与，确保由合适的人对需求做出权威性的决策</a:t>
                      </a:r>
                      <a:endParaRPr lang="zh-CN" sz="1200" kern="100" dirty="0">
                        <a:effectLst/>
                        <a:latin typeface="Times New Roman"/>
                        <a:ea typeface="宋体"/>
                      </a:endParaRPr>
                    </a:p>
                  </a:txBody>
                  <a:tcPr marL="53874" marR="53874" marT="0" marB="0"/>
                </a:tc>
                <a:extLst>
                  <a:ext uri="{0D108BD9-81ED-4DB2-BD59-A6C34878D82A}">
                    <a16:rowId xmlns:a16="http://schemas.microsoft.com/office/drawing/2014/main" val="10003"/>
                  </a:ext>
                </a:extLst>
              </a:tr>
              <a:tr h="702462">
                <a:tc>
                  <a:txBody>
                    <a:bodyPr/>
                    <a:lstStyle/>
                    <a:p>
                      <a:pPr algn="just">
                        <a:spcAft>
                          <a:spcPts val="0"/>
                        </a:spcAft>
                      </a:pPr>
                      <a:r>
                        <a:rPr lang="zh-CN" sz="1200" kern="100">
                          <a:effectLst/>
                        </a:rPr>
                        <a:t>未加说明的需求引发的风险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客户的想法未明确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刘晓倩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尽量识别客户可能做出的任何假设。提出自由回答的问题来鼓励客户分享更多的想法、期望、主意、信息和关注点，而不是我们以其他方式所听到的</a:t>
                      </a:r>
                      <a:endParaRPr lang="zh-CN" sz="1200" kern="100">
                        <a:effectLst/>
                        <a:latin typeface="Times New Roman"/>
                        <a:ea typeface="宋体"/>
                      </a:endParaRPr>
                    </a:p>
                  </a:txBody>
                  <a:tcPr marL="53874" marR="53874" marT="0" marB="0"/>
                </a:tc>
                <a:extLst>
                  <a:ext uri="{0D108BD9-81ED-4DB2-BD59-A6C34878D82A}">
                    <a16:rowId xmlns:a16="http://schemas.microsoft.com/office/drawing/2014/main" val="10004"/>
                  </a:ext>
                </a:extLst>
              </a:tr>
              <a:tr h="468308">
                <a:tc>
                  <a:txBody>
                    <a:bodyPr/>
                    <a:lstStyle/>
                    <a:p>
                      <a:pPr algn="just">
                        <a:spcAft>
                          <a:spcPts val="0"/>
                        </a:spcAft>
                      </a:pPr>
                      <a:r>
                        <a:rPr lang="zh-CN" sz="1200" kern="100">
                          <a:effectLst/>
                        </a:rPr>
                        <a:t>对已有的产品作为需求基线来源引发的风险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对项目不了解</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张光程</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通过逆向工程发现的需求编写成文档，让客户评审这些需求，以确保其正确定和相关性</a:t>
                      </a:r>
                      <a:endParaRPr lang="zh-CN" sz="1200" kern="100">
                        <a:effectLst/>
                        <a:latin typeface="Times New Roman"/>
                        <a:ea typeface="宋体"/>
                      </a:endParaRPr>
                    </a:p>
                  </a:txBody>
                  <a:tcPr marL="53874" marR="53874" marT="0" marB="0"/>
                </a:tc>
                <a:extLst>
                  <a:ext uri="{0D108BD9-81ED-4DB2-BD59-A6C34878D82A}">
                    <a16:rowId xmlns:a16="http://schemas.microsoft.com/office/drawing/2014/main" val="10005"/>
                  </a:ext>
                </a:extLst>
              </a:tr>
              <a:tr h="351230">
                <a:tc>
                  <a:txBody>
                    <a:bodyPr/>
                    <a:lstStyle/>
                    <a:p>
                      <a:pPr algn="just">
                        <a:spcAft>
                          <a:spcPts val="0"/>
                        </a:spcAft>
                      </a:pPr>
                      <a:r>
                        <a:rPr lang="zh-CN" sz="1200" kern="100">
                          <a:effectLst/>
                        </a:rPr>
                        <a:t>根据用户提议的解决方案引发的风险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客户隐藏需求没有明确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胡方正</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分析人员必须提炼出隐藏在客户提出的解决方案背后的真正意图</a:t>
                      </a:r>
                      <a:endParaRPr lang="zh-CN" sz="1200" kern="100" dirty="0">
                        <a:effectLst/>
                        <a:latin typeface="Times New Roman"/>
                        <a:ea typeface="宋体"/>
                      </a:endParaRPr>
                    </a:p>
                  </a:txBody>
                  <a:tcPr marL="53874" marR="53874"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6359542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43</a:t>
            </a:fld>
            <a:endParaRPr lang="zh-CN" altLang="en-US" sz="1800">
              <a:solidFill>
                <a:schemeClr val="tx1"/>
              </a:solidFill>
            </a:endParaRPr>
          </a:p>
        </p:txBody>
      </p:sp>
      <p:sp>
        <p:nvSpPr>
          <p:cNvPr id="10" name="TextBox 7">
            <a:extLst>
              <a:ext uri="{FF2B5EF4-FFF2-40B4-BE49-F238E27FC236}">
                <a16:creationId xmlns:a16="http://schemas.microsoft.com/office/drawing/2014/main"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需求分析方面的风险控制：</a:t>
            </a:r>
            <a:endParaRPr lang="zh-CN" altLang="zh-CN" sz="1600" dirty="0"/>
          </a:p>
        </p:txBody>
      </p:sp>
      <p:graphicFrame>
        <p:nvGraphicFramePr>
          <p:cNvPr id="5" name="表格 4"/>
          <p:cNvGraphicFramePr>
            <a:graphicFrameLocks noGrp="1"/>
          </p:cNvGraphicFramePr>
          <p:nvPr>
            <p:extLst>
              <p:ext uri="{D42A27DB-BD31-4B8C-83A1-F6EECF244321}">
                <p14:modId xmlns:p14="http://schemas.microsoft.com/office/powerpoint/2010/main" val="1796436344"/>
              </p:ext>
            </p:extLst>
          </p:nvPr>
        </p:nvGraphicFramePr>
        <p:xfrm>
          <a:off x="827740" y="1468885"/>
          <a:ext cx="7046307" cy="2421627"/>
        </p:xfrm>
        <a:graphic>
          <a:graphicData uri="http://schemas.openxmlformats.org/drawingml/2006/table">
            <a:tbl>
              <a:tblPr firstRow="1" firstCol="1" bandRow="1">
                <a:tableStyleId>{5C22544A-7EE6-4342-B048-85BDC9FD1C3A}</a:tableStyleId>
              </a:tblPr>
              <a:tblGrid>
                <a:gridCol w="1231415">
                  <a:extLst>
                    <a:ext uri="{9D8B030D-6E8A-4147-A177-3AD203B41FA5}">
                      <a16:colId xmlns:a16="http://schemas.microsoft.com/office/drawing/2014/main" val="20000"/>
                    </a:ext>
                  </a:extLst>
                </a:gridCol>
                <a:gridCol w="1231415">
                  <a:extLst>
                    <a:ext uri="{9D8B030D-6E8A-4147-A177-3AD203B41FA5}">
                      <a16:colId xmlns:a16="http://schemas.microsoft.com/office/drawing/2014/main" val="20001"/>
                    </a:ext>
                  </a:extLst>
                </a:gridCol>
                <a:gridCol w="1231415">
                  <a:extLst>
                    <a:ext uri="{9D8B030D-6E8A-4147-A177-3AD203B41FA5}">
                      <a16:colId xmlns:a16="http://schemas.microsoft.com/office/drawing/2014/main" val="20002"/>
                    </a:ext>
                  </a:extLst>
                </a:gridCol>
                <a:gridCol w="1231415">
                  <a:extLst>
                    <a:ext uri="{9D8B030D-6E8A-4147-A177-3AD203B41FA5}">
                      <a16:colId xmlns:a16="http://schemas.microsoft.com/office/drawing/2014/main" val="20003"/>
                    </a:ext>
                  </a:extLst>
                </a:gridCol>
                <a:gridCol w="2120647">
                  <a:extLst>
                    <a:ext uri="{9D8B030D-6E8A-4147-A177-3AD203B41FA5}">
                      <a16:colId xmlns:a16="http://schemas.microsoft.com/office/drawing/2014/main" val="20004"/>
                    </a:ext>
                  </a:extLst>
                </a:gridCol>
              </a:tblGrid>
              <a:tr h="242163">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968651">
                <a:tc>
                  <a:txBody>
                    <a:bodyPr/>
                    <a:lstStyle/>
                    <a:p>
                      <a:pPr algn="just">
                        <a:spcAft>
                          <a:spcPts val="0"/>
                        </a:spcAft>
                      </a:pPr>
                      <a:r>
                        <a:rPr lang="zh-CN" sz="1400" kern="100" dirty="0">
                          <a:effectLst/>
                        </a:rPr>
                        <a:t>设定需求优先级时的风险</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需求优先级设置不合理</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要确保每个功能需求、特性或用例都设定了优先级，并安排在一个特定的系统版本或迭代中实现它们</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1"/>
                  </a:ext>
                </a:extLst>
              </a:tr>
              <a:tr h="726488">
                <a:tc>
                  <a:txBody>
                    <a:bodyPr/>
                    <a:lstStyle/>
                    <a:p>
                      <a:pPr algn="just">
                        <a:spcAft>
                          <a:spcPts val="0"/>
                        </a:spcAft>
                      </a:pPr>
                      <a:r>
                        <a:rPr lang="zh-CN" sz="1400" kern="100">
                          <a:effectLst/>
                        </a:rPr>
                        <a:t>为需求建立模型时的风险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没有足够的知识来了解需求建模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获取足够的知识以对需求进行正确的建模</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r h="484325">
                <a:tc>
                  <a:txBody>
                    <a:bodyPr/>
                    <a:lstStyle/>
                    <a:p>
                      <a:pPr algn="just">
                        <a:spcAft>
                          <a:spcPts val="0"/>
                        </a:spcAft>
                      </a:pPr>
                      <a:r>
                        <a:rPr lang="zh-CN" sz="1400" kern="100">
                          <a:effectLst/>
                        </a:rPr>
                        <a:t>编写数据字典时的风险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数据字典不正确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杨智麟</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正确了解需求的内容以打造正确的数据字典</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526264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44</a:t>
            </a:fld>
            <a:endParaRPr lang="zh-CN" altLang="en-US" sz="1800">
              <a:solidFill>
                <a:schemeClr val="tx1"/>
              </a:solidFill>
            </a:endParaRPr>
          </a:p>
        </p:txBody>
      </p:sp>
      <p:sp>
        <p:nvSpPr>
          <p:cNvPr id="10" name="TextBox 7">
            <a:extLst>
              <a:ext uri="{FF2B5EF4-FFF2-40B4-BE49-F238E27FC236}">
                <a16:creationId xmlns:a16="http://schemas.microsoft.com/office/drawing/2014/main"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需求规格说明方面的风险控制：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2847825372"/>
              </p:ext>
            </p:extLst>
          </p:nvPr>
        </p:nvGraphicFramePr>
        <p:xfrm>
          <a:off x="1043755" y="1851700"/>
          <a:ext cx="6542273" cy="1080075"/>
        </p:xfrm>
        <a:graphic>
          <a:graphicData uri="http://schemas.openxmlformats.org/drawingml/2006/table">
            <a:tbl>
              <a:tblPr firstRow="1" firstCol="1" bandRow="1">
                <a:tableStyleId>{5C22544A-7EE6-4342-B048-85BDC9FD1C3A}</a:tableStyleId>
              </a:tblPr>
              <a:tblGrid>
                <a:gridCol w="1143330">
                  <a:extLst>
                    <a:ext uri="{9D8B030D-6E8A-4147-A177-3AD203B41FA5}">
                      <a16:colId xmlns:a16="http://schemas.microsoft.com/office/drawing/2014/main" val="20000"/>
                    </a:ext>
                  </a:extLst>
                </a:gridCol>
                <a:gridCol w="1143330">
                  <a:extLst>
                    <a:ext uri="{9D8B030D-6E8A-4147-A177-3AD203B41FA5}">
                      <a16:colId xmlns:a16="http://schemas.microsoft.com/office/drawing/2014/main" val="20001"/>
                    </a:ext>
                  </a:extLst>
                </a:gridCol>
                <a:gridCol w="1143330">
                  <a:extLst>
                    <a:ext uri="{9D8B030D-6E8A-4147-A177-3AD203B41FA5}">
                      <a16:colId xmlns:a16="http://schemas.microsoft.com/office/drawing/2014/main" val="20002"/>
                    </a:ext>
                  </a:extLst>
                </a:gridCol>
                <a:gridCol w="1143330">
                  <a:extLst>
                    <a:ext uri="{9D8B030D-6E8A-4147-A177-3AD203B41FA5}">
                      <a16:colId xmlns:a16="http://schemas.microsoft.com/office/drawing/2014/main" val="20003"/>
                    </a:ext>
                  </a:extLst>
                </a:gridCol>
                <a:gridCol w="1968953">
                  <a:extLst>
                    <a:ext uri="{9D8B030D-6E8A-4147-A177-3AD203B41FA5}">
                      <a16:colId xmlns:a16="http://schemas.microsoft.com/office/drawing/2014/main" val="20004"/>
                    </a:ext>
                  </a:extLst>
                </a:gridCol>
              </a:tblGrid>
              <a:tr h="341382">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738693">
                <a:tc>
                  <a:txBody>
                    <a:bodyPr/>
                    <a:lstStyle/>
                    <a:p>
                      <a:pPr algn="just">
                        <a:spcAft>
                          <a:spcPts val="0"/>
                        </a:spcAft>
                      </a:pPr>
                      <a:r>
                        <a:rPr lang="zh-CN" sz="1400" kern="100">
                          <a:effectLst/>
                        </a:rPr>
                        <a:t>采用模版错误的风险</a:t>
                      </a:r>
                    </a:p>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模板寻找不正确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胡方正</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中</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验证并使用绝对正确且权威的模版</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8-2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45</a:t>
            </a:fld>
            <a:endParaRPr lang="zh-CN" altLang="en-US" sz="1800">
              <a:solidFill>
                <a:schemeClr val="tx1"/>
              </a:solidFill>
            </a:endParaRPr>
          </a:p>
        </p:txBody>
      </p:sp>
      <p:sp>
        <p:nvSpPr>
          <p:cNvPr id="10" name="TextBox 7">
            <a:extLst>
              <a:ext uri="{FF2B5EF4-FFF2-40B4-BE49-F238E27FC236}">
                <a16:creationId xmlns:a16="http://schemas.microsoft.com/office/drawing/2014/main"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600" b="1" dirty="0"/>
              <a:t>需求审核方面的风险控制：</a:t>
            </a:r>
          </a:p>
        </p:txBody>
      </p:sp>
      <p:graphicFrame>
        <p:nvGraphicFramePr>
          <p:cNvPr id="2" name="表格 1"/>
          <p:cNvGraphicFramePr>
            <a:graphicFrameLocks noGrp="1"/>
          </p:cNvGraphicFramePr>
          <p:nvPr>
            <p:extLst>
              <p:ext uri="{D42A27DB-BD31-4B8C-83A1-F6EECF244321}">
                <p14:modId xmlns:p14="http://schemas.microsoft.com/office/powerpoint/2010/main" val="644193368"/>
              </p:ext>
            </p:extLst>
          </p:nvPr>
        </p:nvGraphicFramePr>
        <p:xfrm>
          <a:off x="909928" y="1635685"/>
          <a:ext cx="6686282" cy="2197608"/>
        </p:xfrm>
        <a:graphic>
          <a:graphicData uri="http://schemas.openxmlformats.org/drawingml/2006/table">
            <a:tbl>
              <a:tblPr firstRow="1" firstCol="1" bandRow="1">
                <a:tableStyleId>{5C22544A-7EE6-4342-B048-85BDC9FD1C3A}</a:tableStyleId>
              </a:tblPr>
              <a:tblGrid>
                <a:gridCol w="1168497">
                  <a:extLst>
                    <a:ext uri="{9D8B030D-6E8A-4147-A177-3AD203B41FA5}">
                      <a16:colId xmlns:a16="http://schemas.microsoft.com/office/drawing/2014/main" val="20000"/>
                    </a:ext>
                  </a:extLst>
                </a:gridCol>
                <a:gridCol w="1168497">
                  <a:extLst>
                    <a:ext uri="{9D8B030D-6E8A-4147-A177-3AD203B41FA5}">
                      <a16:colId xmlns:a16="http://schemas.microsoft.com/office/drawing/2014/main" val="20001"/>
                    </a:ext>
                  </a:extLst>
                </a:gridCol>
                <a:gridCol w="1168497">
                  <a:extLst>
                    <a:ext uri="{9D8B030D-6E8A-4147-A177-3AD203B41FA5}">
                      <a16:colId xmlns:a16="http://schemas.microsoft.com/office/drawing/2014/main" val="20002"/>
                    </a:ext>
                  </a:extLst>
                </a:gridCol>
                <a:gridCol w="1168497">
                  <a:extLst>
                    <a:ext uri="{9D8B030D-6E8A-4147-A177-3AD203B41FA5}">
                      <a16:colId xmlns:a16="http://schemas.microsoft.com/office/drawing/2014/main" val="20003"/>
                    </a:ext>
                  </a:extLst>
                </a:gridCol>
                <a:gridCol w="2012294">
                  <a:extLst>
                    <a:ext uri="{9D8B030D-6E8A-4147-A177-3AD203B41FA5}">
                      <a16:colId xmlns:a16="http://schemas.microsoft.com/office/drawing/2014/main" val="20004"/>
                    </a:ext>
                  </a:extLst>
                </a:gridCol>
              </a:tblGrid>
              <a:tr h="244179">
                <a:tc>
                  <a:txBody>
                    <a:bodyPr/>
                    <a:lstStyle/>
                    <a:p>
                      <a:pPr algn="just">
                        <a:spcAft>
                          <a:spcPts val="0"/>
                        </a:spcAft>
                      </a:pPr>
                      <a:r>
                        <a:rPr lang="zh-CN" sz="1400" kern="100">
                          <a:effectLst/>
                        </a:rPr>
                        <a:t>风险评估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488357">
                <a:tc>
                  <a:txBody>
                    <a:bodyPr/>
                    <a:lstStyle/>
                    <a:p>
                      <a:pPr algn="just">
                        <a:spcAft>
                          <a:spcPts val="0"/>
                        </a:spcAft>
                      </a:pPr>
                      <a:r>
                        <a:rPr lang="zh-CN" sz="1400" kern="100">
                          <a:effectLst/>
                        </a:rPr>
                        <a:t>编写测试用例时的风险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测试用例不恰当</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胡方正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确保测试用例正确的实例化，文档化</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1"/>
                  </a:ext>
                </a:extLst>
              </a:tr>
              <a:tr h="732536">
                <a:tc>
                  <a:txBody>
                    <a:bodyPr/>
                    <a:lstStyle/>
                    <a:p>
                      <a:pPr algn="just">
                        <a:spcAft>
                          <a:spcPts val="0"/>
                        </a:spcAft>
                      </a:pPr>
                      <a:r>
                        <a:rPr lang="zh-CN" sz="1400" kern="100">
                          <a:effectLst/>
                        </a:rPr>
                        <a:t>编写用户手册不够详细的风险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未及时采纳用户意见、建议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间断性采纳足够的客户建议以不断改善用户手册</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2"/>
                  </a:ext>
                </a:extLst>
              </a:tr>
              <a:tr h="732536">
                <a:tc>
                  <a:txBody>
                    <a:bodyPr/>
                    <a:lstStyle/>
                    <a:p>
                      <a:pPr algn="just">
                        <a:spcAft>
                          <a:spcPts val="0"/>
                        </a:spcAft>
                      </a:pPr>
                      <a:r>
                        <a:rPr lang="zh-CN" sz="1400" kern="100">
                          <a:effectLst/>
                        </a:rPr>
                        <a:t>合格标准定制时的风险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合格标准不恰当</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多次与需求给及方接触，确定需求的最终模式以正确的制定合格标准</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46</a:t>
            </a:fld>
            <a:endParaRPr lang="zh-CN" altLang="en-US" sz="1800">
              <a:solidFill>
                <a:schemeClr val="tx1"/>
              </a:solidFill>
            </a:endParaRPr>
          </a:p>
        </p:txBody>
      </p:sp>
      <p:sp>
        <p:nvSpPr>
          <p:cNvPr id="10" name="TextBox 7">
            <a:extLst>
              <a:ext uri="{FF2B5EF4-FFF2-40B4-BE49-F238E27FC236}">
                <a16:creationId xmlns:a16="http://schemas.microsoft.com/office/drawing/2014/main" id="{18F50CD5-447A-444E-83D0-C52251060B80}"/>
              </a:ext>
            </a:extLst>
          </p:cNvPr>
          <p:cNvSpPr>
            <a:spLocks noChangeArrowheads="1"/>
          </p:cNvSpPr>
          <p:nvPr/>
        </p:nvSpPr>
        <p:spPr bwMode="auto">
          <a:xfrm>
            <a:off x="395710" y="915635"/>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需求管理方面的风险控制：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1337741006"/>
              </p:ext>
            </p:extLst>
          </p:nvPr>
        </p:nvGraphicFramePr>
        <p:xfrm>
          <a:off x="467715" y="1275660"/>
          <a:ext cx="8208570" cy="3408512"/>
        </p:xfrm>
        <a:graphic>
          <a:graphicData uri="http://schemas.openxmlformats.org/drawingml/2006/table">
            <a:tbl>
              <a:tblPr firstRow="1" firstCol="1" bandRow="1">
                <a:tableStyleId>{5C22544A-7EE6-4342-B048-85BDC9FD1C3A}</a:tableStyleId>
              </a:tblPr>
              <a:tblGrid>
                <a:gridCol w="1640057">
                  <a:extLst>
                    <a:ext uri="{9D8B030D-6E8A-4147-A177-3AD203B41FA5}">
                      <a16:colId xmlns:a16="http://schemas.microsoft.com/office/drawing/2014/main" val="20000"/>
                    </a:ext>
                  </a:extLst>
                </a:gridCol>
                <a:gridCol w="1208027">
                  <a:extLst>
                    <a:ext uri="{9D8B030D-6E8A-4147-A177-3AD203B41FA5}">
                      <a16:colId xmlns:a16="http://schemas.microsoft.com/office/drawing/2014/main" val="20001"/>
                    </a:ext>
                  </a:extLst>
                </a:gridCol>
                <a:gridCol w="1208027">
                  <a:extLst>
                    <a:ext uri="{9D8B030D-6E8A-4147-A177-3AD203B41FA5}">
                      <a16:colId xmlns:a16="http://schemas.microsoft.com/office/drawing/2014/main" val="20002"/>
                    </a:ext>
                  </a:extLst>
                </a:gridCol>
                <a:gridCol w="1208027">
                  <a:extLst>
                    <a:ext uri="{9D8B030D-6E8A-4147-A177-3AD203B41FA5}">
                      <a16:colId xmlns:a16="http://schemas.microsoft.com/office/drawing/2014/main" val="20003"/>
                    </a:ext>
                  </a:extLst>
                </a:gridCol>
                <a:gridCol w="2944432">
                  <a:extLst>
                    <a:ext uri="{9D8B030D-6E8A-4147-A177-3AD203B41FA5}">
                      <a16:colId xmlns:a16="http://schemas.microsoft.com/office/drawing/2014/main" val="20004"/>
                    </a:ext>
                  </a:extLst>
                </a:gridCol>
              </a:tblGrid>
              <a:tr h="182131">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546391">
                <a:tc>
                  <a:txBody>
                    <a:bodyPr/>
                    <a:lstStyle/>
                    <a:p>
                      <a:pPr algn="just">
                        <a:spcAft>
                          <a:spcPts val="0"/>
                        </a:spcAft>
                      </a:pPr>
                      <a:r>
                        <a:rPr lang="zh-CN" sz="1400" kern="100">
                          <a:effectLst/>
                        </a:rPr>
                        <a:t>变更控制过程不完善引发的风险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变更未进行记录</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项目经理严格把控变更控制过程，保证每次变更都有原因有记录以及有影响分析</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1"/>
                  </a:ext>
                </a:extLst>
              </a:tr>
              <a:tr h="546391">
                <a:tc>
                  <a:txBody>
                    <a:bodyPr/>
                    <a:lstStyle/>
                    <a:p>
                      <a:pPr algn="just">
                        <a:spcAft>
                          <a:spcPts val="0"/>
                        </a:spcAft>
                      </a:pPr>
                      <a:r>
                        <a:rPr lang="zh-CN" sz="1400" kern="100" dirty="0">
                          <a:effectLst/>
                        </a:rPr>
                        <a:t>变更控制委员会没有实际生效的风险</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项目经理管理松散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项目经理严格把关变更控制委员会以使其达到应有的效果以及保证维持日常的运作</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2"/>
                  </a:ext>
                </a:extLst>
              </a:tr>
              <a:tr h="728521">
                <a:tc>
                  <a:txBody>
                    <a:bodyPr/>
                    <a:lstStyle/>
                    <a:p>
                      <a:pPr algn="just">
                        <a:spcAft>
                          <a:spcPts val="0"/>
                        </a:spcAft>
                      </a:pPr>
                      <a:r>
                        <a:rPr lang="zh-CN" sz="1400" kern="100">
                          <a:effectLst/>
                        </a:rPr>
                        <a:t>变更影响分析不当的风险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变更申请未得到同意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杨智麟</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低</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变更控制委员会对每一次变更申请做出正确的影响分析并与项目经理协商决定变更与否</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3"/>
                  </a:ext>
                </a:extLst>
              </a:tr>
              <a:tr h="546391">
                <a:tc>
                  <a:txBody>
                    <a:bodyPr/>
                    <a:lstStyle/>
                    <a:p>
                      <a:pPr algn="just">
                        <a:spcAft>
                          <a:spcPts val="0"/>
                        </a:spcAft>
                      </a:pPr>
                      <a:r>
                        <a:rPr lang="zh-CN" sz="1400" kern="100">
                          <a:effectLst/>
                        </a:rPr>
                        <a:t>历史记录丢失的风险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文件未保存或没有更新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项目经理与变更控制委员会负责人两首保留历史文件，并实时上传新文件至远程库</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4"/>
                  </a:ext>
                </a:extLst>
              </a:tr>
              <a:tr h="546391">
                <a:tc>
                  <a:txBody>
                    <a:bodyPr/>
                    <a:lstStyle/>
                    <a:p>
                      <a:pPr algn="just">
                        <a:spcAft>
                          <a:spcPts val="0"/>
                        </a:spcAft>
                      </a:pPr>
                      <a:r>
                        <a:rPr lang="zh-CN" sz="1400" kern="100">
                          <a:effectLst/>
                        </a:rPr>
                        <a:t>需求管理工具使用不当的风险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不能熟练掌握需求管理工具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胡方正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所有组员认真学习需求管理工具的使用使能对其进行熟练的基础操作</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47</a:t>
            </a:fld>
            <a:endParaRPr lang="zh-CN" altLang="en-US" sz="1800">
              <a:solidFill>
                <a:schemeClr val="tx1"/>
              </a:solidFill>
            </a:endParaRPr>
          </a:p>
        </p:txBody>
      </p:sp>
      <p:sp>
        <p:nvSpPr>
          <p:cNvPr id="10" name="TextBox 7">
            <a:extLst>
              <a:ext uri="{FF2B5EF4-FFF2-40B4-BE49-F238E27FC236}">
                <a16:creationId xmlns:a16="http://schemas.microsoft.com/office/drawing/2014/main" id="{18F50CD5-447A-444E-83D0-C52251060B80}"/>
              </a:ext>
            </a:extLst>
          </p:cNvPr>
          <p:cNvSpPr>
            <a:spLocks noChangeArrowheads="1"/>
          </p:cNvSpPr>
          <p:nvPr/>
        </p:nvSpPr>
        <p:spPr bwMode="auto">
          <a:xfrm>
            <a:off x="395710" y="915635"/>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其他风险控制：</a:t>
            </a:r>
            <a:endParaRPr lang="zh-CN" altLang="zh-CN" sz="1600" dirty="0"/>
          </a:p>
        </p:txBody>
      </p:sp>
      <p:graphicFrame>
        <p:nvGraphicFramePr>
          <p:cNvPr id="5" name="表格 4"/>
          <p:cNvGraphicFramePr>
            <a:graphicFrameLocks noGrp="1"/>
          </p:cNvGraphicFramePr>
          <p:nvPr>
            <p:extLst>
              <p:ext uri="{D42A27DB-BD31-4B8C-83A1-F6EECF244321}">
                <p14:modId xmlns:p14="http://schemas.microsoft.com/office/powerpoint/2010/main" val="1534284913"/>
              </p:ext>
            </p:extLst>
          </p:nvPr>
        </p:nvGraphicFramePr>
        <p:xfrm>
          <a:off x="539720" y="1347665"/>
          <a:ext cx="7776540" cy="3200400"/>
        </p:xfrm>
        <a:graphic>
          <a:graphicData uri="http://schemas.openxmlformats.org/drawingml/2006/table">
            <a:tbl>
              <a:tblPr firstRow="1" firstCol="1" bandRow="1">
                <a:tableStyleId>{5C22544A-7EE6-4342-B048-85BDC9FD1C3A}</a:tableStyleId>
              </a:tblPr>
              <a:tblGrid>
                <a:gridCol w="1537295">
                  <a:extLst>
                    <a:ext uri="{9D8B030D-6E8A-4147-A177-3AD203B41FA5}">
                      <a16:colId xmlns:a16="http://schemas.microsoft.com/office/drawing/2014/main" val="20000"/>
                    </a:ext>
                  </a:extLst>
                </a:gridCol>
                <a:gridCol w="1321280">
                  <a:extLst>
                    <a:ext uri="{9D8B030D-6E8A-4147-A177-3AD203B41FA5}">
                      <a16:colId xmlns:a16="http://schemas.microsoft.com/office/drawing/2014/main" val="20001"/>
                    </a:ext>
                  </a:extLst>
                </a:gridCol>
                <a:gridCol w="1321280">
                  <a:extLst>
                    <a:ext uri="{9D8B030D-6E8A-4147-A177-3AD203B41FA5}">
                      <a16:colId xmlns:a16="http://schemas.microsoft.com/office/drawing/2014/main" val="20002"/>
                    </a:ext>
                  </a:extLst>
                </a:gridCol>
                <a:gridCol w="1321280">
                  <a:extLst>
                    <a:ext uri="{9D8B030D-6E8A-4147-A177-3AD203B41FA5}">
                      <a16:colId xmlns:a16="http://schemas.microsoft.com/office/drawing/2014/main" val="20003"/>
                    </a:ext>
                  </a:extLst>
                </a:gridCol>
                <a:gridCol w="2275405">
                  <a:extLst>
                    <a:ext uri="{9D8B030D-6E8A-4147-A177-3AD203B41FA5}">
                      <a16:colId xmlns:a16="http://schemas.microsoft.com/office/drawing/2014/main" val="20004"/>
                    </a:ext>
                  </a:extLst>
                </a:gridCol>
              </a:tblGrid>
              <a:tr h="201613">
                <a:tc>
                  <a:txBody>
                    <a:bodyPr/>
                    <a:lstStyle/>
                    <a:p>
                      <a:pPr algn="just">
                        <a:spcAft>
                          <a:spcPts val="0"/>
                        </a:spcAft>
                      </a:pPr>
                      <a:r>
                        <a:rPr lang="zh-CN" sz="1400" kern="100">
                          <a:effectLst/>
                        </a:rPr>
                        <a:t>风险评估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1612912">
                <a:tc>
                  <a:txBody>
                    <a:bodyPr/>
                    <a:lstStyle/>
                    <a:p>
                      <a:pPr algn="just">
                        <a:spcAft>
                          <a:spcPts val="0"/>
                        </a:spcAft>
                      </a:pPr>
                      <a:r>
                        <a:rPr lang="zh-CN" sz="1400" kern="100">
                          <a:effectLst/>
                        </a:rPr>
                        <a:t>工作人员的事假病假</a:t>
                      </a:r>
                    </a:p>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组内人员因身体或其他原因请假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工作人员做到所有事假提前一星期通知以让项目经理合理安排其他人员的分工使计划照常推进。所有计划应有第二套执行方案以保证在员工病假或突然的事假以及其他理由的请假中能急事实施以确保项目的正常推进</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1"/>
                  </a:ext>
                </a:extLst>
              </a:tr>
              <a:tr h="1209684">
                <a:tc>
                  <a:txBody>
                    <a:bodyPr/>
                    <a:lstStyle/>
                    <a:p>
                      <a:pPr algn="just">
                        <a:spcAft>
                          <a:spcPts val="0"/>
                        </a:spcAft>
                      </a:pPr>
                      <a:r>
                        <a:rPr lang="zh-CN" sz="1400" kern="100">
                          <a:effectLst/>
                        </a:rPr>
                        <a:t>项目经费的不足</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项目购买设施经费不足</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刘雨霏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早期进行正确的经费预算，项目经理对开支进行严格的把控以保证预算的充足，对无法预计的花费进行判断重要性及经后的预算重估和经费申请</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223664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56857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配置管理计划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48</a:t>
            </a:fld>
            <a:endParaRPr lang="zh-CN" altLang="en-US" sz="1800">
              <a:solidFill>
                <a:schemeClr val="tx1"/>
              </a:solidFill>
            </a:endParaRPr>
          </a:p>
        </p:txBody>
      </p:sp>
    </p:spTree>
    <p:extLst>
      <p:ext uri="{BB962C8B-B14F-4D97-AF65-F5344CB8AC3E}">
        <p14:creationId xmlns:p14="http://schemas.microsoft.com/office/powerpoint/2010/main" val="77868342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06796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0679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10-1 </a:t>
            </a:r>
            <a:r>
              <a:rPr lang="zh-CN" altLang="en-US" sz="2800" b="1" dirty="0">
                <a:solidFill>
                  <a:schemeClr val="bg1"/>
                </a:solidFill>
                <a:latin typeface="Calibri" pitchFamily="34" charset="0"/>
                <a:sym typeface="Calibri" pitchFamily="34" charset="0"/>
              </a:rPr>
              <a:t>配置标志</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版本管理</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49</a:t>
            </a:fld>
            <a:endParaRPr lang="zh-CN" altLang="en-US" sz="1800">
              <a:solidFill>
                <a:schemeClr val="tx1"/>
              </a:solidFill>
            </a:endParaRPr>
          </a:p>
        </p:txBody>
      </p:sp>
      <p:sp>
        <p:nvSpPr>
          <p:cNvPr id="8" name="TextBox 7"/>
          <p:cNvSpPr>
            <a:spLocks noChangeArrowheads="1"/>
          </p:cNvSpPr>
          <p:nvPr/>
        </p:nvSpPr>
        <p:spPr bwMode="auto">
          <a:xfrm>
            <a:off x="323037" y="1192689"/>
            <a:ext cx="849792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软件项的标识基本按照</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软件配置标识命名规则</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进行。</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使用</a:t>
            </a:r>
            <a:r>
              <a:rPr lang="en-US" altLang="zh-CN" sz="1600" b="1" dirty="0" err="1">
                <a:solidFill>
                  <a:srgbClr val="000000"/>
                </a:solidFill>
                <a:latin typeface="Calibri" pitchFamily="34" charset="0"/>
                <a:sym typeface="Calibri" pitchFamily="34" charset="0"/>
              </a:rPr>
              <a:t>Github</a:t>
            </a:r>
            <a:r>
              <a:rPr lang="zh-CN" altLang="en-US" sz="1600" b="1" dirty="0">
                <a:solidFill>
                  <a:srgbClr val="000000"/>
                </a:solidFill>
                <a:latin typeface="Calibri" pitchFamily="34" charset="0"/>
                <a:sym typeface="Calibri" pitchFamily="34" charset="0"/>
              </a:rPr>
              <a:t>在远端创建库并允许小组成员对其的操作。明确受控文档与非受控文档，项目一经修改就传送每一个测试版本至非受控文档，</a:t>
            </a:r>
            <a:r>
              <a:rPr lang="en-US" altLang="zh-CN" sz="1600" b="1" dirty="0">
                <a:solidFill>
                  <a:srgbClr val="000000"/>
                </a:solidFill>
                <a:latin typeface="Calibri" pitchFamily="34" charset="0"/>
                <a:sym typeface="Calibri" pitchFamily="34" charset="0"/>
              </a:rPr>
              <a:t>1.0</a:t>
            </a:r>
            <a:r>
              <a:rPr lang="zh-CN" altLang="en-US" sz="1600" b="1" dirty="0">
                <a:solidFill>
                  <a:srgbClr val="000000"/>
                </a:solidFill>
                <a:latin typeface="Calibri" pitchFamily="34" charset="0"/>
                <a:sym typeface="Calibri" pitchFamily="34" charset="0"/>
              </a:rPr>
              <a:t>及以上的正式版本将最高版本保存至受控文档，确保版本的回溯可能。</a:t>
            </a:r>
          </a:p>
        </p:txBody>
      </p:sp>
    </p:spTree>
    <p:extLst>
      <p:ext uri="{BB962C8B-B14F-4D97-AF65-F5344CB8AC3E}">
        <p14:creationId xmlns:p14="http://schemas.microsoft.com/office/powerpoint/2010/main" val="309663118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94375" y="1438691"/>
            <a:ext cx="3457575"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可行性分析</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项目章程</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项目计划</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需求工程项目计划</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愿景与范围</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用户群分类</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需求优先级</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用例描述</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测试用例</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用户手册</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需求规格说明书</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需求变更控制</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项目总体报告</a:t>
            </a:r>
            <a:r>
              <a:rPr lang="en-US" altLang="zh-CN" sz="1600" b="1" dirty="0">
                <a:solidFill>
                  <a:srgbClr val="000000"/>
                </a:solidFill>
                <a:latin typeface="Calibri" pitchFamily="34" charset="0"/>
                <a:sym typeface="Calibri" pitchFamily="34" charset="0"/>
              </a:rPr>
              <a:t>》  </a:t>
            </a:r>
            <a:r>
              <a:rPr lang="en-US" altLang="zh-CN" sz="1050" b="1" dirty="0">
                <a:solidFill>
                  <a:srgbClr val="000000"/>
                </a:solidFill>
                <a:latin typeface="Calibri" pitchFamily="34" charset="0"/>
                <a:sym typeface="Calibri" pitchFamily="34" charset="0"/>
              </a:rPr>
              <a:t>[1][2]</a:t>
            </a:r>
            <a:endParaRPr lang="en-US" altLang="zh-CN" sz="1600" b="1" dirty="0">
              <a:solidFill>
                <a:srgbClr val="000000"/>
              </a:solidFill>
              <a:latin typeface="Calibri" pitchFamily="34" charset="0"/>
              <a:sym typeface="Calibri" pitchFamily="34" charset="0"/>
            </a:endParaRPr>
          </a:p>
        </p:txBody>
      </p:sp>
      <p:sp>
        <p:nvSpPr>
          <p:cNvPr id="7178" name="矩形 3"/>
          <p:cNvSpPr>
            <a:spLocks noChangeArrowheads="1"/>
          </p:cNvSpPr>
          <p:nvPr/>
        </p:nvSpPr>
        <p:spPr bwMode="auto">
          <a:xfrm>
            <a:off x="865412" y="991953"/>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solidFill>
                  <a:srgbClr val="E36C09"/>
                </a:solidFill>
                <a:latin typeface="Calibri" pitchFamily="34" charset="0"/>
                <a:sym typeface="宋体" pitchFamily="2" charset="-122"/>
              </a:rPr>
              <a:t>过程产品</a:t>
            </a:r>
          </a:p>
        </p:txBody>
      </p:sp>
      <p:sp>
        <p:nvSpPr>
          <p:cNvPr id="11" name="TextBox 7"/>
          <p:cNvSpPr>
            <a:spLocks noChangeArrowheads="1"/>
          </p:cNvSpPr>
          <p:nvPr/>
        </p:nvSpPr>
        <p:spPr bwMode="auto">
          <a:xfrm>
            <a:off x="4139970" y="1438691"/>
            <a:ext cx="3457575" cy="665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会议记录</a:t>
            </a:r>
            <a:r>
              <a:rPr lang="en-US" altLang="zh-CN" sz="1600" b="1" dirty="0">
                <a:solidFill>
                  <a:srgbClr val="000000"/>
                </a:solidFill>
                <a:latin typeface="Calibri" pitchFamily="34" charset="0"/>
                <a:sym typeface="Calibri" pitchFamily="34" charset="0"/>
              </a:rPr>
              <a:t>》</a:t>
            </a:r>
          </a:p>
          <a:p>
            <a:pPr marL="285750" indent="-285750">
              <a:lnSpc>
                <a:spcPct val="150000"/>
              </a:lnSpc>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需求变更申请文档</a:t>
            </a:r>
            <a:r>
              <a:rPr lang="en-US" altLang="zh-CN" sz="1600" b="1" dirty="0">
                <a:solidFill>
                  <a:srgbClr val="000000"/>
                </a:solidFill>
                <a:latin typeface="Calibri" pitchFamily="34" charset="0"/>
                <a:sym typeface="Calibri" pitchFamily="34" charset="0"/>
              </a:rPr>
              <a:t>》</a:t>
            </a:r>
          </a:p>
        </p:txBody>
      </p:sp>
      <p:sp>
        <p:nvSpPr>
          <p:cNvPr id="12" name="矩形 3"/>
          <p:cNvSpPr>
            <a:spLocks noChangeArrowheads="1"/>
          </p:cNvSpPr>
          <p:nvPr/>
        </p:nvSpPr>
        <p:spPr bwMode="auto">
          <a:xfrm>
            <a:off x="4139970" y="992985"/>
            <a:ext cx="22701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E36C09"/>
                </a:solidFill>
                <a:latin typeface="Calibri" pitchFamily="34" charset="0"/>
                <a:sym typeface="宋体" pitchFamily="2" charset="-122"/>
              </a:rPr>
              <a:t>	</a:t>
            </a:r>
            <a:r>
              <a:rPr lang="zh-CN" altLang="en-US" b="1" dirty="0">
                <a:solidFill>
                  <a:srgbClr val="E36C09"/>
                </a:solidFill>
                <a:latin typeface="Calibri" pitchFamily="34" charset="0"/>
                <a:sym typeface="宋体" pitchFamily="2" charset="-122"/>
              </a:rPr>
              <a:t>非移交产品</a:t>
            </a: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nodeType="afterGroup">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7177"/>
                                        </p:tgtEl>
                                        <p:attrNameLst>
                                          <p:attrName>style.visibility</p:attrName>
                                        </p:attrNameLst>
                                      </p:cBhvr>
                                      <p:to>
                                        <p:strVal val="visible"/>
                                      </p:to>
                                    </p:set>
                                    <p:animEffect>
                                      <p:cBhvr>
                                        <p:cTn id="16" dur="1000"/>
                                        <p:tgtEl>
                                          <p:spTgt spid="7177"/>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p:cBhvr>
                                        <p:cTn id="20" dur="1000"/>
                                        <p:tgtEl>
                                          <p:spTgt spid="12"/>
                                        </p:tgtEl>
                                      </p:cBhvr>
                                    </p:animEffect>
                                  </p:childTnLst>
                                </p:cTn>
                              </p:par>
                            </p:childTnLst>
                          </p:cTn>
                        </p:par>
                        <p:par>
                          <p:cTn id="21" fill="hold">
                            <p:stCondLst>
                              <p:cond delay="400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p:cBhvr>
                                        <p:cTn id="2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P spid="7178" grpId="0" bldLvl="0" autoUpdateAnimBg="0"/>
      <p:bldP spid="11" grpId="0" bldLvl="0" autoUpdateAnimBg="0"/>
      <p:bldP spid="12" grpId="0" bldLvl="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64400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6440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10-2</a:t>
            </a:r>
            <a:r>
              <a:rPr lang="zh-CN" altLang="en-US" sz="2800" b="1" dirty="0">
                <a:solidFill>
                  <a:schemeClr val="bg1"/>
                </a:solidFill>
                <a:latin typeface="Calibri" pitchFamily="34" charset="0"/>
                <a:sym typeface="Calibri" pitchFamily="34" charset="0"/>
              </a:rPr>
              <a:t>项目的监督和控制机制</a:t>
            </a:r>
            <a:endParaRPr lang="zh-CN" altLang="en-US" sz="2800" b="1" dirty="0">
              <a:solidFill>
                <a:schemeClr val="bg1"/>
              </a:solidFill>
              <a:latin typeface="Calibri" pitchFamily="34" charset="0"/>
              <a:sym typeface="宋体" pitchFamily="2" charset="-122"/>
            </a:endParaRPr>
          </a:p>
        </p:txBody>
      </p:sp>
      <p:sp>
        <p:nvSpPr>
          <p:cNvPr id="7" name="TextBox 7"/>
          <p:cNvSpPr>
            <a:spLocks noChangeArrowheads="1"/>
          </p:cNvSpPr>
          <p:nvPr/>
        </p:nvSpPr>
        <p:spPr bwMode="auto">
          <a:xfrm>
            <a:off x="323037" y="1192689"/>
            <a:ext cx="84979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项目组其他成员可以对范围提出变更意见，但必须向</a:t>
            </a:r>
            <a:r>
              <a:rPr lang="en-US" altLang="zh-CN" sz="1600" b="1" dirty="0">
                <a:solidFill>
                  <a:srgbClr val="000000"/>
                </a:solidFill>
                <a:latin typeface="Calibri" pitchFamily="34" charset="0"/>
                <a:sym typeface="Calibri" pitchFamily="34" charset="0"/>
              </a:rPr>
              <a:t>PM</a:t>
            </a:r>
            <a:r>
              <a:rPr lang="zh-CN" altLang="en-US" sz="1600" b="1" dirty="0">
                <a:solidFill>
                  <a:srgbClr val="000000"/>
                </a:solidFill>
                <a:latin typeface="Calibri" pitchFamily="34" charset="0"/>
                <a:sym typeface="Calibri" pitchFamily="34" charset="0"/>
              </a:rPr>
              <a:t>进行报告并估计每一个项目成员提出新方法、新工具以提高项目的开发进度，但严格控制在未经讨论的擅自变更，这些变更指 </a:t>
            </a:r>
            <a:r>
              <a:rPr lang="en-US" altLang="zh-CN" sz="1600" b="1" dirty="0">
                <a:solidFill>
                  <a:srgbClr val="000000"/>
                </a:solidFill>
                <a:latin typeface="Calibri" pitchFamily="34" charset="0"/>
                <a:sym typeface="Calibri" pitchFamily="34" charset="0"/>
              </a:rPr>
              <a:t>WBS </a:t>
            </a:r>
            <a:r>
              <a:rPr lang="zh-CN" altLang="en-US" sz="1600" b="1" dirty="0">
                <a:solidFill>
                  <a:srgbClr val="000000"/>
                </a:solidFill>
                <a:latin typeface="Calibri" pitchFamily="34" charset="0"/>
                <a:sym typeface="Calibri" pitchFamily="34" charset="0"/>
              </a:rPr>
              <a:t>中未规定的事情。</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endParaRPr lang="zh-CN" altLang="en-US"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对于客户提出的变更，视变更影响的大小，首先须经变更控制委员会正式或者非正式的讨论，把最后的变更意见交由项目经理实施。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50</a:t>
            </a:fld>
            <a:endParaRPr lang="zh-CN" altLang="en-US" sz="1800">
              <a:solidFill>
                <a:schemeClr val="tx1"/>
              </a:solidFill>
            </a:endParaRPr>
          </a:p>
        </p:txBody>
      </p:sp>
    </p:spTree>
    <p:extLst>
      <p:ext uri="{BB962C8B-B14F-4D97-AF65-F5344CB8AC3E}">
        <p14:creationId xmlns:p14="http://schemas.microsoft.com/office/powerpoint/2010/main" val="319162271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10-3 </a:t>
            </a:r>
            <a:r>
              <a:rPr lang="zh-CN" altLang="en-US" sz="2800" b="1" dirty="0">
                <a:solidFill>
                  <a:schemeClr val="bg1"/>
                </a:solidFill>
                <a:latin typeface="Calibri" pitchFamily="34" charset="0"/>
                <a:sym typeface="Calibri" pitchFamily="34" charset="0"/>
              </a:rPr>
              <a:t>配置管理实施</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275660"/>
            <a:ext cx="9000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仔细定义软件系统的交付物；严格控制对可交付物的变更；确保软件系统的可交付物与既定的或者经过核准修订的可交付物相一致。配置管理员的确认以及配置活动的审查。</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由于用户后期提出的范围改变、在设计中没有考虑周全的特征或者性能指标、牵制性的改变等导致的变更申请，定义变更的控制程序；提供验收的标准和程序，确保可交付的产品符合用户既定的要求；提出资源和机构的支持要求。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51</a:t>
            </a:fld>
            <a:endParaRPr lang="zh-CN" altLang="en-US" sz="1800">
              <a:solidFill>
                <a:schemeClr val="tx1"/>
              </a:solidFill>
            </a:endParaRPr>
          </a:p>
        </p:txBody>
      </p:sp>
    </p:spTree>
    <p:extLst>
      <p:ext uri="{BB962C8B-B14F-4D97-AF65-F5344CB8AC3E}">
        <p14:creationId xmlns:p14="http://schemas.microsoft.com/office/powerpoint/2010/main" val="92478536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10-4 </a:t>
            </a:r>
            <a:r>
              <a:rPr lang="zh-CN" altLang="en-US" sz="2800" b="1" dirty="0">
                <a:solidFill>
                  <a:schemeClr val="bg1"/>
                </a:solidFill>
                <a:latin typeface="Calibri" pitchFamily="34" charset="0"/>
                <a:sym typeface="Calibri" pitchFamily="34" charset="0"/>
              </a:rPr>
              <a:t>配置人员账号</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491674"/>
            <a:ext cx="900062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配置管理员：胡方正</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账号：</a:t>
            </a:r>
            <a:r>
              <a:rPr lang="en-US" altLang="zh-CN" sz="1600" b="1" dirty="0">
                <a:solidFill>
                  <a:srgbClr val="000000"/>
                </a:solidFill>
                <a:latin typeface="Calibri" pitchFamily="34" charset="0"/>
                <a:sym typeface="Calibri" pitchFamily="34" charset="0"/>
              </a:rPr>
              <a:t>HUFANGZHENG</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其他管理人员账号：</a:t>
            </a:r>
          </a:p>
          <a:p>
            <a:pPr lvl="1">
              <a:lnSpc>
                <a:spcPct val="150000"/>
              </a:lnSpc>
              <a:buClr>
                <a:srgbClr val="E36C09"/>
              </a:buClr>
            </a:pPr>
            <a:r>
              <a:rPr lang="zh-CN" altLang="en-US" sz="1600" b="1" dirty="0">
                <a:solidFill>
                  <a:srgbClr val="000000"/>
                </a:solidFill>
                <a:latin typeface="Calibri" pitchFamily="34" charset="0"/>
                <a:sym typeface="Calibri" pitchFamily="34" charset="0"/>
              </a:rPr>
              <a:t>张光程（组长）：</a:t>
            </a:r>
            <a:r>
              <a:rPr lang="en-US" altLang="zh-CN" sz="1600" b="1" dirty="0" err="1">
                <a:solidFill>
                  <a:srgbClr val="000000"/>
                </a:solidFill>
                <a:latin typeface="Calibri" pitchFamily="34" charset="0"/>
                <a:sym typeface="Calibri" pitchFamily="34" charset="0"/>
              </a:rPr>
              <a:t>ZhangGC</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刘雨霏：</a:t>
            </a:r>
            <a:r>
              <a:rPr lang="en-US" altLang="zh-CN" sz="1600" b="1" dirty="0" err="1">
                <a:solidFill>
                  <a:srgbClr val="000000"/>
                </a:solidFill>
                <a:latin typeface="Calibri" pitchFamily="34" charset="0"/>
                <a:sym typeface="Calibri" pitchFamily="34" charset="0"/>
              </a:rPr>
              <a:t>Samsaraaa</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刘晓倩：</a:t>
            </a:r>
            <a:r>
              <a:rPr lang="en-US" altLang="zh-CN" sz="1600" b="1" dirty="0" err="1">
                <a:solidFill>
                  <a:srgbClr val="000000"/>
                </a:solidFill>
                <a:latin typeface="Calibri" pitchFamily="34" charset="0"/>
                <a:sym typeface="Calibri" pitchFamily="34" charset="0"/>
              </a:rPr>
              <a:t>licecream</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杨智麟：</a:t>
            </a:r>
            <a:r>
              <a:rPr lang="en-US" altLang="zh-CN" sz="1600" b="1" dirty="0" err="1">
                <a:solidFill>
                  <a:srgbClr val="000000"/>
                </a:solidFill>
                <a:latin typeface="Calibri" pitchFamily="34" charset="0"/>
                <a:sym typeface="Calibri" pitchFamily="34" charset="0"/>
              </a:rPr>
              <a:t>poishimakaze</a:t>
            </a:r>
            <a:endParaRPr lang="en-US" altLang="zh-CN"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52</a:t>
            </a:fld>
            <a:endParaRPr lang="zh-CN" altLang="en-US" sz="1800">
              <a:solidFill>
                <a:schemeClr val="tx1"/>
              </a:solidFill>
            </a:endParaRPr>
          </a:p>
        </p:txBody>
      </p:sp>
    </p:spTree>
    <p:extLst>
      <p:ext uri="{BB962C8B-B14F-4D97-AF65-F5344CB8AC3E}">
        <p14:creationId xmlns:p14="http://schemas.microsoft.com/office/powerpoint/2010/main" val="39551349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10-5 </a:t>
            </a:r>
            <a:r>
              <a:rPr lang="zh-CN" altLang="en-US" sz="2800" b="1" dirty="0">
                <a:solidFill>
                  <a:schemeClr val="bg1"/>
                </a:solidFill>
                <a:latin typeface="Calibri" pitchFamily="34" charset="0"/>
                <a:sym typeface="Calibri" pitchFamily="34" charset="0"/>
              </a:rPr>
              <a:t>配置管理流程</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53</a:t>
            </a:fld>
            <a:endParaRPr lang="zh-CN" altLang="en-US" sz="1800">
              <a:solidFill>
                <a:schemeClr val="tx1"/>
              </a:solidFill>
            </a:endParaRPr>
          </a:p>
        </p:txBody>
      </p:sp>
      <p:pic>
        <p:nvPicPr>
          <p:cNvPr id="9" name="图片 8" descr="C:\Users\Asus\AppData\Local\Temp\WeChat Files\461158322757388581.jpg"/>
          <p:cNvPicPr/>
          <p:nvPr/>
        </p:nvPicPr>
        <p:blipFill>
          <a:blip r:embed="rId3">
            <a:extLst>
              <a:ext uri="{28A0092B-C50C-407E-A947-70E740481C1C}">
                <a14:useLocalDpi xmlns:a14="http://schemas.microsoft.com/office/drawing/2010/main" val="0"/>
              </a:ext>
            </a:extLst>
          </a:blip>
          <a:srcRect/>
          <a:stretch>
            <a:fillRect/>
          </a:stretch>
        </p:blipFill>
        <p:spPr bwMode="auto">
          <a:xfrm>
            <a:off x="512828" y="1779695"/>
            <a:ext cx="8136565" cy="1872130"/>
          </a:xfrm>
          <a:prstGeom prst="rect">
            <a:avLst/>
          </a:prstGeom>
          <a:noFill/>
          <a:ln>
            <a:noFill/>
          </a:ln>
        </p:spPr>
      </p:pic>
    </p:spTree>
    <p:extLst>
      <p:ext uri="{BB962C8B-B14F-4D97-AF65-F5344CB8AC3E}">
        <p14:creationId xmlns:p14="http://schemas.microsoft.com/office/powerpoint/2010/main" val="19638094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10-5 </a:t>
            </a:r>
            <a:r>
              <a:rPr lang="zh-CN" altLang="en-US" sz="2800" b="1" dirty="0">
                <a:solidFill>
                  <a:schemeClr val="bg1"/>
                </a:solidFill>
                <a:latin typeface="Calibri" pitchFamily="34" charset="0"/>
                <a:sym typeface="Calibri" pitchFamily="34" charset="0"/>
              </a:rPr>
              <a:t>配置管理流程</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54</a:t>
            </a:fld>
            <a:endParaRPr lang="zh-CN" altLang="en-US" sz="1800">
              <a:solidFill>
                <a:schemeClr val="tx1"/>
              </a:solidFill>
            </a:endParaRPr>
          </a:p>
        </p:txBody>
      </p:sp>
      <p:pic>
        <p:nvPicPr>
          <p:cNvPr id="8" name="图片 7" descr="C:\Users\Asus\AppData\Local\Temp\WeChat Files\810278924040427759.png"/>
          <p:cNvPicPr/>
          <p:nvPr/>
        </p:nvPicPr>
        <p:blipFill>
          <a:blip r:embed="rId3">
            <a:extLst>
              <a:ext uri="{28A0092B-C50C-407E-A947-70E740481C1C}">
                <a14:useLocalDpi xmlns:a14="http://schemas.microsoft.com/office/drawing/2010/main" val="0"/>
              </a:ext>
            </a:extLst>
          </a:blip>
          <a:srcRect/>
          <a:stretch>
            <a:fillRect/>
          </a:stretch>
        </p:blipFill>
        <p:spPr bwMode="auto">
          <a:xfrm>
            <a:off x="1763804" y="1063306"/>
            <a:ext cx="4824335" cy="3164559"/>
          </a:xfrm>
          <a:prstGeom prst="rect">
            <a:avLst/>
          </a:prstGeom>
          <a:noFill/>
          <a:ln>
            <a:noFill/>
          </a:ln>
        </p:spPr>
      </p:pic>
    </p:spTree>
    <p:extLst>
      <p:ext uri="{BB962C8B-B14F-4D97-AF65-F5344CB8AC3E}">
        <p14:creationId xmlns:p14="http://schemas.microsoft.com/office/powerpoint/2010/main" val="18273515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208711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Eleven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699870" y="2731320"/>
            <a:ext cx="42497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rgbClr val="E36C09"/>
                </a:solidFill>
                <a:latin typeface="宋体" pitchFamily="2" charset="-122"/>
                <a:sym typeface="宋体" pitchFamily="2" charset="-122"/>
              </a:rPr>
              <a:t>文献参考、文档链接及分工明细</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55</a:t>
            </a:fld>
            <a:endParaRPr lang="zh-CN" altLang="en-US" sz="1800">
              <a:solidFill>
                <a:schemeClr val="tx1"/>
              </a:solidFill>
            </a:endParaRPr>
          </a:p>
        </p:txBody>
      </p:sp>
    </p:spTree>
    <p:extLst>
      <p:ext uri="{BB962C8B-B14F-4D97-AF65-F5344CB8AC3E}">
        <p14:creationId xmlns:p14="http://schemas.microsoft.com/office/powerpoint/2010/main" val="15552895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11-1 </a:t>
            </a:r>
            <a:r>
              <a:rPr lang="zh-CN" altLang="en-US" sz="2800" b="1" dirty="0">
                <a:solidFill>
                  <a:schemeClr val="bg1"/>
                </a:solidFill>
                <a:latin typeface="Calibri" pitchFamily="34" charset="0"/>
                <a:sym typeface="Calibri" pitchFamily="34" charset="0"/>
              </a:rPr>
              <a:t>参考文献</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 PRD2018-G02-</a:t>
            </a:r>
            <a:r>
              <a:rPr lang="zh-CN" altLang="en-US" sz="1600" b="1" dirty="0">
                <a:solidFill>
                  <a:srgbClr val="000000"/>
                </a:solidFill>
                <a:latin typeface="Calibri" pitchFamily="34" charset="0"/>
                <a:sym typeface="Calibri" pitchFamily="34" charset="0"/>
              </a:rPr>
              <a:t>可行性分析报告</a:t>
            </a:r>
            <a:r>
              <a:rPr lang="en-US" altLang="zh-CN" sz="1600" b="1" dirty="0">
                <a:solidFill>
                  <a:srgbClr val="000000"/>
                </a:solidFill>
                <a:latin typeface="Calibri" pitchFamily="34" charset="0"/>
                <a:sym typeface="Calibri" pitchFamily="34" charset="0"/>
              </a:rPr>
              <a:t>0.5.docx   2018/11/11</a:t>
            </a:r>
          </a:p>
          <a:p>
            <a:pPr lvl="1">
              <a:lnSpc>
                <a:spcPct val="15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软件工程导论</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清华大学出版社 张海藩等</a:t>
            </a: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软件需求第三版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清华大学出版社  </a:t>
            </a:r>
            <a:r>
              <a:rPr lang="en-US" altLang="zh-CN" sz="1600" b="1" dirty="0">
                <a:solidFill>
                  <a:srgbClr val="000000"/>
                </a:solidFill>
                <a:latin typeface="Calibri" pitchFamily="34" charset="0"/>
                <a:sym typeface="Calibri" pitchFamily="34" charset="0"/>
              </a:rPr>
              <a:t>Karl </a:t>
            </a:r>
            <a:r>
              <a:rPr lang="en-US" altLang="zh-CN" sz="1600" b="1" dirty="0" err="1">
                <a:solidFill>
                  <a:srgbClr val="000000"/>
                </a:solidFill>
                <a:latin typeface="Calibri" pitchFamily="34" charset="0"/>
                <a:sym typeface="Calibri" pitchFamily="34" charset="0"/>
              </a:rPr>
              <a:t>Wiegers</a:t>
            </a:r>
            <a:r>
              <a:rPr lang="en-US" altLang="zh-CN" sz="1600" b="1" dirty="0">
                <a:solidFill>
                  <a:srgbClr val="000000"/>
                </a:solidFill>
                <a:latin typeface="Calibri" pitchFamily="34" charset="0"/>
                <a:sym typeface="Calibri" pitchFamily="34" charset="0"/>
              </a:rPr>
              <a:t>  Joy Beatty</a:t>
            </a:r>
          </a:p>
          <a:p>
            <a:pPr lvl="1">
              <a:lnSpc>
                <a:spcPct val="150000"/>
              </a:lnSpc>
              <a:buClr>
                <a:srgbClr val="E36C09"/>
              </a:buClr>
            </a:pPr>
            <a:r>
              <a:rPr lang="en-US" altLang="zh-CN" sz="1600" b="1" dirty="0">
                <a:solidFill>
                  <a:srgbClr val="000000"/>
                </a:solidFill>
                <a:latin typeface="Calibri" pitchFamily="34" charset="0"/>
                <a:sym typeface="Calibri" pitchFamily="34" charset="0"/>
              </a:rPr>
              <a:t>[3]《IT</a:t>
            </a:r>
            <a:r>
              <a:rPr lang="zh-CN" altLang="en-US" sz="1600" b="1" dirty="0">
                <a:solidFill>
                  <a:srgbClr val="000000"/>
                </a:solidFill>
                <a:latin typeface="Calibri" pitchFamily="34" charset="0"/>
                <a:sym typeface="Calibri" pitchFamily="34" charset="0"/>
              </a:rPr>
              <a:t>项目管理第八版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机械工业出版社  凯西</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施瓦尔贝</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人月神话</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清华大学出版社 费雷德里克</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布鲁克斯 </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[5] https://blog.csdn.net/lejuo/article/details/21085613    2018/10/18  20:06</a:t>
            </a:r>
          </a:p>
          <a:p>
            <a:pPr lvl="1">
              <a:lnSpc>
                <a:spcPct val="150000"/>
              </a:lnSpc>
              <a:buClr>
                <a:srgbClr val="E36C09"/>
              </a:buClr>
            </a:pPr>
            <a:r>
              <a:rPr lang="zh-CN" altLang="en-US" sz="1600" b="1" dirty="0">
                <a:solidFill>
                  <a:srgbClr val="000000"/>
                </a:solidFill>
                <a:latin typeface="Calibri" pitchFamily="34" charset="0"/>
                <a:sym typeface="Calibri" pitchFamily="34" charset="0"/>
              </a:rPr>
              <a:t>      项目、系统开发中的需求分析说明书和需求规格说明书的区别</a:t>
            </a:r>
            <a:r>
              <a:rPr lang="en-US" altLang="zh-CN" sz="1600" b="1" dirty="0">
                <a:solidFill>
                  <a:srgbClr val="000000"/>
                </a:solidFill>
                <a:latin typeface="Calibri" pitchFamily="34" charset="0"/>
                <a:sym typeface="Calibri" pitchFamily="34" charset="0"/>
              </a:rPr>
              <a:t>----CSDN</a:t>
            </a:r>
            <a:r>
              <a:rPr lang="zh-CN" altLang="en-US" sz="1600" b="1" dirty="0">
                <a:solidFill>
                  <a:srgbClr val="000000"/>
                </a:solidFill>
                <a:latin typeface="Calibri" pitchFamily="34" charset="0"/>
                <a:sym typeface="Calibri" pitchFamily="34" charset="0"/>
              </a:rPr>
              <a:t>博客</a:t>
            </a:r>
            <a:endParaRPr lang="en-US" altLang="zh-CN"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56</a:t>
            </a:fld>
            <a:endParaRPr lang="zh-CN" altLang="en-US" sz="1800">
              <a:solidFill>
                <a:schemeClr val="tx1"/>
              </a:solidFill>
            </a:endParaRPr>
          </a:p>
        </p:txBody>
      </p:sp>
    </p:spTree>
    <p:extLst>
      <p:ext uri="{BB962C8B-B14F-4D97-AF65-F5344CB8AC3E}">
        <p14:creationId xmlns:p14="http://schemas.microsoft.com/office/powerpoint/2010/main" val="68387155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11-2 </a:t>
            </a:r>
            <a:r>
              <a:rPr lang="zh-CN" altLang="en-US" sz="2800" b="1" dirty="0">
                <a:solidFill>
                  <a:schemeClr val="bg1"/>
                </a:solidFill>
                <a:latin typeface="Calibri" pitchFamily="34" charset="0"/>
                <a:sym typeface="Calibri" pitchFamily="34" charset="0"/>
              </a:rPr>
              <a:t>小组会议截图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57</a:t>
            </a:fld>
            <a:endParaRPr lang="zh-CN" altLang="en-US" sz="180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642" y="889000"/>
            <a:ext cx="7578716" cy="3748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72198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11-2 </a:t>
            </a:r>
            <a:r>
              <a:rPr lang="zh-CN" altLang="en-US" sz="2800" b="1" dirty="0">
                <a:solidFill>
                  <a:schemeClr val="bg1"/>
                </a:solidFill>
                <a:latin typeface="Calibri" pitchFamily="34" charset="0"/>
                <a:sym typeface="Calibri" pitchFamily="34" charset="0"/>
              </a:rPr>
              <a:t>小组会议截图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58</a:t>
            </a:fld>
            <a:endParaRPr lang="zh-CN" altLang="en-US" sz="1800">
              <a:solidFill>
                <a:schemeClr val="tx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60" y="1008061"/>
            <a:ext cx="5589324" cy="3435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994700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11-3 </a:t>
            </a:r>
            <a:r>
              <a:rPr lang="zh-CN" altLang="en-US" sz="2800" b="1" dirty="0">
                <a:solidFill>
                  <a:schemeClr val="bg1"/>
                </a:solidFill>
                <a:latin typeface="Calibri" pitchFamily="34" charset="0"/>
                <a:sym typeface="Calibri" pitchFamily="34" charset="0"/>
              </a:rPr>
              <a:t>文档链接</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第八次系统分析会议</a:t>
            </a:r>
            <a:r>
              <a:rPr lang="en-US" altLang="zh-CN" sz="1600" b="1" dirty="0">
                <a:solidFill>
                  <a:srgbClr val="000000"/>
                </a:solidFill>
                <a:latin typeface="Calibri" pitchFamily="34" charset="0"/>
                <a:sym typeface="Calibri" pitchFamily="34" charset="0"/>
              </a:rPr>
              <a:t>.</a:t>
            </a:r>
            <a:r>
              <a:rPr lang="en-US" altLang="zh-CN" sz="1600" b="1" dirty="0" err="1">
                <a:solidFill>
                  <a:srgbClr val="000000"/>
                </a:solidFill>
                <a:latin typeface="Calibri" pitchFamily="34" charset="0"/>
                <a:sym typeface="Calibri" pitchFamily="34" charset="0"/>
              </a:rPr>
              <a:t>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PRD2018-G02-QA</a:t>
            </a:r>
            <a:r>
              <a:rPr lang="zh-CN" altLang="en-US" sz="1600" b="1" dirty="0">
                <a:solidFill>
                  <a:srgbClr val="000000"/>
                </a:solidFill>
                <a:latin typeface="Calibri" pitchFamily="34" charset="0"/>
                <a:sym typeface="Calibri" pitchFamily="34" charset="0"/>
              </a:rPr>
              <a:t>计划</a:t>
            </a:r>
            <a:r>
              <a:rPr lang="en-US" altLang="zh-CN" sz="1600" b="1" dirty="0">
                <a:solidFill>
                  <a:srgbClr val="000000"/>
                </a:solidFill>
                <a:latin typeface="Calibri" pitchFamily="34" charset="0"/>
                <a:sym typeface="Calibri" pitchFamily="34" charset="0"/>
              </a:rPr>
              <a:t>0.3.docx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可行性分析报告</a:t>
            </a:r>
            <a:r>
              <a:rPr lang="en-US" altLang="zh-CN" sz="1600" b="1" dirty="0">
                <a:solidFill>
                  <a:srgbClr val="000000"/>
                </a:solidFill>
                <a:latin typeface="Calibri" pitchFamily="34" charset="0"/>
                <a:sym typeface="Calibri" pitchFamily="34" charset="0"/>
              </a:rPr>
              <a:t>0.5.docx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项目计划</a:t>
            </a:r>
            <a:r>
              <a:rPr lang="en-US" altLang="zh-CN" sz="1600" b="1" dirty="0">
                <a:solidFill>
                  <a:srgbClr val="000000"/>
                </a:solidFill>
                <a:latin typeface="Calibri" pitchFamily="34" charset="0"/>
                <a:sym typeface="Calibri" pitchFamily="34" charset="0"/>
              </a:rPr>
              <a:t>0.6.docx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项目章程</a:t>
            </a:r>
            <a:r>
              <a:rPr lang="en-US" altLang="zh-CN" sz="1600" b="1" dirty="0">
                <a:solidFill>
                  <a:srgbClr val="000000"/>
                </a:solidFill>
                <a:latin typeface="Calibri" pitchFamily="34" charset="0"/>
                <a:sym typeface="Calibri" pitchFamily="34" charset="0"/>
              </a:rPr>
              <a:t>0.4.docx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需求工程项目计划</a:t>
            </a:r>
            <a:r>
              <a:rPr lang="en-US" altLang="zh-CN" sz="1600" b="1" dirty="0">
                <a:solidFill>
                  <a:srgbClr val="000000"/>
                </a:solidFill>
                <a:latin typeface="Calibri" pitchFamily="34" charset="0"/>
                <a:sym typeface="Calibri" pitchFamily="34" charset="0"/>
              </a:rPr>
              <a:t>0.5.docx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需求计划</a:t>
            </a:r>
            <a:r>
              <a:rPr lang="en-US" altLang="zh-CN" sz="1600" b="1" dirty="0" err="1">
                <a:solidFill>
                  <a:srgbClr val="000000"/>
                </a:solidFill>
                <a:latin typeface="Calibri" pitchFamily="34" charset="0"/>
                <a:sym typeface="Calibri" pitchFamily="34" charset="0"/>
              </a:rPr>
              <a:t>Gantt.mpp</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愿景与范围</a:t>
            </a:r>
            <a:r>
              <a:rPr lang="en-US" altLang="zh-CN" sz="1600" b="1" dirty="0">
                <a:solidFill>
                  <a:srgbClr val="000000"/>
                </a:solidFill>
                <a:latin typeface="Calibri" pitchFamily="34" charset="0"/>
                <a:sym typeface="Calibri" pitchFamily="34" charset="0"/>
              </a:rPr>
              <a:t>0.2.docx</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59</a:t>
            </a:fld>
            <a:endParaRPr lang="zh-CN" altLang="en-US" sz="1800">
              <a:solidFill>
                <a:schemeClr val="tx1"/>
              </a:solidFill>
            </a:endParaRPr>
          </a:p>
        </p:txBody>
      </p:sp>
      <p:sp>
        <p:nvSpPr>
          <p:cNvPr id="4" name="动作按钮: 前进或下一项 3">
            <a:hlinkClick r:id="rId3" action="ppaction://hlinkfile" highlightClick="1"/>
          </p:cNvPr>
          <p:cNvSpPr/>
          <p:nvPr/>
        </p:nvSpPr>
        <p:spPr bwMode="auto">
          <a:xfrm>
            <a:off x="5220045" y="1353653"/>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0" name="动作按钮: 前进或下一项 9">
            <a:hlinkClick r:id="rId4" action="ppaction://hlinkfile" highlightClick="1"/>
          </p:cNvPr>
          <p:cNvSpPr/>
          <p:nvPr/>
        </p:nvSpPr>
        <p:spPr bwMode="auto">
          <a:xfrm>
            <a:off x="5220045" y="172501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1" name="动作按钮: 前进或下一项 10">
            <a:hlinkClick r:id="rId5" action="ppaction://hlinkfile" highlightClick="1"/>
          </p:cNvPr>
          <p:cNvSpPr/>
          <p:nvPr/>
        </p:nvSpPr>
        <p:spPr bwMode="auto">
          <a:xfrm>
            <a:off x="5220045" y="2096377"/>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2" name="动作按钮: 前进或下一项 11">
            <a:hlinkClick r:id="rId6" action="ppaction://hlinkfile" highlightClick="1"/>
          </p:cNvPr>
          <p:cNvSpPr/>
          <p:nvPr/>
        </p:nvSpPr>
        <p:spPr bwMode="auto">
          <a:xfrm>
            <a:off x="5220045" y="2467739"/>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3" name="动作按钮: 前进或下一项 12">
            <a:hlinkClick r:id="rId7" action="ppaction://hlinkfile" highlightClick="1"/>
          </p:cNvPr>
          <p:cNvSpPr/>
          <p:nvPr/>
        </p:nvSpPr>
        <p:spPr bwMode="auto">
          <a:xfrm>
            <a:off x="5220045" y="2839101"/>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4" name="动作按钮: 前进或下一项 13">
            <a:hlinkClick r:id="rId8" action="ppaction://hlinkfile" highlightClick="1"/>
          </p:cNvPr>
          <p:cNvSpPr/>
          <p:nvPr/>
        </p:nvSpPr>
        <p:spPr bwMode="auto">
          <a:xfrm>
            <a:off x="5220045" y="3210463"/>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5" name="动作按钮: 前进或下一项 14">
            <a:hlinkClick r:id="rId9" action="ppaction://hlinkfile" highlightClick="1"/>
          </p:cNvPr>
          <p:cNvSpPr/>
          <p:nvPr/>
        </p:nvSpPr>
        <p:spPr bwMode="auto">
          <a:xfrm>
            <a:off x="5220045" y="358182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6" name="动作按钮: 前进或下一项 15">
            <a:hlinkClick r:id="rId9" action="ppaction://hlinkfile" highlightClick="1"/>
          </p:cNvPr>
          <p:cNvSpPr/>
          <p:nvPr/>
        </p:nvSpPr>
        <p:spPr bwMode="auto">
          <a:xfrm>
            <a:off x="5220045" y="395318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51074607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8435"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8196"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1-2 </a:t>
            </a:r>
            <a:r>
              <a:rPr lang="zh-CN" altLang="en-US" sz="2800" b="1" dirty="0">
                <a:solidFill>
                  <a:schemeClr val="bg1"/>
                </a:solidFill>
                <a:latin typeface="Calibri" pitchFamily="34" charset="0"/>
                <a:sym typeface="Calibri" pitchFamily="34" charset="0"/>
              </a:rPr>
              <a:t>版本历史</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03AF4A8D-7D1F-44C0-8945-AA6A1B1849E7}"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664883654"/>
              </p:ext>
            </p:extLst>
          </p:nvPr>
        </p:nvGraphicFramePr>
        <p:xfrm>
          <a:off x="683730" y="1059644"/>
          <a:ext cx="7560525" cy="3456239"/>
        </p:xfrm>
        <a:graphic>
          <a:graphicData uri="http://schemas.openxmlformats.org/drawingml/2006/table">
            <a:tbl>
              <a:tblPr firstRow="1" firstCol="1" bandRow="1">
                <a:tableStyleId>{5C22544A-7EE6-4342-B048-85BDC9FD1C3A}</a:tableStyleId>
              </a:tblPr>
              <a:tblGrid>
                <a:gridCol w="1361550">
                  <a:extLst>
                    <a:ext uri="{9D8B030D-6E8A-4147-A177-3AD203B41FA5}">
                      <a16:colId xmlns:a16="http://schemas.microsoft.com/office/drawing/2014/main" val="20000"/>
                    </a:ext>
                  </a:extLst>
                </a:gridCol>
                <a:gridCol w="2420535">
                  <a:extLst>
                    <a:ext uri="{9D8B030D-6E8A-4147-A177-3AD203B41FA5}">
                      <a16:colId xmlns:a16="http://schemas.microsoft.com/office/drawing/2014/main" val="20001"/>
                    </a:ext>
                  </a:extLst>
                </a:gridCol>
                <a:gridCol w="1356083">
                  <a:extLst>
                    <a:ext uri="{9D8B030D-6E8A-4147-A177-3AD203B41FA5}">
                      <a16:colId xmlns:a16="http://schemas.microsoft.com/office/drawing/2014/main" val="20002"/>
                    </a:ext>
                  </a:extLst>
                </a:gridCol>
                <a:gridCol w="2422357">
                  <a:extLst>
                    <a:ext uri="{9D8B030D-6E8A-4147-A177-3AD203B41FA5}">
                      <a16:colId xmlns:a16="http://schemas.microsoft.com/office/drawing/2014/main" val="20003"/>
                    </a:ext>
                  </a:extLst>
                </a:gridCol>
              </a:tblGrid>
              <a:tr h="265864">
                <a:tc>
                  <a:txBody>
                    <a:bodyPr/>
                    <a:lstStyle/>
                    <a:p>
                      <a:pPr algn="just">
                        <a:spcAft>
                          <a:spcPts val="0"/>
                        </a:spcAft>
                      </a:pPr>
                      <a:r>
                        <a:rPr lang="zh-CN" sz="1600" kern="100" dirty="0">
                          <a:effectLst/>
                        </a:rPr>
                        <a:t>版本</a:t>
                      </a:r>
                      <a:r>
                        <a:rPr lang="en-US" sz="1600" kern="100" dirty="0">
                          <a:effectLst/>
                        </a:rPr>
                        <a:t>/</a:t>
                      </a:r>
                      <a:r>
                        <a:rPr lang="zh-CN" sz="1600" kern="100" dirty="0">
                          <a:effectLst/>
                        </a:rPr>
                        <a:t>状态</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参与者</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起止日期</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备注</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0"/>
                  </a:ext>
                </a:extLst>
              </a:tr>
              <a:tr h="531729">
                <a:tc>
                  <a:txBody>
                    <a:bodyPr/>
                    <a:lstStyle/>
                    <a:p>
                      <a:pPr algn="just">
                        <a:spcAft>
                          <a:spcPts val="0"/>
                        </a:spcAft>
                      </a:pPr>
                      <a:r>
                        <a:rPr lang="en-US" sz="1600" kern="100">
                          <a:effectLst/>
                        </a:rPr>
                        <a:t>0.1.0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2018-10-18</a:t>
                      </a:r>
                      <a:r>
                        <a:rPr lang="zh-CN" sz="1600" kern="100">
                          <a:effectLst/>
                        </a:rPr>
                        <a:t>至</a:t>
                      </a:r>
                      <a:r>
                        <a:rPr lang="en-US" sz="1600" kern="100">
                          <a:effectLst/>
                        </a:rPr>
                        <a:t>2018-10-21</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对需求工程项目计划做出分析</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1"/>
                  </a:ext>
                </a:extLst>
              </a:tr>
              <a:tr h="531729">
                <a:tc>
                  <a:txBody>
                    <a:bodyPr/>
                    <a:lstStyle/>
                    <a:p>
                      <a:pPr algn="just">
                        <a:spcAft>
                          <a:spcPts val="0"/>
                        </a:spcAft>
                      </a:pPr>
                      <a:r>
                        <a:rPr lang="en-US" sz="1600" kern="100">
                          <a:effectLst/>
                        </a:rPr>
                        <a:t>0.2.0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2018-10-07</a:t>
                      </a:r>
                      <a:r>
                        <a:rPr lang="zh-CN" sz="1600" kern="100">
                          <a:effectLst/>
                        </a:rPr>
                        <a:t>至</a:t>
                      </a:r>
                      <a:r>
                        <a:rPr lang="en-US" sz="1600" kern="100">
                          <a:effectLst/>
                        </a:rPr>
                        <a:t>2018-10-31</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对需求工程项目计划进行修改</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2"/>
                  </a:ext>
                </a:extLst>
              </a:tr>
              <a:tr h="531729">
                <a:tc>
                  <a:txBody>
                    <a:bodyPr/>
                    <a:lstStyle/>
                    <a:p>
                      <a:pPr algn="just">
                        <a:spcAft>
                          <a:spcPts val="0"/>
                        </a:spcAft>
                      </a:pPr>
                      <a:r>
                        <a:rPr lang="en-US" sz="1600" kern="100">
                          <a:effectLst/>
                        </a:rPr>
                        <a:t>0.3.0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2018-10-31</a:t>
                      </a:r>
                      <a:r>
                        <a:rPr lang="zh-CN" sz="1600" kern="100">
                          <a:effectLst/>
                        </a:rPr>
                        <a:t>至</a:t>
                      </a:r>
                      <a:r>
                        <a:rPr lang="en-US" sz="1600" kern="100">
                          <a:effectLst/>
                        </a:rPr>
                        <a:t>2018-11-04</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根据课堂评审，对需求工程项目计划进行修改</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3"/>
                  </a:ext>
                </a:extLst>
              </a:tr>
              <a:tr h="1063459">
                <a:tc>
                  <a:txBody>
                    <a:bodyPr/>
                    <a:lstStyle/>
                    <a:p>
                      <a:pPr algn="just">
                        <a:spcAft>
                          <a:spcPts val="0"/>
                        </a:spcAft>
                      </a:pPr>
                      <a:r>
                        <a:rPr lang="en-US" sz="1600" kern="100">
                          <a:effectLst/>
                        </a:rPr>
                        <a:t>0.4.0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2018-11-06</a:t>
                      </a:r>
                      <a:r>
                        <a:rPr lang="zh-CN" sz="1600" kern="100">
                          <a:effectLst/>
                        </a:rPr>
                        <a:t>至</a:t>
                      </a:r>
                      <a:r>
                        <a:rPr lang="en-US" sz="1600" kern="100">
                          <a:effectLst/>
                        </a:rPr>
                        <a:t>2018-11-15</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对需求计划进行补充</a:t>
                      </a:r>
                      <a:r>
                        <a:rPr lang="en-US" sz="1600" kern="100" dirty="0">
                          <a:effectLst/>
                        </a:rPr>
                        <a:t>SWOT</a:t>
                      </a:r>
                      <a:r>
                        <a:rPr lang="zh-CN" sz="1600" kern="100" dirty="0">
                          <a:effectLst/>
                        </a:rPr>
                        <a:t>分析、风险管理、质量保证、配置管理及设想方案等进行补充修改</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4"/>
                  </a:ext>
                </a:extLst>
              </a:tr>
              <a:tr h="531729">
                <a:tc>
                  <a:txBody>
                    <a:bodyPr/>
                    <a:lstStyle/>
                    <a:p>
                      <a:pPr algn="just">
                        <a:spcAft>
                          <a:spcPts val="0"/>
                        </a:spcAft>
                      </a:pPr>
                      <a:r>
                        <a:rPr lang="en-US" sz="1600" kern="100">
                          <a:effectLst/>
                        </a:rPr>
                        <a:t>0.5.0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2018-11-13</a:t>
                      </a:r>
                      <a:r>
                        <a:rPr lang="zh-CN" sz="1600" kern="100">
                          <a:effectLst/>
                        </a:rPr>
                        <a:t>至</a:t>
                      </a:r>
                      <a:r>
                        <a:rPr lang="en-US" sz="1600" kern="100">
                          <a:effectLst/>
                        </a:rPr>
                        <a:t>2018-11-19</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对需求计划进行</a:t>
                      </a:r>
                      <a:r>
                        <a:rPr lang="en-US" sz="1600" kern="100" dirty="0">
                          <a:effectLst/>
                        </a:rPr>
                        <a:t>WBS</a:t>
                      </a:r>
                      <a:r>
                        <a:rPr lang="zh-CN" sz="1600" kern="100" dirty="0">
                          <a:effectLst/>
                        </a:rPr>
                        <a:t>图的修改</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500" fill="hold"/>
                                        <p:tgtEl>
                                          <p:spTgt spid="8196"/>
                                        </p:tgtEl>
                                        <p:attrNameLst>
                                          <p:attrName>ppt_x</p:attrName>
                                        </p:attrNameLst>
                                      </p:cBhvr>
                                      <p:tavLst>
                                        <p:tav tm="0">
                                          <p:val>
                                            <p:strVal val="0-#ppt_w/2"/>
                                          </p:val>
                                        </p:tav>
                                        <p:tav tm="100000">
                                          <p:val>
                                            <p:strVal val="#ppt_x"/>
                                          </p:val>
                                        </p:tav>
                                      </p:tavLst>
                                    </p:anim>
                                    <p:anim calcmode="lin" valueType="num">
                                      <p:cBhvr>
                                        <p:cTn id="8" dur="500" fill="hold"/>
                                        <p:tgtEl>
                                          <p:spTgt spid="8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ldLvl="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10-4 </a:t>
            </a:r>
            <a:r>
              <a:rPr lang="zh-CN" altLang="en-US" sz="2800" b="1" dirty="0">
                <a:solidFill>
                  <a:schemeClr val="bg1"/>
                </a:solidFill>
                <a:latin typeface="Calibri" pitchFamily="34" charset="0"/>
                <a:sym typeface="Calibri" pitchFamily="34" charset="0"/>
              </a:rPr>
              <a:t>分工明细</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539720" y="1610339"/>
            <a:ext cx="777654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t>文档书写及部分</a:t>
            </a:r>
            <a:r>
              <a:rPr lang="en-US" altLang="zh-CN" dirty="0"/>
              <a:t>PPT</a:t>
            </a:r>
            <a:r>
              <a:rPr lang="zh-CN" altLang="en-US" dirty="0"/>
              <a:t>修改</a:t>
            </a:r>
            <a:r>
              <a:rPr lang="en-US" altLang="zh-CN" dirty="0"/>
              <a:t>------</a:t>
            </a:r>
            <a:r>
              <a:rPr lang="zh-CN" altLang="en-US" dirty="0"/>
              <a:t>刘晓倩  </a:t>
            </a:r>
            <a:r>
              <a:rPr lang="en-US" altLang="zh-CN" dirty="0"/>
              <a:t>		  92</a:t>
            </a:r>
            <a:r>
              <a:rPr lang="zh-CN" altLang="en-US" dirty="0"/>
              <a:t>分</a:t>
            </a:r>
            <a:r>
              <a:rPr lang="en-US" altLang="zh-CN" dirty="0"/>
              <a:t>	</a:t>
            </a:r>
          </a:p>
          <a:p>
            <a:r>
              <a:rPr lang="en-US" altLang="zh-CN" dirty="0"/>
              <a:t>LRC,OBS,WBS ------</a:t>
            </a:r>
            <a:r>
              <a:rPr lang="zh-CN" altLang="en-US" dirty="0"/>
              <a:t>胡方正，刘雨霏</a:t>
            </a:r>
            <a:r>
              <a:rPr lang="en-US" altLang="zh-CN" dirty="0"/>
              <a:t>                              90/87</a:t>
            </a:r>
            <a:r>
              <a:rPr lang="zh-CN" altLang="en-US" dirty="0"/>
              <a:t>分</a:t>
            </a:r>
            <a:endParaRPr lang="en-US" altLang="zh-CN" dirty="0"/>
          </a:p>
          <a:p>
            <a:r>
              <a:rPr lang="zh-CN" altLang="en-US" dirty="0"/>
              <a:t>甘特图</a:t>
            </a:r>
            <a:r>
              <a:rPr lang="en-US" altLang="zh-CN" dirty="0"/>
              <a:t>--------</a:t>
            </a:r>
            <a:r>
              <a:rPr lang="zh-CN" altLang="en-US" dirty="0"/>
              <a:t>杨智麟                                                         </a:t>
            </a:r>
            <a:r>
              <a:rPr lang="en-US" altLang="zh-CN" dirty="0"/>
              <a:t>89</a:t>
            </a:r>
            <a:r>
              <a:rPr lang="zh-CN" altLang="en-US" dirty="0"/>
              <a:t>分</a:t>
            </a:r>
            <a:endParaRPr lang="en-US" altLang="zh-CN" dirty="0"/>
          </a:p>
          <a:p>
            <a:r>
              <a:rPr lang="en-US" altLang="zh-CN" dirty="0"/>
              <a:t>PPT</a:t>
            </a:r>
            <a:r>
              <a:rPr lang="zh-CN" altLang="en-US" dirty="0"/>
              <a:t>制作</a:t>
            </a:r>
            <a:r>
              <a:rPr lang="en-US" altLang="zh-CN" dirty="0"/>
              <a:t>------</a:t>
            </a:r>
            <a:r>
              <a:rPr lang="zh-CN" altLang="en-US" dirty="0"/>
              <a:t>张光程</a:t>
            </a:r>
            <a:r>
              <a:rPr lang="en-US" altLang="zh-CN" dirty="0"/>
              <a:t>		                               94</a:t>
            </a:r>
            <a:r>
              <a:rPr lang="zh-CN" altLang="en-US" dirty="0"/>
              <a:t>分</a:t>
            </a: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60</a:t>
            </a:fld>
            <a:endParaRPr lang="zh-CN" altLang="en-US" sz="1800">
              <a:solidFill>
                <a:schemeClr val="tx1"/>
              </a:solidFill>
            </a:endParaRPr>
          </a:p>
        </p:txBody>
      </p:sp>
    </p:spTree>
    <p:extLst>
      <p:ext uri="{BB962C8B-B14F-4D97-AF65-F5344CB8AC3E}">
        <p14:creationId xmlns:p14="http://schemas.microsoft.com/office/powerpoint/2010/main" val="171357909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9" name="直接连接符 35"/>
          <p:cNvSpPr>
            <a:spLocks noChangeShapeType="1"/>
          </p:cNvSpPr>
          <p:nvPr/>
        </p:nvSpPr>
        <p:spPr bwMode="auto">
          <a:xfrm>
            <a:off x="2205038" y="278765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直接连接符 36"/>
          <p:cNvSpPr>
            <a:spLocks noChangeShapeType="1"/>
          </p:cNvSpPr>
          <p:nvPr/>
        </p:nvSpPr>
        <p:spPr bwMode="auto">
          <a:xfrm>
            <a:off x="2205038" y="372427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TextBox 37"/>
          <p:cNvSpPr>
            <a:spLocks noChangeArrowheads="1"/>
          </p:cNvSpPr>
          <p:nvPr/>
        </p:nvSpPr>
        <p:spPr bwMode="auto">
          <a:xfrm>
            <a:off x="2205038" y="2932113"/>
            <a:ext cx="4248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b="1">
                <a:solidFill>
                  <a:schemeClr val="bg1"/>
                </a:solidFill>
                <a:latin typeface="微软雅黑" pitchFamily="34" charset="-122"/>
                <a:ea typeface="微软雅黑" pitchFamily="34" charset="-122"/>
                <a:sym typeface="微软雅黑" pitchFamily="34" charset="-122"/>
              </a:rPr>
              <a:t>Thank</a:t>
            </a:r>
            <a:r>
              <a:rPr lang="zh-CN" altLang="en-US" sz="3200" b="1">
                <a:solidFill>
                  <a:schemeClr val="bg1"/>
                </a:solidFill>
                <a:latin typeface="微软雅黑" pitchFamily="34" charset="-122"/>
                <a:ea typeface="微软雅黑" pitchFamily="34" charset="-122"/>
                <a:sym typeface="微软雅黑" pitchFamily="34" charset="-122"/>
              </a:rPr>
              <a:t> </a:t>
            </a:r>
            <a:r>
              <a:rPr lang="en-US" altLang="zh-CN" sz="3200" b="1">
                <a:solidFill>
                  <a:schemeClr val="bg1"/>
                </a:solidFill>
                <a:latin typeface="微软雅黑" pitchFamily="34" charset="-122"/>
                <a:ea typeface="微软雅黑" pitchFamily="34" charset="-122"/>
                <a:sym typeface="微软雅黑" pitchFamily="34" charset="-122"/>
              </a:rPr>
              <a:t>You</a:t>
            </a:r>
            <a:endParaRPr lang="zh-CN" altLang="en-US" sz="3200" b="1">
              <a:solidFill>
                <a:schemeClr val="bg1"/>
              </a:solidFill>
              <a:latin typeface="微软雅黑" pitchFamily="34" charset="-122"/>
              <a:ea typeface="微软雅黑" pitchFamily="34" charset="-122"/>
              <a:sym typeface="微软雅黑" pitchFamily="34" charset="-122"/>
            </a:endParaRPr>
          </a:p>
        </p:txBody>
      </p:sp>
      <p:sp>
        <p:nvSpPr>
          <p:cNvPr id="22552" name="TextBox 38"/>
          <p:cNvSpPr>
            <a:spLocks noChangeArrowheads="1"/>
          </p:cNvSpPr>
          <p:nvPr/>
        </p:nvSpPr>
        <p:spPr bwMode="auto">
          <a:xfrm>
            <a:off x="2781300" y="3949700"/>
            <a:ext cx="30956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dirty="0">
                <a:solidFill>
                  <a:schemeClr val="bg1"/>
                </a:solidFill>
                <a:latin typeface="微软雅黑" pitchFamily="34" charset="-122"/>
                <a:ea typeface="微软雅黑" pitchFamily="34" charset="-122"/>
                <a:sym typeface="微软雅黑" pitchFamily="34" charset="-122"/>
              </a:rPr>
              <a:t>汇报人：</a:t>
            </a:r>
            <a:r>
              <a:rPr lang="en-US" altLang="zh-CN" sz="1400" dirty="0">
                <a:solidFill>
                  <a:schemeClr val="bg1"/>
                </a:solidFill>
                <a:latin typeface="微软雅黑" pitchFamily="34" charset="-122"/>
                <a:ea typeface="微软雅黑" pitchFamily="34" charset="-122"/>
                <a:sym typeface="微软雅黑" pitchFamily="34" charset="-122"/>
              </a:rPr>
              <a:t>G02</a:t>
            </a:r>
            <a:endParaRPr lang="zh-CN" altLang="en-US" sz="1400" dirty="0">
              <a:solidFill>
                <a:schemeClr val="bg1"/>
              </a:solidFill>
              <a:latin typeface="微软雅黑" pitchFamily="34" charset="-122"/>
              <a:ea typeface="微软雅黑" pitchFamily="34" charset="-122"/>
              <a:sym typeface="微软雅黑" pitchFamily="34" charset="-122"/>
            </a:endParaRPr>
          </a:p>
        </p:txBody>
      </p:sp>
      <p:pic>
        <p:nvPicPr>
          <p:cNvPr id="25" name="Picture 2" descr="E:\奇奇怪怪\软件需求&amp;项目管理\G02小组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012" y="627615"/>
            <a:ext cx="2880200" cy="1769267"/>
          </a:xfrm>
          <a:prstGeom prst="rect">
            <a:avLst/>
          </a:prstGeom>
          <a:noFill/>
          <a:extLst>
            <a:ext uri="{909E8E84-426E-40DD-AFC4-6F175D3DCCD1}">
              <a14:hiddenFill xmlns:a14="http://schemas.microsoft.com/office/drawing/2010/main">
                <a:solidFill>
                  <a:srgbClr val="FFFFFF"/>
                </a:solidFill>
              </a14:hiddenFill>
            </a:ext>
          </a:extLst>
        </p:spPr>
      </p:pic>
      <p:sp>
        <p:nvSpPr>
          <p:cNvPr id="2" name="日期占位符 1"/>
          <p:cNvSpPr>
            <a:spLocks noGrp="1"/>
          </p:cNvSpPr>
          <p:nvPr>
            <p:ph type="dt" sz="half" idx="10"/>
          </p:nvPr>
        </p:nvSpPr>
        <p:spPr/>
        <p:txBody>
          <a:bodyPr/>
          <a:lstStyle/>
          <a:p>
            <a:pPr>
              <a:defRPr/>
            </a:pPr>
            <a:fld id="{879AA6D7-FDB6-411C-A96D-E37372F19ED1}"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61</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549"/>
                                        </p:tgtEl>
                                        <p:attrNameLst>
                                          <p:attrName>style.visibility</p:attrName>
                                        </p:attrNameLst>
                                      </p:cBhvr>
                                      <p:to>
                                        <p:strVal val="visible"/>
                                      </p:to>
                                    </p:set>
                                    <p:anim calcmode="lin" valueType="num">
                                      <p:cBhvr>
                                        <p:cTn id="7" dur="500" fill="hold"/>
                                        <p:tgtEl>
                                          <p:spTgt spid="22549"/>
                                        </p:tgtEl>
                                        <p:attrNameLst>
                                          <p:attrName>ppt_x</p:attrName>
                                        </p:attrNameLst>
                                      </p:cBhvr>
                                      <p:tavLst>
                                        <p:tav tm="0">
                                          <p:val>
                                            <p:strVal val="0-#ppt_w/2"/>
                                          </p:val>
                                        </p:tav>
                                        <p:tav tm="100000">
                                          <p:val>
                                            <p:strVal val="#ppt_x"/>
                                          </p:val>
                                        </p:tav>
                                      </p:tavLst>
                                    </p:anim>
                                    <p:anim calcmode="lin" valueType="num">
                                      <p:cBhvr>
                                        <p:cTn id="8" dur="500" fill="hold"/>
                                        <p:tgtEl>
                                          <p:spTgt spid="2254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550"/>
                                        </p:tgtEl>
                                        <p:attrNameLst>
                                          <p:attrName>style.visibility</p:attrName>
                                        </p:attrNameLst>
                                      </p:cBhvr>
                                      <p:to>
                                        <p:strVal val="visible"/>
                                      </p:to>
                                    </p:set>
                                    <p:anim calcmode="lin" valueType="num">
                                      <p:cBhvr>
                                        <p:cTn id="11" dur="500" fill="hold"/>
                                        <p:tgtEl>
                                          <p:spTgt spid="22550"/>
                                        </p:tgtEl>
                                        <p:attrNameLst>
                                          <p:attrName>ppt_x</p:attrName>
                                        </p:attrNameLst>
                                      </p:cBhvr>
                                      <p:tavLst>
                                        <p:tav tm="0">
                                          <p:val>
                                            <p:strVal val="1+#ppt_w/2"/>
                                          </p:val>
                                        </p:tav>
                                        <p:tav tm="100000">
                                          <p:val>
                                            <p:strVal val="#ppt_x"/>
                                          </p:val>
                                        </p:tav>
                                      </p:tavLst>
                                    </p:anim>
                                    <p:anim calcmode="lin" valueType="num">
                                      <p:cBhvr>
                                        <p:cTn id="12" dur="500" fill="hold"/>
                                        <p:tgtEl>
                                          <p:spTgt spid="22550"/>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2551"/>
                                        </p:tgtEl>
                                        <p:attrNameLst>
                                          <p:attrName>style.visibility</p:attrName>
                                        </p:attrNameLst>
                                      </p:cBhvr>
                                      <p:to>
                                        <p:strVal val="visible"/>
                                      </p:to>
                                    </p:set>
                                    <p:anim calcmode="lin" valueType="num">
                                      <p:cBhvr>
                                        <p:cTn id="16" dur="500" fill="hold"/>
                                        <p:tgtEl>
                                          <p:spTgt spid="22551"/>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2551"/>
                                        </p:tgtEl>
                                        <p:attrNameLst>
                                          <p:attrName>ppt_y</p:attrName>
                                        </p:attrNameLst>
                                      </p:cBhvr>
                                      <p:tavLst>
                                        <p:tav tm="0">
                                          <p:val>
                                            <p:strVal val="#ppt_y"/>
                                          </p:val>
                                        </p:tav>
                                        <p:tav tm="100000">
                                          <p:val>
                                            <p:strVal val="#ppt_y"/>
                                          </p:val>
                                        </p:tav>
                                      </p:tavLst>
                                    </p:anim>
                                    <p:anim calcmode="lin" valueType="num">
                                      <p:cBhvr>
                                        <p:cTn id="18" dur="500" fill="hold"/>
                                        <p:tgtEl>
                                          <p:spTgt spid="22551"/>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2551"/>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22551"/>
                                        </p:tgtEl>
                                      </p:cBhvr>
                                    </p:animEffect>
                                  </p:childTnLst>
                                </p:cTn>
                              </p:par>
                            </p:childTnLst>
                          </p:cTn>
                        </p:par>
                        <p:par>
                          <p:cTn id="21" fill="hold" nodeType="afterGroup">
                            <p:stCondLst>
                              <p:cond delay="13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22552"/>
                                        </p:tgtEl>
                                        <p:attrNameLst>
                                          <p:attrName>style.visibility</p:attrName>
                                        </p:attrNameLst>
                                      </p:cBhvr>
                                      <p:to>
                                        <p:strVal val="visible"/>
                                      </p:to>
                                    </p:set>
                                    <p:anim by="(-#ppt_w*2)" calcmode="lin" valueType="num">
                                      <p:cBhvr rctx="PPT">
                                        <p:cTn id="24" dur="250" autoRev="1" fill="hold">
                                          <p:stCondLst>
                                            <p:cond delay="0"/>
                                          </p:stCondLst>
                                        </p:cTn>
                                        <p:tgtEl>
                                          <p:spTgt spid="22552"/>
                                        </p:tgtEl>
                                        <p:attrNameLst>
                                          <p:attrName>ppt_w</p:attrName>
                                        </p:attrNameLst>
                                      </p:cBhvr>
                                    </p:anim>
                                    <p:anim by="(#ppt_w*0.50)" calcmode="lin" valueType="num">
                                      <p:cBhvr>
                                        <p:cTn id="25" dur="250" decel="50000" autoRev="1" fill="hold">
                                          <p:stCondLst>
                                            <p:cond delay="0"/>
                                          </p:stCondLst>
                                        </p:cTn>
                                        <p:tgtEl>
                                          <p:spTgt spid="22552"/>
                                        </p:tgtEl>
                                        <p:attrNameLst>
                                          <p:attrName>ppt_x</p:attrName>
                                        </p:attrNameLst>
                                      </p:cBhvr>
                                    </p:anim>
                                    <p:anim to="(#ppt_y)" calcmode="lin" valueType="num">
                                      <p:cBhvr>
                                        <p:cTn id="26" dur="500" fill="hold">
                                          <p:stCondLst>
                                            <p:cond delay="0"/>
                                          </p:stCondLst>
                                        </p:cTn>
                                        <p:tgtEl>
                                          <p:spTgt spid="22552"/>
                                        </p:tgtEl>
                                        <p:attrNameLst>
                                          <p:attrName>ppt_y</p:attrName>
                                        </p:attrNameLst>
                                      </p:cBhvr>
                                    </p:anim>
                                    <p:animRot by="21600000">
                                      <p:cBhvr>
                                        <p:cTn id="27" dur="500" fill="hold">
                                          <p:stCondLst>
                                            <p:cond delay="0"/>
                                          </p:stCondLst>
                                        </p:cTn>
                                        <p:tgtEl>
                                          <p:spTgt spid="225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9" grpId="0" animBg="1"/>
      <p:bldP spid="22550" grpId="0" animBg="1"/>
      <p:bldP spid="22551" grpId="0" bldLvl="0" autoUpdateAnimBg="0"/>
      <p:bldP spid="22552"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1-3 </a:t>
            </a:r>
            <a:r>
              <a:rPr lang="zh-CN" altLang="en-US" sz="2800" b="1" dirty="0">
                <a:solidFill>
                  <a:schemeClr val="bg1"/>
                </a:solidFill>
                <a:latin typeface="Calibri" pitchFamily="34" charset="0"/>
                <a:sym typeface="Calibri" pitchFamily="34" charset="0"/>
              </a:rPr>
              <a:t>项目干系人</a:t>
            </a:r>
            <a:endParaRPr lang="zh-CN" altLang="en-US" sz="2800" b="1" dirty="0">
              <a:solidFill>
                <a:schemeClr val="bg1"/>
              </a:solidFill>
              <a:latin typeface="Calibri" pitchFamily="34" charset="0"/>
              <a:sym typeface="宋体" pitchFamily="2" charset="-122"/>
            </a:endParaRPr>
          </a:p>
        </p:txBody>
      </p:sp>
      <p:sp>
        <p:nvSpPr>
          <p:cNvPr id="5" name="Rectangle 1"/>
          <p:cNvSpPr>
            <a:spLocks noChangeArrowheads="1"/>
          </p:cNvSpPr>
          <p:nvPr/>
        </p:nvSpPr>
        <p:spPr bwMode="auto">
          <a:xfrm>
            <a:off x="607980" y="915635"/>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用户方：</a:t>
            </a:r>
            <a:endParaRPr kumimoji="0" 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 name="日期占位符 7"/>
          <p:cNvSpPr>
            <a:spLocks noGrp="1"/>
          </p:cNvSpPr>
          <p:nvPr>
            <p:ph type="dt" sz="half" idx="10"/>
          </p:nvPr>
        </p:nvSpPr>
        <p:spPr/>
        <p:txBody>
          <a:bodyPr/>
          <a:lstStyle/>
          <a:p>
            <a:pPr>
              <a:defRPr/>
            </a:pPr>
            <a:fld id="{C8699EF8-437E-44E0-83CE-45BF8FABE25C}" type="datetime1">
              <a:rPr lang="zh-CN" altLang="en-US" smtClean="0"/>
              <a:t>2018/11/21</a:t>
            </a:fld>
            <a:endParaRPr lang="zh-CN" altLang="en-US" sz="1800">
              <a:solidFill>
                <a:schemeClr val="tx1"/>
              </a:solidFill>
            </a:endParaRPr>
          </a:p>
        </p:txBody>
      </p:sp>
      <p:sp>
        <p:nvSpPr>
          <p:cNvPr id="9" name="灯片编号占位符 8"/>
          <p:cNvSpPr>
            <a:spLocks noGrp="1"/>
          </p:cNvSpPr>
          <p:nvPr>
            <p:ph type="sldNum" sz="quarter" idx="12"/>
          </p:nvPr>
        </p:nvSpPr>
        <p:spPr/>
        <p:txBody>
          <a:bodyPr/>
          <a:lstStyle/>
          <a:p>
            <a:pPr>
              <a:defRPr/>
            </a:pPr>
            <a:fld id="{F68E87E3-DF09-4D36-A1C1-C0E671047C58}" type="slidenum">
              <a:rPr lang="zh-CN" altLang="en-US" smtClean="0"/>
              <a:pPr>
                <a:defRPr/>
              </a:pPr>
              <a:t>7</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1632173422"/>
              </p:ext>
            </p:extLst>
          </p:nvPr>
        </p:nvGraphicFramePr>
        <p:xfrm>
          <a:off x="611725" y="1347665"/>
          <a:ext cx="8136566" cy="3019114"/>
        </p:xfrm>
        <a:graphic>
          <a:graphicData uri="http://schemas.openxmlformats.org/drawingml/2006/table">
            <a:tbl>
              <a:tblPr firstRow="1" firstCol="1" bandRow="1">
                <a:tableStyleId>{5C22544A-7EE6-4342-B048-85BDC9FD1C3A}</a:tableStyleId>
              </a:tblPr>
              <a:tblGrid>
                <a:gridCol w="1883414">
                  <a:extLst>
                    <a:ext uri="{9D8B030D-6E8A-4147-A177-3AD203B41FA5}">
                      <a16:colId xmlns:a16="http://schemas.microsoft.com/office/drawing/2014/main" val="20000"/>
                    </a:ext>
                  </a:extLst>
                </a:gridCol>
                <a:gridCol w="1883414">
                  <a:extLst>
                    <a:ext uri="{9D8B030D-6E8A-4147-A177-3AD203B41FA5}">
                      <a16:colId xmlns:a16="http://schemas.microsoft.com/office/drawing/2014/main" val="20001"/>
                    </a:ext>
                  </a:extLst>
                </a:gridCol>
                <a:gridCol w="1884342">
                  <a:extLst>
                    <a:ext uri="{9D8B030D-6E8A-4147-A177-3AD203B41FA5}">
                      <a16:colId xmlns:a16="http://schemas.microsoft.com/office/drawing/2014/main" val="20002"/>
                    </a:ext>
                  </a:extLst>
                </a:gridCol>
                <a:gridCol w="2485396">
                  <a:extLst>
                    <a:ext uri="{9D8B030D-6E8A-4147-A177-3AD203B41FA5}">
                      <a16:colId xmlns:a16="http://schemas.microsoft.com/office/drawing/2014/main" val="20003"/>
                    </a:ext>
                  </a:extLst>
                </a:gridCol>
              </a:tblGrid>
              <a:tr h="228229">
                <a:tc>
                  <a:txBody>
                    <a:bodyPr/>
                    <a:lstStyle/>
                    <a:p>
                      <a:pPr algn="ctr">
                        <a:spcAft>
                          <a:spcPts val="0"/>
                        </a:spcAft>
                      </a:pPr>
                      <a:r>
                        <a:rPr lang="zh-CN" sz="1600" kern="100" dirty="0">
                          <a:effectLst/>
                        </a:rPr>
                        <a:t>姓名</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角色</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办公地点</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联系方式</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0"/>
                  </a:ext>
                </a:extLst>
              </a:tr>
              <a:tr h="228229">
                <a:tc>
                  <a:txBody>
                    <a:bodyPr/>
                    <a:lstStyle/>
                    <a:p>
                      <a:pPr algn="ctr">
                        <a:spcAft>
                          <a:spcPts val="0"/>
                        </a:spcAft>
                      </a:pPr>
                      <a:r>
                        <a:rPr lang="zh-CN" sz="1600" kern="100" dirty="0">
                          <a:effectLst/>
                        </a:rPr>
                        <a:t>杨枨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教师</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a:t>
                      </a:r>
                      <a:r>
                        <a:rPr lang="en-US" sz="1600" kern="100">
                          <a:effectLst/>
                        </a:rPr>
                        <a:t>506</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yangc@zucc.edu.cn</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1"/>
                  </a:ext>
                </a:extLst>
              </a:tr>
              <a:tr h="228229">
                <a:tc>
                  <a:txBody>
                    <a:bodyPr/>
                    <a:lstStyle/>
                    <a:p>
                      <a:pPr algn="ctr">
                        <a:spcAft>
                          <a:spcPts val="0"/>
                        </a:spcAft>
                      </a:pPr>
                      <a:r>
                        <a:rPr lang="zh-CN" sz="1600" kern="100" dirty="0">
                          <a:effectLst/>
                        </a:rPr>
                        <a:t>侯宏仑</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教师</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理四办公室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ubilabs@zucc.edu.cn</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2"/>
                  </a:ext>
                </a:extLst>
              </a:tr>
              <a:tr h="228229">
                <a:tc>
                  <a:txBody>
                    <a:bodyPr/>
                    <a:lstStyle/>
                    <a:p>
                      <a:pPr algn="ctr">
                        <a:spcAft>
                          <a:spcPts val="0"/>
                        </a:spcAft>
                      </a:pPr>
                      <a:r>
                        <a:rPr lang="zh-CN" sz="1600" kern="100" dirty="0">
                          <a:effectLst/>
                        </a:rPr>
                        <a:t>刘雨霏</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开发代表</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理四实验室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19967306561</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3"/>
                  </a:ext>
                </a:extLst>
              </a:tr>
              <a:tr h="228229">
                <a:tc>
                  <a:txBody>
                    <a:bodyPr/>
                    <a:lstStyle/>
                    <a:p>
                      <a:pPr algn="ctr">
                        <a:spcAft>
                          <a:spcPts val="0"/>
                        </a:spcAft>
                      </a:pPr>
                      <a:r>
                        <a:rPr lang="zh-CN" sz="1600" kern="100" dirty="0">
                          <a:effectLst/>
                        </a:rPr>
                        <a:t>蓝舒雯</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寝室问源一</a:t>
                      </a:r>
                      <a:r>
                        <a:rPr lang="en-US" sz="1600" kern="100">
                          <a:effectLst/>
                        </a:rPr>
                        <a:t>637</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17376509845</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4"/>
                  </a:ext>
                </a:extLst>
              </a:tr>
              <a:tr h="228229">
                <a:tc>
                  <a:txBody>
                    <a:bodyPr/>
                    <a:lstStyle/>
                    <a:p>
                      <a:pPr algn="ctr">
                        <a:spcAft>
                          <a:spcPts val="0"/>
                        </a:spcAft>
                      </a:pPr>
                      <a:r>
                        <a:rPr lang="zh-CN" sz="1600" kern="100" dirty="0">
                          <a:effectLst/>
                        </a:rPr>
                        <a:t>骆一辉</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学生代表</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理四实验室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dirty="0">
                          <a:effectLst/>
                        </a:rPr>
                        <a:t>13567041998</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5"/>
                  </a:ext>
                </a:extLst>
              </a:tr>
              <a:tr h="228229">
                <a:tc>
                  <a:txBody>
                    <a:bodyPr/>
                    <a:lstStyle/>
                    <a:p>
                      <a:pPr algn="ctr">
                        <a:spcAft>
                          <a:spcPts val="0"/>
                        </a:spcAft>
                      </a:pPr>
                      <a:r>
                        <a:rPr lang="zh-CN" sz="1600" kern="100" dirty="0">
                          <a:effectLst/>
                        </a:rPr>
                        <a:t>施正之</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寝室弘毅一</a:t>
                      </a:r>
                      <a:r>
                        <a:rPr lang="en-US" sz="1600" kern="100">
                          <a:effectLst/>
                        </a:rPr>
                        <a:t>413</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dirty="0">
                          <a:effectLst/>
                        </a:rPr>
                        <a:t>13566567970</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6"/>
                  </a:ext>
                </a:extLst>
              </a:tr>
              <a:tr h="228229">
                <a:tc>
                  <a:txBody>
                    <a:bodyPr/>
                    <a:lstStyle/>
                    <a:p>
                      <a:pPr algn="ctr">
                        <a:spcAft>
                          <a:spcPts val="0"/>
                        </a:spcAft>
                      </a:pPr>
                      <a:r>
                        <a:rPr lang="zh-CN" sz="1600" kern="100" dirty="0">
                          <a:effectLst/>
                        </a:rPr>
                        <a:t>姜森豪</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寝室求真二</a:t>
                      </a:r>
                      <a:r>
                        <a:rPr lang="en-US" sz="1600" kern="100" dirty="0">
                          <a:effectLst/>
                        </a:rPr>
                        <a:t>205</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15988130219 </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7"/>
                  </a:ext>
                </a:extLst>
              </a:tr>
              <a:tr h="228229">
                <a:tc>
                  <a:txBody>
                    <a:bodyPr/>
                    <a:lstStyle/>
                    <a:p>
                      <a:pPr algn="ctr">
                        <a:spcAft>
                          <a:spcPts val="0"/>
                        </a:spcAft>
                      </a:pPr>
                      <a:r>
                        <a:rPr lang="zh-CN" sz="1600" kern="100" dirty="0">
                          <a:effectLst/>
                        </a:rPr>
                        <a:t>徐毓茜</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寝室问源一</a:t>
                      </a:r>
                      <a:r>
                        <a:rPr lang="en-US" sz="1600" kern="100">
                          <a:effectLst/>
                        </a:rPr>
                        <a:t>637</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13588012651</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8"/>
                  </a:ext>
                </a:extLst>
              </a:tr>
              <a:tr h="292694">
                <a:tc>
                  <a:txBody>
                    <a:bodyPr/>
                    <a:lstStyle/>
                    <a:p>
                      <a:pPr algn="ctr">
                        <a:spcAft>
                          <a:spcPts val="0"/>
                        </a:spcAft>
                      </a:pPr>
                      <a:r>
                        <a:rPr lang="zh-CN" sz="1600" kern="100" dirty="0">
                          <a:effectLst/>
                        </a:rPr>
                        <a:t>陈栩</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寝室问源一</a:t>
                      </a:r>
                      <a:r>
                        <a:rPr lang="en-US" sz="1600" kern="100" dirty="0">
                          <a:effectLst/>
                        </a:rPr>
                        <a:t>636</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31601341@stu.zucc.edu.cn</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9"/>
                  </a:ext>
                </a:extLst>
              </a:tr>
              <a:tr h="288020">
                <a:tc>
                  <a:txBody>
                    <a:bodyPr/>
                    <a:lstStyle/>
                    <a:p>
                      <a:pPr algn="ctr">
                        <a:spcAft>
                          <a:spcPts val="0"/>
                        </a:spcAft>
                      </a:pPr>
                      <a:r>
                        <a:rPr lang="zh-CN" sz="1600" kern="100">
                          <a:effectLst/>
                        </a:rPr>
                        <a:t>冯一鸣</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寝室弘毅一</a:t>
                      </a:r>
                      <a:r>
                        <a:rPr lang="en-US" sz="1600" kern="100" dirty="0">
                          <a:effectLst/>
                        </a:rPr>
                        <a:t>610</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a:effectLst/>
                        </a:rPr>
                        <a:t>31601390@stu.zucc.edu.cn</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10"/>
                  </a:ext>
                </a:extLst>
              </a:tr>
              <a:tr h="228229">
                <a:tc>
                  <a:txBody>
                    <a:bodyPr/>
                    <a:lstStyle/>
                    <a:p>
                      <a:pPr algn="ctr">
                        <a:spcAft>
                          <a:spcPts val="0"/>
                        </a:spcAft>
                      </a:pPr>
                      <a:r>
                        <a:rPr lang="zh-CN" sz="1600" kern="100">
                          <a:effectLst/>
                        </a:rPr>
                        <a:t>陈妍蓝</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寝室问源一</a:t>
                      </a:r>
                      <a:r>
                        <a:rPr lang="en-US" sz="1600" kern="100" dirty="0">
                          <a:effectLst/>
                        </a:rPr>
                        <a:t>646</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15858257692</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1613162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92395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9959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1-3 </a:t>
            </a:r>
            <a:r>
              <a:rPr lang="zh-CN" altLang="en-US" sz="2800" b="1" dirty="0">
                <a:solidFill>
                  <a:schemeClr val="bg1"/>
                </a:solidFill>
                <a:latin typeface="Calibri" pitchFamily="34" charset="0"/>
                <a:sym typeface="Calibri" pitchFamily="34" charset="0"/>
              </a:rPr>
              <a:t>项目干系人（续）</a:t>
            </a:r>
            <a:endParaRPr lang="zh-CN" altLang="en-US" sz="2800" b="1" dirty="0">
              <a:solidFill>
                <a:schemeClr val="bg1"/>
              </a:solidFill>
              <a:latin typeface="Calibri" pitchFamily="34" charset="0"/>
              <a:sym typeface="宋体" pitchFamily="2" charset="-122"/>
            </a:endParaRPr>
          </a:p>
        </p:txBody>
      </p:sp>
      <p:sp>
        <p:nvSpPr>
          <p:cNvPr id="6" name="矩形 5"/>
          <p:cNvSpPr/>
          <p:nvPr/>
        </p:nvSpPr>
        <p:spPr>
          <a:xfrm>
            <a:off x="679985" y="915635"/>
            <a:ext cx="1011815" cy="338554"/>
          </a:xfrm>
          <a:prstGeom prst="rect">
            <a:avLst/>
          </a:prstGeom>
        </p:spPr>
        <p:txBody>
          <a:bodyPr wrap="none">
            <a:spAutoFit/>
          </a:bodyPr>
          <a:lstStyle/>
          <a:p>
            <a:r>
              <a:rPr lang="zh-CN" altLang="zh-CN" sz="1600" b="1" dirty="0"/>
              <a:t>开发方：</a:t>
            </a:r>
            <a:endParaRPr lang="zh-CN" altLang="zh-CN" sz="1600" dirty="0"/>
          </a:p>
        </p:txBody>
      </p:sp>
      <p:sp>
        <p:nvSpPr>
          <p:cNvPr id="2" name="日期占位符 1"/>
          <p:cNvSpPr>
            <a:spLocks noGrp="1"/>
          </p:cNvSpPr>
          <p:nvPr>
            <p:ph type="dt" sz="half" idx="10"/>
          </p:nvPr>
        </p:nvSpPr>
        <p:spPr/>
        <p:txBody>
          <a:bodyPr/>
          <a:lstStyle/>
          <a:p>
            <a:pPr>
              <a:defRPr/>
            </a:pPr>
            <a:fld id="{ADA64D27-2A80-436C-8CD1-596BCD90234A}"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8</a:t>
            </a:fld>
            <a:endParaRPr lang="zh-CN" altLang="en-US" sz="1800">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887409117"/>
              </p:ext>
            </p:extLst>
          </p:nvPr>
        </p:nvGraphicFramePr>
        <p:xfrm>
          <a:off x="539720" y="1398200"/>
          <a:ext cx="8208570" cy="2613650"/>
        </p:xfrm>
        <a:graphic>
          <a:graphicData uri="http://schemas.openxmlformats.org/drawingml/2006/table">
            <a:tbl>
              <a:tblPr firstRow="1" firstCol="1" bandRow="1">
                <a:tableStyleId>{5C22544A-7EE6-4342-B048-85BDC9FD1C3A}</a:tableStyleId>
              </a:tblPr>
              <a:tblGrid>
                <a:gridCol w="1674829">
                  <a:extLst>
                    <a:ext uri="{9D8B030D-6E8A-4147-A177-3AD203B41FA5}">
                      <a16:colId xmlns:a16="http://schemas.microsoft.com/office/drawing/2014/main" val="20000"/>
                    </a:ext>
                  </a:extLst>
                </a:gridCol>
                <a:gridCol w="1349381">
                  <a:extLst>
                    <a:ext uri="{9D8B030D-6E8A-4147-A177-3AD203B41FA5}">
                      <a16:colId xmlns:a16="http://schemas.microsoft.com/office/drawing/2014/main" val="20001"/>
                    </a:ext>
                  </a:extLst>
                </a:gridCol>
                <a:gridCol w="1512105">
                  <a:extLst>
                    <a:ext uri="{9D8B030D-6E8A-4147-A177-3AD203B41FA5}">
                      <a16:colId xmlns:a16="http://schemas.microsoft.com/office/drawing/2014/main" val="20002"/>
                    </a:ext>
                  </a:extLst>
                </a:gridCol>
                <a:gridCol w="1224085">
                  <a:extLst>
                    <a:ext uri="{9D8B030D-6E8A-4147-A177-3AD203B41FA5}">
                      <a16:colId xmlns:a16="http://schemas.microsoft.com/office/drawing/2014/main" val="20003"/>
                    </a:ext>
                  </a:extLst>
                </a:gridCol>
                <a:gridCol w="2448170">
                  <a:extLst>
                    <a:ext uri="{9D8B030D-6E8A-4147-A177-3AD203B41FA5}">
                      <a16:colId xmlns:a16="http://schemas.microsoft.com/office/drawing/2014/main" val="20004"/>
                    </a:ext>
                  </a:extLst>
                </a:gridCol>
              </a:tblGrid>
              <a:tr h="524800">
                <a:tc>
                  <a:txBody>
                    <a:bodyPr/>
                    <a:lstStyle/>
                    <a:p>
                      <a:pPr algn="just">
                        <a:spcAft>
                          <a:spcPts val="0"/>
                        </a:spcAft>
                      </a:pPr>
                      <a:r>
                        <a:rPr lang="zh-CN" sz="1600" kern="0" dirty="0">
                          <a:effectLst/>
                        </a:rPr>
                        <a:t>姓名</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0">
                          <a:effectLst/>
                        </a:rPr>
                        <a:t>电话</a:t>
                      </a:r>
                      <a:endParaRPr lang="zh-CN" sz="1600" kern="100">
                        <a:effectLst/>
                        <a:latin typeface="Times New Roman"/>
                        <a:ea typeface="宋体"/>
                      </a:endParaRPr>
                    </a:p>
                  </a:txBody>
                  <a:tcPr marL="68580" marR="68580" marT="0" marB="0"/>
                </a:tc>
                <a:tc>
                  <a:txBody>
                    <a:bodyPr/>
                    <a:lstStyle/>
                    <a:p>
                      <a:pPr algn="just">
                        <a:spcAft>
                          <a:spcPts val="0"/>
                        </a:spcAft>
                      </a:pPr>
                      <a:r>
                        <a:rPr lang="zh-CN" sz="1600" kern="0">
                          <a:effectLst/>
                        </a:rPr>
                        <a:t>微信号</a:t>
                      </a:r>
                      <a:endParaRPr lang="zh-CN" sz="1600" kern="100">
                        <a:effectLst/>
                        <a:latin typeface="Times New Roman"/>
                        <a:ea typeface="宋体"/>
                      </a:endParaRPr>
                    </a:p>
                  </a:txBody>
                  <a:tcPr marL="68580" marR="68580" marT="0" marB="0"/>
                </a:tc>
                <a:tc>
                  <a:txBody>
                    <a:bodyPr/>
                    <a:lstStyle/>
                    <a:p>
                      <a:pPr algn="just">
                        <a:spcAft>
                          <a:spcPts val="0"/>
                        </a:spcAft>
                      </a:pPr>
                      <a:r>
                        <a:rPr lang="en-US" sz="1600" kern="0" dirty="0">
                          <a:effectLst/>
                        </a:rPr>
                        <a:t>QQ</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0" dirty="0">
                          <a:effectLst/>
                        </a:rPr>
                        <a:t>邮箱</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0"/>
                  </a:ext>
                </a:extLst>
              </a:tr>
              <a:tr h="360730">
                <a:tc>
                  <a:txBody>
                    <a:bodyPr/>
                    <a:lstStyle/>
                    <a:p>
                      <a:pPr algn="just">
                        <a:spcAft>
                          <a:spcPts val="0"/>
                        </a:spcAft>
                      </a:pPr>
                      <a:r>
                        <a:rPr lang="zh-CN" sz="1600" kern="0" dirty="0">
                          <a:effectLst/>
                        </a:rPr>
                        <a:t>刘雨霏</a:t>
                      </a:r>
                      <a:endParaRPr lang="zh-CN" sz="1600" kern="100" dirty="0">
                        <a:effectLst/>
                        <a:latin typeface="Times New Roman"/>
                        <a:ea typeface="宋体"/>
                      </a:endParaRPr>
                    </a:p>
                  </a:txBody>
                  <a:tcPr marL="0" marR="0" marT="0" marB="0"/>
                </a:tc>
                <a:tc>
                  <a:txBody>
                    <a:bodyPr/>
                    <a:lstStyle/>
                    <a:p>
                      <a:pPr algn="just">
                        <a:spcAft>
                          <a:spcPts val="0"/>
                        </a:spcAft>
                      </a:pPr>
                      <a:r>
                        <a:rPr lang="en-US" sz="1600" kern="0" dirty="0">
                          <a:effectLst/>
                        </a:rPr>
                        <a:t>19967306561</a:t>
                      </a:r>
                      <a:endParaRPr lang="zh-CN" sz="1600" kern="100" dirty="0">
                        <a:effectLst/>
                        <a:latin typeface="Times New Roman"/>
                        <a:ea typeface="宋体"/>
                      </a:endParaRPr>
                    </a:p>
                  </a:txBody>
                  <a:tcPr marL="0" marR="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600" kern="100" dirty="0">
                          <a:effectLst/>
                        </a:rPr>
                        <a:t>l215680971</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215680971</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3"/>
                        </a:rPr>
                        <a:t>31601236@stu.zucc.edu.cn</a:t>
                      </a:r>
                      <a:endParaRPr lang="zh-CN" sz="1600" kern="100" dirty="0">
                        <a:effectLst/>
                        <a:latin typeface="Times New Roman"/>
                        <a:ea typeface="宋体"/>
                      </a:endParaRPr>
                    </a:p>
                  </a:txBody>
                  <a:tcPr marL="0" marR="0" marT="0" marB="0"/>
                </a:tc>
                <a:extLst>
                  <a:ext uri="{0D108BD9-81ED-4DB2-BD59-A6C34878D82A}">
                    <a16:rowId xmlns:a16="http://schemas.microsoft.com/office/drawing/2014/main" val="10001"/>
                  </a:ext>
                </a:extLst>
              </a:tr>
              <a:tr h="432030">
                <a:tc>
                  <a:txBody>
                    <a:bodyPr/>
                    <a:lstStyle/>
                    <a:p>
                      <a:pPr algn="just">
                        <a:spcAft>
                          <a:spcPts val="0"/>
                        </a:spcAft>
                      </a:pPr>
                      <a:r>
                        <a:rPr lang="zh-CN" sz="1600" kern="0">
                          <a:effectLst/>
                        </a:rPr>
                        <a:t>杨智麟</a:t>
                      </a:r>
                      <a:endParaRPr lang="zh-CN" sz="1600" kern="100">
                        <a:effectLst/>
                        <a:latin typeface="Times New Roman"/>
                        <a:ea typeface="宋体"/>
                      </a:endParaRPr>
                    </a:p>
                  </a:txBody>
                  <a:tcPr marL="0" marR="0" marT="0" marB="0"/>
                </a:tc>
                <a:tc>
                  <a:txBody>
                    <a:bodyPr/>
                    <a:lstStyle/>
                    <a:p>
                      <a:pPr algn="just">
                        <a:spcAft>
                          <a:spcPts val="0"/>
                        </a:spcAft>
                      </a:pPr>
                      <a:r>
                        <a:rPr lang="en-US" sz="1600" kern="0" dirty="0">
                          <a:effectLst/>
                        </a:rPr>
                        <a:t>15968128542</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yzl86228128</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a:effectLst/>
                        </a:rPr>
                        <a:t>289575668</a:t>
                      </a:r>
                      <a:endParaRPr lang="zh-CN" sz="1600" kern="100">
                        <a:effectLst/>
                        <a:latin typeface="Times New Roman"/>
                        <a:ea typeface="宋体"/>
                      </a:endParaRPr>
                    </a:p>
                  </a:txBody>
                  <a:tcPr marL="0" marR="0" marT="0" marB="0"/>
                </a:tc>
                <a:tc>
                  <a:txBody>
                    <a:bodyPr/>
                    <a:lstStyle/>
                    <a:p>
                      <a:pPr algn="just">
                        <a:spcAft>
                          <a:spcPts val="0"/>
                        </a:spcAft>
                      </a:pPr>
                      <a:r>
                        <a:rPr lang="en-US" sz="1600" u="none" strike="noStrike" kern="0">
                          <a:effectLst/>
                          <a:hlinkClick r:id="rId4"/>
                        </a:rPr>
                        <a:t>31601259@stu.zucc.edu.cn</a:t>
                      </a:r>
                      <a:endParaRPr lang="zh-CN" sz="1600" kern="100">
                        <a:effectLst/>
                        <a:latin typeface="Times New Roman"/>
                        <a:ea typeface="宋体"/>
                      </a:endParaRPr>
                    </a:p>
                  </a:txBody>
                  <a:tcPr marL="0" marR="0" marT="0" marB="0"/>
                </a:tc>
                <a:extLst>
                  <a:ext uri="{0D108BD9-81ED-4DB2-BD59-A6C34878D82A}">
                    <a16:rowId xmlns:a16="http://schemas.microsoft.com/office/drawing/2014/main" val="10002"/>
                  </a:ext>
                </a:extLst>
              </a:tr>
              <a:tr h="432030">
                <a:tc>
                  <a:txBody>
                    <a:bodyPr/>
                    <a:lstStyle/>
                    <a:p>
                      <a:pPr algn="just">
                        <a:spcAft>
                          <a:spcPts val="0"/>
                        </a:spcAft>
                      </a:pPr>
                      <a:r>
                        <a:rPr lang="zh-CN" sz="1600" kern="0">
                          <a:effectLst/>
                        </a:rPr>
                        <a:t>刘晓倩</a:t>
                      </a:r>
                      <a:endParaRPr lang="zh-CN" sz="1600" kern="100">
                        <a:effectLst/>
                        <a:latin typeface="Times New Roman"/>
                        <a:ea typeface="宋体"/>
                      </a:endParaRPr>
                    </a:p>
                  </a:txBody>
                  <a:tcPr marL="0" marR="0" marT="0" marB="0"/>
                </a:tc>
                <a:tc>
                  <a:txBody>
                    <a:bodyPr/>
                    <a:lstStyle/>
                    <a:p>
                      <a:pPr algn="just">
                        <a:spcAft>
                          <a:spcPts val="0"/>
                        </a:spcAft>
                      </a:pPr>
                      <a:r>
                        <a:rPr lang="en-US" sz="1600" kern="0" dirty="0">
                          <a:effectLst/>
                        </a:rPr>
                        <a:t>15988154533</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lxq15988154533</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2894934602</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5"/>
                        </a:rPr>
                        <a:t>31601381@stu.zucc.edu.cn</a:t>
                      </a:r>
                      <a:endParaRPr lang="zh-CN" sz="1600" kern="100" dirty="0">
                        <a:effectLst/>
                        <a:latin typeface="Times New Roman"/>
                        <a:ea typeface="宋体"/>
                      </a:endParaRPr>
                    </a:p>
                  </a:txBody>
                  <a:tcPr marL="0" marR="0" marT="0" marB="0"/>
                </a:tc>
                <a:extLst>
                  <a:ext uri="{0D108BD9-81ED-4DB2-BD59-A6C34878D82A}">
                    <a16:rowId xmlns:a16="http://schemas.microsoft.com/office/drawing/2014/main" val="10003"/>
                  </a:ext>
                </a:extLst>
              </a:tr>
              <a:tr h="432030">
                <a:tc>
                  <a:txBody>
                    <a:bodyPr/>
                    <a:lstStyle/>
                    <a:p>
                      <a:pPr algn="just">
                        <a:spcAft>
                          <a:spcPts val="0"/>
                        </a:spcAft>
                      </a:pPr>
                      <a:r>
                        <a:rPr lang="zh-CN" sz="1600" kern="0">
                          <a:effectLst/>
                        </a:rPr>
                        <a:t>胡方正</a:t>
                      </a:r>
                      <a:endParaRPr lang="zh-CN" sz="1600" kern="100">
                        <a:effectLst/>
                        <a:latin typeface="Times New Roman"/>
                        <a:ea typeface="宋体"/>
                      </a:endParaRPr>
                    </a:p>
                  </a:txBody>
                  <a:tcPr marL="0" marR="0" marT="0" marB="0"/>
                </a:tc>
                <a:tc>
                  <a:txBody>
                    <a:bodyPr/>
                    <a:lstStyle/>
                    <a:p>
                      <a:pPr algn="just">
                        <a:spcAft>
                          <a:spcPts val="0"/>
                        </a:spcAft>
                      </a:pPr>
                      <a:r>
                        <a:rPr lang="en-US" sz="1600" kern="0">
                          <a:effectLst/>
                        </a:rPr>
                        <a:t>13567797411</a:t>
                      </a:r>
                      <a:endParaRPr lang="zh-CN" sz="1600" kern="100">
                        <a:effectLst/>
                        <a:latin typeface="Times New Roman"/>
                        <a:ea typeface="宋体"/>
                      </a:endParaRPr>
                    </a:p>
                  </a:txBody>
                  <a:tcPr marL="0" marR="0" marT="0" marB="0"/>
                </a:tc>
                <a:tc>
                  <a:txBody>
                    <a:bodyPr/>
                    <a:lstStyle/>
                    <a:p>
                      <a:pPr algn="just">
                        <a:spcAft>
                          <a:spcPts val="0"/>
                        </a:spcAft>
                      </a:pPr>
                      <a:r>
                        <a:rPr lang="en-US" sz="1600" kern="100" dirty="0" err="1">
                          <a:effectLst/>
                        </a:rPr>
                        <a:t>hufzfzfzfz</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a:effectLst/>
                        </a:rPr>
                        <a:t>1154648074</a:t>
                      </a:r>
                      <a:endParaRPr lang="zh-CN" sz="1600" kern="100">
                        <a:effectLst/>
                        <a:latin typeface="Times New Roman"/>
                        <a:ea typeface="宋体"/>
                      </a:endParaRPr>
                    </a:p>
                  </a:txBody>
                  <a:tcPr marL="0" marR="0" marT="0" marB="0"/>
                </a:tc>
                <a:tc>
                  <a:txBody>
                    <a:bodyPr/>
                    <a:lstStyle/>
                    <a:p>
                      <a:pPr algn="just">
                        <a:spcAft>
                          <a:spcPts val="0"/>
                        </a:spcAft>
                      </a:pPr>
                      <a:r>
                        <a:rPr lang="en-US" sz="1600" u="none" strike="noStrike" kern="0">
                          <a:effectLst/>
                          <a:hlinkClick r:id="rId6"/>
                        </a:rPr>
                        <a:t>31601391@stu.zucc.edu.cn</a:t>
                      </a:r>
                      <a:endParaRPr lang="zh-CN" sz="1600" kern="100">
                        <a:effectLst/>
                        <a:latin typeface="Times New Roman"/>
                        <a:ea typeface="宋体"/>
                      </a:endParaRPr>
                    </a:p>
                  </a:txBody>
                  <a:tcPr marL="0" marR="0" marT="0" marB="0"/>
                </a:tc>
                <a:extLst>
                  <a:ext uri="{0D108BD9-81ED-4DB2-BD59-A6C34878D82A}">
                    <a16:rowId xmlns:a16="http://schemas.microsoft.com/office/drawing/2014/main" val="10004"/>
                  </a:ext>
                </a:extLst>
              </a:tr>
              <a:tr h="432030">
                <a:tc>
                  <a:txBody>
                    <a:bodyPr/>
                    <a:lstStyle/>
                    <a:p>
                      <a:pPr algn="just">
                        <a:spcAft>
                          <a:spcPts val="0"/>
                        </a:spcAft>
                      </a:pPr>
                      <a:r>
                        <a:rPr lang="zh-CN" sz="1600" kern="0" dirty="0">
                          <a:effectLst/>
                        </a:rPr>
                        <a:t>张光程（组长）</a:t>
                      </a:r>
                      <a:endParaRPr lang="zh-CN" sz="1600" kern="100" dirty="0">
                        <a:effectLst/>
                        <a:latin typeface="Times New Roman"/>
                        <a:ea typeface="宋体"/>
                      </a:endParaRPr>
                    </a:p>
                  </a:txBody>
                  <a:tcPr marL="0" marR="0" marT="0" marB="0"/>
                </a:tc>
                <a:tc>
                  <a:txBody>
                    <a:bodyPr/>
                    <a:lstStyle/>
                    <a:p>
                      <a:pPr algn="just">
                        <a:spcAft>
                          <a:spcPts val="0"/>
                        </a:spcAft>
                      </a:pPr>
                      <a:r>
                        <a:rPr lang="en-US" sz="1600" kern="0" dirty="0">
                          <a:effectLst/>
                        </a:rPr>
                        <a:t>15988133320</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To-some-where</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764310647</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7"/>
                        </a:rPr>
                        <a:t>31608035@stu.zucc.edu.cn</a:t>
                      </a:r>
                      <a:endParaRPr lang="zh-CN" sz="1600" kern="100" dirty="0">
                        <a:effectLst/>
                        <a:latin typeface="Times New Roman"/>
                        <a:ea typeface="宋体"/>
                      </a:endParaRPr>
                    </a:p>
                  </a:txBody>
                  <a:tcPr marL="0" marR="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3066012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1-4 </a:t>
            </a:r>
            <a:r>
              <a:rPr lang="zh-CN" altLang="en-US" sz="2800" b="1" dirty="0">
                <a:solidFill>
                  <a:schemeClr val="bg1"/>
                </a:solidFill>
                <a:latin typeface="Calibri" pitchFamily="34" charset="0"/>
                <a:sym typeface="Calibri" pitchFamily="34" charset="0"/>
              </a:rPr>
              <a:t>软件支持</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94375" y="1059645"/>
            <a:ext cx="849792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文档撰写及</a:t>
            </a:r>
            <a:r>
              <a:rPr lang="en-US" altLang="zh-CN" sz="1600" b="1" dirty="0">
                <a:solidFill>
                  <a:srgbClr val="000000"/>
                </a:solidFill>
                <a:latin typeface="Calibri" pitchFamily="34" charset="0"/>
                <a:sym typeface="Calibri" pitchFamily="34" charset="0"/>
              </a:rPr>
              <a:t>PPT</a:t>
            </a:r>
            <a:r>
              <a:rPr lang="zh-CN" altLang="en-US" sz="1600" b="1" dirty="0">
                <a:solidFill>
                  <a:srgbClr val="000000"/>
                </a:solidFill>
                <a:latin typeface="Calibri" pitchFamily="34" charset="0"/>
                <a:sym typeface="Calibri" pitchFamily="34" charset="0"/>
              </a:rPr>
              <a:t>制作：</a:t>
            </a:r>
            <a:r>
              <a:rPr lang="en-US" altLang="zh-CN" sz="1600" b="1" dirty="0">
                <a:solidFill>
                  <a:srgbClr val="000000"/>
                </a:solidFill>
                <a:latin typeface="Calibri" pitchFamily="34" charset="0"/>
                <a:sym typeface="Calibri" pitchFamily="34" charset="0"/>
              </a:rPr>
              <a:t>Microsoft Office Professional Plus 2010/2016   </a:t>
            </a:r>
          </a:p>
          <a:p>
            <a:pPr lvl="1">
              <a:lnSpc>
                <a:spcPct val="150000"/>
              </a:lnSpc>
              <a:buClr>
                <a:srgbClr val="E36C09"/>
              </a:buClr>
            </a:pPr>
            <a:r>
              <a:rPr lang="zh-CN" altLang="en-US" sz="1600" b="1" dirty="0">
                <a:solidFill>
                  <a:srgbClr val="000000"/>
                </a:solidFill>
                <a:latin typeface="Calibri" pitchFamily="34" charset="0"/>
                <a:sym typeface="Calibri" pitchFamily="34" charset="0"/>
              </a:rPr>
              <a:t>源码分析及修改：</a:t>
            </a:r>
            <a:r>
              <a:rPr lang="en-US" altLang="zh-CN" sz="1600" b="1" dirty="0" err="1">
                <a:solidFill>
                  <a:srgbClr val="000000"/>
                </a:solidFill>
                <a:latin typeface="Calibri" pitchFamily="34" charset="0"/>
                <a:sym typeface="Calibri" pitchFamily="34" charset="0"/>
              </a:rPr>
              <a:t>JetBrians</a:t>
            </a:r>
            <a:r>
              <a:rPr lang="en-US" altLang="zh-CN" sz="1600" b="1" dirty="0">
                <a:solidFill>
                  <a:srgbClr val="000000"/>
                </a:solidFill>
                <a:latin typeface="Calibri" pitchFamily="34" charset="0"/>
                <a:sym typeface="Calibri" pitchFamily="34" charset="0"/>
              </a:rPr>
              <a:t> </a:t>
            </a:r>
            <a:r>
              <a:rPr lang="en-US" altLang="zh-CN" sz="1600" b="1" dirty="0" err="1">
                <a:solidFill>
                  <a:srgbClr val="000000"/>
                </a:solidFill>
                <a:latin typeface="Calibri" pitchFamily="34" charset="0"/>
                <a:sym typeface="Calibri" pitchFamily="34" charset="0"/>
              </a:rPr>
              <a:t>PhpStorm</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（开发语言：</a:t>
            </a:r>
            <a:r>
              <a:rPr lang="en-US" altLang="zh-CN" sz="1600" b="1" dirty="0">
                <a:solidFill>
                  <a:srgbClr val="000000"/>
                </a:solidFill>
                <a:latin typeface="Calibri" pitchFamily="34" charset="0"/>
                <a:sym typeface="Calibri" pitchFamily="34" charset="0"/>
              </a:rPr>
              <a:t>PHP&amp;JS</a:t>
            </a:r>
            <a:r>
              <a:rPr lang="zh-CN" altLang="en-US" sz="1600" b="1" dirty="0">
                <a:solidFill>
                  <a:srgbClr val="000000"/>
                </a:solidFill>
                <a:latin typeface="Calibri" pitchFamily="34" charset="0"/>
                <a:sym typeface="Calibri" pitchFamily="34" charset="0"/>
              </a:rPr>
              <a:t>）</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配置管理：</a:t>
            </a:r>
            <a:r>
              <a:rPr lang="en-US" altLang="zh-CN" sz="1600" b="1" dirty="0" err="1">
                <a:solidFill>
                  <a:srgbClr val="000000"/>
                </a:solidFill>
                <a:latin typeface="Calibri" pitchFamily="34" charset="0"/>
                <a:sym typeface="Calibri" pitchFamily="34" charset="0"/>
              </a:rPr>
              <a:t>Git</a:t>
            </a:r>
            <a:r>
              <a:rPr lang="en-US" altLang="zh-CN" sz="1600" b="1" dirty="0">
                <a:solidFill>
                  <a:srgbClr val="000000"/>
                </a:solidFill>
                <a:latin typeface="Calibri" pitchFamily="34" charset="0"/>
                <a:sym typeface="Calibri" pitchFamily="34" charset="0"/>
              </a:rPr>
              <a:t> &amp; </a:t>
            </a:r>
            <a:r>
              <a:rPr lang="en-US" altLang="zh-CN" sz="1600" b="1" dirty="0" err="1">
                <a:solidFill>
                  <a:srgbClr val="000000"/>
                </a:solidFill>
                <a:latin typeface="Calibri" pitchFamily="34" charset="0"/>
                <a:sym typeface="Calibri" pitchFamily="34" charset="0"/>
              </a:rPr>
              <a:t>GitHub</a:t>
            </a:r>
            <a:r>
              <a:rPr lang="en-US" altLang="zh-CN" sz="1600" b="1" dirty="0">
                <a:solidFill>
                  <a:srgbClr val="000000"/>
                </a:solidFill>
                <a:latin typeface="Calibri" pitchFamily="34" charset="0"/>
                <a:sym typeface="Calibri" pitchFamily="34" charset="0"/>
              </a:rPr>
              <a:t> Desktop</a:t>
            </a:r>
          </a:p>
          <a:p>
            <a:pPr lvl="1">
              <a:lnSpc>
                <a:spcPct val="150000"/>
              </a:lnSpc>
              <a:buClr>
                <a:srgbClr val="E36C09"/>
              </a:buClr>
            </a:pPr>
            <a:r>
              <a:rPr lang="en-US" altLang="zh-CN" sz="1600" b="1" dirty="0">
                <a:solidFill>
                  <a:srgbClr val="000000"/>
                </a:solidFill>
                <a:latin typeface="Calibri" pitchFamily="34" charset="0"/>
                <a:sym typeface="Calibri" pitchFamily="34" charset="0"/>
              </a:rPr>
              <a:t>UML</a:t>
            </a:r>
            <a:r>
              <a:rPr lang="zh-CN" altLang="en-US" sz="1600" b="1" dirty="0">
                <a:solidFill>
                  <a:srgbClr val="000000"/>
                </a:solidFill>
                <a:latin typeface="Calibri" pitchFamily="34" charset="0"/>
                <a:sym typeface="Calibri" pitchFamily="34" charset="0"/>
              </a:rPr>
              <a:t>工具：</a:t>
            </a:r>
            <a:r>
              <a:rPr lang="en-US" altLang="zh-CN" sz="1600" b="1" dirty="0" err="1">
                <a:solidFill>
                  <a:srgbClr val="000000"/>
                </a:solidFill>
                <a:latin typeface="Calibri" pitchFamily="34" charset="0"/>
                <a:sym typeface="Calibri" pitchFamily="34" charset="0"/>
              </a:rPr>
              <a:t>StarUML</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云服务器：阿里云服务器</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数据库服务：</a:t>
            </a:r>
            <a:r>
              <a:rPr lang="en-US" altLang="zh-CN" sz="1600" b="1" dirty="0">
                <a:solidFill>
                  <a:srgbClr val="000000"/>
                </a:solidFill>
                <a:latin typeface="Calibri" pitchFamily="34" charset="0"/>
                <a:sym typeface="Calibri" pitchFamily="34" charset="0"/>
              </a:rPr>
              <a:t>MySQL</a:t>
            </a:r>
          </a:p>
          <a:p>
            <a:pPr lvl="1">
              <a:lnSpc>
                <a:spcPct val="150000"/>
              </a:lnSpc>
              <a:buClr>
                <a:srgbClr val="E36C09"/>
              </a:buClr>
            </a:pPr>
            <a:r>
              <a:rPr lang="zh-CN" altLang="en-US" sz="1600" b="1" dirty="0">
                <a:solidFill>
                  <a:srgbClr val="000000"/>
                </a:solidFill>
                <a:latin typeface="Calibri" pitchFamily="34" charset="0"/>
                <a:sym typeface="Calibri" pitchFamily="34" charset="0"/>
              </a:rPr>
              <a:t>图片制作：</a:t>
            </a:r>
            <a:r>
              <a:rPr lang="en-US" altLang="zh-CN" sz="1600" b="1" dirty="0">
                <a:solidFill>
                  <a:srgbClr val="000000"/>
                </a:solidFill>
                <a:latin typeface="Calibri" pitchFamily="34" charset="0"/>
                <a:sym typeface="Calibri" pitchFamily="34" charset="0"/>
              </a:rPr>
              <a:t>Adobe </a:t>
            </a:r>
            <a:r>
              <a:rPr lang="en-US" altLang="zh-CN" sz="1600" b="1" dirty="0" err="1">
                <a:solidFill>
                  <a:srgbClr val="000000"/>
                </a:solidFill>
                <a:latin typeface="Calibri" pitchFamily="34" charset="0"/>
                <a:sym typeface="Calibri" pitchFamily="34" charset="0"/>
              </a:rPr>
              <a:t>PhotoShop</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原型制作：</a:t>
            </a:r>
            <a:r>
              <a:rPr lang="en-US" altLang="zh-CN" sz="1600" b="1" dirty="0" err="1">
                <a:solidFill>
                  <a:srgbClr val="000000"/>
                </a:solidFill>
                <a:latin typeface="Calibri" pitchFamily="34" charset="0"/>
                <a:sym typeface="Calibri" pitchFamily="34" charset="0"/>
              </a:rPr>
              <a:t>Axure</a:t>
            </a:r>
            <a:r>
              <a:rPr lang="en-US" altLang="zh-CN" sz="1600" b="1" dirty="0">
                <a:solidFill>
                  <a:srgbClr val="000000"/>
                </a:solidFill>
                <a:latin typeface="Calibri" pitchFamily="34" charset="0"/>
                <a:sym typeface="Calibri" pitchFamily="34" charset="0"/>
              </a:rPr>
              <a:t> RP</a:t>
            </a:r>
          </a:p>
          <a:p>
            <a:pPr lvl="1">
              <a:lnSpc>
                <a:spcPct val="150000"/>
              </a:lnSpc>
              <a:buClr>
                <a:srgbClr val="E36C09"/>
              </a:buClr>
            </a:pPr>
            <a:r>
              <a:rPr lang="en-US" altLang="zh-CN" sz="1600" b="1" dirty="0">
                <a:solidFill>
                  <a:srgbClr val="000000"/>
                </a:solidFill>
                <a:latin typeface="Calibri" pitchFamily="34" charset="0"/>
                <a:sym typeface="Calibri" pitchFamily="34" charset="0"/>
              </a:rPr>
              <a:t>E-R</a:t>
            </a:r>
            <a:r>
              <a:rPr lang="zh-CN" altLang="en-US" sz="1600" b="1" dirty="0">
                <a:solidFill>
                  <a:srgbClr val="000000"/>
                </a:solidFill>
                <a:latin typeface="Calibri" pitchFamily="34" charset="0"/>
                <a:sym typeface="Calibri" pitchFamily="34" charset="0"/>
              </a:rPr>
              <a:t>图制作：</a:t>
            </a:r>
            <a:r>
              <a:rPr lang="en-US" altLang="zh-CN" sz="1600" b="1" dirty="0">
                <a:solidFill>
                  <a:srgbClr val="000000"/>
                </a:solidFill>
                <a:latin typeface="Calibri" pitchFamily="34" charset="0"/>
                <a:sym typeface="Calibri" pitchFamily="34" charset="0"/>
              </a:rPr>
              <a:t>Sybase </a:t>
            </a:r>
            <a:r>
              <a:rPr lang="en-US" altLang="zh-CN" sz="1600" b="1" dirty="0" err="1">
                <a:solidFill>
                  <a:srgbClr val="000000"/>
                </a:solidFill>
                <a:latin typeface="Calibri" pitchFamily="34" charset="0"/>
                <a:sym typeface="Calibri" pitchFamily="34" charset="0"/>
              </a:rPr>
              <a:t>PowerDesigner</a:t>
            </a:r>
            <a:endParaRPr lang="en-US" altLang="zh-CN"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9</a:t>
            </a:fld>
            <a:endParaRPr lang="zh-CN" altLang="en-US" sz="1800">
              <a:solidFill>
                <a:schemeClr val="tx1"/>
              </a:solidFill>
            </a:endParaRPr>
          </a:p>
        </p:txBody>
      </p:sp>
    </p:spTree>
    <p:extLst>
      <p:ext uri="{BB962C8B-B14F-4D97-AF65-F5344CB8AC3E}">
        <p14:creationId xmlns:p14="http://schemas.microsoft.com/office/powerpoint/2010/main" val="374205844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903</TotalTime>
  <Pages>0</Pages>
  <Words>3955</Words>
  <Characters>0</Characters>
  <Application>Microsoft Macintosh PowerPoint</Application>
  <DocSecurity>0</DocSecurity>
  <PresentationFormat>On-screen Show (16:9)</PresentationFormat>
  <Lines>0</Lines>
  <Paragraphs>798</Paragraphs>
  <Slides>61</Slides>
  <Notes>61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HelveticaNeueLT Pro 35 Th</vt:lpstr>
      <vt:lpstr>微软雅黑</vt:lpstr>
      <vt:lpstr>宋体</vt:lpstr>
      <vt:lpstr>Arial</vt:lpstr>
      <vt:lpstr>Calibri</vt:lpstr>
      <vt:lpstr>Times New Roman</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CharactersWithSpaces>0</CharactersWithSpaces>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创意PPT</dc:creator>
  <cp:lastModifiedBy>胡方正</cp:lastModifiedBy>
  <cp:revision>315</cp:revision>
  <dcterms:created xsi:type="dcterms:W3CDTF">2014-07-25T06:09:36Z</dcterms:created>
  <dcterms:modified xsi:type="dcterms:W3CDTF">2018-11-21T00:27:41Z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2052-9.1.0.5218</vt:lpwstr>
  </property>
</Properties>
</file>