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337" r:id="rId25"/>
    <p:sldId id="336" r:id="rId26"/>
    <p:sldId id="282" r:id="rId27"/>
    <p:sldId id="283" r:id="rId28"/>
    <p:sldId id="284" r:id="rId29"/>
    <p:sldId id="285" r:id="rId30"/>
    <p:sldId id="286" r:id="rId31"/>
    <p:sldId id="338" r:id="rId32"/>
    <p:sldId id="287" r:id="rId33"/>
    <p:sldId id="317" r:id="rId34"/>
    <p:sldId id="288" r:id="rId35"/>
    <p:sldId id="289" r:id="rId36"/>
    <p:sldId id="291" r:id="rId37"/>
    <p:sldId id="339" r:id="rId38"/>
    <p:sldId id="318" r:id="rId39"/>
    <p:sldId id="319" r:id="rId40"/>
    <p:sldId id="320" r:id="rId41"/>
    <p:sldId id="340" r:id="rId42"/>
    <p:sldId id="295" r:id="rId43"/>
    <p:sldId id="303" r:id="rId44"/>
    <p:sldId id="304" r:id="rId45"/>
    <p:sldId id="321" r:id="rId46"/>
    <p:sldId id="322" r:id="rId47"/>
    <p:sldId id="323" r:id="rId48"/>
    <p:sldId id="324" r:id="rId49"/>
    <p:sldId id="325" r:id="rId50"/>
    <p:sldId id="299" r:id="rId51"/>
    <p:sldId id="300" r:id="rId52"/>
    <p:sldId id="301" r:id="rId53"/>
    <p:sldId id="302" r:id="rId54"/>
    <p:sldId id="313" r:id="rId55"/>
    <p:sldId id="326" r:id="rId56"/>
    <p:sldId id="327" r:id="rId57"/>
    <p:sldId id="311" r:id="rId58"/>
    <p:sldId id="310" r:id="rId59"/>
    <p:sldId id="314" r:id="rId60"/>
    <p:sldId id="315" r:id="rId61"/>
    <p:sldId id="312" r:id="rId62"/>
    <p:sldId id="308" r:id="rId63"/>
    <p:sldId id="275" r:id="rId64"/>
  </p:sldIdLst>
  <p:sldSz cx="9144000" cy="5143500" type="screen16x9"/>
  <p:notesSz cx="6858000" cy="9144000"/>
  <p:custDataLst>
    <p:tags r:id="rId66"/>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498" autoAdjust="0"/>
  </p:normalViewPr>
  <p:slideViewPr>
    <p:cSldViewPr>
      <p:cViewPr varScale="1">
        <p:scale>
          <a:sx n="64" d="100"/>
          <a:sy n="64" d="100"/>
        </p:scale>
        <p:origin x="77" y="691"/>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z="1200" b="0" i="0" kern="1200" dirty="0">
                <a:solidFill>
                  <a:schemeClr val="tx1"/>
                </a:solidFill>
                <a:effectLst/>
                <a:latin typeface="+mn-lt"/>
                <a:ea typeface="+mn-ea"/>
                <a:cs typeface="+mn-cs"/>
              </a:rPr>
              <a:t>Organizational Breakdown Structure</a:t>
            </a:r>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40</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48</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62</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2018/11/25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2018/11/25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2018/11/25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2018/11/25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2018/11/25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2018/11/25</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2018/11/25</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2018/11/25</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2018/11/25</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2018/11/25</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2018/11/25</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2018/11/25</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a:t>
            </a:r>
            <a:r>
              <a:rPr lang="zh-CN" altLang="en-US" sz="1600" b="1" dirty="0">
                <a:solidFill>
                  <a:srgbClr val="FF0000"/>
                </a:solidFill>
                <a:latin typeface="Calibri" pitchFamily="34" charset="0"/>
                <a:sym typeface="Calibri" pitchFamily="34" charset="0"/>
              </a:rPr>
              <a:t>实现代码和项目论文</a:t>
            </a:r>
            <a:r>
              <a:rPr lang="zh-CN" altLang="en-US" sz="1600" b="1" dirty="0">
                <a:solidFill>
                  <a:srgbClr val="000000"/>
                </a:solidFill>
                <a:latin typeface="Calibri" pitchFamily="34" charset="0"/>
                <a:sym typeface="Calibri" pitchFamily="34" charset="0"/>
              </a:rPr>
              <a:t>，且系统的功能已经基本具备这使我们可以通过逆向工程更加详细的了解案例教学系统。</a:t>
            </a:r>
            <a:r>
              <a:rPr lang="zh-CN" altLang="en-US" sz="1600" b="1" dirty="0">
                <a:solidFill>
                  <a:srgbClr val="FF0000"/>
                </a:solidFill>
                <a:latin typeface="Calibri" pitchFamily="34" charset="0"/>
                <a:sym typeface="Calibri" pitchFamily="34" charset="0"/>
              </a:rPr>
              <a:t>杨老师是本项目的指导者，而且他也是开发该项目的研究生的导师</a:t>
            </a:r>
            <a:r>
              <a:rPr lang="zh-CN" altLang="en-US" sz="1600" b="1" dirty="0">
                <a:solidFill>
                  <a:srgbClr val="000000"/>
                </a:solidFill>
                <a:latin typeface="Calibri" pitchFamily="34" charset="0"/>
                <a:sym typeface="Calibri" pitchFamily="34" charset="0"/>
              </a:rPr>
              <a:t>，在他的指导下，我们需求开发的总体方向不会有大的问题。</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项目化案例教学让学生通过扮演案例中角色，</a:t>
            </a:r>
            <a:r>
              <a:rPr lang="zh-CN" altLang="en-US" sz="1600" b="1" dirty="0">
                <a:solidFill>
                  <a:srgbClr val="FF0000"/>
                </a:solidFill>
                <a:latin typeface="Calibri" pitchFamily="34" charset="0"/>
                <a:sym typeface="Calibri" pitchFamily="34" charset="0"/>
              </a:rPr>
              <a:t>模拟真实项目的开展过程</a:t>
            </a:r>
            <a:r>
              <a:rPr lang="zh-CN" altLang="en-US" sz="1600" b="1" dirty="0">
                <a:solidFill>
                  <a:srgbClr val="000000"/>
                </a:solidFill>
                <a:latin typeface="Calibri" pitchFamily="34" charset="0"/>
                <a:sym typeface="Calibri" pitchFamily="34" charset="0"/>
              </a:rPr>
              <a:t>，从而进行体验式学习的教学方式，有助于帮助用户在工程领域更好的学习。小组成员各有所长，且经过上学期软件工程课程的学习实践，</a:t>
            </a:r>
            <a:r>
              <a:rPr lang="zh-CN" altLang="en-US" sz="1600" b="1" dirty="0">
                <a:solidFill>
                  <a:srgbClr val="FF0000"/>
                </a:solidFill>
                <a:latin typeface="Calibri" pitchFamily="34" charset="0"/>
                <a:sym typeface="Calibri" pitchFamily="34" charset="0"/>
              </a:rPr>
              <a:t>大家对界面设计、项目流程，网页开发、后台搭建等有相关的经验</a:t>
            </a:r>
            <a:r>
              <a:rPr lang="zh-CN" altLang="en-US" sz="1600" b="1" dirty="0">
                <a:solidFill>
                  <a:srgbClr val="000000"/>
                </a:solidFill>
                <a:latin typeface="Calibri" pitchFamily="34" charset="0"/>
                <a:sym typeface="Calibri" pitchFamily="34" charset="0"/>
              </a:rPr>
              <a:t>，小组具有充分的凝聚力，相信能够完成该项目。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4899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en-US" altLang="zh-CN" sz="1600" b="1" dirty="0">
                <a:solidFill>
                  <a:srgbClr val="000000"/>
                </a:solidFill>
                <a:latin typeface="Calibri" pitchFamily="34" charset="0"/>
                <a:sym typeface="Calibri" pitchFamily="34" charset="0"/>
              </a:rPr>
              <a:t>Strength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a:t>
            </a:r>
            <a:r>
              <a:rPr lang="zh-CN" altLang="en-US" sz="1600" b="1" dirty="0">
                <a:solidFill>
                  <a:srgbClr val="FF0000"/>
                </a:solidFill>
                <a:latin typeface="Calibri" pitchFamily="34" charset="0"/>
                <a:sym typeface="Calibri" pitchFamily="34" charset="0"/>
              </a:rPr>
              <a:t>界面不够美观</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a:t>
            </a:r>
            <a:r>
              <a:rPr lang="zh-CN" altLang="en-US" sz="1600" b="1" dirty="0">
                <a:solidFill>
                  <a:srgbClr val="FF0000"/>
                </a:solidFill>
                <a:latin typeface="Calibri" pitchFamily="34" charset="0"/>
                <a:sym typeface="Calibri" pitchFamily="34" charset="0"/>
              </a:rPr>
              <a:t>反馈意见</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75312"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en-US" altLang="zh-CN" sz="1600" b="1" dirty="0">
                <a:solidFill>
                  <a:srgbClr val="000000"/>
                </a:solidFill>
                <a:latin typeface="Calibri" pitchFamily="34" charset="0"/>
                <a:sym typeface="Calibri" pitchFamily="34" charset="0"/>
              </a:rPr>
              <a:t>Weakness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a:t>
            </a:r>
            <a:r>
              <a:rPr lang="zh-CN" altLang="en-US" sz="1600" b="1" dirty="0">
                <a:solidFill>
                  <a:srgbClr val="FF0000"/>
                </a:solidFill>
                <a:latin typeface="Calibri" pitchFamily="34" charset="0"/>
                <a:sym typeface="Calibri" pitchFamily="34" charset="0"/>
              </a:rPr>
              <a:t>有身临其境的感觉</a:t>
            </a:r>
            <a:r>
              <a:rPr lang="zh-CN" altLang="en-US" sz="1600" b="1" dirty="0">
                <a:solidFill>
                  <a:srgbClr val="000000"/>
                </a:solidFill>
                <a:latin typeface="Calibri" pitchFamily="34" charset="0"/>
                <a:sym typeface="Calibri" pitchFamily="34" charset="0"/>
              </a:rPr>
              <a:t>。用户也能通过对案例的学习提升个人能力和团队能力。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93604" cy="338554"/>
          </a:xfrm>
          <a:prstGeom prst="rect">
            <a:avLst/>
          </a:prstGeom>
          <a:noFill/>
        </p:spPr>
        <p:txBody>
          <a:bodyPr wrap="none" rtlCol="0">
            <a:spAutoFit/>
          </a:bodyPr>
          <a:lstStyle/>
          <a:p>
            <a:r>
              <a:rPr lang="zh-CN" altLang="zh-CN" sz="1600" b="1" dirty="0"/>
              <a:t>机会（</a:t>
            </a:r>
            <a:r>
              <a:rPr lang="en-US" altLang="zh-CN" sz="1600" b="1" dirty="0"/>
              <a:t>Opportunity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a:t>
            </a:r>
            <a:r>
              <a:rPr lang="zh-CN" altLang="en-US" sz="1600" b="1" dirty="0">
                <a:solidFill>
                  <a:srgbClr val="FF0000"/>
                </a:solidFill>
                <a:latin typeface="Calibri" pitchFamily="34" charset="0"/>
                <a:sym typeface="Calibri" pitchFamily="34" charset="0"/>
              </a:rPr>
              <a:t>没有人以前接触过</a:t>
            </a:r>
            <a:r>
              <a:rPr lang="en-US" altLang="zh-CN" sz="1600" b="1" dirty="0">
                <a:solidFill>
                  <a:srgbClr val="FF0000"/>
                </a:solidFill>
                <a:latin typeface="Calibri" pitchFamily="34" charset="0"/>
                <a:sym typeface="Calibri" pitchFamily="34" charset="0"/>
              </a:rPr>
              <a:t>PHP</a:t>
            </a:r>
            <a:r>
              <a:rPr lang="zh-CN" altLang="en-US" sz="1600" b="1" dirty="0">
                <a:solidFill>
                  <a:srgbClr val="FF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73819"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en-US" altLang="zh-CN" sz="1600" b="1" dirty="0">
                <a:solidFill>
                  <a:srgbClr val="000000"/>
                </a:solidFill>
                <a:latin typeface="Calibri" pitchFamily="34" charset="0"/>
              </a:rPr>
              <a:t>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有原工程代码可供参考，对模块的实现思路会更清晰。</a:t>
            </a:r>
            <a:r>
              <a:rPr lang="zh-CN" altLang="zh-CN" sz="1600" b="1" dirty="0">
                <a:solidFill>
                  <a:srgbClr val="000000"/>
                </a:solidFill>
                <a:latin typeface="Calibri" pitchFamily="34" charset="0"/>
              </a:rPr>
              <a:t>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a:t>
            </a:r>
            <a:r>
              <a:rPr lang="zh-CN" altLang="zh-CN" sz="1600" b="1" dirty="0">
                <a:solidFill>
                  <a:srgbClr val="FF0000"/>
                </a:solidFill>
                <a:latin typeface="Calibri" pitchFamily="34" charset="0"/>
              </a:rPr>
              <a:t>可实现的功能丰富，后期更新维护容易。</a:t>
            </a:r>
            <a:r>
              <a:rPr lang="zh-CN" altLang="zh-CN" sz="1600" b="1" dirty="0">
                <a:solidFill>
                  <a:srgbClr val="000000"/>
                </a:solidFill>
                <a:latin typeface="Calibri" pitchFamily="34" charset="0"/>
              </a:rPr>
              <a:t>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无需考虑跨平台因素。</a:t>
            </a:r>
            <a:r>
              <a:rPr lang="zh-CN" altLang="zh-CN" sz="1600" b="1" dirty="0">
                <a:solidFill>
                  <a:srgbClr val="000000"/>
                </a:solidFill>
                <a:latin typeface="Calibri" pitchFamily="34" charset="0"/>
              </a:rPr>
              <a:t>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老师的要求是在网页端基础上进行完善改进。</a:t>
            </a:r>
          </a:p>
          <a:p>
            <a:r>
              <a:rPr lang="zh-CN" altLang="en-US" sz="1600" b="1" dirty="0">
                <a:solidFill>
                  <a:srgbClr val="000000"/>
                </a:solidFill>
                <a:latin typeface="Calibri" pitchFamily="34" charset="0"/>
              </a:rPr>
              <a:t>网页端具有良好的</a:t>
            </a:r>
            <a:r>
              <a:rPr lang="zh-CN" altLang="en-US" sz="1600" b="1" dirty="0">
                <a:solidFill>
                  <a:srgbClr val="FF0000"/>
                </a:solidFill>
                <a:latin typeface="Calibri" pitchFamily="34" charset="0"/>
              </a:rPr>
              <a:t>跨平台性</a:t>
            </a:r>
            <a:r>
              <a:rPr lang="zh-CN" altLang="en-US" sz="1600" b="1" dirty="0">
                <a:solidFill>
                  <a:srgbClr val="000000"/>
                </a:solidFill>
                <a:latin typeface="Calibri" pitchFamily="34" charset="0"/>
              </a:rPr>
              <a:t>，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a:t>
            </a:r>
            <a:r>
              <a:rPr lang="zh-CN" altLang="en-US" sz="1600" b="1" dirty="0">
                <a:solidFill>
                  <a:srgbClr val="FF0000"/>
                </a:solidFill>
                <a:latin typeface="Calibri" pitchFamily="34" charset="0"/>
              </a:rPr>
              <a:t>因项目的文档普遍较长，使用手机进行预览并不方便，但可以利用电脑大屏的优势进行较好地查看。</a:t>
            </a:r>
            <a:r>
              <a:rPr lang="zh-CN" altLang="en-US" sz="1600" b="1" dirty="0">
                <a:solidFill>
                  <a:srgbClr val="000000"/>
                </a:solidFill>
                <a:latin typeface="Calibri" pitchFamily="34" charset="0"/>
              </a:rPr>
              <a:t>因此我们选择基于网页端进行开发。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545163707"/>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a16="http://schemas.microsoft.com/office/drawing/2014/main" val="20000"/>
                    </a:ext>
                  </a:extLst>
                </a:gridCol>
                <a:gridCol w="1606229">
                  <a:extLst>
                    <a:ext uri="{9D8B030D-6E8A-4147-A177-3AD203B41FA5}">
                      <a16:colId xmlns:a16="http://schemas.microsoft.com/office/drawing/2014/main" val="20001"/>
                    </a:ext>
                  </a:extLst>
                </a:gridCol>
                <a:gridCol w="1204672">
                  <a:extLst>
                    <a:ext uri="{9D8B030D-6E8A-4147-A177-3AD203B41FA5}">
                      <a16:colId xmlns:a16="http://schemas.microsoft.com/office/drawing/2014/main" val="20002"/>
                    </a:ext>
                  </a:extLst>
                </a:gridCol>
                <a:gridCol w="3963422">
                  <a:extLst>
                    <a:ext uri="{9D8B030D-6E8A-4147-A177-3AD203B41FA5}">
                      <a16:colId xmlns:a16="http://schemas.microsoft.com/office/drawing/2014/main"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58720">
                <a:tc>
                  <a:txBody>
                    <a:bodyPr/>
                    <a:lstStyle/>
                    <a:p>
                      <a:pPr algn="ctr">
                        <a:spcAft>
                          <a:spcPts val="0"/>
                        </a:spcAft>
                      </a:pPr>
                      <a:r>
                        <a:rPr lang="en-US" sz="1400" kern="100" dirty="0">
                          <a:effectLst/>
                        </a:rPr>
                        <a:t>M0</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2018/09/28</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latin typeface="宋体"/>
                          <a:ea typeface="宋体"/>
                        </a:rPr>
                        <a:t>2018/09/30</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r>
                        <a:rPr lang="en-US" altLang="zh-CN" sz="1400" kern="100" dirty="0">
                          <a:effectLst/>
                        </a:rPr>
                        <a:t>-</a:t>
                      </a:r>
                      <a:r>
                        <a:rPr lang="zh-CN" altLang="en-US" sz="1400" kern="100" dirty="0">
                          <a:effectLst/>
                        </a:rPr>
                        <a:t>初步</a:t>
                      </a:r>
                      <a:r>
                        <a:rPr lang="zh-CN" sz="1400" kern="100" dirty="0">
                          <a:effectLst/>
                        </a:rPr>
                        <a:t>》</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r h="184173">
                <a:tc>
                  <a:txBody>
                    <a:bodyPr/>
                    <a:lstStyle/>
                    <a:p>
                      <a:pPr algn="ctr">
                        <a:spcAft>
                          <a:spcPts val="0"/>
                        </a:spcAft>
                      </a:pPr>
                      <a:r>
                        <a:rPr lang="en-US" sz="1400" kern="100" dirty="0">
                          <a:effectLst/>
                        </a:rPr>
                        <a:t>M1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2018/10/13</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latin typeface="宋体"/>
                          <a:ea typeface="宋体"/>
                        </a:rPr>
                        <a:t>2018/11/25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latin typeface="宋体"/>
                          <a:ea typeface="宋体"/>
                        </a:rPr>
                        <a:t>2018/11/26</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a:t>
                      </a:r>
                      <a:r>
                        <a:rPr lang="zh-CN" sz="1400" kern="100" dirty="0">
                          <a:solidFill>
                            <a:srgbClr val="FF0000"/>
                          </a:solidFill>
                          <a:effectLst/>
                        </a:rPr>
                        <a:t>《需求工程计划</a:t>
                      </a:r>
                      <a:r>
                        <a:rPr lang="en-US" sz="1400" kern="100" dirty="0">
                          <a:solidFill>
                            <a:srgbClr val="FF0000"/>
                          </a:solidFill>
                          <a:effectLst/>
                        </a:rPr>
                        <a:t>-</a:t>
                      </a:r>
                      <a:r>
                        <a:rPr lang="zh-CN" sz="1400" kern="100" dirty="0">
                          <a:solidFill>
                            <a:srgbClr val="FF0000"/>
                          </a:solidFill>
                          <a:effectLst/>
                        </a:rPr>
                        <a:t>初步》</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2018/10/23</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2018/10/29</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247757">
                <a:tc>
                  <a:txBody>
                    <a:bodyPr/>
                    <a:lstStyle/>
                    <a:p>
                      <a:pPr algn="ctr">
                        <a:spcAft>
                          <a:spcPts val="0"/>
                        </a:spcAft>
                      </a:pPr>
                      <a:r>
                        <a:rPr lang="en-US" sz="1400" kern="100" dirty="0">
                          <a:solidFill>
                            <a:srgbClr val="FF0000"/>
                          </a:solidFill>
                          <a:effectLst/>
                        </a:rPr>
                        <a:t>M4</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2018/10/21</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2018/11/25</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《需求工程计划》</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5"/>
                  </a:ext>
                </a:extLst>
              </a:tr>
              <a:tr h="257989">
                <a:tc>
                  <a:txBody>
                    <a:bodyPr/>
                    <a:lstStyle/>
                    <a:p>
                      <a:pPr algn="ctr">
                        <a:spcAft>
                          <a:spcPts val="0"/>
                        </a:spcAft>
                      </a:pPr>
                      <a:r>
                        <a:rPr lang="en-US" sz="1400" kern="100" dirty="0">
                          <a:solidFill>
                            <a:srgbClr val="FF0000"/>
                          </a:solidFill>
                          <a:effectLst/>
                        </a:rPr>
                        <a:t>M5</a:t>
                      </a:r>
                      <a:endParaRPr lang="zh-CN" sz="1400" kern="100" dirty="0">
                        <a:solidFill>
                          <a:srgbClr val="FF0000"/>
                        </a:solidFill>
                        <a:effectLst/>
                        <a:latin typeface="Times New Roman"/>
                        <a:ea typeface="宋体"/>
                      </a:endParaRPr>
                    </a:p>
                  </a:txBody>
                  <a:tcPr marL="68580" marR="68580" marT="0" marB="0"/>
                </a:tc>
                <a:tc>
                  <a:txBody>
                    <a:bodyPr/>
                    <a:lstStyle/>
                    <a:p>
                      <a:pPr indent="400050" algn="just">
                        <a:spcAft>
                          <a:spcPts val="0"/>
                        </a:spcAft>
                      </a:pPr>
                      <a:r>
                        <a:rPr lang="en-US" altLang="zh-CN" sz="1400" kern="100" dirty="0">
                          <a:solidFill>
                            <a:srgbClr val="FF0000"/>
                          </a:solidFill>
                          <a:effectLst/>
                          <a:latin typeface="宋体"/>
                          <a:ea typeface="+mn-ea"/>
                        </a:rPr>
                        <a:t>2018/11/26</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2018/12/17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《需求规格说明书》</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6"/>
                  </a:ext>
                </a:extLst>
              </a:tr>
              <a:tr h="237525">
                <a:tc>
                  <a:txBody>
                    <a:bodyPr/>
                    <a:lstStyle/>
                    <a:p>
                      <a:pPr algn="ctr">
                        <a:spcAft>
                          <a:spcPts val="0"/>
                        </a:spcAft>
                      </a:pPr>
                      <a:r>
                        <a:rPr lang="en-US" sz="1400" kern="100" dirty="0">
                          <a:solidFill>
                            <a:srgbClr val="FF0000"/>
                          </a:solidFill>
                          <a:effectLst/>
                        </a:rPr>
                        <a:t>M6</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2018/12/17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2019/01/07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《软件需求变更文档》</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7"/>
                  </a:ext>
                </a:extLst>
              </a:tr>
              <a:tr h="217061">
                <a:tc>
                  <a:txBody>
                    <a:bodyPr/>
                    <a:lstStyle/>
                    <a:p>
                      <a:pPr algn="ctr">
                        <a:spcAft>
                          <a:spcPts val="0"/>
                        </a:spcAft>
                      </a:pPr>
                      <a:r>
                        <a:rPr lang="en-US" sz="1400" kern="100" dirty="0">
                          <a:solidFill>
                            <a:srgbClr val="FF0000"/>
                          </a:solidFill>
                          <a:effectLst/>
                        </a:rPr>
                        <a:t>M7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2018/12/17</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en-US" sz="1400" kern="100" dirty="0">
                          <a:solidFill>
                            <a:srgbClr val="FF0000"/>
                          </a:solidFill>
                          <a:effectLst/>
                          <a:latin typeface="宋体"/>
                          <a:ea typeface="宋体"/>
                        </a:rPr>
                        <a:t>2018/12/31</a:t>
                      </a:r>
                      <a:endParaRPr lang="zh-CN" sz="1400" kern="100" dirty="0">
                        <a:solidFill>
                          <a:srgbClr val="FF0000"/>
                        </a:solidFill>
                        <a:effectLst/>
                        <a:latin typeface="Times New Roman"/>
                        <a:ea typeface="宋体"/>
                      </a:endParaRPr>
                    </a:p>
                  </a:txBody>
                  <a:tcPr marL="68580" marR="68580" marT="0" marB="0"/>
                </a:tc>
                <a:tc>
                  <a:txBody>
                    <a:bodyPr/>
                    <a:lstStyle/>
                    <a:p>
                      <a:pPr algn="ctr">
                        <a:spcAft>
                          <a:spcPts val="0"/>
                        </a:spcAft>
                      </a:pPr>
                      <a:r>
                        <a:rPr lang="zh-CN" sz="1400" kern="100" dirty="0">
                          <a:solidFill>
                            <a:srgbClr val="FF0000"/>
                          </a:solidFill>
                          <a:effectLst/>
                        </a:rPr>
                        <a:t>《软件概要设计说明》</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latin typeface="宋体"/>
                          <a:ea typeface="宋体"/>
                        </a:rPr>
                        <a:t>2018/12/17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2018/01/07</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latin typeface="宋体"/>
                          <a:ea typeface="宋体"/>
                        </a:rPr>
                        <a:t>2019/01/07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latin typeface="宋体"/>
                          <a:ea typeface="宋体"/>
                        </a:rPr>
                        <a:t>2019/01/14</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a16="http://schemas.microsoft.com/office/drawing/2014/main" val="20000"/>
                    </a:ext>
                  </a:extLst>
                </a:gridCol>
                <a:gridCol w="5590635">
                  <a:extLst>
                    <a:ext uri="{9D8B030D-6E8A-4147-A177-3AD203B41FA5}">
                      <a16:colId xmlns:a16="http://schemas.microsoft.com/office/drawing/2014/main"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a16="http://schemas.microsoft.com/office/drawing/2014/main"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a16="http://schemas.microsoft.com/office/drawing/2014/main"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[2][6]</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2018/11/25</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8" name="图片 7"/>
          <p:cNvPicPr/>
          <p:nvPr/>
        </p:nvPicPr>
        <p:blipFill>
          <a:blip r:embed="rId3"/>
          <a:stretch>
            <a:fillRect/>
          </a:stretch>
        </p:blipFill>
        <p:spPr>
          <a:xfrm>
            <a:off x="899745" y="888595"/>
            <a:ext cx="7488520" cy="4102735"/>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2018/11/25</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790" y="880577"/>
            <a:ext cx="5760400" cy="41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4-3 WBS</a:t>
            </a:r>
            <a:r>
              <a:rPr lang="zh-CN" altLang="en-US" sz="2800" b="1" dirty="0">
                <a:solidFill>
                  <a:schemeClr val="bg1"/>
                </a:solidFill>
                <a:latin typeface="Calibri" pitchFamily="34" charset="0"/>
                <a:sym typeface="Calibri" pitchFamily="34" charset="0"/>
              </a:rPr>
              <a:t>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755" y="888999"/>
            <a:ext cx="6984485" cy="384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032984" y="1419670"/>
            <a:ext cx="976549" cy="830997"/>
          </a:xfrm>
          <a:prstGeom prst="rect">
            <a:avLst/>
          </a:prstGeom>
          <a:noFill/>
        </p:spPr>
        <p:txBody>
          <a:bodyPr wrap="none" rtlCol="0">
            <a:spAutoFit/>
          </a:bodyPr>
          <a:lstStyle/>
          <a:p>
            <a:r>
              <a:rPr lang="en-US" altLang="zh-CN" sz="1600" b="1" dirty="0">
                <a:solidFill>
                  <a:srgbClr val="000000"/>
                </a:solidFill>
                <a:latin typeface="Calibri" pitchFamily="34" charset="0"/>
              </a:rPr>
              <a:t>A:</a:t>
            </a:r>
            <a:r>
              <a:rPr lang="zh-CN" altLang="zh-CN" sz="1600" b="1" dirty="0">
                <a:solidFill>
                  <a:srgbClr val="000000"/>
                </a:solidFill>
                <a:latin typeface="Calibri" pitchFamily="34" charset="0"/>
              </a:rPr>
              <a:t>审核</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R:</a:t>
            </a:r>
            <a:r>
              <a:rPr lang="zh-CN" altLang="zh-CN" sz="1600" b="1" dirty="0">
                <a:solidFill>
                  <a:srgbClr val="000000"/>
                </a:solidFill>
                <a:latin typeface="Calibri" pitchFamily="34" charset="0"/>
              </a:rPr>
              <a:t>负责人</a:t>
            </a:r>
          </a:p>
        </p:txBody>
      </p:sp>
    </p:spTree>
    <p:extLst>
      <p:ext uri="{BB962C8B-B14F-4D97-AF65-F5344CB8AC3E}">
        <p14:creationId xmlns:p14="http://schemas.microsoft.com/office/powerpoint/2010/main" val="1534916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4-3 WBS</a:t>
            </a:r>
            <a:r>
              <a:rPr lang="zh-CN" altLang="en-US" sz="2800" b="1" dirty="0">
                <a:solidFill>
                  <a:schemeClr val="bg1"/>
                </a:solidFill>
                <a:latin typeface="Calibri" pitchFamily="34" charset="0"/>
                <a:sym typeface="Calibri" pitchFamily="34" charset="0"/>
              </a:rPr>
              <a:t>表（续）</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755" y="889000"/>
            <a:ext cx="6779961" cy="3914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916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a16="http://schemas.microsoft.com/office/drawing/2014/main" val="20000"/>
                    </a:ext>
                  </a:extLst>
                </a:gridCol>
                <a:gridCol w="1584195">
                  <a:extLst>
                    <a:ext uri="{9D8B030D-6E8A-4147-A177-3AD203B41FA5}">
                      <a16:colId xmlns:a16="http://schemas.microsoft.com/office/drawing/2014/main" val="20001"/>
                    </a:ext>
                  </a:extLst>
                </a:gridCol>
                <a:gridCol w="3408395">
                  <a:extLst>
                    <a:ext uri="{9D8B030D-6E8A-4147-A177-3AD203B41FA5}">
                      <a16:colId xmlns:a16="http://schemas.microsoft.com/office/drawing/2014/main"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[2][5]</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98630"/>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r>
              <a:rPr lang="en-US" altLang="zh-CN" sz="1600" b="1" dirty="0">
                <a:solidFill>
                  <a:srgbClr val="000000"/>
                </a:solidFill>
                <a:latin typeface="Calibri" pitchFamily="34" charset="0"/>
                <a:sym typeface="Calibri" pitchFamily="34" charset="0"/>
              </a:rPr>
              <a:t>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062776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98630"/>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835858"/>
            <a:ext cx="9000625" cy="51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pic>
        <p:nvPicPr>
          <p:cNvPr id="9" name="图片 8"/>
          <p:cNvPicPr/>
          <p:nvPr/>
        </p:nvPicPr>
        <p:blipFill>
          <a:blip r:embed="rId3"/>
          <a:stretch>
            <a:fillRect/>
          </a:stretch>
        </p:blipFill>
        <p:spPr>
          <a:xfrm>
            <a:off x="971750" y="1331747"/>
            <a:ext cx="7056490" cy="3472158"/>
          </a:xfrm>
          <a:prstGeom prst="rect">
            <a:avLst/>
          </a:prstGeom>
        </p:spPr>
      </p:pic>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F7D0E703-F1AE-481C-9332-82CBEC1558C6}"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69" y="888344"/>
            <a:ext cx="6624461" cy="414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D91B01CF-C3B4-4653-A7DB-3F8E9A4CAE8E}"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744" y="1032355"/>
            <a:ext cx="7602827" cy="34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D91B01CF-C3B4-4653-A7DB-3F8E9A4CAE8E}"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740" y="987640"/>
            <a:ext cx="7629386" cy="345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20338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11549762"/>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a16="http://schemas.microsoft.com/office/drawing/2014/main" val="20000"/>
                    </a:ext>
                  </a:extLst>
                </a:gridCol>
                <a:gridCol w="936065">
                  <a:extLst>
                    <a:ext uri="{9D8B030D-6E8A-4147-A177-3AD203B41FA5}">
                      <a16:colId xmlns:a16="http://schemas.microsoft.com/office/drawing/2014/main" val="20001"/>
                    </a:ext>
                  </a:extLst>
                </a:gridCol>
                <a:gridCol w="864060">
                  <a:extLst>
                    <a:ext uri="{9D8B030D-6E8A-4147-A177-3AD203B41FA5}">
                      <a16:colId xmlns:a16="http://schemas.microsoft.com/office/drawing/2014/main" val="20002"/>
                    </a:ext>
                  </a:extLst>
                </a:gridCol>
                <a:gridCol w="936065">
                  <a:extLst>
                    <a:ext uri="{9D8B030D-6E8A-4147-A177-3AD203B41FA5}">
                      <a16:colId xmlns:a16="http://schemas.microsoft.com/office/drawing/2014/main" val="20003"/>
                    </a:ext>
                  </a:extLst>
                </a:gridCol>
                <a:gridCol w="864060">
                  <a:extLst>
                    <a:ext uri="{9D8B030D-6E8A-4147-A177-3AD203B41FA5}">
                      <a16:colId xmlns:a16="http://schemas.microsoft.com/office/drawing/2014/main" val="20004"/>
                    </a:ext>
                  </a:extLst>
                </a:gridCol>
                <a:gridCol w="936065">
                  <a:extLst>
                    <a:ext uri="{9D8B030D-6E8A-4147-A177-3AD203B41FA5}">
                      <a16:colId xmlns:a16="http://schemas.microsoft.com/office/drawing/2014/main" val="20005"/>
                    </a:ext>
                  </a:extLst>
                </a:gridCol>
                <a:gridCol w="1440099">
                  <a:extLst>
                    <a:ext uri="{9D8B030D-6E8A-4147-A177-3AD203B41FA5}">
                      <a16:colId xmlns:a16="http://schemas.microsoft.com/office/drawing/2014/main"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沟通时间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理四</a:t>
                      </a:r>
                      <a:r>
                        <a:rPr lang="en-US" sz="1400" kern="100" dirty="0">
                          <a:effectLst/>
                        </a:rPr>
                        <a:t>504</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一般为理四</a:t>
                      </a:r>
                      <a:r>
                        <a:rPr lang="en-US" sz="1400" kern="100" dirty="0">
                          <a:effectLst/>
                        </a:rPr>
                        <a:t>221</a:t>
                      </a:r>
                      <a:r>
                        <a:rPr lang="zh-CN" sz="1400" kern="100" dirty="0">
                          <a:effectLst/>
                        </a:rPr>
                        <a:t>或理四</a:t>
                      </a:r>
                      <a:r>
                        <a:rPr lang="en-US" sz="1400" kern="100" dirty="0">
                          <a:effectLst/>
                        </a:rPr>
                        <a:t>508</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718617"/>
            <a:ext cx="377998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案例教学系统</a:t>
            </a:r>
          </a:p>
          <a:p>
            <a:r>
              <a:rPr lang="en-US" altLang="zh-CN" sz="16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2018/11/25</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553636973"/>
              </p:ext>
            </p:extLst>
          </p:nvPr>
        </p:nvGraphicFramePr>
        <p:xfrm>
          <a:off x="827739" y="1131650"/>
          <a:ext cx="727250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a16="http://schemas.microsoft.com/office/drawing/2014/main" val="20000"/>
                    </a:ext>
                  </a:extLst>
                </a:gridCol>
                <a:gridCol w="885105">
                  <a:extLst>
                    <a:ext uri="{9D8B030D-6E8A-4147-A177-3AD203B41FA5}">
                      <a16:colId xmlns:a16="http://schemas.microsoft.com/office/drawing/2014/main" val="20001"/>
                    </a:ext>
                  </a:extLst>
                </a:gridCol>
                <a:gridCol w="885105">
                  <a:extLst>
                    <a:ext uri="{9D8B030D-6E8A-4147-A177-3AD203B41FA5}">
                      <a16:colId xmlns:a16="http://schemas.microsoft.com/office/drawing/2014/main" val="20002"/>
                    </a:ext>
                  </a:extLst>
                </a:gridCol>
                <a:gridCol w="885105">
                  <a:extLst>
                    <a:ext uri="{9D8B030D-6E8A-4147-A177-3AD203B41FA5}">
                      <a16:colId xmlns:a16="http://schemas.microsoft.com/office/drawing/2014/main" val="20003"/>
                    </a:ext>
                  </a:extLst>
                </a:gridCol>
                <a:gridCol w="885105">
                  <a:extLst>
                    <a:ext uri="{9D8B030D-6E8A-4147-A177-3AD203B41FA5}">
                      <a16:colId xmlns:a16="http://schemas.microsoft.com/office/drawing/2014/main" val="20004"/>
                    </a:ext>
                  </a:extLst>
                </a:gridCol>
                <a:gridCol w="1406881">
                  <a:extLst>
                    <a:ext uri="{9D8B030D-6E8A-4147-A177-3AD203B41FA5}">
                      <a16:colId xmlns:a16="http://schemas.microsoft.com/office/drawing/2014/main" val="20005"/>
                    </a:ext>
                  </a:extLst>
                </a:gridCol>
                <a:gridCol w="1440100">
                  <a:extLst>
                    <a:ext uri="{9D8B030D-6E8A-4147-A177-3AD203B41FA5}">
                      <a16:colId xmlns:a16="http://schemas.microsoft.com/office/drawing/2014/main"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图书馆一楼</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每周</a:t>
                      </a:r>
                      <a:r>
                        <a:rPr lang="zh-CN" altLang="en-US" sz="1400" kern="100" dirty="0">
                          <a:effectLst/>
                        </a:rPr>
                        <a:t>六上午</a:t>
                      </a:r>
                      <a:r>
                        <a:rPr lang="en-US" altLang="zh-CN" sz="1400" kern="100" dirty="0">
                          <a:effectLst/>
                        </a:rPr>
                        <a:t>9:30</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面谈</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随机</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每周日下午六点</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8-3 </a:t>
            </a:r>
            <a:r>
              <a:rPr lang="zh-CN" altLang="en-US" sz="2800" b="1" dirty="0">
                <a:solidFill>
                  <a:schemeClr val="bg1"/>
                </a:solidFill>
                <a:latin typeface="Calibri" pitchFamily="34" charset="0"/>
                <a:sym typeface="Calibri" pitchFamily="34" charset="0"/>
              </a:rPr>
              <a:t>会议规则</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sp>
        <p:nvSpPr>
          <p:cNvPr id="8" name="TextBox 7"/>
          <p:cNvSpPr>
            <a:spLocks noChangeArrowheads="1"/>
          </p:cNvSpPr>
          <p:nvPr/>
        </p:nvSpPr>
        <p:spPr bwMode="auto">
          <a:xfrm>
            <a:off x="251700" y="874243"/>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准时</a:t>
            </a:r>
          </a:p>
          <a:p>
            <a:pPr lvl="1">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出席会议尽量准时；无特殊理由，不能迟到。</a:t>
            </a:r>
          </a:p>
          <a:p>
            <a:pPr lvl="1">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会议结束尽量准时。</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高效</a:t>
            </a:r>
          </a:p>
          <a:p>
            <a:pPr lvl="1">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会议期间，讨论要围绕议题</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尽量不作出与议题无关的讨论。</a:t>
            </a:r>
          </a:p>
          <a:p>
            <a:pPr lvl="1">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会议一定要有成果：讨论要有所结论。</a:t>
            </a:r>
          </a:p>
          <a:p>
            <a:pPr lvl="1">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工作安排要落实，必须安排到位，尽可能落实到每个人，必须让每一个与会者都必须明确自己要干什么</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什么时间完成</a:t>
            </a:r>
            <a:endParaRPr lang="en-US" altLang="zh-CN" sz="1600" b="1" dirty="0">
              <a:solidFill>
                <a:srgbClr val="000000"/>
              </a:solidFill>
              <a:latin typeface="Calibri" pitchFamily="34" charset="0"/>
              <a:sym typeface="Calibri" pitchFamily="34" charset="0"/>
            </a:endParaRPr>
          </a:p>
          <a:p>
            <a:pPr lvl="1">
              <a:buClr>
                <a:srgbClr val="E36C09"/>
              </a:buClr>
            </a:pP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有条理</a:t>
            </a:r>
          </a:p>
          <a:p>
            <a:pPr lvl="1">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会议前一定要确立主题</a:t>
            </a:r>
          </a:p>
          <a:p>
            <a:pPr lvl="1">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会议期间，注意录音；会议以后，由会议记录员写好会议记录</a:t>
            </a:r>
          </a:p>
        </p:txBody>
      </p:sp>
    </p:spTree>
    <p:extLst>
      <p:ext uri="{BB962C8B-B14F-4D97-AF65-F5344CB8AC3E}">
        <p14:creationId xmlns:p14="http://schemas.microsoft.com/office/powerpoint/2010/main" val="11422089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风险概率</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影响定义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a16="http://schemas.microsoft.com/office/drawing/2014/main" val="20000"/>
                    </a:ext>
                  </a:extLst>
                </a:gridCol>
                <a:gridCol w="1188226">
                  <a:extLst>
                    <a:ext uri="{9D8B030D-6E8A-4147-A177-3AD203B41FA5}">
                      <a16:colId xmlns:a16="http://schemas.microsoft.com/office/drawing/2014/main" val="20001"/>
                    </a:ext>
                  </a:extLst>
                </a:gridCol>
                <a:gridCol w="1188226">
                  <a:extLst>
                    <a:ext uri="{9D8B030D-6E8A-4147-A177-3AD203B41FA5}">
                      <a16:colId xmlns:a16="http://schemas.microsoft.com/office/drawing/2014/main" val="20002"/>
                    </a:ext>
                  </a:extLst>
                </a:gridCol>
                <a:gridCol w="1188226">
                  <a:extLst>
                    <a:ext uri="{9D8B030D-6E8A-4147-A177-3AD203B41FA5}">
                      <a16:colId xmlns:a16="http://schemas.microsoft.com/office/drawing/2014/main" val="20003"/>
                    </a:ext>
                  </a:extLst>
                </a:gridCol>
                <a:gridCol w="1188226">
                  <a:extLst>
                    <a:ext uri="{9D8B030D-6E8A-4147-A177-3AD203B41FA5}">
                      <a16:colId xmlns:a16="http://schemas.microsoft.com/office/drawing/2014/main" val="20004"/>
                    </a:ext>
                  </a:extLst>
                </a:gridCol>
                <a:gridCol w="1188226">
                  <a:extLst>
                    <a:ext uri="{9D8B030D-6E8A-4147-A177-3AD203B41FA5}">
                      <a16:colId xmlns:a16="http://schemas.microsoft.com/office/drawing/2014/main"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a16="http://schemas.microsoft.com/office/drawing/2014/main"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763101303"/>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a16="http://schemas.microsoft.com/office/drawing/2014/main" val="20000"/>
                    </a:ext>
                  </a:extLst>
                </a:gridCol>
                <a:gridCol w="1434533">
                  <a:extLst>
                    <a:ext uri="{9D8B030D-6E8A-4147-A177-3AD203B41FA5}">
                      <a16:colId xmlns:a16="http://schemas.microsoft.com/office/drawing/2014/main" val="20001"/>
                    </a:ext>
                  </a:extLst>
                </a:gridCol>
                <a:gridCol w="1434533">
                  <a:extLst>
                    <a:ext uri="{9D8B030D-6E8A-4147-A177-3AD203B41FA5}">
                      <a16:colId xmlns:a16="http://schemas.microsoft.com/office/drawing/2014/main" val="20002"/>
                    </a:ext>
                  </a:extLst>
                </a:gridCol>
                <a:gridCol w="1434533">
                  <a:extLst>
                    <a:ext uri="{9D8B030D-6E8A-4147-A177-3AD203B41FA5}">
                      <a16:colId xmlns:a16="http://schemas.microsoft.com/office/drawing/2014/main" val="20003"/>
                    </a:ext>
                  </a:extLst>
                </a:gridCol>
                <a:gridCol w="2470439">
                  <a:extLst>
                    <a:ext uri="{9D8B030D-6E8A-4147-A177-3AD203B41FA5}">
                      <a16:colId xmlns:a16="http://schemas.microsoft.com/office/drawing/2014/main"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a:t>
                      </a:r>
                      <a:r>
                        <a:rPr lang="zh-CN" sz="1200" kern="100" dirty="0">
                          <a:solidFill>
                            <a:srgbClr val="FF0000"/>
                          </a:solidFill>
                          <a:effectLst/>
                        </a:rPr>
                        <a:t>保证有足够的客户代表的积极参与</a:t>
                      </a:r>
                      <a:r>
                        <a:rPr lang="zh-CN" sz="1200" kern="100" dirty="0">
                          <a:solidFill>
                            <a:schemeClr val="tx1"/>
                          </a:solidFill>
                          <a:effectLst/>
                        </a:rPr>
                        <a:t>，</a:t>
                      </a:r>
                      <a:r>
                        <a:rPr lang="zh-CN" sz="1200" kern="100" dirty="0">
                          <a:effectLst/>
                        </a:rPr>
                        <a:t>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刘晓倩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a16="http://schemas.microsoft.com/office/drawing/2014/main"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863223102"/>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a16="http://schemas.microsoft.com/office/drawing/2014/main" val="20000"/>
                    </a:ext>
                  </a:extLst>
                </a:gridCol>
                <a:gridCol w="1231415">
                  <a:extLst>
                    <a:ext uri="{9D8B030D-6E8A-4147-A177-3AD203B41FA5}">
                      <a16:colId xmlns:a16="http://schemas.microsoft.com/office/drawing/2014/main" val="20001"/>
                    </a:ext>
                  </a:extLst>
                </a:gridCol>
                <a:gridCol w="1231415">
                  <a:extLst>
                    <a:ext uri="{9D8B030D-6E8A-4147-A177-3AD203B41FA5}">
                      <a16:colId xmlns:a16="http://schemas.microsoft.com/office/drawing/2014/main" val="20002"/>
                    </a:ext>
                  </a:extLst>
                </a:gridCol>
                <a:gridCol w="1231415">
                  <a:extLst>
                    <a:ext uri="{9D8B030D-6E8A-4147-A177-3AD203B41FA5}">
                      <a16:colId xmlns:a16="http://schemas.microsoft.com/office/drawing/2014/main" val="20003"/>
                    </a:ext>
                  </a:extLst>
                </a:gridCol>
                <a:gridCol w="2120647">
                  <a:extLst>
                    <a:ext uri="{9D8B030D-6E8A-4147-A177-3AD203B41FA5}">
                      <a16:colId xmlns:a16="http://schemas.microsoft.com/office/drawing/2014/main"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要确保每个功能需求、特性或用例</a:t>
                      </a:r>
                      <a:r>
                        <a:rPr lang="zh-CN" sz="1400" kern="100" dirty="0">
                          <a:solidFill>
                            <a:srgbClr val="FF0000"/>
                          </a:solidFill>
                          <a:effectLst/>
                        </a:rPr>
                        <a:t>都设定了优先级</a:t>
                      </a:r>
                      <a:r>
                        <a:rPr lang="zh-CN" sz="1400" kern="100" dirty="0">
                          <a:effectLst/>
                        </a:rPr>
                        <a:t>，并安排在一个特定的系统版本或迭代中实现它们</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699979365"/>
              </p:ext>
            </p:extLst>
          </p:nvPr>
        </p:nvGraphicFramePr>
        <p:xfrm>
          <a:off x="1043755" y="1851700"/>
          <a:ext cx="6912482" cy="1296090"/>
        </p:xfrm>
        <a:graphic>
          <a:graphicData uri="http://schemas.openxmlformats.org/drawingml/2006/table">
            <a:tbl>
              <a:tblPr firstRow="1" firstCol="1" bandRow="1">
                <a:tableStyleId>{5C22544A-7EE6-4342-B048-85BDC9FD1C3A}</a:tableStyleId>
              </a:tblPr>
              <a:tblGrid>
                <a:gridCol w="1208028">
                  <a:extLst>
                    <a:ext uri="{9D8B030D-6E8A-4147-A177-3AD203B41FA5}">
                      <a16:colId xmlns:a16="http://schemas.microsoft.com/office/drawing/2014/main" val="20000"/>
                    </a:ext>
                  </a:extLst>
                </a:gridCol>
                <a:gridCol w="1208028">
                  <a:extLst>
                    <a:ext uri="{9D8B030D-6E8A-4147-A177-3AD203B41FA5}">
                      <a16:colId xmlns:a16="http://schemas.microsoft.com/office/drawing/2014/main" val="20001"/>
                    </a:ext>
                  </a:extLst>
                </a:gridCol>
                <a:gridCol w="1208028">
                  <a:extLst>
                    <a:ext uri="{9D8B030D-6E8A-4147-A177-3AD203B41FA5}">
                      <a16:colId xmlns:a16="http://schemas.microsoft.com/office/drawing/2014/main" val="20002"/>
                    </a:ext>
                  </a:extLst>
                </a:gridCol>
                <a:gridCol w="1208028">
                  <a:extLst>
                    <a:ext uri="{9D8B030D-6E8A-4147-A177-3AD203B41FA5}">
                      <a16:colId xmlns:a16="http://schemas.microsoft.com/office/drawing/2014/main" val="20003"/>
                    </a:ext>
                  </a:extLst>
                </a:gridCol>
                <a:gridCol w="2080370">
                  <a:extLst>
                    <a:ext uri="{9D8B030D-6E8A-4147-A177-3AD203B41FA5}">
                      <a16:colId xmlns:a16="http://schemas.microsoft.com/office/drawing/2014/main" val="20004"/>
                    </a:ext>
                  </a:extLst>
                </a:gridCol>
              </a:tblGrid>
              <a:tr h="409658">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886432">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a:effectLst/>
                        </a:rPr>
                        <a:t>重新寻找</a:t>
                      </a:r>
                      <a:r>
                        <a:rPr lang="zh-CN" sz="1400" kern="100" dirty="0">
                          <a:effectLst/>
                        </a:rPr>
                        <a:t>模版</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1914379260"/>
              </p:ext>
            </p:extLst>
          </p:nvPr>
        </p:nvGraphicFramePr>
        <p:xfrm>
          <a:off x="827741" y="1635685"/>
          <a:ext cx="7344510" cy="2197608"/>
        </p:xfrm>
        <a:graphic>
          <a:graphicData uri="http://schemas.openxmlformats.org/drawingml/2006/table">
            <a:tbl>
              <a:tblPr firstRow="1" firstCol="1" bandRow="1">
                <a:tableStyleId>{5C22544A-7EE6-4342-B048-85BDC9FD1C3A}</a:tableStyleId>
              </a:tblPr>
              <a:tblGrid>
                <a:gridCol w="1326187">
                  <a:extLst>
                    <a:ext uri="{9D8B030D-6E8A-4147-A177-3AD203B41FA5}">
                      <a16:colId xmlns:a16="http://schemas.microsoft.com/office/drawing/2014/main" val="20000"/>
                    </a:ext>
                  </a:extLst>
                </a:gridCol>
                <a:gridCol w="1243999">
                  <a:extLst>
                    <a:ext uri="{9D8B030D-6E8A-4147-A177-3AD203B41FA5}">
                      <a16:colId xmlns:a16="http://schemas.microsoft.com/office/drawing/2014/main" val="20001"/>
                    </a:ext>
                  </a:extLst>
                </a:gridCol>
                <a:gridCol w="1243999">
                  <a:extLst>
                    <a:ext uri="{9D8B030D-6E8A-4147-A177-3AD203B41FA5}">
                      <a16:colId xmlns:a16="http://schemas.microsoft.com/office/drawing/2014/main" val="20002"/>
                    </a:ext>
                  </a:extLst>
                </a:gridCol>
                <a:gridCol w="1243999">
                  <a:extLst>
                    <a:ext uri="{9D8B030D-6E8A-4147-A177-3AD203B41FA5}">
                      <a16:colId xmlns:a16="http://schemas.microsoft.com/office/drawing/2014/main" val="20003"/>
                    </a:ext>
                  </a:extLst>
                </a:gridCol>
                <a:gridCol w="2286326">
                  <a:extLst>
                    <a:ext uri="{9D8B030D-6E8A-4147-A177-3AD203B41FA5}">
                      <a16:colId xmlns:a16="http://schemas.microsoft.com/office/drawing/2014/main" val="20004"/>
                    </a:ext>
                  </a:extLst>
                </a:gridCol>
              </a:tblGrid>
              <a:tr h="244179">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78616073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a16="http://schemas.microsoft.com/office/drawing/2014/main" val="20000"/>
                    </a:ext>
                  </a:extLst>
                </a:gridCol>
                <a:gridCol w="1208027">
                  <a:extLst>
                    <a:ext uri="{9D8B030D-6E8A-4147-A177-3AD203B41FA5}">
                      <a16:colId xmlns:a16="http://schemas.microsoft.com/office/drawing/2014/main" val="20001"/>
                    </a:ext>
                  </a:extLst>
                </a:gridCol>
                <a:gridCol w="1208027">
                  <a:extLst>
                    <a:ext uri="{9D8B030D-6E8A-4147-A177-3AD203B41FA5}">
                      <a16:colId xmlns:a16="http://schemas.microsoft.com/office/drawing/2014/main" val="20002"/>
                    </a:ext>
                  </a:extLst>
                </a:gridCol>
                <a:gridCol w="1208027">
                  <a:extLst>
                    <a:ext uri="{9D8B030D-6E8A-4147-A177-3AD203B41FA5}">
                      <a16:colId xmlns:a16="http://schemas.microsoft.com/office/drawing/2014/main" val="20003"/>
                    </a:ext>
                  </a:extLst>
                </a:gridCol>
                <a:gridCol w="2944432">
                  <a:extLst>
                    <a:ext uri="{9D8B030D-6E8A-4147-A177-3AD203B41FA5}">
                      <a16:colId xmlns:a16="http://schemas.microsoft.com/office/drawing/2014/main"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项目经理严格把控变更控制过程，保证</a:t>
                      </a:r>
                      <a:r>
                        <a:rPr lang="zh-CN" sz="1400" kern="100" dirty="0">
                          <a:solidFill>
                            <a:srgbClr val="FF0000"/>
                          </a:solidFill>
                          <a:effectLst/>
                        </a:rPr>
                        <a:t>每次变更都有原因有记录以及有影响分析</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项目经理严格把关变更控制委员会以使其达到应有的效果以及</a:t>
                      </a:r>
                      <a:r>
                        <a:rPr lang="zh-CN" sz="1400" kern="100" dirty="0">
                          <a:solidFill>
                            <a:srgbClr val="FF0000"/>
                          </a:solidFill>
                          <a:effectLst/>
                        </a:rPr>
                        <a:t>保证维持日常的运作</a:t>
                      </a:r>
                      <a:endParaRPr lang="zh-CN" sz="1400" kern="100" dirty="0">
                        <a:solidFill>
                          <a:srgbClr val="FF0000"/>
                        </a:solidFill>
                        <a:effectLst/>
                        <a:latin typeface="Times New Roman"/>
                        <a:ea typeface="宋体"/>
                      </a:endParaRPr>
                    </a:p>
                  </a:txBody>
                  <a:tcPr marL="68580" marR="68580" marT="0" marB="0"/>
                </a:tc>
                <a:extLst>
                  <a:ext uri="{0D108BD9-81ED-4DB2-BD59-A6C34878D82A}">
                    <a16:rowId xmlns:a16="http://schemas.microsoft.com/office/drawing/2014/main"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项目经理与变更控制委员会负责人两首</a:t>
                      </a:r>
                      <a:r>
                        <a:rPr lang="zh-CN" sz="1400" kern="100" dirty="0">
                          <a:solidFill>
                            <a:srgbClr val="FF0000"/>
                          </a:solidFill>
                          <a:effectLst/>
                        </a:rPr>
                        <a:t>保留历史文件</a:t>
                      </a:r>
                      <a:r>
                        <a:rPr lang="zh-CN" sz="1400" kern="100" dirty="0">
                          <a:effectLst/>
                        </a:rPr>
                        <a:t>，并实时上传新文件至远程库</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10" name="TextBox 7">
            <a:extLst>
              <a:ext uri="{FF2B5EF4-FFF2-40B4-BE49-F238E27FC236}">
                <a16:creationId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2877785642"/>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a16="http://schemas.microsoft.com/office/drawing/2014/main" val="20000"/>
                    </a:ext>
                  </a:extLst>
                </a:gridCol>
                <a:gridCol w="1321280">
                  <a:extLst>
                    <a:ext uri="{9D8B030D-6E8A-4147-A177-3AD203B41FA5}">
                      <a16:colId xmlns:a16="http://schemas.microsoft.com/office/drawing/2014/main" val="20001"/>
                    </a:ext>
                  </a:extLst>
                </a:gridCol>
                <a:gridCol w="1321280">
                  <a:extLst>
                    <a:ext uri="{9D8B030D-6E8A-4147-A177-3AD203B41FA5}">
                      <a16:colId xmlns:a16="http://schemas.microsoft.com/office/drawing/2014/main" val="20002"/>
                    </a:ext>
                  </a:extLst>
                </a:gridCol>
                <a:gridCol w="1321280">
                  <a:extLst>
                    <a:ext uri="{9D8B030D-6E8A-4147-A177-3AD203B41FA5}">
                      <a16:colId xmlns:a16="http://schemas.microsoft.com/office/drawing/2014/main" val="20003"/>
                    </a:ext>
                  </a:extLst>
                </a:gridCol>
                <a:gridCol w="2275405">
                  <a:extLst>
                    <a:ext uri="{9D8B030D-6E8A-4147-A177-3AD203B41FA5}">
                      <a16:colId xmlns:a16="http://schemas.microsoft.com/office/drawing/2014/main" val="20004"/>
                    </a:ext>
                  </a:extLst>
                </a:gridCol>
              </a:tblGrid>
              <a:tr h="20161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altLang="zh-CN" sz="1400" kern="1200" dirty="0">
                          <a:solidFill>
                            <a:schemeClr val="dk1"/>
                          </a:solidFill>
                          <a:effectLst/>
                          <a:latin typeface="+mn-lt"/>
                          <a:ea typeface="+mn-ea"/>
                          <a:cs typeface="+mn-cs"/>
                        </a:rPr>
                        <a:t>工作人员做到所有事假提前一星期通知以让项目经理合理安排其他人员的分工使计划照常推进。所有计划</a:t>
                      </a:r>
                      <a:r>
                        <a:rPr lang="zh-CN" altLang="zh-CN" sz="1400" kern="1200" dirty="0">
                          <a:solidFill>
                            <a:srgbClr val="FF0000"/>
                          </a:solidFill>
                          <a:effectLst/>
                          <a:latin typeface="+mn-lt"/>
                          <a:ea typeface="+mn-ea"/>
                          <a:cs typeface="+mn-cs"/>
                        </a:rPr>
                        <a:t>应有监督人监督以保证</a:t>
                      </a:r>
                      <a:r>
                        <a:rPr lang="zh-CN" altLang="zh-CN" sz="1400" kern="1200" dirty="0">
                          <a:solidFill>
                            <a:schemeClr val="dk1"/>
                          </a:solidFill>
                          <a:effectLst/>
                          <a:latin typeface="+mn-lt"/>
                          <a:ea typeface="+mn-ea"/>
                          <a:cs typeface="+mn-cs"/>
                        </a:rPr>
                        <a:t>在员工病假或突然的事假以及其他理由的请假中能急事实施以确保项目的正常推进</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r h="802929">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需求工程项目计划</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愿景与范围</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用户群分类</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需求优先级</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用例描述</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测试用例</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用户手册</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需求规格说明书</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需求变更控制</a:t>
            </a:r>
            <a:r>
              <a:rPr lang="en-US" altLang="zh-CN" sz="1600" b="1" dirty="0">
                <a:solidFill>
                  <a:srgbClr val="FF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[1][2][5]</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40322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会议记录</a:t>
            </a:r>
            <a:r>
              <a:rPr lang="en-US" altLang="zh-CN" sz="1600" b="1" dirty="0">
                <a:solidFill>
                  <a:srgbClr val="FF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需求变更申请文档</a:t>
            </a:r>
            <a:r>
              <a:rPr lang="en-US" altLang="zh-CN" sz="1600" b="1" dirty="0">
                <a:solidFill>
                  <a:srgbClr val="FF0000"/>
                </a:solidFill>
                <a:latin typeface="Calibri" pitchFamily="34" charset="0"/>
                <a:sym typeface="Calibri" pitchFamily="34" charset="0"/>
              </a:rPr>
              <a:t>》</a:t>
            </a:r>
          </a:p>
          <a:p>
            <a:pPr marL="285750" indent="-285750">
              <a:lnSpc>
                <a:spcPct val="150000"/>
              </a:lnSpc>
              <a:buClr>
                <a:srgbClr val="E36C09"/>
              </a:buClr>
              <a:buFont typeface="Arial" charset="0"/>
              <a:buChar char="•"/>
            </a:pPr>
            <a:endParaRPr lang="en-US" altLang="zh-CN" sz="1600" b="1" dirty="0">
              <a:solidFill>
                <a:srgbClr val="FF0000"/>
              </a:solidFill>
              <a:latin typeface="Calibri" pitchFamily="34" charset="0"/>
              <a:sym typeface="Calibri" pitchFamily="34" charset="0"/>
            </a:endParaRPr>
          </a:p>
          <a:p>
            <a:pPr>
              <a:lnSpc>
                <a:spcPct val="150000"/>
              </a:lnSpc>
              <a:buClr>
                <a:srgbClr val="E36C09"/>
              </a:buClr>
            </a:pPr>
            <a:r>
              <a:rPr lang="zh-CN" altLang="en-US" sz="1600" b="1" dirty="0">
                <a:solidFill>
                  <a:srgbClr val="FF0000"/>
                </a:solidFill>
                <a:latin typeface="Calibri" pitchFamily="34" charset="0"/>
                <a:sym typeface="Calibri" pitchFamily="34" charset="0"/>
              </a:rPr>
              <a:t>注：标红色的文档是需求计划所需的文档</a:t>
            </a:r>
            <a:endParaRPr lang="en-US" altLang="zh-CN" sz="1600" b="1" dirty="0">
              <a:solidFill>
                <a:srgbClr val="FF0000"/>
              </a:solidFill>
              <a:latin typeface="Calibri" pitchFamily="34" charset="0"/>
              <a:sym typeface="Calibri" pitchFamily="34" charset="0"/>
            </a:endParaRP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
        <p:nvSpPr>
          <p:cNvPr id="8" name="TextBox 7"/>
          <p:cNvSpPr>
            <a:spLocks noChangeArrowheads="1"/>
          </p:cNvSpPr>
          <p:nvPr/>
        </p:nvSpPr>
        <p:spPr bwMode="auto">
          <a:xfrm>
            <a:off x="323037" y="1192689"/>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a:t>
            </a:r>
            <a:r>
              <a:rPr lang="zh-CN" altLang="en-US" sz="1600" b="1" dirty="0">
                <a:solidFill>
                  <a:srgbClr val="FF0000"/>
                </a:solidFill>
                <a:latin typeface="Calibri" pitchFamily="34" charset="0"/>
                <a:sym typeface="Calibri" pitchFamily="34" charset="0"/>
              </a:rPr>
              <a:t>明确受控文档与非受控文档</a:t>
            </a:r>
            <a:r>
              <a:rPr lang="zh-CN" altLang="en-US" sz="1600" b="1" dirty="0">
                <a:solidFill>
                  <a:srgbClr val="000000"/>
                </a:solidFill>
                <a:latin typeface="Calibri" pitchFamily="34" charset="0"/>
                <a:sym typeface="Calibri" pitchFamily="34" charset="0"/>
              </a:rPr>
              <a:t>，项目一经修改就传送每一个测试版本至非受控文档，将</a:t>
            </a:r>
            <a:r>
              <a:rPr lang="zh-CN" altLang="en-US" sz="1600" b="1" dirty="0">
                <a:solidFill>
                  <a:srgbClr val="FF0000"/>
                </a:solidFill>
                <a:latin typeface="Calibri" pitchFamily="34" charset="0"/>
                <a:sym typeface="Calibri" pitchFamily="34" charset="0"/>
              </a:rPr>
              <a:t>正式版本</a:t>
            </a:r>
            <a:r>
              <a:rPr lang="zh-CN" altLang="en-US" sz="1600" b="1" dirty="0">
                <a:solidFill>
                  <a:srgbClr val="000000"/>
                </a:solidFill>
                <a:latin typeface="Calibri" pitchFamily="34" charset="0"/>
                <a:sym typeface="Calibri" pitchFamily="34" charset="0"/>
              </a:rPr>
              <a:t>保存至受控文档，确保版本的回溯可能。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10-2 </a:t>
            </a:r>
            <a:r>
              <a:rPr lang="zh-CN" altLang="en-US" sz="2800" b="1" dirty="0">
                <a:solidFill>
                  <a:schemeClr val="bg1"/>
                </a:solidFill>
                <a:latin typeface="Calibri" pitchFamily="34" charset="0"/>
                <a:sym typeface="Calibri" pitchFamily="34" charset="0"/>
              </a:rPr>
              <a:t>项目的监督</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a:t>
            </a:r>
            <a:r>
              <a:rPr lang="zh-CN" altLang="en-US" sz="1600" b="1" dirty="0">
                <a:solidFill>
                  <a:srgbClr val="FF0000"/>
                </a:solidFill>
                <a:latin typeface="Calibri" pitchFamily="34" charset="0"/>
                <a:sym typeface="Calibri" pitchFamily="34" charset="0"/>
              </a:rPr>
              <a:t>向</a:t>
            </a:r>
            <a:r>
              <a:rPr lang="en-US" altLang="zh-CN" sz="1600" b="1" dirty="0">
                <a:solidFill>
                  <a:srgbClr val="FF0000"/>
                </a:solidFill>
                <a:latin typeface="Calibri" pitchFamily="34" charset="0"/>
                <a:sym typeface="Calibri" pitchFamily="34" charset="0"/>
              </a:rPr>
              <a:t>PM</a:t>
            </a:r>
            <a:r>
              <a:rPr lang="zh-CN" altLang="en-US" sz="1600" b="1" dirty="0">
                <a:solidFill>
                  <a:srgbClr val="FF0000"/>
                </a:solidFill>
                <a:latin typeface="Calibri" pitchFamily="34" charset="0"/>
                <a:sym typeface="Calibri" pitchFamily="34" charset="0"/>
              </a:rPr>
              <a:t>进行报告</a:t>
            </a:r>
            <a:r>
              <a:rPr lang="zh-CN" altLang="en-US" sz="1600" b="1" dirty="0">
                <a:solidFill>
                  <a:srgbClr val="000000"/>
                </a:solidFill>
                <a:latin typeface="Calibri" pitchFamily="34" charset="0"/>
                <a:sym typeface="Calibri" pitchFamily="34" charset="0"/>
              </a:rPr>
              <a:t>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a:t>
            </a:r>
            <a:r>
              <a:rPr lang="zh-CN" altLang="en-US" sz="1600" b="1" dirty="0">
                <a:solidFill>
                  <a:srgbClr val="FF0000"/>
                </a:solidFill>
                <a:latin typeface="Calibri" pitchFamily="34" charset="0"/>
                <a:sym typeface="Calibri" pitchFamily="34" charset="0"/>
              </a:rPr>
              <a:t>变更控制委员会</a:t>
            </a:r>
            <a:r>
              <a:rPr lang="zh-CN" altLang="en-US" sz="1600" b="1" dirty="0">
                <a:solidFill>
                  <a:srgbClr val="000000"/>
                </a:solidFill>
                <a:latin typeface="Calibri" pitchFamily="34" charset="0"/>
                <a:sym typeface="Calibri" pitchFamily="34" charset="0"/>
              </a:rPr>
              <a:t>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a:t>
            </a:r>
            <a:r>
              <a:rPr lang="zh-CN" altLang="en-US" sz="1600" b="1" dirty="0">
                <a:solidFill>
                  <a:srgbClr val="FF0000"/>
                </a:solidFill>
                <a:latin typeface="Calibri" pitchFamily="34" charset="0"/>
                <a:sym typeface="Calibri" pitchFamily="34" charset="0"/>
              </a:rPr>
              <a:t>定义变更的控制程序</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提供验收的标准和程序</a:t>
            </a:r>
            <a:r>
              <a:rPr lang="zh-CN" altLang="en-US" sz="1600" b="1" dirty="0">
                <a:solidFill>
                  <a:srgbClr val="000000"/>
                </a:solidFill>
                <a:latin typeface="Calibri" pitchFamily="34" charset="0"/>
                <a:sym typeface="Calibri" pitchFamily="34" charset="0"/>
              </a:rPr>
              <a:t>，确保可交付的产品符合用户既定的要求；</a:t>
            </a:r>
            <a:r>
              <a:rPr lang="zh-CN" altLang="en-US" sz="1600" b="1" dirty="0">
                <a:solidFill>
                  <a:srgbClr val="FF0000"/>
                </a:solidFill>
                <a:latin typeface="Calibri" pitchFamily="34" charset="0"/>
                <a:sym typeface="Calibri" pitchFamily="34" charset="0"/>
              </a:rPr>
              <a:t>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922517927"/>
              </p:ext>
            </p:extLst>
          </p:nvPr>
        </p:nvGraphicFramePr>
        <p:xfrm>
          <a:off x="683730" y="1275659"/>
          <a:ext cx="8136565" cy="3096216"/>
        </p:xfrm>
        <a:graphic>
          <a:graphicData uri="http://schemas.openxmlformats.org/drawingml/2006/table">
            <a:tbl>
              <a:tblPr firstRow="1" firstCol="1" bandRow="1">
                <a:tableStyleId>{5C22544A-7EE6-4342-B048-85BDC9FD1C3A}</a:tableStyleId>
              </a:tblPr>
              <a:tblGrid>
                <a:gridCol w="1584110">
                  <a:extLst>
                    <a:ext uri="{9D8B030D-6E8A-4147-A177-3AD203B41FA5}">
                      <a16:colId xmlns:a16="http://schemas.microsoft.com/office/drawing/2014/main" val="20000"/>
                    </a:ext>
                  </a:extLst>
                </a:gridCol>
                <a:gridCol w="1800125">
                  <a:extLst>
                    <a:ext uri="{9D8B030D-6E8A-4147-A177-3AD203B41FA5}">
                      <a16:colId xmlns:a16="http://schemas.microsoft.com/office/drawing/2014/main" val="20001"/>
                    </a:ext>
                  </a:extLst>
                </a:gridCol>
                <a:gridCol w="4752330">
                  <a:extLst>
                    <a:ext uri="{9D8B030D-6E8A-4147-A177-3AD203B41FA5}">
                      <a16:colId xmlns:a16="http://schemas.microsoft.com/office/drawing/2014/main" val="20002"/>
                    </a:ext>
                  </a:extLst>
                </a:gridCol>
              </a:tblGrid>
              <a:tr h="387027">
                <a:tc>
                  <a:txBody>
                    <a:bodyPr/>
                    <a:lstStyle/>
                    <a:p>
                      <a:pPr algn="just">
                        <a:spcAft>
                          <a:spcPts val="0"/>
                        </a:spcAft>
                      </a:pPr>
                      <a:r>
                        <a:rPr lang="zh-CN" sz="1600" kern="100">
                          <a:effectLst/>
                        </a:rPr>
                        <a:t>人员</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分支</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描述</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774054">
                <a:tc>
                  <a:txBody>
                    <a:bodyPr/>
                    <a:lstStyle/>
                    <a:p>
                      <a:pPr algn="just">
                        <a:spcAft>
                          <a:spcPts val="0"/>
                        </a:spcAft>
                      </a:pPr>
                      <a:r>
                        <a:rPr lang="zh-CN" sz="1600" kern="100">
                          <a:effectLst/>
                        </a:rPr>
                        <a:t>张光程（组长）</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ZhangGuangCheng</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用于审核每个人分配到的任务，合作完成某任务时，在任意组员的分支上进行。</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387027">
                <a:tc>
                  <a:txBody>
                    <a:bodyPr/>
                    <a:lstStyle/>
                    <a:p>
                      <a:pPr algn="just">
                        <a:spcAft>
                          <a:spcPts val="0"/>
                        </a:spcAft>
                      </a:pPr>
                      <a:r>
                        <a:rPr lang="zh-CN" sz="1600" kern="100">
                          <a:effectLst/>
                        </a:rPr>
                        <a:t>杨智麟</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YangZhiLin</a:t>
                      </a:r>
                      <a:endParaRPr lang="zh-CN" sz="1600" kern="100">
                        <a:effectLst/>
                        <a:latin typeface="Times New Roman"/>
                        <a:ea typeface="宋体"/>
                      </a:endParaRPr>
                    </a:p>
                  </a:txBody>
                  <a:tcPr marL="68580" marR="68580" marT="0" marB="0"/>
                </a:tc>
                <a:tc rowSpan="3">
                  <a:txBody>
                    <a:bodyPr/>
                    <a:lstStyle/>
                    <a:p>
                      <a:pPr algn="just">
                        <a:spcAft>
                          <a:spcPts val="0"/>
                        </a:spcAft>
                      </a:pPr>
                      <a:r>
                        <a:rPr lang="zh-CN" sz="1600" kern="100">
                          <a:effectLst/>
                        </a:rPr>
                        <a:t>在操作自己的分支前先执行</a:t>
                      </a:r>
                      <a:r>
                        <a:rPr lang="en-US" sz="1600" kern="100">
                          <a:effectLst/>
                        </a:rPr>
                        <a:t>pull</a:t>
                      </a:r>
                      <a:r>
                        <a:rPr lang="zh-CN" sz="1600" kern="100">
                          <a:effectLst/>
                        </a:rPr>
                        <a:t>操作，任务完成后先</a:t>
                      </a:r>
                      <a:r>
                        <a:rPr lang="en-US" sz="1600" kern="100">
                          <a:effectLst/>
                        </a:rPr>
                        <a:t>commit</a:t>
                      </a:r>
                      <a:r>
                        <a:rPr lang="zh-CN" sz="1600" kern="100">
                          <a:effectLst/>
                        </a:rPr>
                        <a:t>到本地，并发</a:t>
                      </a:r>
                      <a:r>
                        <a:rPr lang="en-US" sz="1600" kern="100">
                          <a:effectLst/>
                        </a:rPr>
                        <a:t>PM</a:t>
                      </a:r>
                      <a:r>
                        <a:rPr lang="zh-CN" sz="1600" kern="100">
                          <a:effectLst/>
                        </a:rPr>
                        <a:t>确认。</a:t>
                      </a:r>
                      <a:r>
                        <a:rPr lang="en-US" sz="1600" kern="100">
                          <a:effectLst/>
                        </a:rPr>
                        <a:t>PM</a:t>
                      </a:r>
                      <a:r>
                        <a:rPr lang="zh-CN" sz="1600" kern="100">
                          <a:effectLst/>
                        </a:rPr>
                        <a:t>确认无误后，</a:t>
                      </a:r>
                      <a:r>
                        <a:rPr lang="en-US" sz="1600" kern="100">
                          <a:effectLst/>
                        </a:rPr>
                        <a:t>push</a:t>
                      </a:r>
                      <a:r>
                        <a:rPr lang="zh-CN" sz="1600" kern="100">
                          <a:effectLst/>
                        </a:rPr>
                        <a:t>到</a:t>
                      </a:r>
                      <a:r>
                        <a:rPr lang="en-US" sz="1600" kern="100">
                          <a:effectLst/>
                        </a:rPr>
                        <a:t>GitHub</a:t>
                      </a:r>
                      <a:r>
                        <a:rPr lang="zh-CN" sz="1600" kern="100">
                          <a:effectLst/>
                        </a:rPr>
                        <a:t>。</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2"/>
                  </a:ext>
                </a:extLst>
              </a:tr>
              <a:tr h="387027">
                <a:tc>
                  <a:txBody>
                    <a:bodyPr/>
                    <a:lstStyle/>
                    <a:p>
                      <a:pPr algn="just">
                        <a:spcAft>
                          <a:spcPts val="0"/>
                        </a:spcAft>
                      </a:pPr>
                      <a:r>
                        <a:rPr lang="zh-CN" sz="1600" kern="100">
                          <a:effectLst/>
                        </a:rPr>
                        <a:t>刘雨霏</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LiuYuFei</a:t>
                      </a:r>
                      <a:endParaRPr lang="zh-CN" sz="1600" kern="100">
                        <a:effectLst/>
                        <a:latin typeface="Times New Roman"/>
                        <a:ea typeface="宋体"/>
                      </a:endParaRPr>
                    </a:p>
                  </a:txBody>
                  <a:tcPr marL="68580" marR="68580" marT="0" marB="0"/>
                </a:tc>
                <a:tc vMerge="1">
                  <a:txBody>
                    <a:bodyPr/>
                    <a:lstStyle/>
                    <a:p>
                      <a:endParaRPr lang="zh-CN" altLang="en-US"/>
                    </a:p>
                  </a:txBody>
                  <a:tcPr/>
                </a:tc>
                <a:extLst>
                  <a:ext uri="{0D108BD9-81ED-4DB2-BD59-A6C34878D82A}">
                    <a16:rowId xmlns:a16="http://schemas.microsoft.com/office/drawing/2014/main" val="10003"/>
                  </a:ext>
                </a:extLst>
              </a:tr>
              <a:tr h="387027">
                <a:tc>
                  <a:txBody>
                    <a:bodyPr/>
                    <a:lstStyle/>
                    <a:p>
                      <a:pPr algn="just">
                        <a:spcAft>
                          <a:spcPts val="0"/>
                        </a:spcAft>
                      </a:pPr>
                      <a:r>
                        <a:rPr lang="zh-CN" sz="1600" kern="100">
                          <a:effectLst/>
                        </a:rPr>
                        <a:t>刘晓倩</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LiuXiaoQian</a:t>
                      </a:r>
                      <a:endParaRPr lang="zh-CN" sz="1600" kern="100">
                        <a:effectLst/>
                        <a:latin typeface="Times New Roman"/>
                        <a:ea typeface="宋体"/>
                      </a:endParaRPr>
                    </a:p>
                  </a:txBody>
                  <a:tcPr marL="68580" marR="68580" marT="0" marB="0"/>
                </a:tc>
                <a:tc vMerge="1">
                  <a:txBody>
                    <a:bodyPr/>
                    <a:lstStyle/>
                    <a:p>
                      <a:endParaRPr lang="zh-CN" altLang="en-US"/>
                    </a:p>
                  </a:txBody>
                  <a:tcPr/>
                </a:tc>
                <a:extLst>
                  <a:ext uri="{0D108BD9-81ED-4DB2-BD59-A6C34878D82A}">
                    <a16:rowId xmlns:a16="http://schemas.microsoft.com/office/drawing/2014/main" val="10004"/>
                  </a:ext>
                </a:extLst>
              </a:tr>
              <a:tr h="774054">
                <a:tc>
                  <a:txBody>
                    <a:bodyPr/>
                    <a:lstStyle/>
                    <a:p>
                      <a:pPr algn="just">
                        <a:spcAft>
                          <a:spcPts val="0"/>
                        </a:spcAft>
                      </a:pPr>
                      <a:r>
                        <a:rPr lang="zh-CN" sz="1600" kern="100">
                          <a:effectLst/>
                        </a:rPr>
                        <a:t>胡方正（配置管理员）</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dirty="0" err="1">
                          <a:effectLst/>
                        </a:rPr>
                        <a:t>HuFangZheng</a:t>
                      </a:r>
                      <a:r>
                        <a:rPr lang="en-US" sz="1600" kern="100" dirty="0">
                          <a:effectLst/>
                        </a:rPr>
                        <a:t> &amp;  </a:t>
                      </a:r>
                    </a:p>
                    <a:p>
                      <a:pPr algn="just">
                        <a:spcAft>
                          <a:spcPts val="0"/>
                        </a:spcAft>
                      </a:pPr>
                      <a:r>
                        <a:rPr lang="en-US" sz="1600" kern="100" dirty="0">
                          <a:effectLst/>
                        </a:rPr>
                        <a:t>master</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dirty="0">
                          <a:effectLst/>
                        </a:rPr>
                        <a:t>管理</a:t>
                      </a:r>
                      <a:r>
                        <a:rPr lang="en-US" sz="1600" kern="100" dirty="0" err="1">
                          <a:effectLst/>
                        </a:rPr>
                        <a:t>Git</a:t>
                      </a:r>
                      <a:r>
                        <a:rPr lang="zh-CN" sz="1600" kern="100" dirty="0">
                          <a:effectLst/>
                        </a:rPr>
                        <a:t>，解决在发送时可能产生的冲突；待小组成员完成每周布置的任务后，</a:t>
                      </a:r>
                      <a:r>
                        <a:rPr lang="en-US" sz="1600" kern="100" dirty="0">
                          <a:effectLst/>
                        </a:rPr>
                        <a:t>merge</a:t>
                      </a:r>
                      <a:r>
                        <a:rPr lang="zh-CN" sz="1600" kern="100" dirty="0">
                          <a:effectLst/>
                        </a:rPr>
                        <a:t>到</a:t>
                      </a:r>
                      <a:r>
                        <a:rPr lang="en-US" sz="1600" kern="100" dirty="0">
                          <a:effectLst/>
                        </a:rPr>
                        <a:t>master</a:t>
                      </a:r>
                      <a:r>
                        <a:rPr lang="zh-CN" sz="1600" kern="100" dirty="0">
                          <a:effectLst/>
                        </a:rPr>
                        <a:t>分支。</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0.6.docx   2018/11/17</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a:t>
            </a:r>
            <a:r>
              <a:rPr lang="en-US" altLang="zh-CN" sz="1600" b="1" dirty="0">
                <a:solidFill>
                  <a:srgbClr val="000000"/>
                </a:solidFill>
                <a:latin typeface="Calibri" pitchFamily="34" charset="0"/>
              </a:rPr>
              <a:t>PMBOK</a:t>
            </a:r>
            <a:r>
              <a:rPr lang="zh-CN" altLang="en-US" sz="1600" b="1" dirty="0">
                <a:solidFill>
                  <a:srgbClr val="000000"/>
                </a:solidFill>
                <a:latin typeface="Calibri" pitchFamily="34" charset="0"/>
              </a:rPr>
              <a:t>指南（第五版）</a:t>
            </a:r>
            <a:r>
              <a:rPr lang="en-US" altLang="zh-CN" sz="1600" b="1" dirty="0">
                <a:solidFill>
                  <a:srgbClr val="000000"/>
                </a:solidFill>
                <a:latin typeface="Calibri" pitchFamily="34" charset="0"/>
              </a:rPr>
              <a:t>》</a:t>
            </a:r>
            <a:r>
              <a:rPr lang="zh-CN" altLang="en-US" sz="1600" b="1" dirty="0">
                <a:solidFill>
                  <a:srgbClr val="000000"/>
                </a:solidFill>
                <a:latin typeface="Calibri" pitchFamily="34" charset="0"/>
              </a:rPr>
              <a:t>电子工业出版社 </a:t>
            </a:r>
            <a:r>
              <a:rPr lang="en-US" altLang="zh-CN" sz="1600" b="1" dirty="0">
                <a:solidFill>
                  <a:srgbClr val="000000"/>
                </a:solidFill>
                <a:latin typeface="Calibri" pitchFamily="34" charset="0"/>
              </a:rPr>
              <a:t>Project Management Institute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[6]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pic>
        <p:nvPicPr>
          <p:cNvPr id="4" name="Picture 3">
            <a:extLst>
              <a:ext uri="{FF2B5EF4-FFF2-40B4-BE49-F238E27FC236}">
                <a16:creationId xmlns:a16="http://schemas.microsoft.com/office/drawing/2014/main" id="{D9B90BB1-E133-984B-B5ED-434BA857162B}"/>
              </a:ext>
            </a:extLst>
          </p:cNvPr>
          <p:cNvPicPr>
            <a:picLocks noChangeAspect="1"/>
          </p:cNvPicPr>
          <p:nvPr/>
        </p:nvPicPr>
        <p:blipFill>
          <a:blip r:embed="rId3"/>
          <a:stretch>
            <a:fillRect/>
          </a:stretch>
        </p:blipFill>
        <p:spPr>
          <a:xfrm>
            <a:off x="755735" y="889000"/>
            <a:ext cx="7488520" cy="4090670"/>
          </a:xfrm>
          <a:prstGeom prst="rect">
            <a:avLst/>
          </a:prstGeom>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811406675"/>
              </p:ext>
            </p:extLst>
          </p:nvPr>
        </p:nvGraphicFramePr>
        <p:xfrm>
          <a:off x="929948" y="888999"/>
          <a:ext cx="7242302" cy="3843340"/>
        </p:xfrm>
        <a:graphic>
          <a:graphicData uri="http://schemas.openxmlformats.org/drawingml/2006/table">
            <a:tbl>
              <a:tblPr firstRow="1" firstCol="1" bandRow="1">
                <a:tableStyleId>{5C22544A-7EE6-4342-B048-85BDC9FD1C3A}</a:tableStyleId>
              </a:tblPr>
              <a:tblGrid>
                <a:gridCol w="1304243">
                  <a:extLst>
                    <a:ext uri="{9D8B030D-6E8A-4147-A177-3AD203B41FA5}">
                      <a16:colId xmlns:a16="http://schemas.microsoft.com/office/drawing/2014/main" val="20000"/>
                    </a:ext>
                  </a:extLst>
                </a:gridCol>
                <a:gridCol w="2318654">
                  <a:extLst>
                    <a:ext uri="{9D8B030D-6E8A-4147-A177-3AD203B41FA5}">
                      <a16:colId xmlns:a16="http://schemas.microsoft.com/office/drawing/2014/main" val="20001"/>
                    </a:ext>
                  </a:extLst>
                </a:gridCol>
                <a:gridCol w="1299005">
                  <a:extLst>
                    <a:ext uri="{9D8B030D-6E8A-4147-A177-3AD203B41FA5}">
                      <a16:colId xmlns:a16="http://schemas.microsoft.com/office/drawing/2014/main" val="20002"/>
                    </a:ext>
                  </a:extLst>
                </a:gridCol>
                <a:gridCol w="2320400">
                  <a:extLst>
                    <a:ext uri="{9D8B030D-6E8A-4147-A177-3AD203B41FA5}">
                      <a16:colId xmlns:a16="http://schemas.microsoft.com/office/drawing/2014/main" val="20003"/>
                    </a:ext>
                  </a:extLst>
                </a:gridCol>
              </a:tblGrid>
              <a:tr h="226078">
                <a:tc>
                  <a:txBody>
                    <a:bodyPr/>
                    <a:lstStyle/>
                    <a:p>
                      <a:pPr algn="just">
                        <a:spcAft>
                          <a:spcPts val="0"/>
                        </a:spcAft>
                      </a:pPr>
                      <a:r>
                        <a:rPr lang="zh-CN" sz="1400" kern="100" dirty="0">
                          <a:effectLst/>
                        </a:rPr>
                        <a:t>版本</a:t>
                      </a:r>
                      <a:r>
                        <a:rPr lang="en-US" sz="1400" kern="100" dirty="0">
                          <a:effectLst/>
                        </a:rPr>
                        <a:t>/</a:t>
                      </a:r>
                      <a:r>
                        <a:rPr lang="zh-CN" sz="1400" kern="100" dirty="0">
                          <a:effectLst/>
                        </a:rPr>
                        <a:t>状态</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参与者</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起止日期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备注</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452158">
                <a:tc>
                  <a:txBody>
                    <a:bodyPr/>
                    <a:lstStyle/>
                    <a:p>
                      <a:pPr algn="just">
                        <a:spcAft>
                          <a:spcPts val="0"/>
                        </a:spcAft>
                      </a:pPr>
                      <a:r>
                        <a:rPr lang="en-US" sz="1400" kern="100">
                          <a:effectLst/>
                        </a:rPr>
                        <a:t>0.1.0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刘雨霏、刘晓倩、杨智麟、胡方正、张光程</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2018-10-18</a:t>
                      </a:r>
                      <a:r>
                        <a:rPr lang="zh-CN" sz="1400" kern="100">
                          <a:effectLst/>
                        </a:rPr>
                        <a:t>至</a:t>
                      </a:r>
                      <a:r>
                        <a:rPr lang="en-US" sz="1400" kern="100">
                          <a:effectLst/>
                        </a:rPr>
                        <a:t>2018-10-21</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对需求工程项目计划做出分析</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452158">
                <a:tc>
                  <a:txBody>
                    <a:bodyPr/>
                    <a:lstStyle/>
                    <a:p>
                      <a:pPr algn="just">
                        <a:spcAft>
                          <a:spcPts val="0"/>
                        </a:spcAft>
                      </a:pPr>
                      <a:r>
                        <a:rPr lang="en-US" sz="1400" kern="100">
                          <a:effectLst/>
                        </a:rPr>
                        <a:t>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刘雨霏、刘晓倩、杨智麟、胡方正、张光程</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2018-10-07</a:t>
                      </a:r>
                      <a:r>
                        <a:rPr lang="zh-CN" sz="1400" kern="100">
                          <a:effectLst/>
                        </a:rPr>
                        <a:t>至</a:t>
                      </a:r>
                      <a:r>
                        <a:rPr lang="en-US" sz="1400" kern="100">
                          <a:effectLst/>
                        </a:rPr>
                        <a:t>2018-10-31</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对需求工程项目计划进行修改</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452158">
                <a:tc>
                  <a:txBody>
                    <a:bodyPr/>
                    <a:lstStyle/>
                    <a:p>
                      <a:pPr algn="just">
                        <a:spcAft>
                          <a:spcPts val="0"/>
                        </a:spcAft>
                      </a:pPr>
                      <a:r>
                        <a:rPr lang="en-US" sz="1400" kern="100">
                          <a:effectLst/>
                        </a:rPr>
                        <a:t>0.3.0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刘雨霏、刘晓倩、杨智麟、胡方正、张光程</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2018-10-31</a:t>
                      </a:r>
                      <a:r>
                        <a:rPr lang="zh-CN" sz="1400" kern="100">
                          <a:effectLst/>
                        </a:rPr>
                        <a:t>至</a:t>
                      </a:r>
                      <a:r>
                        <a:rPr lang="en-US" sz="1400" kern="100">
                          <a:effectLst/>
                        </a:rPr>
                        <a:t>2018-11-04</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根据课堂评审，对需求工程项目计划进行修改</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904314">
                <a:tc>
                  <a:txBody>
                    <a:bodyPr/>
                    <a:lstStyle/>
                    <a:p>
                      <a:pPr algn="just">
                        <a:spcAft>
                          <a:spcPts val="0"/>
                        </a:spcAft>
                      </a:pPr>
                      <a:r>
                        <a:rPr lang="en-US" sz="1400" kern="100">
                          <a:effectLst/>
                        </a:rPr>
                        <a:t>0.4.0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刘雨霏、刘晓倩、杨智麟、胡方正、张光程</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2018-11-06</a:t>
                      </a:r>
                      <a:r>
                        <a:rPr lang="zh-CN" sz="1400" kern="100" dirty="0">
                          <a:effectLst/>
                        </a:rPr>
                        <a:t>至</a:t>
                      </a:r>
                      <a:r>
                        <a:rPr lang="en-US" sz="1400" kern="100" dirty="0">
                          <a:effectLst/>
                        </a:rPr>
                        <a:t>2018-11-15</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对需求计划进行补充</a:t>
                      </a:r>
                      <a:r>
                        <a:rPr lang="en-US" sz="1400" kern="100">
                          <a:effectLst/>
                        </a:rPr>
                        <a:t>SWOT</a:t>
                      </a:r>
                      <a:r>
                        <a:rPr lang="zh-CN" sz="1400" kern="100">
                          <a:effectLst/>
                        </a:rPr>
                        <a:t>分析、风险管理、质量保证、配置管理及设想方案等进行补充修改</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4"/>
                  </a:ext>
                </a:extLst>
              </a:tr>
              <a:tr h="452158">
                <a:tc>
                  <a:txBody>
                    <a:bodyPr/>
                    <a:lstStyle/>
                    <a:p>
                      <a:pPr algn="just">
                        <a:spcAft>
                          <a:spcPts val="0"/>
                        </a:spcAft>
                      </a:pPr>
                      <a:r>
                        <a:rPr lang="en-US" sz="1400" kern="100" dirty="0">
                          <a:effectLst/>
                        </a:rPr>
                        <a:t>0.5.0</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刘雨霏、刘晓倩、杨智麟、胡方正、张光程</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2018-11-13</a:t>
                      </a:r>
                      <a:r>
                        <a:rPr lang="zh-CN" sz="1400" kern="100">
                          <a:effectLst/>
                        </a:rPr>
                        <a:t>至</a:t>
                      </a:r>
                      <a:r>
                        <a:rPr lang="en-US" sz="1400" kern="100">
                          <a:effectLst/>
                        </a:rPr>
                        <a:t>2018-11-19</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对需求计划进行项目</a:t>
                      </a:r>
                      <a:r>
                        <a:rPr lang="en-US" sz="1400" kern="100">
                          <a:effectLst/>
                        </a:rPr>
                        <a:t>WBS</a:t>
                      </a:r>
                      <a:r>
                        <a:rPr lang="zh-CN" sz="1400" kern="100">
                          <a:effectLst/>
                        </a:rPr>
                        <a:t>图的增加</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5"/>
                  </a:ext>
                </a:extLst>
              </a:tr>
              <a:tr h="452158">
                <a:tc>
                  <a:txBody>
                    <a:bodyPr/>
                    <a:lstStyle/>
                    <a:p>
                      <a:pPr algn="just">
                        <a:spcAft>
                          <a:spcPts val="0"/>
                        </a:spcAft>
                      </a:pPr>
                      <a:r>
                        <a:rPr lang="en-US" sz="1400" kern="100">
                          <a:effectLst/>
                        </a:rPr>
                        <a:t>0.6.0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刘雨霏、刘晓倩、杨智麟、胡方正、张光程</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2018-11-19</a:t>
                      </a:r>
                      <a:r>
                        <a:rPr lang="zh-CN" sz="1400" kern="100">
                          <a:effectLst/>
                        </a:rPr>
                        <a:t>至</a:t>
                      </a:r>
                      <a:r>
                        <a:rPr lang="en-US" sz="1400" kern="100">
                          <a:effectLst/>
                        </a:rPr>
                        <a:t>2018-11-23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对需求计划进行</a:t>
                      </a:r>
                      <a:r>
                        <a:rPr lang="en-US" sz="1400" kern="100">
                          <a:effectLst/>
                        </a:rPr>
                        <a:t>logo</a:t>
                      </a:r>
                      <a:r>
                        <a:rPr lang="zh-CN" sz="1400" kern="100">
                          <a:effectLst/>
                        </a:rPr>
                        <a:t>的增加</a:t>
                      </a:r>
                      <a:endParaRPr lang="zh-CN" sz="1400" kern="100">
                        <a:effectLst/>
                        <a:latin typeface="Times New Roman"/>
                        <a:ea typeface="宋体"/>
                      </a:endParaRPr>
                    </a:p>
                  </a:txBody>
                  <a:tcPr marL="68580" marR="68580" marT="0" marB="0"/>
                </a:tc>
                <a:extLst>
                  <a:ext uri="{0D108BD9-81ED-4DB2-BD59-A6C34878D82A}">
                    <a16:rowId xmlns:a16="http://schemas.microsoft.com/office/drawing/2014/main" val="10006"/>
                  </a:ext>
                </a:extLst>
              </a:tr>
              <a:tr h="452158">
                <a:tc>
                  <a:txBody>
                    <a:bodyPr/>
                    <a:lstStyle/>
                    <a:p>
                      <a:pPr algn="just">
                        <a:spcAft>
                          <a:spcPts val="0"/>
                        </a:spcAft>
                      </a:pPr>
                      <a:r>
                        <a:rPr lang="en-US" sz="1400" kern="100">
                          <a:effectLst/>
                        </a:rPr>
                        <a:t>0.7.0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刘雨霏、刘晓倩、杨智麟、胡方正、张光程</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2018-11-23</a:t>
                      </a:r>
                      <a:r>
                        <a:rPr lang="zh-CN" sz="1400" kern="100">
                          <a:effectLst/>
                        </a:rPr>
                        <a:t>至</a:t>
                      </a:r>
                      <a:r>
                        <a:rPr lang="en-US" sz="1400" kern="100">
                          <a:effectLst/>
                        </a:rPr>
                        <a:t>2018-11-29</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根据评审对需求计划进一步修改</a:t>
                      </a:r>
                      <a:endParaRPr lang="zh-CN" sz="1400" kern="100" dirty="0">
                        <a:effectLst/>
                        <a:latin typeface="Times New Roman"/>
                        <a:ea typeface="宋体"/>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pic>
        <p:nvPicPr>
          <p:cNvPr id="4" name="Picture 3">
            <a:extLst>
              <a:ext uri="{FF2B5EF4-FFF2-40B4-BE49-F238E27FC236}">
                <a16:creationId xmlns:a16="http://schemas.microsoft.com/office/drawing/2014/main" id="{0AC00230-D92C-5046-A7CD-B988E2F07095}"/>
              </a:ext>
            </a:extLst>
          </p:cNvPr>
          <p:cNvPicPr>
            <a:picLocks noChangeAspect="1"/>
          </p:cNvPicPr>
          <p:nvPr/>
        </p:nvPicPr>
        <p:blipFill>
          <a:blip r:embed="rId3"/>
          <a:stretch>
            <a:fillRect/>
          </a:stretch>
        </p:blipFill>
        <p:spPr>
          <a:xfrm>
            <a:off x="755735" y="871740"/>
            <a:ext cx="7488520" cy="4171140"/>
          </a:xfrm>
          <a:prstGeom prst="rect">
            <a:avLst/>
          </a:prstGeom>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第九次系统分析会议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a:solidFill>
                  <a:srgbClr val="000000"/>
                </a:solidFill>
                <a:latin typeface="Calibri" pitchFamily="34" charset="0"/>
                <a:sym typeface="Calibri" pitchFamily="34" charset="0"/>
              </a:rPr>
              <a:t>0.4.docx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0.7.docx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0.7.docx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a:solidFill>
                  <a:srgbClr val="000000"/>
                </a:solidFill>
                <a:latin typeface="Calibri" pitchFamily="34" charset="0"/>
                <a:sym typeface="Calibri" pitchFamily="34" charset="0"/>
              </a:rPr>
              <a:t>0.7.docx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a:solidFill>
                  <a:srgbClr val="000000"/>
                </a:solidFill>
                <a:latin typeface="Calibri" pitchFamily="34" charset="0"/>
              </a:rPr>
              <a:t>整合及修改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张光程</a:t>
            </a:r>
            <a:r>
              <a:rPr lang="en-US" altLang="zh-CN" sz="1600" b="1" dirty="0">
                <a:solidFill>
                  <a:srgbClr val="000000"/>
                </a:solidFill>
                <a:latin typeface="Calibri" pitchFamily="34" charset="0"/>
              </a:rPr>
              <a:t>		94</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需求工程计划文档书写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刘晓倩  </a:t>
            </a:r>
            <a:r>
              <a:rPr lang="en-US" altLang="zh-CN" sz="1600" b="1" dirty="0">
                <a:solidFill>
                  <a:srgbClr val="000000"/>
                </a:solidFill>
                <a:latin typeface="Calibri" pitchFamily="34" charset="0"/>
              </a:rPr>
              <a:t>		92</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en-US" altLang="zh-CN" sz="1600" b="1" dirty="0" err="1">
                <a:solidFill>
                  <a:srgbClr val="000000"/>
                </a:solidFill>
                <a:latin typeface="Calibri" pitchFamily="34" charset="0"/>
              </a:rPr>
              <a:t>Git</a:t>
            </a:r>
            <a:r>
              <a:rPr lang="zh-CN" altLang="en-US" sz="1600" b="1" dirty="0">
                <a:solidFill>
                  <a:srgbClr val="000000"/>
                </a:solidFill>
                <a:latin typeface="Calibri" pitchFamily="34" charset="0"/>
              </a:rPr>
              <a:t>配置管理</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胡方正</a:t>
            </a:r>
            <a:r>
              <a:rPr lang="en-US" altLang="zh-CN" sz="1600" b="1" dirty="0">
                <a:solidFill>
                  <a:srgbClr val="000000"/>
                </a:solidFill>
                <a:latin typeface="Calibri" pitchFamily="34" charset="0"/>
              </a:rPr>
              <a:t>                                       90</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甘特图绘制及更新</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杨智麟</a:t>
            </a:r>
            <a:r>
              <a:rPr lang="en-US" altLang="zh-CN" sz="1600" b="1" dirty="0">
                <a:solidFill>
                  <a:srgbClr val="000000"/>
                </a:solidFill>
                <a:latin typeface="Calibri" pitchFamily="34" charset="0"/>
              </a:rPr>
              <a:t>		89</a:t>
            </a:r>
            <a:r>
              <a:rPr lang="zh-CN" altLang="en-US" sz="1600" b="1" dirty="0">
                <a:solidFill>
                  <a:srgbClr val="000000"/>
                </a:solidFill>
                <a:latin typeface="Calibri" pitchFamily="34" charset="0"/>
              </a:rPr>
              <a:t>分</a:t>
            </a:r>
            <a:r>
              <a:rPr lang="en-US" altLang="zh-CN" sz="1600" b="1" dirty="0">
                <a:solidFill>
                  <a:srgbClr val="000000"/>
                </a:solidFill>
                <a:latin typeface="Calibri" pitchFamily="34" charset="0"/>
              </a:rPr>
              <a:t>	</a:t>
            </a:r>
          </a:p>
          <a:p>
            <a:pPr>
              <a:lnSpc>
                <a:spcPct val="150000"/>
              </a:lnSpc>
            </a:pPr>
            <a:r>
              <a:rPr lang="en-US" altLang="zh-CN" sz="1600" b="1" dirty="0">
                <a:solidFill>
                  <a:srgbClr val="000000"/>
                </a:solidFill>
                <a:latin typeface="Calibri" pitchFamily="34" charset="0"/>
              </a:rPr>
              <a:t>LRC</a:t>
            </a:r>
            <a:r>
              <a:rPr lang="zh-CN" altLang="en-US" sz="1600" b="1" dirty="0">
                <a:solidFill>
                  <a:srgbClr val="000000"/>
                </a:solidFill>
                <a:latin typeface="Calibri" pitchFamily="34" charset="0"/>
              </a:rPr>
              <a:t>及</a:t>
            </a:r>
            <a:r>
              <a:rPr lang="en-US" altLang="zh-CN" sz="1600" b="1" dirty="0">
                <a:solidFill>
                  <a:srgbClr val="000000"/>
                </a:solidFill>
                <a:latin typeface="Calibri" pitchFamily="34" charset="0"/>
              </a:rPr>
              <a:t>OBS</a:t>
            </a:r>
            <a:r>
              <a:rPr lang="zh-CN" altLang="en-US" sz="1600" b="1" dirty="0">
                <a:solidFill>
                  <a:srgbClr val="000000"/>
                </a:solidFill>
                <a:latin typeface="Calibri" pitchFamily="34" charset="0"/>
              </a:rPr>
              <a:t>图的修改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刘雨霏</a:t>
            </a:r>
            <a:r>
              <a:rPr lang="en-US" altLang="zh-CN" sz="1600" b="1" dirty="0">
                <a:solidFill>
                  <a:srgbClr val="000000"/>
                </a:solidFill>
                <a:latin typeface="Calibri" pitchFamily="34" charset="0"/>
              </a:rPr>
              <a:t>		87</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2018/11/25</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62</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63</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2018/11/25</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a16="http://schemas.microsoft.com/office/drawing/2014/main" val="20000"/>
                    </a:ext>
                  </a:extLst>
                </a:gridCol>
                <a:gridCol w="1883414">
                  <a:extLst>
                    <a:ext uri="{9D8B030D-6E8A-4147-A177-3AD203B41FA5}">
                      <a16:colId xmlns:a16="http://schemas.microsoft.com/office/drawing/2014/main" val="20001"/>
                    </a:ext>
                  </a:extLst>
                </a:gridCol>
                <a:gridCol w="1884342">
                  <a:extLst>
                    <a:ext uri="{9D8B030D-6E8A-4147-A177-3AD203B41FA5}">
                      <a16:colId xmlns:a16="http://schemas.microsoft.com/office/drawing/2014/main" val="20002"/>
                    </a:ext>
                  </a:extLst>
                </a:gridCol>
                <a:gridCol w="2485396">
                  <a:extLst>
                    <a:ext uri="{9D8B030D-6E8A-4147-A177-3AD203B41FA5}">
                      <a16:colId xmlns:a16="http://schemas.microsoft.com/office/drawing/2014/main"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理四</a:t>
                      </a:r>
                      <a:r>
                        <a:rPr lang="en-US" sz="1600" kern="100" dirty="0">
                          <a:effectLst/>
                        </a:rPr>
                        <a:t>506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02"/>
                  </a:ext>
                </a:extLst>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19967306561</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3"/>
                  </a:ext>
                </a:extLst>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17376509845</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13567041998</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13566567970</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7"/>
                  </a:ext>
                </a:extLst>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13588012651</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8"/>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a16="http://schemas.microsoft.com/office/drawing/2014/main"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a16="http://schemas.microsoft.com/office/drawing/2014/main" val="20000"/>
                    </a:ext>
                  </a:extLst>
                </a:gridCol>
                <a:gridCol w="1349381">
                  <a:extLst>
                    <a:ext uri="{9D8B030D-6E8A-4147-A177-3AD203B41FA5}">
                      <a16:colId xmlns:a16="http://schemas.microsoft.com/office/drawing/2014/main" val="20001"/>
                    </a:ext>
                  </a:extLst>
                </a:gridCol>
                <a:gridCol w="1512105">
                  <a:extLst>
                    <a:ext uri="{9D8B030D-6E8A-4147-A177-3AD203B41FA5}">
                      <a16:colId xmlns:a16="http://schemas.microsoft.com/office/drawing/2014/main" val="20002"/>
                    </a:ext>
                  </a:extLst>
                </a:gridCol>
                <a:gridCol w="1224085">
                  <a:extLst>
                    <a:ext uri="{9D8B030D-6E8A-4147-A177-3AD203B41FA5}">
                      <a16:colId xmlns:a16="http://schemas.microsoft.com/office/drawing/2014/main" val="20003"/>
                    </a:ext>
                  </a:extLst>
                </a:gridCol>
                <a:gridCol w="2448170">
                  <a:extLst>
                    <a:ext uri="{9D8B030D-6E8A-4147-A177-3AD203B41FA5}">
                      <a16:colId xmlns:a16="http://schemas.microsoft.com/office/drawing/2014/main"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a16="http://schemas.microsoft.com/office/drawing/2014/main"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a16="http://schemas.microsoft.com/office/drawing/2014/main"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2018/11/25</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1147</TotalTime>
  <Pages>0</Pages>
  <Words>4008</Words>
  <Characters>0</Characters>
  <Application>Microsoft Office PowerPoint</Application>
  <DocSecurity>0</DocSecurity>
  <PresentationFormat>全屏显示(16:9)</PresentationFormat>
  <Lines>0</Lines>
  <Paragraphs>849</Paragraphs>
  <Slides>63</Slides>
  <Notes>63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63</vt:i4>
      </vt:variant>
    </vt:vector>
  </HeadingPairs>
  <TitlesOfParts>
    <vt:vector size="70" baseType="lpstr">
      <vt:lpstr>HelveticaNeueLT Pro 35 Th</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一川梅子 黄时雨</cp:lastModifiedBy>
  <cp:revision>387</cp:revision>
  <dcterms:created xsi:type="dcterms:W3CDTF">2014-07-25T06:09:36Z</dcterms:created>
  <dcterms:modified xsi:type="dcterms:W3CDTF">2018-11-25T12:43:49Z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