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pPr/>
          </a:p>
        </p:txBody>
      </p:sp>
      <p:sp>
        <p:nvSpPr>
          <p:cNvPr id="12"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13"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4"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pP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105" name="Title Text"/>
          <p:cNvSpPr txBox="1"/>
          <p:nvPr>
            <p:ph type="title"/>
          </p:nvPr>
        </p:nvSpPr>
        <p:spPr>
          <a:xfrm>
            <a:off x="1024127" y="585216"/>
            <a:ext cx="9720073" cy="1499617"/>
          </a:xfrm>
          <a:prstGeom prst="rect">
            <a:avLst/>
          </a:prstGeom>
        </p:spPr>
        <p:txBody>
          <a:bodyPr/>
          <a:lstStyle/>
          <a:p>
            <a:pPr/>
            <a:r>
              <a:t>Title Text</a:t>
            </a:r>
          </a:p>
        </p:txBody>
      </p:sp>
      <p:sp>
        <p:nvSpPr>
          <p:cNvPr id="106" name="Body Level One…"/>
          <p:cNvSpPr txBox="1"/>
          <p:nvPr>
            <p:ph type="body" idx="1"/>
          </p:nvPr>
        </p:nvSpPr>
        <p:spPr>
          <a:xfrm>
            <a:off x="1024127" y="2286000"/>
            <a:ext cx="9720075"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4" name="Title Text"/>
          <p:cNvSpPr txBox="1"/>
          <p:nvPr>
            <p:ph type="title"/>
          </p:nvPr>
        </p:nvSpPr>
        <p:spPr>
          <a:xfrm>
            <a:off x="8724900" y="762000"/>
            <a:ext cx="2628901" cy="5410200"/>
          </a:xfrm>
          <a:prstGeom prst="rect">
            <a:avLst/>
          </a:prstGeom>
        </p:spPr>
        <p:txBody>
          <a:bodyPr/>
          <a:lstStyle/>
          <a:p>
            <a:pPr/>
            <a:r>
              <a:t>Title Text</a:t>
            </a:r>
          </a:p>
        </p:txBody>
      </p:sp>
      <p:sp>
        <p:nvSpPr>
          <p:cNvPr id="115" name="Body Level One…"/>
          <p:cNvSpPr txBox="1"/>
          <p:nvPr>
            <p:ph type="body" idx="1"/>
          </p:nvPr>
        </p:nvSpPr>
        <p:spPr>
          <a:xfrm>
            <a:off x="990600" y="762000"/>
            <a:ext cx="7581901" cy="5410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4" y="515828"/>
            <a:ext cx="914401" cy="1"/>
          </a:xfrm>
          <a:prstGeom prst="line">
            <a:avLst/>
          </a:prstGeom>
          <a:ln w="19050">
            <a:solidFill>
              <a:schemeClr val="accent1"/>
            </a:solidFill>
          </a:ln>
        </p:spPr>
        <p:txBody>
          <a:bodyPr lIns="45719" rIns="45719"/>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24" name="Title Text"/>
          <p:cNvSpPr txBox="1"/>
          <p:nvPr>
            <p:ph type="title"/>
          </p:nvPr>
        </p:nvSpPr>
        <p:spPr>
          <a:xfrm>
            <a:off x="1024127" y="585216"/>
            <a:ext cx="9720073" cy="1499617"/>
          </a:xfrm>
          <a:prstGeom prst="rect">
            <a:avLst/>
          </a:prstGeom>
        </p:spPr>
        <p:txBody>
          <a:bodyPr/>
          <a:lstStyle/>
          <a:p>
            <a:pPr/>
            <a:r>
              <a:t>Title Text</a:t>
            </a:r>
          </a:p>
        </p:txBody>
      </p:sp>
      <p:sp>
        <p:nvSpPr>
          <p:cNvPr id="25" name="Body Level One…"/>
          <p:cNvSpPr txBox="1"/>
          <p:nvPr>
            <p:ph type="body" idx="1"/>
          </p:nvPr>
        </p:nvSpPr>
        <p:spPr>
          <a:xfrm>
            <a:off x="1024127" y="2286000"/>
            <a:ext cx="9720075"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pPr/>
          </a:p>
        </p:txBody>
      </p:sp>
      <p:sp>
        <p:nvSpPr>
          <p:cNvPr id="34"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35"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36"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46" name="Title Text"/>
          <p:cNvSpPr txBox="1"/>
          <p:nvPr>
            <p:ph type="title"/>
          </p:nvPr>
        </p:nvSpPr>
        <p:spPr>
          <a:xfrm>
            <a:off x="1024127" y="585216"/>
            <a:ext cx="9720073" cy="1499617"/>
          </a:xfrm>
          <a:prstGeom prst="rect">
            <a:avLst/>
          </a:prstGeom>
        </p:spPr>
        <p:txBody>
          <a:bodyPr/>
          <a:lstStyle/>
          <a:p>
            <a:pPr/>
            <a:r>
              <a:t>Title Text</a:t>
            </a:r>
          </a:p>
        </p:txBody>
      </p:sp>
      <p:sp>
        <p:nvSpPr>
          <p:cNvPr id="47" name="Body Level One…"/>
          <p:cNvSpPr txBox="1"/>
          <p:nvPr>
            <p:ph type="body" sz="half" idx="1"/>
          </p:nvPr>
        </p:nvSpPr>
        <p:spPr>
          <a:xfrm>
            <a:off x="1024127" y="2286000"/>
            <a:ext cx="4754880"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56" name="Title Text"/>
          <p:cNvSpPr txBox="1"/>
          <p:nvPr>
            <p:ph type="title"/>
          </p:nvPr>
        </p:nvSpPr>
        <p:spPr>
          <a:xfrm>
            <a:off x="1024127" y="585216"/>
            <a:ext cx="9720073" cy="1499617"/>
          </a:xfrm>
          <a:prstGeom prst="rect">
            <a:avLst/>
          </a:prstGeom>
        </p:spPr>
        <p:txBody>
          <a:bodyPr/>
          <a:lstStyle/>
          <a:p>
            <a:pPr/>
            <a:r>
              <a:t>Title Text</a:t>
            </a:r>
          </a:p>
        </p:txBody>
      </p:sp>
      <p:sp>
        <p:nvSpPr>
          <p:cNvPr id="57" name="Body Level One…"/>
          <p:cNvSpPr txBox="1"/>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67" name="Title Text"/>
          <p:cNvSpPr txBox="1"/>
          <p:nvPr>
            <p:ph type="title"/>
          </p:nvPr>
        </p:nvSpPr>
        <p:spPr>
          <a:xfrm>
            <a:off x="1024127" y="585216"/>
            <a:ext cx="9720073" cy="1499617"/>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83" name="Title Text"/>
          <p:cNvSpPr txBox="1"/>
          <p:nvPr>
            <p:ph type="title"/>
          </p:nvPr>
        </p:nvSpPr>
        <p:spPr>
          <a:xfrm>
            <a:off x="1024127" y="471509"/>
            <a:ext cx="4389122" cy="1737361"/>
          </a:xfrm>
          <a:prstGeom prst="rect">
            <a:avLst/>
          </a:prstGeom>
        </p:spPr>
        <p:txBody>
          <a:bodyPr/>
          <a:lstStyle>
            <a:lvl1pPr>
              <a:defRPr sz="4000"/>
            </a:lvl1pPr>
          </a:lstStyle>
          <a:p>
            <a:pPr/>
            <a:r>
              <a:t>Title Text</a:t>
            </a:r>
          </a:p>
        </p:txBody>
      </p:sp>
      <p:sp>
        <p:nvSpPr>
          <p:cNvPr id="84" name="Body Level One…"/>
          <p:cNvSpPr txBox="1"/>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94" name="Picture Placeholder 2"/>
          <p:cNvSpPr/>
          <p:nvPr>
            <p:ph type="pic" idx="13"/>
          </p:nvPr>
        </p:nvSpPr>
        <p:spPr>
          <a:xfrm>
            <a:off x="0" y="-2"/>
            <a:ext cx="12188953" cy="4572001"/>
          </a:xfrm>
          <a:prstGeom prst="rect">
            <a:avLst/>
          </a:prstGeom>
        </p:spPr>
        <p:txBody>
          <a:bodyPr lIns="91439" rIns="91439">
            <a:noAutofit/>
          </a:bodyPr>
          <a:lstStyle/>
          <a:p>
            <a:pPr/>
          </a:p>
        </p:txBody>
      </p:sp>
      <p:sp>
        <p:nvSpPr>
          <p:cNvPr id="95"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837333" y="6492294"/>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b="0" baseline="0" cap="none" i="0" spc="0" strike="noStrike" sz="2200" u="none">
          <a:ln>
            <a:noFill/>
          </a:ln>
          <a:solidFill>
            <a:srgbClr val="000000"/>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ook.douban.com/search/Robert%20Reimann" TargetMode="External"/><Relationship Id="rId3" Type="http://schemas.openxmlformats.org/officeDocument/2006/relationships/hyperlink" Target="https://book.douban.com/search/David%20Cronin"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ctrTitle"/>
          </p:nvPr>
        </p:nvSpPr>
        <p:spPr>
          <a:xfrm>
            <a:off x="8126311" y="4989785"/>
            <a:ext cx="4194314" cy="1463041"/>
          </a:xfrm>
          <a:prstGeom prst="rect">
            <a:avLst/>
          </a:prstGeom>
        </p:spPr>
        <p:txBody>
          <a:bodyPr/>
          <a:lstStyle>
            <a:lvl1pPr algn="ctr"/>
          </a:lstStyle>
          <a:p>
            <a:pPr/>
            <a:r>
              <a:t>界面原型</a:t>
            </a:r>
          </a:p>
        </p:txBody>
      </p:sp>
      <p:sp>
        <p:nvSpPr>
          <p:cNvPr id="127" name="Subtitle 2"/>
          <p:cNvSpPr txBox="1"/>
          <p:nvPr>
            <p:ph type="subTitle" sz="quarter" idx="1"/>
          </p:nvPr>
        </p:nvSpPr>
        <p:spPr>
          <a:xfrm>
            <a:off x="243204" y="4989785"/>
            <a:ext cx="7596810" cy="1463041"/>
          </a:xfrm>
          <a:prstGeom prst="rect">
            <a:avLst/>
          </a:prstGeom>
        </p:spPr>
        <p:txBody>
          <a:bodyPr/>
          <a:lstStyle/>
          <a:p>
            <a:pPr>
              <a:defRPr sz="2400"/>
            </a:pPr>
            <a:r>
              <a:t>PRD2018-G02</a:t>
            </a:r>
          </a:p>
          <a:p>
            <a:pPr>
              <a:defRPr sz="2400"/>
            </a:pPr>
            <a:r>
              <a:rPr>
                <a:latin typeface="+mn-lt"/>
                <a:ea typeface="+mn-ea"/>
                <a:cs typeface="+mn-cs"/>
                <a:sym typeface="Helvetica"/>
              </a:rPr>
              <a:t>小组成员：张光程（组长）、胡方正、刘晓倩、刘雨霏、杨智麟</a:t>
            </a:r>
          </a:p>
        </p:txBody>
      </p:sp>
      <p:sp>
        <p:nvSpPr>
          <p:cNvPr id="128" name="Slide Number"/>
          <p:cNvSpPr txBox="1"/>
          <p:nvPr>
            <p:ph type="sldNum" sz="quarter" idx="4294967295"/>
          </p:nvPr>
        </p:nvSpPr>
        <p:spPr>
          <a:xfrm>
            <a:off x="10837333" y="6466894"/>
            <a:ext cx="202243" cy="281941"/>
          </a:xfrm>
          <a:prstGeom prst="rect">
            <a:avLst/>
          </a:prstGeom>
          <a:extLst>
            <a:ext uri="{C572A759-6A51-4108-AA02-DFA0A04FC94B}">
              <ma14:wrappingTextBoxFlag xmlns:ma14="http://schemas.microsoft.com/office/mac/drawingml/2011/main" val="1"/>
            </a:ext>
          </a:extLst>
        </p:spPr>
        <p:txBody>
          <a:bodyPr/>
          <a:lstStyle>
            <a:lvl1pPr>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77" name="Content Placeholder 2"/>
          <p:cNvSpPr txBox="1"/>
          <p:nvPr>
            <p:ph type="body" idx="1"/>
          </p:nvPr>
        </p:nvSpPr>
        <p:spPr>
          <a:xfrm>
            <a:off x="1024127" y="2286000"/>
            <a:ext cx="9720075" cy="4023360"/>
          </a:xfrm>
          <a:prstGeom prst="rect">
            <a:avLst/>
          </a:prstGeom>
        </p:spPr>
        <p:txBody>
          <a:bodyPr/>
          <a:lstStyle/>
          <a:p>
            <a:pPr marL="87782" indent="-87782" defTabSz="877823">
              <a:spcBef>
                <a:spcPts val="1100"/>
              </a:spcBef>
              <a:defRPr b="1" sz="2112"/>
            </a:pPr>
            <a:r>
              <a:t>建模</a:t>
            </a:r>
          </a:p>
          <a:p>
            <a:pPr marL="87782" indent="-87782" defTabSz="877823">
              <a:spcBef>
                <a:spcPts val="1100"/>
              </a:spcBef>
              <a:defRPr sz="2304"/>
            </a:pPr>
            <a:r>
              <a:t>       通过上一阶段的分析，我们从中得到用户行为和工作流程模式。在建模阶段，我们将其综合到</a:t>
            </a:r>
            <a:r>
              <a:rPr b="1"/>
              <a:t>领域模型</a:t>
            </a:r>
            <a:r>
              <a:t>和</a:t>
            </a:r>
            <a:r>
              <a:rPr b="1"/>
              <a:t>用户模型</a:t>
            </a:r>
            <a:r>
              <a:t>中。</a:t>
            </a:r>
          </a:p>
          <a:p>
            <a:pPr marL="87782" indent="-87782" defTabSz="877823">
              <a:spcBef>
                <a:spcPts val="1100"/>
              </a:spcBef>
              <a:defRPr sz="2304"/>
            </a:pPr>
          </a:p>
          <a:p>
            <a:pPr marL="87782" indent="-87782" defTabSz="877823">
              <a:spcBef>
                <a:spcPts val="1100"/>
              </a:spcBef>
              <a:defRPr b="1" sz="2304"/>
            </a:pPr>
            <a:r>
              <a:t>领域模型</a:t>
            </a:r>
            <a:r>
              <a:rPr b="0"/>
              <a:t>包括了信息流和工作流程的图表</a:t>
            </a:r>
            <a:endParaRPr b="0"/>
          </a:p>
          <a:p>
            <a:pPr marL="87782" indent="-87782" defTabSz="877823">
              <a:spcBef>
                <a:spcPts val="1100"/>
              </a:spcBef>
              <a:defRPr b="1" sz="2304"/>
            </a:pPr>
            <a:endParaRPr b="0"/>
          </a:p>
          <a:p>
            <a:pPr marL="87782" indent="-87782" defTabSz="877823">
              <a:spcBef>
                <a:spcPts val="1100"/>
              </a:spcBef>
              <a:defRPr b="1" sz="2304"/>
            </a:pPr>
            <a:r>
              <a:t>用户模型</a:t>
            </a:r>
            <a:r>
              <a:rPr b="0"/>
              <a:t>则是一种详细的经过人为加工的</a:t>
            </a:r>
            <a:r>
              <a:t>用户原型（user archetype）</a:t>
            </a:r>
            <a:r>
              <a:rPr b="0"/>
              <a:t>，它代表在使用行为、态度、目标以及动机方面有明显不同的一些用户群，这是通过在调研阶段观察并确认得到的。</a:t>
            </a:r>
          </a:p>
        </p:txBody>
      </p:sp>
      <p:sp>
        <p:nvSpPr>
          <p:cNvPr id="17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81" name="Content Placeholder 2"/>
          <p:cNvSpPr txBox="1"/>
          <p:nvPr>
            <p:ph type="body" idx="1"/>
          </p:nvPr>
        </p:nvSpPr>
        <p:spPr>
          <a:xfrm>
            <a:off x="1024127" y="2286000"/>
            <a:ext cx="9720075" cy="4023360"/>
          </a:xfrm>
          <a:prstGeom prst="rect">
            <a:avLst/>
          </a:prstGeom>
        </p:spPr>
        <p:txBody>
          <a:bodyPr/>
          <a:lstStyle/>
          <a:p>
            <a:pPr>
              <a:defRPr b="1"/>
            </a:pPr>
            <a:r>
              <a:t>实现模型（Implementation Model）</a:t>
            </a:r>
          </a:p>
          <a:p>
            <a:pPr>
              <a:defRPr b="1"/>
            </a:pPr>
            <a:r>
              <a:t>        </a:t>
            </a:r>
            <a:r>
              <a:rPr b="0"/>
              <a:t>有关程序如何实际工作的表达[1]</a:t>
            </a:r>
            <a:endParaRPr b="0"/>
          </a:p>
          <a:p>
            <a:pPr>
              <a:defRPr b="1"/>
            </a:pPr>
            <a:endParaRPr b="0"/>
          </a:p>
          <a:p>
            <a:pPr/>
            <a:r>
              <a:rPr b="1"/>
              <a:t>心理模型（Mental Model）</a:t>
            </a:r>
            <a:r>
              <a:t>：人们使用产品时，不需要了解其中复杂机构实际运转的所有细节，因此人们创造出一种认知上的简捷的解释方式。</a:t>
            </a:r>
          </a:p>
          <a:p>
            <a:pPr/>
            <a:r>
              <a:t>例如：在电影观众看来，放映机只不过是在大屏幕上投射出移动的图片而已。</a:t>
            </a:r>
          </a:p>
        </p:txBody>
      </p:sp>
      <p:sp>
        <p:nvSpPr>
          <p:cNvPr id="1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85" name="Content Placeholder 2"/>
          <p:cNvSpPr txBox="1"/>
          <p:nvPr>
            <p:ph type="body" idx="1"/>
          </p:nvPr>
        </p:nvSpPr>
        <p:spPr>
          <a:xfrm>
            <a:off x="1024127" y="2286000"/>
            <a:ext cx="9720075" cy="4023360"/>
          </a:xfrm>
          <a:prstGeom prst="rect">
            <a:avLst/>
          </a:prstGeom>
        </p:spPr>
        <p:txBody>
          <a:bodyPr/>
          <a:lstStyle/>
          <a:p>
            <a:pPr>
              <a:defRPr sz="2300"/>
            </a:pPr>
            <a:r>
              <a:t>       对于软件应用来说，实现模型和心理模型之间的差异非常明显。在这种情况下，实现的复杂性使得用户几乎不可能看到用户动作和程序反应之间存在的联系。</a:t>
            </a:r>
          </a:p>
          <a:p>
            <a:pPr>
              <a:defRPr sz="2300"/>
            </a:pPr>
          </a:p>
          <a:p>
            <a:pPr>
              <a:defRPr sz="2300"/>
            </a:pPr>
            <a:r>
              <a:t>        计算机最能够帮助人类的一个重要方面就是将复杂的过程和情况隐藏在简单的外表下，</a:t>
            </a:r>
            <a:r>
              <a:rPr b="1"/>
              <a:t>所以和用户心理模型一致的用户界面远远比仅仅能够反应出实现模型的界面要卓越的多。</a:t>
            </a:r>
          </a:p>
        </p:txBody>
      </p:sp>
      <p:sp>
        <p:nvSpPr>
          <p:cNvPr id="1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89" name="Content Placeholder 2"/>
          <p:cNvSpPr txBox="1"/>
          <p:nvPr>
            <p:ph type="body" idx="1"/>
          </p:nvPr>
        </p:nvSpPr>
        <p:spPr>
          <a:xfrm>
            <a:off x="1024127" y="2286000"/>
            <a:ext cx="9720075" cy="4023360"/>
          </a:xfrm>
          <a:prstGeom prst="rect">
            <a:avLst/>
          </a:prstGeom>
        </p:spPr>
        <p:txBody>
          <a:bodyPr/>
          <a:lstStyle/>
          <a:p>
            <a:pPr>
              <a:defRPr b="1" sz="2300"/>
            </a:pPr>
            <a:r>
              <a:t>        </a:t>
            </a:r>
            <a:r>
              <a:rPr b="0"/>
              <a:t>用研究结果来生成关于用户描述性的模型是交互设计中一种独特且强有力的工具，我们把这些</a:t>
            </a:r>
            <a:r>
              <a:t>用户模型</a:t>
            </a:r>
            <a:r>
              <a:rPr b="0"/>
              <a:t>叫做</a:t>
            </a:r>
            <a:r>
              <a:t>人物角色</a:t>
            </a:r>
            <a:r>
              <a:rPr b="0"/>
              <a:t>。</a:t>
            </a:r>
            <a:endParaRPr b="0"/>
          </a:p>
          <a:p>
            <a:pPr>
              <a:defRPr b="1" sz="2300"/>
            </a:pPr>
            <a:endParaRPr b="0"/>
          </a:p>
          <a:p>
            <a:pPr>
              <a:defRPr b="1" sz="2300"/>
            </a:pPr>
            <a:r>
              <a:rPr b="0"/>
              <a:t>        人物角色并不是真实的人，但他们是基于我们观察到的那些真实人的行为和动机，并且在整个设计过程中代表真实的人。通过人物角色，我们可以理解在特定情境下用户的目标。</a:t>
            </a:r>
          </a:p>
        </p:txBody>
      </p:sp>
      <p:sp>
        <p:nvSpPr>
          <p:cNvPr id="19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93" name="Content Placeholder 2"/>
          <p:cNvSpPr txBox="1"/>
          <p:nvPr>
            <p:ph type="body" idx="1"/>
          </p:nvPr>
        </p:nvSpPr>
        <p:spPr>
          <a:xfrm>
            <a:off x="1024127" y="2286000"/>
            <a:ext cx="9720075" cy="4023360"/>
          </a:xfrm>
          <a:prstGeom prst="rect">
            <a:avLst/>
          </a:prstGeom>
        </p:spPr>
        <p:txBody>
          <a:bodyPr/>
          <a:lstStyle/>
          <a:p>
            <a:pPr marL="87782" indent="-87782" defTabSz="877823">
              <a:spcBef>
                <a:spcPts val="1100"/>
              </a:spcBef>
              <a:defRPr b="1" sz="2208"/>
            </a:pPr>
            <a:r>
              <a:t>构造人物角色</a:t>
            </a:r>
          </a:p>
          <a:p>
            <a:pPr marL="87782" indent="-87782" defTabSz="877823">
              <a:spcBef>
                <a:spcPts val="1100"/>
              </a:spcBef>
              <a:defRPr sz="2208"/>
            </a:pPr>
            <a:r>
              <a:t>（1）发现并确定</a:t>
            </a:r>
            <a:r>
              <a:rPr b="1"/>
              <a:t>行为变量</a:t>
            </a:r>
          </a:p>
          <a:p>
            <a:pPr marL="87782" indent="-87782" defTabSz="877823">
              <a:spcBef>
                <a:spcPts val="1100"/>
              </a:spcBef>
              <a:defRPr sz="2208"/>
            </a:pPr>
            <a:r>
              <a:t>（2）将访问对象和行为变量对应起来</a:t>
            </a:r>
          </a:p>
          <a:p>
            <a:pPr marL="87782" indent="-87782" defTabSz="877823">
              <a:spcBef>
                <a:spcPts val="1100"/>
              </a:spcBef>
              <a:defRPr sz="2208"/>
            </a:pPr>
            <a:r>
              <a:t>（3）发现并确定那些显著的行为模式</a:t>
            </a:r>
          </a:p>
          <a:p>
            <a:pPr marL="87782" indent="-87782" defTabSz="877823">
              <a:spcBef>
                <a:spcPts val="1100"/>
              </a:spcBef>
              <a:defRPr sz="2208"/>
            </a:pPr>
            <a:r>
              <a:t>（4）综合各种特性和相关目标</a:t>
            </a:r>
          </a:p>
          <a:p>
            <a:pPr marL="87782" indent="-87782" defTabSz="877823">
              <a:spcBef>
                <a:spcPts val="1100"/>
              </a:spcBef>
              <a:defRPr sz="2208"/>
            </a:pPr>
            <a:r>
              <a:t>（5）检查是否有重复并且是否齐全</a:t>
            </a:r>
          </a:p>
          <a:p>
            <a:pPr marL="87782" indent="-87782" defTabSz="877823">
              <a:spcBef>
                <a:spcPts val="1100"/>
              </a:spcBef>
              <a:defRPr sz="2208"/>
            </a:pPr>
            <a:r>
              <a:t>（6）较为详细地描述属性和行为</a:t>
            </a:r>
          </a:p>
          <a:p>
            <a:pPr marL="87782" indent="-87782" defTabSz="877823">
              <a:spcBef>
                <a:spcPts val="1100"/>
              </a:spcBef>
              <a:defRPr sz="2208"/>
            </a:pPr>
            <a:r>
              <a:t>（7）指定任务角色类型。</a:t>
            </a:r>
          </a:p>
        </p:txBody>
      </p:sp>
      <p:sp>
        <p:nvSpPr>
          <p:cNvPr id="19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97" name="Content Placeholder 2"/>
          <p:cNvSpPr txBox="1"/>
          <p:nvPr>
            <p:ph type="body" idx="1"/>
          </p:nvPr>
        </p:nvSpPr>
        <p:spPr>
          <a:xfrm>
            <a:off x="1024127" y="2286000"/>
            <a:ext cx="9720075" cy="4023360"/>
          </a:xfrm>
          <a:prstGeom prst="rect">
            <a:avLst/>
          </a:prstGeom>
        </p:spPr>
        <p:txBody>
          <a:bodyPr/>
          <a:lstStyle/>
          <a:p>
            <a:pPr>
              <a:defRPr b="1" sz="2300"/>
            </a:pPr>
            <a:r>
              <a:t>行为变量一般包括：</a:t>
            </a:r>
          </a:p>
          <a:p>
            <a:pPr>
              <a:defRPr sz="2300"/>
            </a:pPr>
            <a:r>
              <a:t>       活动：用户做什么，做的频率和工作量</a:t>
            </a:r>
          </a:p>
          <a:p>
            <a:pPr lvl="3" marL="548640" indent="-91440">
              <a:buChar char=" "/>
              <a:defRPr sz="2300"/>
            </a:pPr>
            <a:r>
              <a:t> 态度：如何看待产品和技术</a:t>
            </a:r>
          </a:p>
          <a:p>
            <a:pPr lvl="3" marL="548640" indent="-91440">
              <a:buChar char=" "/>
              <a:defRPr sz="2300"/>
            </a:pPr>
            <a:r>
              <a:t> 能力：用户的学习能力</a:t>
            </a:r>
          </a:p>
          <a:p>
            <a:pPr lvl="3" marL="548640" indent="-91440">
              <a:buChar char=" "/>
              <a:defRPr sz="2300"/>
            </a:pPr>
            <a:r>
              <a:t> 动机：用户为何会从事该产品领域范围的工作</a:t>
            </a:r>
          </a:p>
          <a:p>
            <a:pPr lvl="3" marL="548640" indent="-91440">
              <a:buChar char=" "/>
              <a:defRPr sz="2300"/>
            </a:pPr>
            <a:r>
              <a:t> 技能：用户在产品领域和技术范围内的技能</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201" name="Content Placeholder 2"/>
          <p:cNvSpPr txBox="1"/>
          <p:nvPr>
            <p:ph type="body" idx="1"/>
          </p:nvPr>
        </p:nvSpPr>
        <p:spPr>
          <a:xfrm>
            <a:off x="1024127" y="2286000"/>
            <a:ext cx="9720075" cy="4023360"/>
          </a:xfrm>
          <a:prstGeom prst="rect">
            <a:avLst/>
          </a:prstGeom>
        </p:spPr>
        <p:txBody>
          <a:bodyPr/>
          <a:lstStyle/>
          <a:p>
            <a:pPr>
              <a:defRPr b="1" sz="2300"/>
            </a:pPr>
            <a:r>
              <a:t>将访问对象和行为变量对应起来</a:t>
            </a:r>
          </a:p>
          <a:p>
            <a:pPr>
              <a:defRPr b="1" sz="2300"/>
            </a:pPr>
          </a:p>
        </p:txBody>
      </p:sp>
      <p:pic>
        <p:nvPicPr>
          <p:cNvPr id="202" name="Screenshot 2018-11-04 at 5.10.08 PM.png" descr="Screenshot 2018-11-04 at 5.10.08 PM.png"/>
          <p:cNvPicPr>
            <a:picLocks noChangeAspect="1"/>
          </p:cNvPicPr>
          <p:nvPr/>
        </p:nvPicPr>
        <p:blipFill>
          <a:blip r:embed="rId2">
            <a:extLst/>
          </a:blip>
          <a:stretch>
            <a:fillRect/>
          </a:stretch>
        </p:blipFill>
        <p:spPr>
          <a:xfrm>
            <a:off x="1118973" y="3063778"/>
            <a:ext cx="9954054" cy="3287786"/>
          </a:xfrm>
          <a:prstGeom prst="rect">
            <a:avLst/>
          </a:prstGeom>
          <a:ln w="12700">
            <a:miter lim="400000"/>
          </a:ln>
        </p:spPr>
      </p:pic>
      <p:sp>
        <p:nvSpPr>
          <p:cNvPr id="203" name="[1]"/>
          <p:cNvSpPr txBox="1"/>
          <p:nvPr/>
        </p:nvSpPr>
        <p:spPr>
          <a:xfrm>
            <a:off x="10829807" y="2803342"/>
            <a:ext cx="354173"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a:t>
            </a:r>
          </a:p>
        </p:txBody>
      </p:sp>
      <p:sp>
        <p:nvSpPr>
          <p:cNvPr id="2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07" name="Content Placeholder 2"/>
          <p:cNvSpPr txBox="1"/>
          <p:nvPr>
            <p:ph type="body" idx="1"/>
          </p:nvPr>
        </p:nvSpPr>
        <p:spPr>
          <a:xfrm>
            <a:off x="1024127" y="2286000"/>
            <a:ext cx="9720075" cy="4023360"/>
          </a:xfrm>
          <a:prstGeom prst="rect">
            <a:avLst/>
          </a:prstGeom>
        </p:spPr>
        <p:txBody>
          <a:bodyPr/>
          <a:lstStyle/>
          <a:p>
            <a:pPr>
              <a:defRPr b="1"/>
            </a:pPr>
            <a:r>
              <a:t>需求定义（Requirements Definition）</a:t>
            </a:r>
          </a:p>
          <a:p>
            <a:pPr/>
            <a:r>
              <a:t>对每一个界面/首要人物角色来说，在需求定义阶段中的设计过程中要分析人物角色数据和功能性需求。在不同情境中，基于人物 角色目标、行为及与其他人物角色的交互来对这些数据和需求进行优先级排序。</a:t>
            </a:r>
          </a:p>
          <a:p>
            <a:pPr/>
          </a:p>
          <a:p>
            <a:pPr/>
          </a:p>
        </p:txBody>
      </p:sp>
      <p:sp>
        <p:nvSpPr>
          <p:cNvPr id="20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11" name="Content Placeholder 2"/>
          <p:cNvSpPr txBox="1"/>
          <p:nvPr>
            <p:ph type="body" sz="quarter" idx="1"/>
          </p:nvPr>
        </p:nvSpPr>
        <p:spPr>
          <a:xfrm>
            <a:off x="1024127" y="2286000"/>
            <a:ext cx="9720075" cy="1499617"/>
          </a:xfrm>
          <a:prstGeom prst="rect">
            <a:avLst/>
          </a:prstGeom>
        </p:spPr>
        <p:txBody>
          <a:bodyPr/>
          <a:lstStyle/>
          <a:p>
            <a:pPr/>
            <a:r>
              <a:t>主要工作：</a:t>
            </a:r>
          </a:p>
          <a:p>
            <a:pPr/>
          </a:p>
        </p:txBody>
      </p:sp>
      <p:pic>
        <p:nvPicPr>
          <p:cNvPr id="212" name="Screenshot 2018-11-04 at 10.48.50 AM.png" descr="Screenshot 2018-11-04 at 10.48.50 AM.png"/>
          <p:cNvPicPr>
            <a:picLocks noChangeAspect="1"/>
          </p:cNvPicPr>
          <p:nvPr/>
        </p:nvPicPr>
        <p:blipFill>
          <a:blip r:embed="rId2">
            <a:extLst/>
          </a:blip>
          <a:stretch>
            <a:fillRect/>
          </a:stretch>
        </p:blipFill>
        <p:spPr>
          <a:xfrm>
            <a:off x="1803414" y="3026567"/>
            <a:ext cx="8161500" cy="3361569"/>
          </a:xfrm>
          <a:prstGeom prst="rect">
            <a:avLst/>
          </a:prstGeom>
          <a:ln w="12700">
            <a:miter lim="400000"/>
          </a:ln>
        </p:spPr>
      </p:pic>
      <p:sp>
        <p:nvSpPr>
          <p:cNvPr id="2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16" name="Content Placeholder 2"/>
          <p:cNvSpPr txBox="1"/>
          <p:nvPr>
            <p:ph type="body" idx="1"/>
          </p:nvPr>
        </p:nvSpPr>
        <p:spPr>
          <a:xfrm>
            <a:off x="1024127" y="2286000"/>
            <a:ext cx="9720075" cy="3783830"/>
          </a:xfrm>
          <a:prstGeom prst="rect">
            <a:avLst/>
          </a:prstGeom>
        </p:spPr>
        <p:txBody>
          <a:bodyPr/>
          <a:lstStyle/>
          <a:p>
            <a:pPr marL="91440" indent="-91440">
              <a:defRPr b="1" sz="2300"/>
            </a:pPr>
            <a:r>
              <a:t>场景剧本（Scenario）：</a:t>
            </a:r>
          </a:p>
          <a:p>
            <a:pPr>
              <a:defRPr sz="2300"/>
            </a:pPr>
            <a:r>
              <a:rPr b="1"/>
              <a:t>基于人物角色的场景剧本</a:t>
            </a:r>
            <a:r>
              <a:t>：一个或者多个人物角色的简明叙述性描述，以某个用户角色通过一个故事描述其理想体验开始设计。</a:t>
            </a:r>
          </a:p>
        </p:txBody>
      </p:sp>
      <p:sp>
        <p:nvSpPr>
          <p:cNvPr id="21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1024128" y="585216"/>
            <a:ext cx="9720072" cy="1499617"/>
          </a:xfrm>
          <a:prstGeom prst="rect">
            <a:avLst/>
          </a:prstGeom>
        </p:spPr>
        <p:txBody>
          <a:bodyPr/>
          <a:lstStyle/>
          <a:p>
            <a:pPr/>
            <a:r>
              <a:t>Content</a:t>
            </a:r>
          </a:p>
        </p:txBody>
      </p:sp>
      <p:sp>
        <p:nvSpPr>
          <p:cNvPr id="131" name="Content Placeholder 2"/>
          <p:cNvSpPr txBox="1"/>
          <p:nvPr>
            <p:ph type="body" sz="half" idx="1"/>
          </p:nvPr>
        </p:nvSpPr>
        <p:spPr>
          <a:xfrm>
            <a:off x="7292164" y="2286000"/>
            <a:ext cx="4899837" cy="4023360"/>
          </a:xfrm>
          <a:prstGeom prst="rect">
            <a:avLst/>
          </a:prstGeom>
        </p:spPr>
        <p:txBody>
          <a:bodyPr/>
          <a:lstStyle/>
          <a:p>
            <a:pPr marL="87782" indent="-87782" defTabSz="877823">
              <a:spcBef>
                <a:spcPts val="1100"/>
              </a:spcBef>
              <a:defRPr sz="2304"/>
            </a:pPr>
            <a:r>
              <a:t>1、目标导向设计概述</a:t>
            </a:r>
          </a:p>
          <a:p>
            <a:pPr marL="87782" indent="-87782" defTabSz="877823">
              <a:spcBef>
                <a:spcPts val="1100"/>
              </a:spcBef>
              <a:defRPr sz="2304"/>
            </a:pPr>
            <a:r>
              <a:t>2、研究阶段</a:t>
            </a:r>
          </a:p>
          <a:p>
            <a:pPr marL="87782" indent="-87782" defTabSz="877823">
              <a:spcBef>
                <a:spcPts val="1100"/>
              </a:spcBef>
              <a:defRPr sz="2304"/>
            </a:pPr>
            <a:r>
              <a:t>3、建模阶段</a:t>
            </a:r>
          </a:p>
          <a:p>
            <a:pPr marL="87782" indent="-87782" defTabSz="877823">
              <a:spcBef>
                <a:spcPts val="1100"/>
              </a:spcBef>
              <a:defRPr sz="2304"/>
            </a:pPr>
            <a:r>
              <a:t>4、需求定义阶段</a:t>
            </a:r>
          </a:p>
          <a:p>
            <a:pPr marL="87782" indent="-87782" defTabSz="877823">
              <a:spcBef>
                <a:spcPts val="1100"/>
              </a:spcBef>
              <a:defRPr sz="2304"/>
            </a:pPr>
            <a:r>
              <a:t>5、框架定义阶段</a:t>
            </a:r>
          </a:p>
          <a:p>
            <a:pPr marL="87782" indent="-87782" defTabSz="877823">
              <a:spcBef>
                <a:spcPts val="1100"/>
              </a:spcBef>
              <a:defRPr sz="2304"/>
            </a:pPr>
            <a:r>
              <a:t>6、细化阶段</a:t>
            </a:r>
          </a:p>
          <a:p>
            <a:pPr marL="87782" indent="-87782" defTabSz="877823">
              <a:spcBef>
                <a:spcPts val="1100"/>
              </a:spcBef>
              <a:defRPr sz="2304"/>
            </a:pPr>
            <a:r>
              <a:t>7、开发支持阶段</a:t>
            </a:r>
          </a:p>
        </p:txBody>
      </p:sp>
      <p:sp>
        <p:nvSpPr>
          <p:cNvPr id="132"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20" name="Content Placeholder 2"/>
          <p:cNvSpPr txBox="1"/>
          <p:nvPr>
            <p:ph type="body" idx="1"/>
          </p:nvPr>
        </p:nvSpPr>
        <p:spPr>
          <a:xfrm>
            <a:off x="1024127" y="2286000"/>
            <a:ext cx="9720075" cy="3783830"/>
          </a:xfrm>
          <a:prstGeom prst="rect">
            <a:avLst/>
          </a:prstGeom>
        </p:spPr>
        <p:txBody>
          <a:bodyPr/>
          <a:lstStyle/>
          <a:p>
            <a:pPr marL="91440" indent="-91440">
              <a:defRPr b="1" sz="2300"/>
            </a:pPr>
            <a:r>
              <a:t>场景剧本（Scenario）与用例（use case）：</a:t>
            </a:r>
          </a:p>
          <a:p>
            <a:pPr>
              <a:defRPr sz="2300"/>
            </a:pPr>
          </a:p>
          <a:p>
            <a:pPr>
              <a:defRPr sz="2300"/>
            </a:pPr>
            <a:r>
              <a:t>相同点：都是描述用户与系统交互的方法</a:t>
            </a:r>
          </a:p>
          <a:p>
            <a:pPr>
              <a:defRPr sz="2300"/>
            </a:pPr>
          </a:p>
          <a:p>
            <a:pPr>
              <a:defRPr sz="2300"/>
            </a:pPr>
            <a:r>
              <a:t>不同点：</a:t>
            </a:r>
            <a:r>
              <a:rPr b="1"/>
              <a:t>场景剧本</a:t>
            </a:r>
            <a:r>
              <a:t>是从人物角色角度定义产品行为的迭代手段，不仅包括系统功能，也包括功能过的优先级，以及用户与系统的交互方式。</a:t>
            </a:r>
          </a:p>
          <a:p>
            <a:pPr>
              <a:defRPr sz="2300"/>
            </a:pPr>
            <a:r>
              <a:rPr b="1"/>
              <a:t>用例</a:t>
            </a:r>
            <a:r>
              <a:t>是对系统功能需求的详尽描述，系统的精确行为通常不是用例的一部分，很少提到任务如何向用户表达或者如何在界面中进行优先级排序。</a:t>
            </a:r>
          </a:p>
        </p:txBody>
      </p:sp>
      <p:sp>
        <p:nvSpPr>
          <p:cNvPr id="22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24" name="Content Placeholder 2"/>
          <p:cNvSpPr txBox="1"/>
          <p:nvPr>
            <p:ph type="body" idx="1"/>
          </p:nvPr>
        </p:nvSpPr>
        <p:spPr>
          <a:xfrm>
            <a:off x="1024127" y="2286000"/>
            <a:ext cx="9720075" cy="3783830"/>
          </a:xfrm>
          <a:prstGeom prst="rect">
            <a:avLst/>
          </a:prstGeom>
        </p:spPr>
        <p:txBody>
          <a:bodyPr/>
          <a:lstStyle/>
          <a:p>
            <a:pPr marL="91440" indent="-91440">
              <a:defRPr b="1" sz="2300"/>
            </a:pPr>
            <a:r>
              <a:t>根据场景剧本确定需求</a:t>
            </a:r>
          </a:p>
          <a:p>
            <a:pPr marL="91440" indent="-91440">
              <a:defRPr sz="2300"/>
            </a:pPr>
            <a:r>
              <a:t>数据需求</a:t>
            </a:r>
          </a:p>
          <a:p>
            <a:pPr marL="91440" indent="-91440">
              <a:defRPr sz="2300"/>
            </a:pPr>
            <a:r>
              <a:t>        包括账号、文档、邮件、歌曲、图片等</a:t>
            </a:r>
          </a:p>
          <a:p>
            <a:pPr marL="91440" indent="-91440">
              <a:defRPr sz="2300"/>
            </a:pPr>
          </a:p>
          <a:p>
            <a:pPr marL="91440" indent="-91440">
              <a:defRPr sz="2300"/>
            </a:pPr>
            <a:r>
              <a:t>功能需求</a:t>
            </a:r>
          </a:p>
          <a:p>
            <a:pPr marL="91440" indent="-91440">
              <a:defRPr sz="2300"/>
            </a:pPr>
            <a:r>
              <a:t>        功能需求是针对系统对象必须进行的操作，它们最终会转换为界面空间。</a:t>
            </a:r>
          </a:p>
        </p:txBody>
      </p:sp>
      <p:sp>
        <p:nvSpPr>
          <p:cNvPr id="22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28" name="Content Placeholder 2"/>
          <p:cNvSpPr txBox="1"/>
          <p:nvPr>
            <p:ph type="body" idx="1"/>
          </p:nvPr>
        </p:nvSpPr>
        <p:spPr>
          <a:xfrm>
            <a:off x="1024127" y="2286000"/>
            <a:ext cx="9720075" cy="4023360"/>
          </a:xfrm>
          <a:prstGeom prst="rect">
            <a:avLst/>
          </a:prstGeom>
        </p:spPr>
        <p:txBody>
          <a:bodyPr/>
          <a:lstStyle/>
          <a:p>
            <a:pPr>
              <a:defRPr b="1"/>
            </a:pPr>
            <a:r>
              <a:t>框架定义（framework Definition）</a:t>
            </a:r>
          </a:p>
          <a:p>
            <a:pPr/>
            <a:r>
              <a:t>在框架定义阶段，设计者创建整个产品的概念，产品行为、视觉设计及物理形式（如果有的话）的基本框架。</a:t>
            </a:r>
          </a:p>
          <a:p>
            <a:pPr/>
            <a:r>
              <a:t>交互设计团队使用</a:t>
            </a:r>
            <a:r>
              <a:rPr b="1"/>
              <a:t>交互设计原则</a:t>
            </a:r>
            <a:r>
              <a:t>与</a:t>
            </a:r>
            <a:r>
              <a:rPr b="1"/>
              <a:t>交互设计模式</a:t>
            </a:r>
            <a:r>
              <a:t>来合成一个</a:t>
            </a:r>
            <a:r>
              <a:rPr b="1"/>
              <a:t>交互框架</a:t>
            </a:r>
            <a:endParaRPr b="1"/>
          </a:p>
          <a:p>
            <a:pPr/>
            <a:endParaRPr b="1"/>
          </a:p>
          <a:p>
            <a:pPr>
              <a:defRPr b="1"/>
            </a:pPr>
            <a:r>
              <a:t>交互设计原则（interaction design principle）</a:t>
            </a:r>
            <a:r>
              <a:rPr b="0"/>
              <a:t>提供了在多种情境中定义恰当系统行为的指导原则。</a:t>
            </a:r>
            <a:endParaRPr b="0"/>
          </a:p>
          <a:p>
            <a:pPr>
              <a:defRPr b="1"/>
            </a:pPr>
            <a:r>
              <a:t>交互设计模式（interaction design pattern）</a:t>
            </a:r>
            <a:r>
              <a:rPr b="0"/>
              <a:t>对先前已经分析过的不同类别的问题，它给出了通用的解决方案（基于情境不同会有所不同）</a:t>
            </a:r>
          </a:p>
        </p:txBody>
      </p:sp>
      <p:sp>
        <p:nvSpPr>
          <p:cNvPr id="22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32"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下面的6个步骤描述了定义交互框架的过程[1]</a:t>
            </a:r>
          </a:p>
          <a:p>
            <a:pPr/>
            <a:r>
              <a:t>（1）定义外形因素、姿态和输入方法（略）</a:t>
            </a:r>
          </a:p>
          <a:p>
            <a:pPr/>
            <a:r>
              <a:t>（2）定义功能和数据元素</a:t>
            </a:r>
          </a:p>
          <a:p>
            <a:pPr/>
            <a:r>
              <a:t>（3）决定功能组和层次</a:t>
            </a:r>
          </a:p>
          <a:p>
            <a:pPr/>
            <a:r>
              <a:t>（4）勾画出大致的交互框架</a:t>
            </a:r>
          </a:p>
          <a:p>
            <a:pPr/>
            <a:r>
              <a:t>（5）构建关键线路</a:t>
            </a:r>
          </a:p>
          <a:p>
            <a:pPr/>
            <a:r>
              <a:t>（6）检查设计（略）</a:t>
            </a:r>
          </a:p>
        </p:txBody>
      </p:sp>
      <p:sp>
        <p:nvSpPr>
          <p:cNvPr id="23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36"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（2）定义功能和数据元素</a:t>
            </a:r>
          </a:p>
          <a:p>
            <a:pPr/>
            <a:r>
              <a:rPr b="1"/>
              <a:t>数据元素</a:t>
            </a:r>
            <a:r>
              <a:t>：一些对象，例如：相片、电子邮件、客户记录及订单等</a:t>
            </a:r>
          </a:p>
          <a:p>
            <a:pPr/>
          </a:p>
          <a:p>
            <a:pPr/>
            <a:r>
              <a:rPr b="1"/>
              <a:t>功能元素</a:t>
            </a:r>
            <a:r>
              <a:t>：指对数据元素对操作及其在界面上的表达</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40"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（3）决定功能组和层次</a:t>
            </a:r>
          </a:p>
          <a:p>
            <a:pPr/>
            <a:r>
              <a:t>当完善了功能 和数据元素后，便可以开始将其分组，并决定其层次。需考虑的主要问题如下：</a:t>
            </a:r>
          </a:p>
          <a:p>
            <a:pPr>
              <a:defRPr b="1"/>
            </a:pPr>
            <a:r>
              <a:t>哪些元素需要大片的视频区域？</a:t>
            </a:r>
          </a:p>
          <a:p>
            <a:pPr>
              <a:defRPr b="1"/>
            </a:pPr>
            <a:r>
              <a:t>哪些元素是其他容器的元素？</a:t>
            </a:r>
          </a:p>
          <a:p>
            <a:pPr>
              <a:defRPr b="1"/>
            </a:pPr>
            <a:r>
              <a:t>一组关联的元素被使用时，其顺序如何？</a:t>
            </a:r>
          </a:p>
          <a:p>
            <a:pPr>
              <a:defRPr b="1"/>
            </a:pPr>
            <a:r>
              <a:t>人物角色的心理模型对元素的组织有何影响？</a:t>
            </a:r>
          </a:p>
        </p:txBody>
      </p:sp>
      <p:sp>
        <p:nvSpPr>
          <p:cNvPr id="2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44"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（4）勾画出大致的交互框架</a:t>
            </a:r>
          </a:p>
          <a:p>
            <a:pPr/>
          </a:p>
          <a:p>
            <a:pPr/>
            <a:r>
              <a:t>       可以勾画不同的草图来在界面上排列组合这些高层次的容器，勾画框架是一个反复的过程，最好由一到两个交互设计者、一个视觉设计者或者一个工业设计者组成的小的合作小组来进行。</a:t>
            </a:r>
          </a:p>
        </p:txBody>
      </p:sp>
      <p:sp>
        <p:nvSpPr>
          <p:cNvPr id="24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Screenshot 2018-11-04 at 3.34.08 PM.png" descr="Screenshot 2018-11-04 at 3.34.08 PM.png"/>
          <p:cNvPicPr>
            <a:picLocks noChangeAspect="1"/>
          </p:cNvPicPr>
          <p:nvPr/>
        </p:nvPicPr>
        <p:blipFill>
          <a:blip r:embed="rId2">
            <a:extLst/>
          </a:blip>
          <a:stretch>
            <a:fillRect/>
          </a:stretch>
        </p:blipFill>
        <p:spPr>
          <a:xfrm>
            <a:off x="491309" y="76200"/>
            <a:ext cx="10922001" cy="6705600"/>
          </a:xfrm>
          <a:prstGeom prst="rect">
            <a:avLst/>
          </a:prstGeom>
          <a:ln w="12700">
            <a:miter lim="400000"/>
          </a:ln>
        </p:spPr>
      </p:pic>
      <p:sp>
        <p:nvSpPr>
          <p:cNvPr id="24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51"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（5）构建关键线路</a:t>
            </a:r>
          </a:p>
          <a:p>
            <a:pPr/>
          </a:p>
          <a:p>
            <a:pPr/>
            <a:r>
              <a:t>       描述了人物角色最频繁使用界面的主要路径，经常是每天都使用的路径。关键线路必须在细节上严谨地描述每个主要交互的精确行为。</a:t>
            </a:r>
          </a:p>
        </p:txBody>
      </p:sp>
      <p:sp>
        <p:nvSpPr>
          <p:cNvPr id="2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55" name="Content Placeholder 2"/>
          <p:cNvSpPr txBox="1"/>
          <p:nvPr>
            <p:ph type="body" sz="half" idx="1"/>
          </p:nvPr>
        </p:nvSpPr>
        <p:spPr>
          <a:xfrm>
            <a:off x="1024127" y="2286000"/>
            <a:ext cx="5706668" cy="4023360"/>
          </a:xfrm>
          <a:prstGeom prst="rect">
            <a:avLst/>
          </a:prstGeom>
        </p:spPr>
        <p:txBody>
          <a:bodyPr/>
          <a:lstStyle/>
          <a:p>
            <a:pPr/>
            <a:r>
              <a:t>       一旦交互框架浮现出来，视觉设计者便开始着手创建一些</a:t>
            </a:r>
            <a:r>
              <a:rPr b="1"/>
              <a:t>视觉框架</a:t>
            </a:r>
            <a:r>
              <a:t>，有时这也称为“</a:t>
            </a:r>
            <a:r>
              <a:rPr b="1"/>
              <a:t>视觉语言策略</a:t>
            </a:r>
            <a:r>
              <a:t>”</a:t>
            </a:r>
            <a:r>
              <a:rPr b="1"/>
              <a:t>（visual language strategy）</a:t>
            </a:r>
            <a:r>
              <a:t>。视觉设计者运用品牌属性和对整体界面结构的理解来开发出</a:t>
            </a:r>
            <a:r>
              <a:rPr b="1"/>
              <a:t>版面</a:t>
            </a:r>
            <a:r>
              <a:t>、</a:t>
            </a:r>
            <a:r>
              <a:rPr b="1"/>
              <a:t>色彩模式</a:t>
            </a:r>
            <a:r>
              <a:t>和</a:t>
            </a:r>
            <a:r>
              <a:rPr b="1"/>
              <a:t>视觉风格</a:t>
            </a:r>
          </a:p>
        </p:txBody>
      </p:sp>
      <p:pic>
        <p:nvPicPr>
          <p:cNvPr id="256" name="Screenshot 2018-11-03 at 11.19.16 PM.png" descr="Screenshot 2018-11-03 at 11.19.16 PM.png"/>
          <p:cNvPicPr>
            <a:picLocks noChangeAspect="1"/>
          </p:cNvPicPr>
          <p:nvPr/>
        </p:nvPicPr>
        <p:blipFill>
          <a:blip r:embed="rId2">
            <a:extLst/>
          </a:blip>
          <a:stretch>
            <a:fillRect/>
          </a:stretch>
        </p:blipFill>
        <p:spPr>
          <a:xfrm>
            <a:off x="7484674" y="2047951"/>
            <a:ext cx="4104321" cy="2762098"/>
          </a:xfrm>
          <a:prstGeom prst="rect">
            <a:avLst/>
          </a:prstGeom>
          <a:ln w="12700">
            <a:miter lim="400000"/>
          </a:ln>
        </p:spPr>
      </p:pic>
      <p:sp>
        <p:nvSpPr>
          <p:cNvPr id="25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1024128" y="585216"/>
            <a:ext cx="9720072" cy="1499617"/>
          </a:xfrm>
          <a:prstGeom prst="rect">
            <a:avLst/>
          </a:prstGeom>
        </p:spPr>
        <p:txBody>
          <a:bodyPr/>
          <a:lstStyle/>
          <a:p>
            <a:pPr/>
            <a:r>
              <a:t>目标导向设计</a:t>
            </a:r>
          </a:p>
        </p:txBody>
      </p:sp>
      <p:sp>
        <p:nvSpPr>
          <p:cNvPr id="135" name="Content Placeholder 2"/>
          <p:cNvSpPr txBox="1"/>
          <p:nvPr>
            <p:ph type="body" idx="1"/>
          </p:nvPr>
        </p:nvSpPr>
        <p:spPr>
          <a:xfrm>
            <a:off x="1024127" y="2286000"/>
            <a:ext cx="9720075" cy="4023360"/>
          </a:xfrm>
          <a:prstGeom prst="rect">
            <a:avLst/>
          </a:prstGeom>
        </p:spPr>
        <p:txBody>
          <a:bodyPr/>
          <a:lstStyle/>
          <a:p>
            <a:pPr/>
            <a:r>
              <a:t>       “目前，多数数字产品的开发过程就像怪物从咕咚冒泡的容器中诞生一样。开发人员没有从购买者与用户的需求出发进行规划与开发，最终创造出以技术为主导的产品很难控制与使用。”[1]</a:t>
            </a:r>
          </a:p>
        </p:txBody>
      </p:sp>
      <p:sp>
        <p:nvSpPr>
          <p:cNvPr id="136"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60" name="Content Placeholder 2"/>
          <p:cNvSpPr txBox="1"/>
          <p:nvPr>
            <p:ph type="body" idx="1"/>
          </p:nvPr>
        </p:nvSpPr>
        <p:spPr>
          <a:xfrm>
            <a:off x="1024127" y="2286000"/>
            <a:ext cx="9720075" cy="4023360"/>
          </a:xfrm>
          <a:prstGeom prst="rect">
            <a:avLst/>
          </a:prstGeom>
        </p:spPr>
        <p:txBody>
          <a:bodyPr/>
          <a:lstStyle/>
          <a:p>
            <a:pPr>
              <a:defRPr b="1"/>
            </a:pPr>
            <a:r>
              <a:t>定义视觉设计框架</a:t>
            </a:r>
          </a:p>
          <a:p>
            <a:pPr/>
          </a:p>
          <a:p>
            <a:pPr/>
            <a:r>
              <a:t>过程：（1）开发视觉语言研究</a:t>
            </a:r>
          </a:p>
          <a:p>
            <a:pPr/>
            <a:r>
              <a:t>           （2）将选好的视觉风格变成屏幕原型</a:t>
            </a:r>
          </a:p>
        </p:txBody>
      </p:sp>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64" name="Content Placeholder 2"/>
          <p:cNvSpPr txBox="1"/>
          <p:nvPr>
            <p:ph type="body" idx="1"/>
          </p:nvPr>
        </p:nvSpPr>
        <p:spPr>
          <a:xfrm>
            <a:off x="1024127" y="2286000"/>
            <a:ext cx="9720075" cy="4023360"/>
          </a:xfrm>
          <a:prstGeom prst="rect">
            <a:avLst/>
          </a:prstGeom>
        </p:spPr>
        <p:txBody>
          <a:bodyPr/>
          <a:lstStyle/>
          <a:p>
            <a:pPr>
              <a:defRPr b="1"/>
            </a:pPr>
            <a:r>
              <a:t>定义视觉设计框架</a:t>
            </a:r>
          </a:p>
          <a:p>
            <a:pPr/>
            <a:r>
              <a:t>（1）开发视觉语言研究</a:t>
            </a:r>
          </a:p>
          <a:p>
            <a:pPr/>
            <a:r>
              <a:t>        研究包括颜色、类型、小部件处理，以及整体的外形尺寸和界面的“材料属性”（比如界面像纸还是像玻璃）。</a:t>
            </a:r>
          </a:p>
          <a:p>
            <a:pPr/>
            <a:r>
              <a:t>        考虑环境因素和人物角色的能力也同样重要。比如在强光下或者远距离也要能够看清楚屏幕，需要高对比度和更为饱和的色彩，上年纪的人和视力不好的人需要较大且易读的显示。</a:t>
            </a:r>
          </a:p>
          <a:p>
            <a:pPr/>
          </a:p>
          <a:p>
            <a:pPr/>
            <a:r>
              <a:t>此阶段的目标是评估</a:t>
            </a:r>
            <a:r>
              <a:rPr b="1"/>
              <a:t>整体格调</a:t>
            </a:r>
          </a:p>
        </p:txBody>
      </p:sp>
      <p:sp>
        <p:nvSpPr>
          <p:cNvPr id="2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Screenshot 2018-11-04 at 4.14.44 PM.png" descr="Screenshot 2018-11-04 at 4.14.44 PM.png"/>
          <p:cNvPicPr>
            <a:picLocks noChangeAspect="1"/>
          </p:cNvPicPr>
          <p:nvPr/>
        </p:nvPicPr>
        <p:blipFill>
          <a:blip r:embed="rId2">
            <a:extLst/>
          </a:blip>
          <a:stretch>
            <a:fillRect/>
          </a:stretch>
        </p:blipFill>
        <p:spPr>
          <a:xfrm>
            <a:off x="-180209" y="261807"/>
            <a:ext cx="7228627" cy="3354461"/>
          </a:xfrm>
          <a:prstGeom prst="rect">
            <a:avLst/>
          </a:prstGeom>
          <a:ln w="12700">
            <a:miter lim="400000"/>
          </a:ln>
        </p:spPr>
      </p:pic>
      <p:pic>
        <p:nvPicPr>
          <p:cNvPr id="268" name="Screenshot 2018-11-04 at 4.15.03 PM.png" descr="Screenshot 2018-11-04 at 4.15.03 PM.png"/>
          <p:cNvPicPr>
            <a:picLocks noChangeAspect="1"/>
          </p:cNvPicPr>
          <p:nvPr/>
        </p:nvPicPr>
        <p:blipFill>
          <a:blip r:embed="rId3">
            <a:extLst/>
          </a:blip>
          <a:stretch>
            <a:fillRect/>
          </a:stretch>
        </p:blipFill>
        <p:spPr>
          <a:xfrm>
            <a:off x="6200345" y="82609"/>
            <a:ext cx="6953635" cy="6227136"/>
          </a:xfrm>
          <a:prstGeom prst="rect">
            <a:avLst/>
          </a:prstGeom>
          <a:ln w="12700">
            <a:miter lim="400000"/>
          </a:ln>
        </p:spPr>
      </p:pic>
      <p:sp>
        <p:nvSpPr>
          <p:cNvPr id="269" name="[1]"/>
          <p:cNvSpPr txBox="1"/>
          <p:nvPr/>
        </p:nvSpPr>
        <p:spPr>
          <a:xfrm>
            <a:off x="5715013" y="3676985"/>
            <a:ext cx="35417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a:t>
            </a:r>
          </a:p>
        </p:txBody>
      </p:sp>
      <p:sp>
        <p:nvSpPr>
          <p:cNvPr id="270" name="（2）将选好的视觉风格变成屏幕原型"/>
          <p:cNvSpPr txBox="1"/>
          <p:nvPr/>
        </p:nvSpPr>
        <p:spPr>
          <a:xfrm>
            <a:off x="554422" y="4842040"/>
            <a:ext cx="4820142"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91439" indent="-91439" defTabSz="914400">
              <a:lnSpc>
                <a:spcPct val="90000"/>
              </a:lnSpc>
              <a:spcBef>
                <a:spcPts val="1200"/>
              </a:spcBef>
              <a:buClr>
                <a:schemeClr val="accent1"/>
              </a:buClr>
              <a:buSzPct val="100000"/>
              <a:buFont typeface="Tw Cen MT"/>
              <a:buChar char=" "/>
              <a:defRPr sz="2200"/>
            </a:lvl1pPr>
          </a:lstStyle>
          <a:p>
            <a:pPr/>
            <a:r>
              <a:t>（2）将选好的视觉风格变成屏幕原型</a:t>
            </a:r>
          </a:p>
        </p:txBody>
      </p:sp>
      <p:sp>
        <p:nvSpPr>
          <p:cNvPr id="2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Title 1"/>
          <p:cNvSpPr txBox="1"/>
          <p:nvPr>
            <p:ph type="title"/>
          </p:nvPr>
        </p:nvSpPr>
        <p:spPr>
          <a:xfrm>
            <a:off x="1024128" y="585216"/>
            <a:ext cx="9720072" cy="1499617"/>
          </a:xfrm>
          <a:prstGeom prst="rect">
            <a:avLst/>
          </a:prstGeom>
        </p:spPr>
        <p:txBody>
          <a:bodyPr/>
          <a:lstStyle/>
          <a:p>
            <a:pPr/>
            <a:r>
              <a:t>目标导向设计-细化阶段</a:t>
            </a:r>
          </a:p>
        </p:txBody>
      </p:sp>
      <p:sp>
        <p:nvSpPr>
          <p:cNvPr id="274" name="Content Placeholder 2"/>
          <p:cNvSpPr txBox="1"/>
          <p:nvPr>
            <p:ph type="body" idx="1"/>
          </p:nvPr>
        </p:nvSpPr>
        <p:spPr>
          <a:xfrm>
            <a:off x="1024127" y="2286000"/>
            <a:ext cx="9720075" cy="4023360"/>
          </a:xfrm>
          <a:prstGeom prst="rect">
            <a:avLst/>
          </a:prstGeom>
        </p:spPr>
        <p:txBody>
          <a:bodyPr/>
          <a:lstStyle/>
          <a:p>
            <a:pPr>
              <a:defRPr b="1"/>
            </a:pPr>
            <a:r>
              <a:t>细化阶段</a:t>
            </a:r>
          </a:p>
          <a:p>
            <a:pPr/>
            <a:r>
              <a:t>       </a:t>
            </a:r>
            <a:r>
              <a:rPr b="1"/>
              <a:t>细化阶段</a:t>
            </a:r>
            <a:r>
              <a:t>类似于框架定义阶段，但更多地关注细节和实现。这一阶段使用</a:t>
            </a:r>
            <a:r>
              <a:rPr b="1"/>
              <a:t>关键线路</a:t>
            </a:r>
            <a:r>
              <a:t>走差和</a:t>
            </a:r>
            <a:r>
              <a:rPr b="1"/>
              <a:t>验证性场景剧本</a:t>
            </a:r>
            <a:r>
              <a:t>，重点在于使用更详细的故事版线路来走查界面。</a:t>
            </a:r>
          </a:p>
          <a:p>
            <a:pPr/>
          </a:p>
          <a:p>
            <a:pPr/>
            <a:r>
              <a:t>细化阶段的最终成果是详细的设计文档、</a:t>
            </a:r>
            <a:r>
              <a:rPr b="1"/>
              <a:t>形式和行为规范。</a:t>
            </a:r>
          </a:p>
        </p:txBody>
      </p:sp>
      <p:sp>
        <p:nvSpPr>
          <p:cNvPr id="27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1024128" y="585216"/>
            <a:ext cx="9720072" cy="1499617"/>
          </a:xfrm>
          <a:prstGeom prst="rect">
            <a:avLst/>
          </a:prstGeom>
        </p:spPr>
        <p:txBody>
          <a:bodyPr/>
          <a:lstStyle/>
          <a:p>
            <a:pPr/>
            <a:r>
              <a:t>目标导向设计-细化阶段</a:t>
            </a:r>
          </a:p>
        </p:txBody>
      </p:sp>
      <p:sp>
        <p:nvSpPr>
          <p:cNvPr id="278" name="Content Placeholder 2"/>
          <p:cNvSpPr txBox="1"/>
          <p:nvPr>
            <p:ph type="body" idx="1"/>
          </p:nvPr>
        </p:nvSpPr>
        <p:spPr>
          <a:xfrm>
            <a:off x="1024127" y="2286000"/>
            <a:ext cx="9720075" cy="4023360"/>
          </a:xfrm>
          <a:prstGeom prst="rect">
            <a:avLst/>
          </a:prstGeom>
        </p:spPr>
        <p:txBody>
          <a:bodyPr/>
          <a:lstStyle/>
          <a:p>
            <a:pPr>
              <a:defRPr b="1"/>
            </a:pPr>
            <a:r>
              <a:t>细化阶段</a:t>
            </a:r>
          </a:p>
          <a:p>
            <a:pPr/>
            <a:r>
              <a:t>       细化阶段的基本过程和框架设计阶段一样，只不过要关注更深更细节的层次。</a:t>
            </a:r>
          </a:p>
          <a:p>
            <a:pPr/>
            <a:r>
              <a:t>       在该阶段，视觉设计者应该发展并提出一套</a:t>
            </a:r>
            <a:r>
              <a:rPr b="1"/>
              <a:t>视觉风格指南</a:t>
            </a:r>
            <a:r>
              <a:t>。对于设计者没有时间和资源完成的界面中较低优先级的部分，程序员可以按照这份指南来运用视觉设计元素。</a:t>
            </a:r>
          </a:p>
        </p:txBody>
      </p:sp>
      <p:sp>
        <p:nvSpPr>
          <p:cNvPr id="2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itle 1"/>
          <p:cNvSpPr txBox="1"/>
          <p:nvPr>
            <p:ph type="title"/>
          </p:nvPr>
        </p:nvSpPr>
        <p:spPr>
          <a:xfrm>
            <a:off x="1024128" y="585216"/>
            <a:ext cx="9720072" cy="1499617"/>
          </a:xfrm>
          <a:prstGeom prst="rect">
            <a:avLst/>
          </a:prstGeom>
        </p:spPr>
        <p:txBody>
          <a:bodyPr/>
          <a:lstStyle/>
          <a:p>
            <a:pPr/>
            <a:r>
              <a:t>目标导向设计-开发支持阶段</a:t>
            </a:r>
          </a:p>
        </p:txBody>
      </p:sp>
      <p:sp>
        <p:nvSpPr>
          <p:cNvPr id="282" name="Content Placeholder 2"/>
          <p:cNvSpPr txBox="1"/>
          <p:nvPr>
            <p:ph type="body" idx="1"/>
          </p:nvPr>
        </p:nvSpPr>
        <p:spPr>
          <a:xfrm>
            <a:off x="1024127" y="2286000"/>
            <a:ext cx="9720075" cy="4023360"/>
          </a:xfrm>
          <a:prstGeom prst="rect">
            <a:avLst/>
          </a:prstGeom>
        </p:spPr>
        <p:txBody>
          <a:bodyPr/>
          <a:lstStyle/>
          <a:p>
            <a:pPr>
              <a:defRPr b="1"/>
            </a:pPr>
            <a:r>
              <a:t>开发支持</a:t>
            </a:r>
          </a:p>
          <a:p>
            <a:pPr/>
            <a:r>
              <a:t>        开发团队经常会为了赶工期而将其工作按优先级排序，并进行综合平衡。这时就需要缩减设计方案。如果交互设计团队不能在场对设计进行调整，那么开发者有可能就会在时间压力下自己进行缩减，这样有可能会严重地损害到产品设计的完整性。</a:t>
            </a:r>
          </a:p>
        </p:txBody>
      </p:sp>
      <p:sp>
        <p:nvSpPr>
          <p:cNvPr id="2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itle 1"/>
          <p:cNvSpPr txBox="1"/>
          <p:nvPr>
            <p:ph type="title"/>
          </p:nvPr>
        </p:nvSpPr>
        <p:spPr>
          <a:xfrm>
            <a:off x="1024128" y="585216"/>
            <a:ext cx="9720072" cy="1499617"/>
          </a:xfrm>
          <a:prstGeom prst="rect">
            <a:avLst/>
          </a:prstGeom>
        </p:spPr>
        <p:txBody>
          <a:bodyPr/>
          <a:lstStyle/>
          <a:p>
            <a:pPr/>
            <a:r>
              <a:t>提问</a:t>
            </a:r>
          </a:p>
        </p:txBody>
      </p:sp>
      <p:sp>
        <p:nvSpPr>
          <p:cNvPr id="286" name="Content Placeholder 2"/>
          <p:cNvSpPr txBox="1"/>
          <p:nvPr>
            <p:ph type="body" idx="1"/>
          </p:nvPr>
        </p:nvSpPr>
        <p:spPr>
          <a:xfrm>
            <a:off x="1024127" y="2286000"/>
            <a:ext cx="9720075" cy="4023360"/>
          </a:xfrm>
          <a:prstGeom prst="rect">
            <a:avLst/>
          </a:prstGeom>
        </p:spPr>
        <p:txBody>
          <a:bodyPr/>
          <a:lstStyle/>
          <a:p>
            <a:pPr marL="84124" indent="-84124" defTabSz="841247">
              <a:spcBef>
                <a:spcPts val="1100"/>
              </a:spcBef>
              <a:defRPr b="1" sz="2484"/>
            </a:pPr>
            <a:r>
              <a:t>1.请大致说出研究阶段主要有哪些方法和手段？（回答三个即可）</a:t>
            </a:r>
          </a:p>
          <a:p>
            <a:pPr marL="84124" indent="-84124" defTabSz="841247">
              <a:spcBef>
                <a:spcPts val="1100"/>
              </a:spcBef>
              <a:defRPr b="1" sz="2484"/>
            </a:pPr>
          </a:p>
          <a:p>
            <a:pPr marL="84124" indent="-84124" defTabSz="841247">
              <a:spcBef>
                <a:spcPts val="1100"/>
              </a:spcBef>
              <a:defRPr b="1" sz="2208"/>
            </a:pPr>
            <a:r>
              <a:t>访谈利益相关人</a:t>
            </a:r>
          </a:p>
          <a:p>
            <a:pPr marL="84124" indent="-84124" defTabSz="841247">
              <a:spcBef>
                <a:spcPts val="1100"/>
              </a:spcBef>
              <a:defRPr b="1" sz="2208"/>
            </a:pPr>
            <a:r>
              <a:t>访谈主题专家</a:t>
            </a:r>
          </a:p>
          <a:p>
            <a:pPr marL="84124" indent="-84124" defTabSz="841247">
              <a:spcBef>
                <a:spcPts val="1100"/>
              </a:spcBef>
              <a:defRPr b="1" sz="2208"/>
            </a:pPr>
            <a:r>
              <a:t>访谈用户和顾客</a:t>
            </a:r>
          </a:p>
          <a:p>
            <a:pPr marL="84124" indent="-84124" defTabSz="841247">
              <a:spcBef>
                <a:spcPts val="1100"/>
              </a:spcBef>
              <a:defRPr b="1" sz="2208"/>
            </a:pPr>
            <a:r>
              <a:t>用户观察</a:t>
            </a:r>
          </a:p>
          <a:p>
            <a:pPr marL="84124" indent="-84124" defTabSz="841247">
              <a:spcBef>
                <a:spcPts val="1100"/>
              </a:spcBef>
              <a:defRPr b="1" sz="2208"/>
            </a:pPr>
            <a:r>
              <a:t>文献调研</a:t>
            </a:r>
          </a:p>
          <a:p>
            <a:pPr marL="84124" indent="-84124" defTabSz="841247">
              <a:spcBef>
                <a:spcPts val="1100"/>
              </a:spcBef>
              <a:defRPr b="1" sz="2208"/>
            </a:pPr>
            <a:r>
              <a:t>产品/原型和竞争审查</a:t>
            </a:r>
          </a:p>
        </p:txBody>
      </p:sp>
      <p:sp>
        <p:nvSpPr>
          <p:cNvPr id="28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xfrm>
            <a:off x="1024128" y="585216"/>
            <a:ext cx="9720072" cy="1499617"/>
          </a:xfrm>
          <a:prstGeom prst="rect">
            <a:avLst/>
          </a:prstGeom>
        </p:spPr>
        <p:txBody>
          <a:bodyPr/>
          <a:lstStyle/>
          <a:p>
            <a:pPr/>
            <a:r>
              <a:t>提问</a:t>
            </a:r>
          </a:p>
        </p:txBody>
      </p:sp>
      <p:sp>
        <p:nvSpPr>
          <p:cNvPr id="290" name="Content Placeholder 2"/>
          <p:cNvSpPr txBox="1"/>
          <p:nvPr>
            <p:ph type="body" idx="1"/>
          </p:nvPr>
        </p:nvSpPr>
        <p:spPr>
          <a:xfrm>
            <a:off x="1024127" y="2286000"/>
            <a:ext cx="9720075" cy="4023360"/>
          </a:xfrm>
          <a:prstGeom prst="rect">
            <a:avLst/>
          </a:prstGeom>
        </p:spPr>
        <p:txBody>
          <a:bodyPr/>
          <a:lstStyle/>
          <a:p>
            <a:pPr marL="91440" indent="-91440">
              <a:defRPr b="1" sz="2700"/>
            </a:pPr>
            <a:r>
              <a:t>2.用户界面与实现模型一致更好还是与心理模型一致更好？</a:t>
            </a:r>
          </a:p>
          <a:p>
            <a:pPr marL="91440" indent="-91440">
              <a:defRPr b="1" sz="2700"/>
            </a:pPr>
          </a:p>
          <a:p>
            <a:pPr marL="91440" indent="-91440">
              <a:defRPr b="1" sz="2700"/>
            </a:pPr>
            <a:r>
              <a:t>心理模型</a:t>
            </a:r>
          </a:p>
          <a:p>
            <a:pPr marL="91440" indent="-91440">
              <a:defRPr b="1" sz="2700"/>
            </a:pPr>
          </a:p>
        </p:txBody>
      </p:sp>
      <p:sp>
        <p:nvSpPr>
          <p:cNvPr id="2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Title 1"/>
          <p:cNvSpPr txBox="1"/>
          <p:nvPr>
            <p:ph type="title"/>
          </p:nvPr>
        </p:nvSpPr>
        <p:spPr>
          <a:xfrm>
            <a:off x="1024128" y="585216"/>
            <a:ext cx="9720072" cy="1499617"/>
          </a:xfrm>
          <a:prstGeom prst="rect">
            <a:avLst/>
          </a:prstGeom>
        </p:spPr>
        <p:txBody>
          <a:bodyPr/>
          <a:lstStyle/>
          <a:p>
            <a:pPr/>
            <a:r>
              <a:t>提问</a:t>
            </a:r>
          </a:p>
        </p:txBody>
      </p:sp>
      <p:sp>
        <p:nvSpPr>
          <p:cNvPr id="294" name="Content Placeholder 2"/>
          <p:cNvSpPr txBox="1"/>
          <p:nvPr>
            <p:ph type="body" idx="1"/>
          </p:nvPr>
        </p:nvSpPr>
        <p:spPr>
          <a:xfrm>
            <a:off x="1024127" y="2286000"/>
            <a:ext cx="9720075" cy="4023360"/>
          </a:xfrm>
          <a:prstGeom prst="rect">
            <a:avLst/>
          </a:prstGeom>
        </p:spPr>
        <p:txBody>
          <a:bodyPr/>
          <a:lstStyle/>
          <a:p>
            <a:pPr marL="91440" indent="-91440">
              <a:defRPr b="1" sz="2700"/>
            </a:pPr>
            <a:r>
              <a:t>3.需求定义阶段中场景剧本与用例的区别是什么？</a:t>
            </a:r>
          </a:p>
          <a:p>
            <a:pPr marL="91440" indent="-91440">
              <a:defRPr b="1" sz="2700"/>
            </a:pPr>
          </a:p>
          <a:p>
            <a:pPr>
              <a:defRPr sz="2300"/>
            </a:pPr>
            <a:r>
              <a:rPr b="1"/>
              <a:t>场景剧本</a:t>
            </a:r>
            <a:r>
              <a:t>是从人物角色角度定义产品行为的迭代手段，不仅包括系统功能，也包括功能过的优先级，以及用户与系统的交互方式。</a:t>
            </a:r>
          </a:p>
          <a:p>
            <a:pPr>
              <a:defRPr sz="2300"/>
            </a:pPr>
            <a:r>
              <a:rPr b="1"/>
              <a:t>用例</a:t>
            </a:r>
            <a:r>
              <a:t>是对系统功能需求的详尽描述，系统的精确行为通常不是用例的一部分，很少提到任务如何向用户表达或者如何在界面中进行优先级排序。</a:t>
            </a:r>
          </a:p>
        </p:txBody>
      </p:sp>
      <p:sp>
        <p:nvSpPr>
          <p:cNvPr id="2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1024128" y="585216"/>
            <a:ext cx="9720072" cy="1499617"/>
          </a:xfrm>
          <a:prstGeom prst="rect">
            <a:avLst/>
          </a:prstGeom>
        </p:spPr>
        <p:txBody>
          <a:bodyPr/>
          <a:lstStyle/>
          <a:p>
            <a:pPr/>
            <a:r>
              <a:t>参考资料</a:t>
            </a:r>
          </a:p>
        </p:txBody>
      </p:sp>
      <p:sp>
        <p:nvSpPr>
          <p:cNvPr id="298" name="Content Placeholder 2"/>
          <p:cNvSpPr txBox="1"/>
          <p:nvPr>
            <p:ph type="body" idx="1"/>
          </p:nvPr>
        </p:nvSpPr>
        <p:spPr>
          <a:xfrm>
            <a:off x="1024127" y="2286000"/>
            <a:ext cx="9720075" cy="4023360"/>
          </a:xfrm>
          <a:prstGeom prst="rect">
            <a:avLst/>
          </a:prstGeom>
        </p:spPr>
        <p:txBody>
          <a:bodyPr/>
          <a:lstStyle/>
          <a:p>
            <a:pPr/>
            <a:r>
              <a:t>[1]About Face3（《交互设计精髓3》）  Alan Cooper / </a:t>
            </a:r>
            <a:r>
              <a:rPr>
                <a:hlinkClick r:id="rId2" invalidUrl="" action="" tgtFrame="" tooltip="" history="1" highlightClick="0" endSnd="0"/>
              </a:rPr>
              <a:t>Robert Reimann</a:t>
            </a:r>
            <a:r>
              <a:t>  </a:t>
            </a:r>
            <a:r>
              <a:rPr>
                <a:hlinkClick r:id="rId3" invalidUrl="" action="" tgtFrame="" tooltip="" history="1" highlightClick="0" endSnd="0"/>
              </a:rPr>
              <a:t>David Cronin</a:t>
            </a:r>
            <a:r>
              <a:rPr>
                <a:solidFill>
                  <a:srgbClr val="111111"/>
                </a:solidFill>
              </a:rPr>
              <a:t> 电子工业出版社   </a:t>
            </a:r>
            <a:r>
              <a:t>ISBN: 9787121070174</a:t>
            </a:r>
          </a:p>
        </p:txBody>
      </p:sp>
      <p:sp>
        <p:nvSpPr>
          <p:cNvPr id="29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1024128" y="585216"/>
            <a:ext cx="9720072" cy="1499617"/>
          </a:xfrm>
          <a:prstGeom prst="rect">
            <a:avLst/>
          </a:prstGeom>
        </p:spPr>
        <p:txBody>
          <a:bodyPr/>
          <a:lstStyle/>
          <a:p>
            <a:pPr/>
            <a:r>
              <a:t>目标导向设计</a:t>
            </a:r>
          </a:p>
        </p:txBody>
      </p:sp>
      <p:sp>
        <p:nvSpPr>
          <p:cNvPr id="139" name="Content Placeholder 2"/>
          <p:cNvSpPr txBox="1"/>
          <p:nvPr>
            <p:ph type="body" sz="quarter" idx="1"/>
          </p:nvPr>
        </p:nvSpPr>
        <p:spPr>
          <a:xfrm>
            <a:off x="1024127" y="2286000"/>
            <a:ext cx="9720075" cy="680705"/>
          </a:xfrm>
          <a:prstGeom prst="rect">
            <a:avLst/>
          </a:prstGeom>
        </p:spPr>
        <p:txBody>
          <a:bodyPr/>
          <a:lstStyle/>
          <a:p>
            <a:pPr/>
            <a:r>
              <a:t>为了确保产品真正满足用户的需要，设计过程应当先于编码和测试工作。</a:t>
            </a:r>
          </a:p>
        </p:txBody>
      </p:sp>
      <p:sp>
        <p:nvSpPr>
          <p:cNvPr id="140" name="管理者"/>
          <p:cNvSpPr/>
          <p:nvPr/>
        </p:nvSpPr>
        <p:spPr>
          <a:xfrm>
            <a:off x="860245"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管理者</a:t>
            </a:r>
          </a:p>
        </p:txBody>
      </p:sp>
      <p:sp>
        <p:nvSpPr>
          <p:cNvPr id="141" name="设计人员"/>
          <p:cNvSpPr/>
          <p:nvPr/>
        </p:nvSpPr>
        <p:spPr>
          <a:xfrm>
            <a:off x="2890284"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设计人员</a:t>
            </a:r>
          </a:p>
        </p:txBody>
      </p:sp>
      <p:sp>
        <p:nvSpPr>
          <p:cNvPr id="142" name="程序员"/>
          <p:cNvSpPr/>
          <p:nvPr/>
        </p:nvSpPr>
        <p:spPr>
          <a:xfrm>
            <a:off x="5065186"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程序员</a:t>
            </a:r>
          </a:p>
        </p:txBody>
      </p:sp>
      <p:sp>
        <p:nvSpPr>
          <p:cNvPr id="143" name="质量保证部"/>
          <p:cNvSpPr/>
          <p:nvPr/>
        </p:nvSpPr>
        <p:spPr>
          <a:xfrm>
            <a:off x="7240089"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质量保证部</a:t>
            </a:r>
          </a:p>
        </p:txBody>
      </p:sp>
      <p:sp>
        <p:nvSpPr>
          <p:cNvPr id="144" name="发布"/>
          <p:cNvSpPr/>
          <p:nvPr/>
        </p:nvSpPr>
        <p:spPr>
          <a:xfrm>
            <a:off x="9414991"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发布</a:t>
            </a:r>
          </a:p>
        </p:txBody>
      </p:sp>
      <p:sp>
        <p:nvSpPr>
          <p:cNvPr id="145" name="立项"/>
          <p:cNvSpPr txBox="1"/>
          <p:nvPr/>
        </p:nvSpPr>
        <p:spPr>
          <a:xfrm>
            <a:off x="1151075"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立项</a:t>
            </a:r>
          </a:p>
        </p:txBody>
      </p:sp>
      <p:sp>
        <p:nvSpPr>
          <p:cNvPr id="146" name="设计"/>
          <p:cNvSpPr txBox="1"/>
          <p:nvPr/>
        </p:nvSpPr>
        <p:spPr>
          <a:xfrm>
            <a:off x="3181114"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设计</a:t>
            </a:r>
          </a:p>
        </p:txBody>
      </p:sp>
      <p:sp>
        <p:nvSpPr>
          <p:cNvPr id="147" name="编程"/>
          <p:cNvSpPr txBox="1"/>
          <p:nvPr/>
        </p:nvSpPr>
        <p:spPr>
          <a:xfrm>
            <a:off x="5356016"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编程</a:t>
            </a:r>
          </a:p>
        </p:txBody>
      </p:sp>
      <p:sp>
        <p:nvSpPr>
          <p:cNvPr id="148" name="测试"/>
          <p:cNvSpPr txBox="1"/>
          <p:nvPr/>
        </p:nvSpPr>
        <p:spPr>
          <a:xfrm>
            <a:off x="7530919"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测试</a:t>
            </a:r>
          </a:p>
        </p:txBody>
      </p:sp>
      <p:sp>
        <p:nvSpPr>
          <p:cNvPr id="149" name="Line"/>
          <p:cNvSpPr/>
          <p:nvPr/>
        </p:nvSpPr>
        <p:spPr>
          <a:xfrm>
            <a:off x="2162479" y="4061193"/>
            <a:ext cx="695572" cy="1"/>
          </a:xfrm>
          <a:prstGeom prst="line">
            <a:avLst/>
          </a:prstGeom>
          <a:ln w="15875">
            <a:solidFill>
              <a:schemeClr val="accent1"/>
            </a:solidFill>
            <a:tailEnd type="triangle"/>
          </a:ln>
        </p:spPr>
        <p:txBody>
          <a:bodyPr lIns="45719" rIns="45719"/>
          <a:lstStyle/>
          <a:p>
            <a:pPr/>
          </a:p>
        </p:txBody>
      </p:sp>
      <p:sp>
        <p:nvSpPr>
          <p:cNvPr id="150" name="Line"/>
          <p:cNvSpPr/>
          <p:nvPr/>
        </p:nvSpPr>
        <p:spPr>
          <a:xfrm>
            <a:off x="4264950" y="4061193"/>
            <a:ext cx="695572" cy="1"/>
          </a:xfrm>
          <a:prstGeom prst="line">
            <a:avLst/>
          </a:prstGeom>
          <a:ln w="15875">
            <a:solidFill>
              <a:schemeClr val="accent1"/>
            </a:solidFill>
            <a:tailEnd type="triangle"/>
          </a:ln>
        </p:spPr>
        <p:txBody>
          <a:bodyPr lIns="45719" rIns="45719"/>
          <a:lstStyle/>
          <a:p>
            <a:pPr/>
          </a:p>
        </p:txBody>
      </p:sp>
      <p:sp>
        <p:nvSpPr>
          <p:cNvPr id="151" name="Line"/>
          <p:cNvSpPr/>
          <p:nvPr/>
        </p:nvSpPr>
        <p:spPr>
          <a:xfrm>
            <a:off x="8614754" y="4061193"/>
            <a:ext cx="695572" cy="1"/>
          </a:xfrm>
          <a:prstGeom prst="line">
            <a:avLst/>
          </a:prstGeom>
          <a:ln w="15875">
            <a:solidFill>
              <a:schemeClr val="accent1"/>
            </a:solidFill>
            <a:tailEnd type="triangle"/>
          </a:ln>
        </p:spPr>
        <p:txBody>
          <a:bodyPr lIns="45719" rIns="45719"/>
          <a:lstStyle/>
          <a:p>
            <a:pPr/>
          </a:p>
        </p:txBody>
      </p:sp>
      <p:sp>
        <p:nvSpPr>
          <p:cNvPr id="152" name="Line"/>
          <p:cNvSpPr/>
          <p:nvPr/>
        </p:nvSpPr>
        <p:spPr>
          <a:xfrm>
            <a:off x="6439852" y="4061193"/>
            <a:ext cx="695572" cy="1"/>
          </a:xfrm>
          <a:prstGeom prst="line">
            <a:avLst/>
          </a:prstGeom>
          <a:ln w="15875">
            <a:solidFill>
              <a:schemeClr val="accent1"/>
            </a:solidFill>
            <a:tailEnd type="triangle"/>
          </a:ln>
        </p:spPr>
        <p:txBody>
          <a:bodyPr lIns="45719" rIns="45719"/>
          <a:lstStyle/>
          <a:p>
            <a:pPr/>
          </a:p>
        </p:txBody>
      </p:sp>
      <p:sp>
        <p:nvSpPr>
          <p:cNvPr id="153"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小组成员绩效"/>
          <p:cNvSpPr txBox="1"/>
          <p:nvPr>
            <p:ph type="title"/>
          </p:nvPr>
        </p:nvSpPr>
        <p:spPr>
          <a:prstGeom prst="rect">
            <a:avLst/>
          </a:prstGeom>
        </p:spPr>
        <p:txBody>
          <a:bodyPr/>
          <a:lstStyle/>
          <a:p>
            <a:pPr/>
            <a:r>
              <a:t>小组成员绩效</a:t>
            </a:r>
          </a:p>
        </p:txBody>
      </p:sp>
      <p:sp>
        <p:nvSpPr>
          <p:cNvPr id="302" name="张光程  92 （PPT验收，检查）…"/>
          <p:cNvSpPr txBox="1"/>
          <p:nvPr>
            <p:ph type="body" idx="1"/>
          </p:nvPr>
        </p:nvSpPr>
        <p:spPr>
          <a:prstGeom prst="rect">
            <a:avLst/>
          </a:prstGeom>
        </p:spPr>
        <p:txBody>
          <a:bodyPr/>
          <a:lstStyle/>
          <a:p>
            <a:pPr/>
            <a:r>
              <a:t>张光程  92 （PPT验收，检查）</a:t>
            </a:r>
          </a:p>
          <a:p>
            <a:pPr/>
            <a:r>
              <a:t>杨智麟  91 （提供PPT制作思路）</a:t>
            </a:r>
          </a:p>
          <a:p>
            <a:pPr/>
            <a:r>
              <a:t>刘雨霏  89 （PPT审核）</a:t>
            </a:r>
          </a:p>
          <a:p>
            <a:pPr/>
            <a:r>
              <a:t>刘晓倩  90（PPT审核，提出修改意见）</a:t>
            </a:r>
          </a:p>
          <a:p>
            <a:pPr/>
            <a:r>
              <a:t>胡方正  94（主要PPT制作）</a:t>
            </a:r>
          </a:p>
        </p:txBody>
      </p:sp>
      <p:sp>
        <p:nvSpPr>
          <p:cNvPr id="30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title"/>
          </p:nvPr>
        </p:nvSpPr>
        <p:spPr>
          <a:xfrm>
            <a:off x="1024128" y="585216"/>
            <a:ext cx="9720072" cy="1499617"/>
          </a:xfrm>
          <a:prstGeom prst="rect">
            <a:avLst/>
          </a:prstGeom>
        </p:spPr>
        <p:txBody>
          <a:bodyPr/>
          <a:lstStyle/>
          <a:p>
            <a:pPr/>
            <a:r>
              <a:t>目标导向设计</a:t>
            </a:r>
          </a:p>
        </p:txBody>
      </p:sp>
      <p:sp>
        <p:nvSpPr>
          <p:cNvPr id="156" name="Content Placeholder 2"/>
          <p:cNvSpPr txBox="1"/>
          <p:nvPr>
            <p:ph type="body" idx="1"/>
          </p:nvPr>
        </p:nvSpPr>
        <p:spPr>
          <a:xfrm>
            <a:off x="1024127" y="2286000"/>
            <a:ext cx="9720075" cy="4023360"/>
          </a:xfrm>
          <a:prstGeom prst="rect">
            <a:avLst/>
          </a:prstGeom>
        </p:spPr>
        <p:txBody>
          <a:bodyPr/>
          <a:lstStyle/>
          <a:p>
            <a:pPr/>
            <a:r>
              <a:t>为什么技术产品中通常无法设计出好的数字产品的交互部分</a:t>
            </a:r>
          </a:p>
          <a:p>
            <a:pPr/>
          </a:p>
          <a:p>
            <a:pPr/>
            <a:r>
              <a:t>1、不了解用户</a:t>
            </a:r>
          </a:p>
          <a:p>
            <a:pPr/>
            <a:r>
              <a:t>2、满足用户需求与产品开发之间存在利益冲突</a:t>
            </a:r>
          </a:p>
          <a:p>
            <a:pPr/>
            <a:r>
              <a:t>3、缺乏一个设计过程</a:t>
            </a:r>
          </a:p>
        </p:txBody>
      </p:sp>
      <p:sp>
        <p:nvSpPr>
          <p:cNvPr id="157"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1024128" y="585216"/>
            <a:ext cx="9720072" cy="1499617"/>
          </a:xfrm>
          <a:prstGeom prst="rect">
            <a:avLst/>
          </a:prstGeom>
        </p:spPr>
        <p:txBody>
          <a:bodyPr/>
          <a:lstStyle/>
          <a:p>
            <a:pPr/>
            <a:r>
              <a:t>目标导向设计</a:t>
            </a:r>
          </a:p>
        </p:txBody>
      </p:sp>
      <p:pic>
        <p:nvPicPr>
          <p:cNvPr id="160" name="Screenshot 2018-11-03 at 10.30.34 PM.png" descr="Screenshot 2018-11-03 at 10.30.34 PM.png"/>
          <p:cNvPicPr>
            <a:picLocks noChangeAspect="1"/>
          </p:cNvPicPr>
          <p:nvPr/>
        </p:nvPicPr>
        <p:blipFill>
          <a:blip r:embed="rId2">
            <a:extLst/>
          </a:blip>
          <a:stretch>
            <a:fillRect/>
          </a:stretch>
        </p:blipFill>
        <p:spPr>
          <a:xfrm>
            <a:off x="2088923" y="1753539"/>
            <a:ext cx="7590482" cy="5070691"/>
          </a:xfrm>
          <a:prstGeom prst="rect">
            <a:avLst/>
          </a:prstGeom>
          <a:ln w="12700">
            <a:miter lim="400000"/>
          </a:ln>
        </p:spPr>
      </p:pic>
      <p:sp>
        <p:nvSpPr>
          <p:cNvPr id="161"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1024128" y="585216"/>
            <a:ext cx="9720072" cy="1499617"/>
          </a:xfrm>
          <a:prstGeom prst="rect">
            <a:avLst/>
          </a:prstGeom>
        </p:spPr>
        <p:txBody>
          <a:bodyPr/>
          <a:lstStyle/>
          <a:p>
            <a:pPr/>
            <a:r>
              <a:t>目标导向设计-设计过程概览</a:t>
            </a:r>
          </a:p>
        </p:txBody>
      </p:sp>
      <p:pic>
        <p:nvPicPr>
          <p:cNvPr id="164" name="Screenshot 2018-11-03 at 10.38.57 PM.png" descr="Screenshot 2018-11-03 at 10.38.57 PM.png"/>
          <p:cNvPicPr>
            <a:picLocks noChangeAspect="1"/>
          </p:cNvPicPr>
          <p:nvPr/>
        </p:nvPicPr>
        <p:blipFill>
          <a:blip r:embed="rId2">
            <a:extLst/>
          </a:blip>
          <a:stretch>
            <a:fillRect/>
          </a:stretch>
        </p:blipFill>
        <p:spPr>
          <a:xfrm>
            <a:off x="869950" y="3207792"/>
            <a:ext cx="10452100" cy="1231901"/>
          </a:xfrm>
          <a:prstGeom prst="rect">
            <a:avLst/>
          </a:prstGeom>
          <a:ln w="12700">
            <a:miter lim="400000"/>
          </a:ln>
        </p:spPr>
      </p:pic>
      <p:sp>
        <p:nvSpPr>
          <p:cNvPr id="165" name="接下来讲解以上各过程"/>
          <p:cNvSpPr txBox="1"/>
          <p:nvPr/>
        </p:nvSpPr>
        <p:spPr>
          <a:xfrm>
            <a:off x="1032635" y="5562653"/>
            <a:ext cx="2390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接下来讲解以上各过程</a:t>
            </a:r>
          </a:p>
        </p:txBody>
      </p:sp>
      <p:sp>
        <p:nvSpPr>
          <p:cNvPr id="166"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xfrm>
            <a:off x="1024128" y="585216"/>
            <a:ext cx="9720072" cy="1499617"/>
          </a:xfrm>
          <a:prstGeom prst="rect">
            <a:avLst/>
          </a:prstGeom>
        </p:spPr>
        <p:txBody>
          <a:bodyPr/>
          <a:lstStyle/>
          <a:p>
            <a:pPr/>
            <a:r>
              <a:t>目标导向设计-研究阶段</a:t>
            </a:r>
          </a:p>
        </p:txBody>
      </p:sp>
      <p:sp>
        <p:nvSpPr>
          <p:cNvPr id="169" name="Content Placeholder 2"/>
          <p:cNvSpPr txBox="1"/>
          <p:nvPr>
            <p:ph type="body" idx="1"/>
          </p:nvPr>
        </p:nvSpPr>
        <p:spPr>
          <a:xfrm>
            <a:off x="1024127" y="2286000"/>
            <a:ext cx="9720075" cy="4023360"/>
          </a:xfrm>
          <a:prstGeom prst="rect">
            <a:avLst/>
          </a:prstGeom>
        </p:spPr>
        <p:txBody>
          <a:bodyPr/>
          <a:lstStyle/>
          <a:p>
            <a:pPr>
              <a:defRPr b="1"/>
            </a:pPr>
            <a:r>
              <a:t>研究 </a:t>
            </a:r>
          </a:p>
          <a:p>
            <a:pPr marL="91440" indent="-91440">
              <a:defRPr sz="2400"/>
            </a:pPr>
            <a:r>
              <a:t>        在该阶段，需要获取一些有关产品的真正用户和潜在用户的定性数据。这个阶段的工作还包括对于竞争性产品的考查，对于市场研究、技术白皮书和品牌战略的分析，以及对产品的利益相关者、开发人员、产品所属领域的专家和特定应用技术领域的技术专家进行一对一的访谈。</a:t>
            </a:r>
          </a:p>
        </p:txBody>
      </p:sp>
      <p:sp>
        <p:nvSpPr>
          <p:cNvPr id="170"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1024128" y="585216"/>
            <a:ext cx="9720072" cy="1499617"/>
          </a:xfrm>
          <a:prstGeom prst="rect">
            <a:avLst/>
          </a:prstGeom>
        </p:spPr>
        <p:txBody>
          <a:bodyPr/>
          <a:lstStyle/>
          <a:p>
            <a:pPr/>
            <a:r>
              <a:t>目标导向设计-研究阶段</a:t>
            </a:r>
          </a:p>
        </p:txBody>
      </p:sp>
      <p:sp>
        <p:nvSpPr>
          <p:cNvPr id="173" name="Content Placeholder 2"/>
          <p:cNvSpPr txBox="1"/>
          <p:nvPr>
            <p:ph type="body" idx="1"/>
          </p:nvPr>
        </p:nvSpPr>
        <p:spPr>
          <a:xfrm>
            <a:off x="1024127" y="2286000"/>
            <a:ext cx="9720075" cy="4023360"/>
          </a:xfrm>
          <a:prstGeom prst="rect">
            <a:avLst/>
          </a:prstGeom>
        </p:spPr>
        <p:txBody>
          <a:bodyPr/>
          <a:lstStyle/>
          <a:p>
            <a:pPr marL="79552" indent="-79552" defTabSz="795527">
              <a:spcBef>
                <a:spcPts val="1000"/>
              </a:spcBef>
              <a:defRPr b="1" sz="1914"/>
            </a:pPr>
            <a:r>
              <a:t>定性研究 </a:t>
            </a:r>
          </a:p>
          <a:p>
            <a:pPr marL="79552" indent="-79552" defTabSz="795527">
              <a:spcBef>
                <a:spcPts val="1000"/>
              </a:spcBef>
              <a:defRPr sz="2088"/>
            </a:pPr>
            <a:r>
              <a:t>       与定量研究相比，定性研究以另一种更有用的方式帮助我们理解产品的问题域、情境和约束条件。定性研究的主要方法如下：</a:t>
            </a:r>
          </a:p>
          <a:p>
            <a:pPr marL="79552" indent="-79552" defTabSz="795527">
              <a:spcBef>
                <a:spcPts val="1000"/>
              </a:spcBef>
              <a:defRPr b="1" sz="2088"/>
            </a:pPr>
            <a:r>
              <a:t>访谈利益相关人</a:t>
            </a:r>
          </a:p>
          <a:p>
            <a:pPr marL="79552" indent="-79552" defTabSz="795527">
              <a:spcBef>
                <a:spcPts val="1000"/>
              </a:spcBef>
              <a:defRPr b="1" sz="2088"/>
            </a:pPr>
            <a:r>
              <a:t>访谈主题专家</a:t>
            </a:r>
          </a:p>
          <a:p>
            <a:pPr marL="79552" indent="-79552" defTabSz="795527">
              <a:spcBef>
                <a:spcPts val="1000"/>
              </a:spcBef>
              <a:defRPr b="1" sz="2088"/>
            </a:pPr>
            <a:r>
              <a:t>访谈用户和顾客</a:t>
            </a:r>
          </a:p>
          <a:p>
            <a:pPr marL="79552" indent="-79552" defTabSz="795527">
              <a:spcBef>
                <a:spcPts val="1000"/>
              </a:spcBef>
              <a:defRPr b="1" sz="2088"/>
            </a:pPr>
            <a:r>
              <a:t>用户观察</a:t>
            </a:r>
          </a:p>
          <a:p>
            <a:pPr marL="79552" indent="-79552" defTabSz="795527">
              <a:spcBef>
                <a:spcPts val="1000"/>
              </a:spcBef>
              <a:defRPr b="1" sz="2088"/>
            </a:pPr>
            <a:r>
              <a:t>文献调研</a:t>
            </a:r>
          </a:p>
          <a:p>
            <a:pPr marL="79552" indent="-79552" defTabSz="795527">
              <a:spcBef>
                <a:spcPts val="1000"/>
              </a:spcBef>
              <a:defRPr b="1" sz="2088"/>
            </a:pPr>
            <a:r>
              <a:t>产品/原型和竞争审查</a:t>
            </a:r>
          </a:p>
        </p:txBody>
      </p:sp>
      <p:sp>
        <p:nvSpPr>
          <p:cNvPr id="174" name="Slide Number"/>
          <p:cNvSpPr txBox="1"/>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