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SWOT</a:t>
            </a:r>
            <a:r>
              <a:rPr lang="zh-CN" altLang="en-US" dirty="0" smtClean="0"/>
              <a:t>分析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44161489"/>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2018/10/25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2018/11/5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110490" algn="ctr">
                        <a:spcAft>
                          <a:spcPts val="0"/>
                        </a:spcAft>
                      </a:pPr>
                      <a:r>
                        <a:rPr lang="en-US" sz="1400" kern="100" dirty="0">
                          <a:solidFill>
                            <a:srgbClr val="FF0000"/>
                          </a:solidFill>
                          <a:effectLst/>
                        </a:rPr>
                        <a:t>2018/11/6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2018/12/8</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2019/1/3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406881">
                  <a:extLst>
                    <a:ext uri="{9D8B030D-6E8A-4147-A177-3AD203B41FA5}">
                      <a16:colId xmlns:a16="http://schemas.microsoft.com/office/drawing/2014/main" xmlns="" val="20005"/>
                    </a:ext>
                  </a:extLst>
                </a:gridCol>
                <a:gridCol w="1440100">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a:t>
            </a:r>
            <a:r>
              <a:rPr lang="zh-CN" altLang="en-US" sz="2800" b="1" dirty="0" smtClean="0">
                <a:solidFill>
                  <a:schemeClr val="bg1"/>
                </a:solidFill>
                <a:latin typeface="Calibri" pitchFamily="34" charset="0"/>
                <a:sym typeface="Calibri" pitchFamily="34" charset="0"/>
              </a:rPr>
              <a:t>概率</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影响</a:t>
            </a:r>
            <a:r>
              <a:rPr lang="zh-CN" altLang="en-US" sz="2800" b="1" dirty="0">
                <a:solidFill>
                  <a:schemeClr val="bg1"/>
                </a:solidFill>
                <a:latin typeface="Calibri" pitchFamily="34" charset="0"/>
                <a:sym typeface="Calibri" pitchFamily="34" charset="0"/>
              </a:rPr>
              <a:t>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xmlns="" val="20000"/>
                    </a:ext>
                  </a:extLst>
                </a:gridCol>
                <a:gridCol w="1208028">
                  <a:extLst>
                    <a:ext uri="{9D8B030D-6E8A-4147-A177-3AD203B41FA5}">
                      <a16:colId xmlns:a16="http://schemas.microsoft.com/office/drawing/2014/main" xmlns="" val="20001"/>
                    </a:ext>
                  </a:extLst>
                </a:gridCol>
                <a:gridCol w="1208028">
                  <a:extLst>
                    <a:ext uri="{9D8B030D-6E8A-4147-A177-3AD203B41FA5}">
                      <a16:colId xmlns:a16="http://schemas.microsoft.com/office/drawing/2014/main" xmlns="" val="20002"/>
                    </a:ext>
                  </a:extLst>
                </a:gridCol>
                <a:gridCol w="1208028">
                  <a:extLst>
                    <a:ext uri="{9D8B030D-6E8A-4147-A177-3AD203B41FA5}">
                      <a16:colId xmlns:a16="http://schemas.microsoft.com/office/drawing/2014/main" xmlns="" val="20003"/>
                    </a:ext>
                  </a:extLst>
                </a:gridCol>
                <a:gridCol w="2080370">
                  <a:extLst>
                    <a:ext uri="{9D8B030D-6E8A-4147-A177-3AD203B41FA5}">
                      <a16:colId xmlns:a16="http://schemas.microsoft.com/office/drawing/2014/main" xmlns=""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xmlns="" val="20000"/>
                    </a:ext>
                  </a:extLst>
                </a:gridCol>
                <a:gridCol w="1243999">
                  <a:extLst>
                    <a:ext uri="{9D8B030D-6E8A-4147-A177-3AD203B41FA5}">
                      <a16:colId xmlns:a16="http://schemas.microsoft.com/office/drawing/2014/main" xmlns="" val="20001"/>
                    </a:ext>
                  </a:extLst>
                </a:gridCol>
                <a:gridCol w="1243999">
                  <a:extLst>
                    <a:ext uri="{9D8B030D-6E8A-4147-A177-3AD203B41FA5}">
                      <a16:colId xmlns:a16="http://schemas.microsoft.com/office/drawing/2014/main" xmlns="" val="20002"/>
                    </a:ext>
                  </a:extLst>
                </a:gridCol>
                <a:gridCol w="1243999">
                  <a:extLst>
                    <a:ext uri="{9D8B030D-6E8A-4147-A177-3AD203B41FA5}">
                      <a16:colId xmlns:a16="http://schemas.microsoft.com/office/drawing/2014/main" xmlns="" val="20003"/>
                    </a:ext>
                  </a:extLst>
                </a:gridCol>
                <a:gridCol w="2286326">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641237805"/>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工作人员做到所有事假提前一星期通知以让项目经理</a:t>
                      </a:r>
                      <a:r>
                        <a:rPr lang="zh-CN" sz="1400" kern="100" dirty="0" smtClean="0">
                          <a:effectLst/>
                        </a:rPr>
                        <a:t>合理</a:t>
                      </a:r>
                      <a:r>
                        <a:rPr lang="zh-CN" altLang="en-US" sz="1400" kern="100" dirty="0" smtClean="0">
                          <a:effectLst/>
                        </a:rPr>
                        <a:t>调整</a:t>
                      </a:r>
                      <a:r>
                        <a:rPr lang="zh-CN" sz="1400" kern="100" dirty="0" smtClean="0">
                          <a:effectLst/>
                        </a:rPr>
                        <a:t>人员</a:t>
                      </a:r>
                      <a:r>
                        <a:rPr lang="zh-CN" sz="1400" kern="100" dirty="0">
                          <a:effectLst/>
                        </a:rPr>
                        <a:t>的分工使计划照常推进。</a:t>
                      </a:r>
                      <a:r>
                        <a:rPr lang="zh-CN" sz="1400" kern="100" dirty="0">
                          <a:solidFill>
                            <a:srgbClr val="FF0000"/>
                          </a:solidFill>
                          <a:effectLst/>
                        </a:rPr>
                        <a:t>所有计划应有第二套执行方案</a:t>
                      </a:r>
                      <a:r>
                        <a:rPr lang="zh-CN" sz="1400" kern="100" dirty="0">
                          <a:effectLst/>
                        </a:rPr>
                        <a:t>以保证在员工病假或突然的事假以及其他理由的请假中能急事实施以确保项目的正常推进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smtClean="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smtClean="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项目</a:t>
            </a:r>
            <a:r>
              <a:rPr lang="zh-CN" altLang="en-US" sz="2800" b="1" dirty="0">
                <a:solidFill>
                  <a:schemeClr val="bg1"/>
                </a:solidFill>
                <a:latin typeface="Calibri" pitchFamily="34" charset="0"/>
                <a:sym typeface="Calibri" pitchFamily="34" charset="0"/>
              </a:rPr>
              <a:t>的</a:t>
            </a:r>
            <a:r>
              <a:rPr lang="zh-CN" altLang="en-US" sz="2800" b="1" dirty="0" smtClean="0">
                <a:solidFill>
                  <a:schemeClr val="bg1"/>
                </a:solidFill>
                <a:latin typeface="Calibri" pitchFamily="34" charset="0"/>
                <a:sym typeface="Calibri" pitchFamily="34" charset="0"/>
              </a:rPr>
              <a:t>监督</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控制</a:t>
            </a:r>
            <a:r>
              <a:rPr lang="zh-CN" altLang="en-US" sz="2800" b="1" dirty="0">
                <a:solidFill>
                  <a:schemeClr val="bg1"/>
                </a:solidFill>
                <a:latin typeface="Calibri" pitchFamily="34" charset="0"/>
                <a:sym typeface="Calibri" pitchFamily="34" charset="0"/>
              </a:rPr>
              <a:t>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文档</a:t>
            </a:r>
            <a:r>
              <a:rPr lang="zh-CN" altLang="en-US" sz="1600" b="1" dirty="0">
                <a:solidFill>
                  <a:srgbClr val="000000"/>
                </a:solidFill>
                <a:latin typeface="Calibri" pitchFamily="34" charset="0"/>
              </a:rPr>
              <a:t>书写及部分</a:t>
            </a: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a:t>
            </a:r>
            <a:r>
              <a:rPr lang="zh-CN" altLang="en-US" sz="1600" b="1" dirty="0" smtClean="0">
                <a:solidFill>
                  <a:srgbClr val="000000"/>
                </a:solidFill>
                <a:latin typeface="Calibri" pitchFamily="34" charset="0"/>
              </a:rPr>
              <a:t>更新</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杨智麟</a:t>
            </a:r>
            <a:r>
              <a:rPr lang="en-US" altLang="zh-CN" sz="1600" b="1" dirty="0" smtClean="0">
                <a:solidFill>
                  <a:srgbClr val="000000"/>
                </a:solidFill>
                <a:latin typeface="Calibri" pitchFamily="34" charset="0"/>
              </a:rPr>
              <a:t>		89</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smtClean="0">
                <a:solidFill>
                  <a:srgbClr val="000000"/>
                </a:solidFill>
                <a:latin typeface="Calibri" pitchFamily="34" charset="0"/>
              </a:rPr>
              <a:t>配置管理</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胡方正</a:t>
            </a:r>
            <a:r>
              <a:rPr lang="en-US" altLang="zh-CN" sz="1600" b="1" dirty="0" smtClean="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1056</TotalTime>
  <Pages>0</Pages>
  <Words>3703</Words>
  <Characters>0</Characters>
  <Application>Microsoft Office PowerPoint</Application>
  <DocSecurity>0</DocSecurity>
  <PresentationFormat>全屏显示(16:9)</PresentationFormat>
  <Lines>0</Lines>
  <Paragraphs>822</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354</cp:revision>
  <dcterms:created xsi:type="dcterms:W3CDTF">2014-07-25T06:09:36Z</dcterms:created>
  <dcterms:modified xsi:type="dcterms:W3CDTF">2018-11-23T06:11:08Z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