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0" r:id="rId2"/>
    <p:sldId id="258" r:id="rId3"/>
    <p:sldId id="264" r:id="rId4"/>
    <p:sldId id="266" r:id="rId5"/>
    <p:sldId id="256" r:id="rId6"/>
    <p:sldId id="268" r:id="rId7"/>
    <p:sldId id="311" r:id="rId8"/>
    <p:sldId id="267" r:id="rId9"/>
    <p:sldId id="276" r:id="rId10"/>
    <p:sldId id="277" r:id="rId11"/>
    <p:sldId id="279" r:id="rId12"/>
    <p:sldId id="271" r:id="rId13"/>
    <p:sldId id="281" r:id="rId14"/>
    <p:sldId id="283" r:id="rId15"/>
    <p:sldId id="272" r:id="rId16"/>
    <p:sldId id="282" r:id="rId17"/>
    <p:sldId id="280" r:id="rId18"/>
    <p:sldId id="285" r:id="rId19"/>
    <p:sldId id="286" r:id="rId20"/>
    <p:sldId id="288" r:id="rId21"/>
    <p:sldId id="292" r:id="rId22"/>
    <p:sldId id="295" r:id="rId23"/>
    <p:sldId id="290" r:id="rId24"/>
    <p:sldId id="296" r:id="rId25"/>
    <p:sldId id="294" r:id="rId26"/>
    <p:sldId id="297" r:id="rId27"/>
    <p:sldId id="293" r:id="rId28"/>
    <p:sldId id="298" r:id="rId29"/>
    <p:sldId id="299" r:id="rId30"/>
    <p:sldId id="305" r:id="rId31"/>
    <p:sldId id="300" r:id="rId32"/>
    <p:sldId id="301" r:id="rId33"/>
    <p:sldId id="306" r:id="rId34"/>
    <p:sldId id="307" r:id="rId35"/>
    <p:sldId id="308" r:id="rId36"/>
    <p:sldId id="309" r:id="rId37"/>
    <p:sldId id="310"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04" r:id="rId52"/>
    <p:sldId id="262" r:id="rId53"/>
    <p:sldId id="274" r:id="rId54"/>
    <p:sldId id="263" r:id="rId5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F1A"/>
    <a:srgbClr val="FF3399"/>
    <a:srgbClr val="FF6600"/>
    <a:srgbClr val="00CCFF"/>
    <a:srgbClr val="CCCC00"/>
    <a:srgbClr val="FF9900"/>
    <a:srgbClr val="3C3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2" autoAdjust="0"/>
    <p:restoredTop sz="94660"/>
  </p:normalViewPr>
  <p:slideViewPr>
    <p:cSldViewPr snapToGrid="0">
      <p:cViewPr varScale="1">
        <p:scale>
          <a:sx n="68" d="100"/>
          <a:sy n="68" d="100"/>
        </p:scale>
        <p:origin x="-652" y="-64"/>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14CCB68-487F-4410-8DB8-42F291D05758}" type="datetimeFigureOut">
              <a:rPr lang="zh-CN" altLang="en-US"/>
              <a:pPr>
                <a:defRPr/>
              </a:pPr>
              <a:t>2018/10/20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E0A0452-7A6D-4DC7-B3E5-0E2E202CD5C9}" type="slidenum">
              <a:rPr lang="zh-CN" altLang="en-US"/>
              <a:pPr>
                <a:defRPr/>
              </a:pPr>
              <a:t>‹#›</a:t>
            </a:fld>
            <a:endParaRPr lang="zh-CN" altLang="en-US"/>
          </a:p>
        </p:txBody>
      </p:sp>
    </p:spTree>
    <p:extLst>
      <p:ext uri="{BB962C8B-B14F-4D97-AF65-F5344CB8AC3E}">
        <p14:creationId xmlns:p14="http://schemas.microsoft.com/office/powerpoint/2010/main" val="3159344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DBFF08F-314A-40FD-B423-5814E16254BF}" type="datetime1">
              <a:rPr lang="zh-CN" altLang="en-US" smtClean="0"/>
              <a:t>2018/10/20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FD87529-24CA-4ECC-8B33-15B50193E560}" type="slidenum">
              <a:rPr lang="zh-CN" altLang="en-US"/>
              <a:pPr>
                <a:defRPr/>
              </a:pPr>
              <a:t>‹#›</a:t>
            </a:fld>
            <a:endParaRPr lang="zh-CN" altLang="en-US"/>
          </a:p>
        </p:txBody>
      </p:sp>
    </p:spTree>
    <p:extLst>
      <p:ext uri="{BB962C8B-B14F-4D97-AF65-F5344CB8AC3E}">
        <p14:creationId xmlns:p14="http://schemas.microsoft.com/office/powerpoint/2010/main" val="222175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6B5F1E9-E7F2-42A1-A18E-6DE9A76AEE8B}" type="datetime1">
              <a:rPr lang="zh-CN" altLang="en-US" smtClean="0"/>
              <a:t>2018/10/20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16ACA6-A4CE-4D7E-8A57-5F2E84E6056E}" type="slidenum">
              <a:rPr lang="zh-CN" altLang="en-US"/>
              <a:pPr>
                <a:defRPr/>
              </a:pPr>
              <a:t>‹#›</a:t>
            </a:fld>
            <a:endParaRPr lang="zh-CN" altLang="en-US"/>
          </a:p>
        </p:txBody>
      </p:sp>
    </p:spTree>
    <p:extLst>
      <p:ext uri="{BB962C8B-B14F-4D97-AF65-F5344CB8AC3E}">
        <p14:creationId xmlns:p14="http://schemas.microsoft.com/office/powerpoint/2010/main" val="98967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AC976E4-0CE3-4C15-80BD-2992DECD9590}" type="datetime1">
              <a:rPr lang="zh-CN" altLang="en-US" smtClean="0"/>
              <a:t>2018/10/20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066B46D-02A2-419B-A3B4-0A90D112C5C9}" type="slidenum">
              <a:rPr lang="zh-CN" altLang="en-US"/>
              <a:pPr>
                <a:defRPr/>
              </a:pPr>
              <a:t>‹#›</a:t>
            </a:fld>
            <a:endParaRPr lang="zh-CN" altLang="en-US"/>
          </a:p>
        </p:txBody>
      </p:sp>
    </p:spTree>
    <p:extLst>
      <p:ext uri="{BB962C8B-B14F-4D97-AF65-F5344CB8AC3E}">
        <p14:creationId xmlns:p14="http://schemas.microsoft.com/office/powerpoint/2010/main" val="198683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6025847-B5CC-43CF-B80C-8CF036CCFB56}" type="datetime1">
              <a:rPr lang="zh-CN" altLang="en-US" smtClean="0"/>
              <a:t>2018/10/20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AFD5FF-B6AE-445D-95A4-EABC5E19AED1}" type="slidenum">
              <a:rPr lang="zh-CN" altLang="en-US"/>
              <a:pPr>
                <a:defRPr/>
              </a:pPr>
              <a:t>‹#›</a:t>
            </a:fld>
            <a:endParaRPr lang="zh-CN" altLang="en-US"/>
          </a:p>
        </p:txBody>
      </p:sp>
    </p:spTree>
    <p:extLst>
      <p:ext uri="{BB962C8B-B14F-4D97-AF65-F5344CB8AC3E}">
        <p14:creationId xmlns:p14="http://schemas.microsoft.com/office/powerpoint/2010/main" val="164664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6C403FB-6DAD-458E-B4F5-A948B4FA8039}" type="datetime1">
              <a:rPr lang="zh-CN" altLang="en-US" smtClean="0"/>
              <a:t>2018/10/20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4D90C4-7CF5-4433-8231-1EFBC541683E}" type="slidenum">
              <a:rPr lang="zh-CN" altLang="en-US"/>
              <a:pPr>
                <a:defRPr/>
              </a:pPr>
              <a:t>‹#›</a:t>
            </a:fld>
            <a:endParaRPr lang="zh-CN" altLang="en-US"/>
          </a:p>
        </p:txBody>
      </p:sp>
    </p:spTree>
    <p:extLst>
      <p:ext uri="{BB962C8B-B14F-4D97-AF65-F5344CB8AC3E}">
        <p14:creationId xmlns:p14="http://schemas.microsoft.com/office/powerpoint/2010/main" val="105499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CC2A9B6-4DAE-4160-9D22-287C4634C9E1}" type="datetime1">
              <a:rPr lang="zh-CN" altLang="en-US" smtClean="0"/>
              <a:t>2018/10/20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DD928D-0EE7-4D05-B102-C6D5DF0D624C}" type="slidenum">
              <a:rPr lang="zh-CN" altLang="en-US"/>
              <a:pPr>
                <a:defRPr/>
              </a:pPr>
              <a:t>‹#›</a:t>
            </a:fld>
            <a:endParaRPr lang="zh-CN" altLang="en-US"/>
          </a:p>
        </p:txBody>
      </p:sp>
    </p:spTree>
    <p:extLst>
      <p:ext uri="{BB962C8B-B14F-4D97-AF65-F5344CB8AC3E}">
        <p14:creationId xmlns:p14="http://schemas.microsoft.com/office/powerpoint/2010/main" val="256219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163E7780-9693-4704-B1C0-FDB6A2529CC8}" type="datetime1">
              <a:rPr lang="zh-CN" altLang="en-US" smtClean="0"/>
              <a:t>2018/10/20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4ED3D3D-91BC-4C98-AEA2-9612105BE82B}" type="slidenum">
              <a:rPr lang="zh-CN" altLang="en-US"/>
              <a:pPr>
                <a:defRPr/>
              </a:pPr>
              <a:t>‹#›</a:t>
            </a:fld>
            <a:endParaRPr lang="zh-CN" altLang="en-US"/>
          </a:p>
        </p:txBody>
      </p:sp>
    </p:spTree>
    <p:extLst>
      <p:ext uri="{BB962C8B-B14F-4D97-AF65-F5344CB8AC3E}">
        <p14:creationId xmlns:p14="http://schemas.microsoft.com/office/powerpoint/2010/main" val="31331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F145016-CB79-4FF2-A175-F7989E22D6E0}" type="datetime1">
              <a:rPr lang="zh-CN" altLang="en-US" smtClean="0"/>
              <a:t>2018/10/20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EE45C7-9B3E-436D-9356-534B0F092238}" type="slidenum">
              <a:rPr lang="zh-CN" altLang="en-US"/>
              <a:pPr>
                <a:defRPr/>
              </a:pPr>
              <a:t>‹#›</a:t>
            </a:fld>
            <a:endParaRPr lang="zh-CN" altLang="en-US"/>
          </a:p>
        </p:txBody>
      </p:sp>
    </p:spTree>
    <p:extLst>
      <p:ext uri="{BB962C8B-B14F-4D97-AF65-F5344CB8AC3E}">
        <p14:creationId xmlns:p14="http://schemas.microsoft.com/office/powerpoint/2010/main" val="147313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744B2C5-6554-4F9D-962A-AD3517F8CD76}" type="datetime1">
              <a:rPr lang="zh-CN" altLang="en-US" smtClean="0"/>
              <a:t>2018/10/20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28436CB-6702-4EFB-B79A-E65BCE5FFD7B}" type="slidenum">
              <a:rPr lang="zh-CN" altLang="en-US"/>
              <a:pPr>
                <a:defRPr/>
              </a:pPr>
              <a:t>‹#›</a:t>
            </a:fld>
            <a:endParaRPr lang="zh-CN" altLang="en-US"/>
          </a:p>
        </p:txBody>
      </p:sp>
    </p:spTree>
    <p:extLst>
      <p:ext uri="{BB962C8B-B14F-4D97-AF65-F5344CB8AC3E}">
        <p14:creationId xmlns:p14="http://schemas.microsoft.com/office/powerpoint/2010/main" val="272869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F09112B-07D7-4BA9-BB9F-321E6D1BE182}" type="datetime1">
              <a:rPr lang="zh-CN" altLang="en-US" smtClean="0"/>
              <a:t>2018/10/20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33A5B45-F8DE-4385-A2F2-DF7879082197}" type="slidenum">
              <a:rPr lang="zh-CN" altLang="en-US"/>
              <a:pPr>
                <a:defRPr/>
              </a:pPr>
              <a:t>‹#›</a:t>
            </a:fld>
            <a:endParaRPr lang="zh-CN" altLang="en-US"/>
          </a:p>
        </p:txBody>
      </p:sp>
    </p:spTree>
    <p:extLst>
      <p:ext uri="{BB962C8B-B14F-4D97-AF65-F5344CB8AC3E}">
        <p14:creationId xmlns:p14="http://schemas.microsoft.com/office/powerpoint/2010/main" val="62598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ED5625D-9095-487D-A643-EA5795D5EF82}" type="datetime1">
              <a:rPr lang="zh-CN" altLang="en-US" smtClean="0"/>
              <a:t>2018/10/20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8B18AD8-4E73-4BC8-AAE3-DABE4E7FCEF1}" type="slidenum">
              <a:rPr lang="zh-CN" altLang="en-US"/>
              <a:pPr>
                <a:defRPr/>
              </a:pPr>
              <a:t>‹#›</a:t>
            </a:fld>
            <a:endParaRPr lang="zh-CN" altLang="en-US"/>
          </a:p>
        </p:txBody>
      </p:sp>
    </p:spTree>
    <p:extLst>
      <p:ext uri="{BB962C8B-B14F-4D97-AF65-F5344CB8AC3E}">
        <p14:creationId xmlns:p14="http://schemas.microsoft.com/office/powerpoint/2010/main" val="382274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BEAEA"/>
            </a:gs>
            <a:gs pos="53000">
              <a:srgbClr val="E4E3E3"/>
            </a:gs>
            <a:gs pos="100000">
              <a:srgbClr val="A6A6A6"/>
            </a:gs>
          </a:gsLst>
          <a:lin ang="5400000"/>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565B46D3-803A-440C-95E2-DB16B6A03D35}" type="datetime1">
              <a:rPr lang="zh-CN" altLang="en-US" smtClean="0"/>
              <a:t>2018/10/20</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Calibri" pitchFamily="34" charset="0"/>
              </a:defRPr>
            </a:lvl1pPr>
          </a:lstStyle>
          <a:p>
            <a:pPr>
              <a:defRPr/>
            </a:pPr>
            <a:fld id="{AB78D5F7-53B0-4133-A419-D1C4FC55A0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7"/>
          <p:cNvSpPr>
            <a:spLocks noChangeArrowheads="1"/>
          </p:cNvSpPr>
          <p:nvPr/>
        </p:nvSpPr>
        <p:spPr bwMode="auto">
          <a:xfrm>
            <a:off x="813941" y="2193075"/>
            <a:ext cx="2306669" cy="2361515"/>
          </a:xfrm>
          <a:prstGeom prst="ellipse">
            <a:avLst/>
          </a:prstGeom>
          <a:solidFill>
            <a:srgbClr val="FF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椭圆 5"/>
          <p:cNvSpPr>
            <a:spLocks noChangeArrowheads="1"/>
          </p:cNvSpPr>
          <p:nvPr/>
        </p:nvSpPr>
        <p:spPr bwMode="auto">
          <a:xfrm>
            <a:off x="1043051" y="2427632"/>
            <a:ext cx="1848449" cy="1892400"/>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9" name="椭圆 4"/>
          <p:cNvSpPr>
            <a:spLocks noChangeArrowheads="1"/>
          </p:cNvSpPr>
          <p:nvPr/>
        </p:nvSpPr>
        <p:spPr bwMode="auto">
          <a:xfrm>
            <a:off x="479174" y="1850348"/>
            <a:ext cx="2976203" cy="3046969"/>
          </a:xfrm>
          <a:prstGeom prst="ellipse">
            <a:avLst/>
          </a:prstGeom>
          <a:noFill/>
          <a:ln w="38100">
            <a:solidFill>
              <a:srgbClr val="FD7F1A"/>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 name="椭圆 3"/>
          <p:cNvSpPr>
            <a:spLocks noChangeArrowheads="1"/>
          </p:cNvSpPr>
          <p:nvPr/>
        </p:nvSpPr>
        <p:spPr bwMode="auto">
          <a:xfrm>
            <a:off x="1243244" y="2632585"/>
            <a:ext cx="1448063" cy="1482494"/>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3" name="矩形 2"/>
          <p:cNvSpPr/>
          <p:nvPr/>
        </p:nvSpPr>
        <p:spPr>
          <a:xfrm>
            <a:off x="6712302" y="3220470"/>
            <a:ext cx="4801314" cy="923330"/>
          </a:xfrm>
          <a:prstGeom prst="rect">
            <a:avLst/>
          </a:prstGeom>
          <a:noFill/>
        </p:spPr>
        <p:txBody>
          <a:bodyPr wrap="none" lIns="91440" tIns="45720" rIns="91440" bIns="45720">
            <a:spAutoFit/>
          </a:bodyPr>
          <a:lstStyle/>
          <a:p>
            <a:pPr algn="ctr"/>
            <a:r>
              <a:rPr lang="en-US" altLang="zh-C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Rational Rose</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1" name="矩形 10"/>
          <p:cNvSpPr/>
          <p:nvPr/>
        </p:nvSpPr>
        <p:spPr>
          <a:xfrm>
            <a:off x="3775169" y="1868690"/>
            <a:ext cx="5410455" cy="1107996"/>
          </a:xfrm>
          <a:prstGeom prst="rect">
            <a:avLst/>
          </a:prstGeom>
          <a:noFill/>
        </p:spPr>
        <p:txBody>
          <a:bodyPr wrap="none" lIns="91440" tIns="45720" rIns="91440" bIns="45720">
            <a:spAutoFit/>
          </a:bodyPr>
          <a:lstStyle/>
          <a:p>
            <a:r>
              <a:rPr lang="en-US" altLang="zh-CN"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UML</a:t>
            </a:r>
            <a:r>
              <a:rPr lang="zh-CN" altLang="en-US" sz="6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工具</a:t>
            </a:r>
            <a:r>
              <a:rPr lang="en-US" altLang="zh-CN"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p>
        </p:txBody>
      </p:sp>
      <p:sp>
        <p:nvSpPr>
          <p:cNvPr id="12" name="矩形 11"/>
          <p:cNvSpPr/>
          <p:nvPr/>
        </p:nvSpPr>
        <p:spPr>
          <a:xfrm>
            <a:off x="7673009" y="5048506"/>
            <a:ext cx="4339935" cy="830997"/>
          </a:xfrm>
          <a:prstGeom prst="rect">
            <a:avLst/>
          </a:prstGeom>
          <a:noFill/>
        </p:spPr>
        <p:txBody>
          <a:bodyPr wrap="square" lIns="91440" tIns="45720" rIns="91440" bIns="45720">
            <a:spAutoFit/>
          </a:bodyPr>
          <a:lstStyle/>
          <a:p>
            <a:pPr algn="ctr"/>
            <a:r>
              <a:rPr lang="en-US" altLang="zh-CN" sz="4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PRD2018-G02</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4" name="矩形 13"/>
          <p:cNvSpPr/>
          <p:nvPr/>
        </p:nvSpPr>
        <p:spPr>
          <a:xfrm>
            <a:off x="7851914" y="5858334"/>
            <a:ext cx="4128928" cy="85090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ea typeface="宋体" pitchFamily="2" charset="-122"/>
              </a:rPr>
              <a:t>小组成员：刘雨霏（组长）、刘晓倩、胡方正、张光程、杨智麟</a:t>
            </a:r>
          </a:p>
        </p:txBody>
      </p:sp>
      <p:sp>
        <p:nvSpPr>
          <p:cNvPr id="15" name="矩形 14"/>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矩形 4"/>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5400000">
                                      <p:cBhvr>
                                        <p:cTn id="6" dur="1400" fill="hold"/>
                                        <p:tgtEl>
                                          <p:spTgt spid="9"/>
                                        </p:tgtEl>
                                        <p:attrNameLst>
                                          <p:attrName>r</p:attrName>
                                        </p:attrNameLst>
                                      </p:cBhvr>
                                    </p:animRo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250" fill="hold"/>
                                        <p:tgtEl>
                                          <p:spTgt spid="10"/>
                                        </p:tgtEl>
                                        <p:attrNameLst>
                                          <p:attrName>ppt_w</p:attrName>
                                        </p:attrNameLst>
                                      </p:cBhvr>
                                      <p:tavLst>
                                        <p:tav tm="0">
                                          <p:val>
                                            <p:fltVal val="0"/>
                                          </p:val>
                                        </p:tav>
                                        <p:tav tm="100000">
                                          <p:val>
                                            <p:strVal val="#ppt_w"/>
                                          </p:val>
                                        </p:tav>
                                      </p:tavLst>
                                    </p:anim>
                                    <p:anim calcmode="lin" valueType="num">
                                      <p:cBhvr>
                                        <p:cTn id="10" dur="250" fill="hold"/>
                                        <p:tgtEl>
                                          <p:spTgt spid="10"/>
                                        </p:tgtEl>
                                        <p:attrNameLst>
                                          <p:attrName>ppt_h</p:attrName>
                                        </p:attrNameLst>
                                      </p:cBhvr>
                                      <p:tavLst>
                                        <p:tav tm="0">
                                          <p:val>
                                            <p:fltVal val="0"/>
                                          </p:val>
                                        </p:tav>
                                        <p:tav tm="100000">
                                          <p:val>
                                            <p:strVal val="#ppt_h"/>
                                          </p:val>
                                        </p:tav>
                                      </p:tavLst>
                                    </p:anim>
                                    <p:animEffect transition="in" filter="fade">
                                      <p:cBhvr>
                                        <p:cTn id="11" dur="25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ppt_w</p:attrName>
                                        </p:attrNameLst>
                                      </p:cBhvr>
                                      <p:tavLst>
                                        <p:tav tm="0">
                                          <p:val>
                                            <p:fltVal val="0"/>
                                          </p:val>
                                        </p:tav>
                                        <p:tav tm="100000">
                                          <p:val>
                                            <p:strVal val="#ppt_w"/>
                                          </p:val>
                                        </p:tav>
                                      </p:tavLst>
                                    </p:anim>
                                    <p:anim calcmode="lin" valueType="num">
                                      <p:cBhvr>
                                        <p:cTn id="15" dur="250" fill="hold"/>
                                        <p:tgtEl>
                                          <p:spTgt spid="8"/>
                                        </p:tgtEl>
                                        <p:attrNameLst>
                                          <p:attrName>ppt_h</p:attrName>
                                        </p:attrNameLst>
                                      </p:cBhvr>
                                      <p:tavLst>
                                        <p:tav tm="0">
                                          <p:val>
                                            <p:fltVal val="0"/>
                                          </p:val>
                                        </p:tav>
                                        <p:tav tm="100000">
                                          <p:val>
                                            <p:strVal val="#ppt_h"/>
                                          </p:val>
                                        </p:tav>
                                      </p:tavLst>
                                    </p:anim>
                                    <p:animEffect transition="in" filter="fade">
                                      <p:cBhvr>
                                        <p:cTn id="16" dur="25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250" fill="hold"/>
                                        <p:tgtEl>
                                          <p:spTgt spid="7"/>
                                        </p:tgtEl>
                                        <p:attrNameLst>
                                          <p:attrName>ppt_w</p:attrName>
                                        </p:attrNameLst>
                                      </p:cBhvr>
                                      <p:tavLst>
                                        <p:tav tm="0">
                                          <p:val>
                                            <p:fltVal val="0"/>
                                          </p:val>
                                        </p:tav>
                                        <p:tav tm="100000">
                                          <p:val>
                                            <p:strVal val="#ppt_w"/>
                                          </p:val>
                                        </p:tav>
                                      </p:tavLst>
                                    </p:anim>
                                    <p:anim calcmode="lin" valueType="num">
                                      <p:cBhvr>
                                        <p:cTn id="20" dur="250" fill="hold"/>
                                        <p:tgtEl>
                                          <p:spTgt spid="7"/>
                                        </p:tgtEl>
                                        <p:attrNameLst>
                                          <p:attrName>ppt_h</p:attrName>
                                        </p:attrNameLst>
                                      </p:cBhvr>
                                      <p:tavLst>
                                        <p:tav tm="0">
                                          <p:val>
                                            <p:fltVal val="0"/>
                                          </p:val>
                                        </p:tav>
                                        <p:tav tm="100000">
                                          <p:val>
                                            <p:strVal val="#ppt_h"/>
                                          </p:val>
                                        </p:tav>
                                      </p:tavLst>
                                    </p:anim>
                                    <p:animEffect transition="in" filter="fade">
                                      <p:cBhvr>
                                        <p:cTn id="21" dur="250"/>
                                        <p:tgtEl>
                                          <p:spTgt spid="7"/>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par>
                          <p:cTn id="27" fill="hold">
                            <p:stCondLst>
                              <p:cond delay="1400"/>
                            </p:stCondLst>
                            <p:childTnLst>
                              <p:par>
                                <p:cTn id="28" presetID="53" presetClass="entr" presetSubtype="16"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par>
                          <p:cTn id="33" fill="hold">
                            <p:stCondLst>
                              <p:cond delay="19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2400"/>
                            </p:stCondLst>
                            <p:childTnLst>
                              <p:par>
                                <p:cTn id="40" presetID="53" presetClass="entr" presetSubtype="16"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P spid="3" grpId="0"/>
      <p:bldP spid="11" grpId="0"/>
      <p:bldP spid="12"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141945" y="1720685"/>
            <a:ext cx="4810646" cy="1015663"/>
          </a:xfrm>
          <a:prstGeom prst="rect">
            <a:avLst/>
          </a:prstGeom>
          <a:noFill/>
        </p:spPr>
        <p:txBody>
          <a:bodyPr wrap="square" rtlCol="0">
            <a:spAutoFit/>
          </a:bodyPr>
          <a:lstStyle/>
          <a:p>
            <a:r>
              <a:rPr lang="zh-CN" altLang="en-US" sz="2000" dirty="0" smtClean="0"/>
              <a:t>双击学生类，打开属性框。可以修改名称、原型（</a:t>
            </a:r>
            <a:r>
              <a:rPr lang="en-US" altLang="zh-CN" sz="2000" dirty="0" smtClean="0"/>
              <a:t>Stereotype</a:t>
            </a:r>
            <a:r>
              <a:rPr lang="zh-CN" altLang="en-US" sz="2000" dirty="0" smtClean="0"/>
              <a:t>）、添加描述（</a:t>
            </a:r>
            <a:r>
              <a:rPr lang="en-US" altLang="zh-CN" sz="2000" dirty="0" smtClean="0"/>
              <a:t>Documentation</a:t>
            </a:r>
            <a:r>
              <a:rPr lang="zh-CN" altLang="en-US" sz="2000" dirty="0" smtClean="0"/>
              <a:t>）</a:t>
            </a:r>
            <a:r>
              <a:rPr lang="zh-CN" altLang="en-US" sz="2000" dirty="0"/>
              <a:t>。</a:t>
            </a:r>
            <a:endParaRPr lang="en-US" altLang="zh-CN" sz="2000" dirty="0" smtClean="0"/>
          </a:p>
        </p:txBody>
      </p:sp>
      <p:sp>
        <p:nvSpPr>
          <p:cNvPr id="14" name="TextBox 13"/>
          <p:cNvSpPr txBox="1"/>
          <p:nvPr/>
        </p:nvSpPr>
        <p:spPr>
          <a:xfrm>
            <a:off x="7141945" y="3333141"/>
            <a:ext cx="4810646" cy="707886"/>
          </a:xfrm>
          <a:prstGeom prst="rect">
            <a:avLst/>
          </a:prstGeom>
          <a:noFill/>
        </p:spPr>
        <p:txBody>
          <a:bodyPr wrap="square" rtlCol="0">
            <a:spAutoFit/>
          </a:bodyPr>
          <a:lstStyle/>
          <a:p>
            <a:r>
              <a:rPr lang="zh-CN" altLang="en-US" sz="2000" dirty="0" smtClean="0"/>
              <a:t>用例的原型默认是为空的，可以自行选择</a:t>
            </a:r>
            <a:r>
              <a:rPr lang="en-US" altLang="zh-CN" sz="2000" dirty="0" smtClean="0"/>
              <a:t>Business Use Case </a:t>
            </a:r>
            <a:r>
              <a:rPr lang="zh-CN" altLang="en-US" sz="2000" dirty="0" smtClean="0"/>
              <a:t>等其他选项。</a:t>
            </a:r>
            <a:endParaRPr lang="en-US" altLang="zh-CN"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33" y="1606227"/>
            <a:ext cx="3255988" cy="382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822" y="1606227"/>
            <a:ext cx="3402994" cy="382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03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141945" y="1670488"/>
            <a:ext cx="4810646" cy="1323439"/>
          </a:xfrm>
          <a:prstGeom prst="rect">
            <a:avLst/>
          </a:prstGeom>
          <a:noFill/>
        </p:spPr>
        <p:txBody>
          <a:bodyPr wrap="square" rtlCol="0">
            <a:spAutoFit/>
          </a:bodyPr>
          <a:lstStyle/>
          <a:p>
            <a:r>
              <a:rPr lang="zh-CN" altLang="en-US" sz="2000" dirty="0" smtClean="0"/>
              <a:t>包含关系：</a:t>
            </a:r>
            <a:endParaRPr lang="en-US" altLang="zh-CN" sz="2000" dirty="0" smtClean="0"/>
          </a:p>
          <a:p>
            <a:r>
              <a:rPr lang="zh-CN" altLang="en-US" sz="2000" dirty="0" smtClean="0"/>
              <a:t>提取不同用例直接的共同行为组成用例。使用虚线实心箭头，包含用例</a:t>
            </a:r>
            <a:r>
              <a:rPr lang="en-US" altLang="zh-CN" sz="2000" dirty="0" smtClean="0">
                <a:sym typeface="Wingdings" pitchFamily="2" charset="2"/>
              </a:rPr>
              <a:t>-&gt;</a:t>
            </a:r>
            <a:r>
              <a:rPr lang="zh-CN" altLang="en-US" sz="2000" dirty="0" smtClean="0">
                <a:sym typeface="Wingdings" pitchFamily="2" charset="2"/>
              </a:rPr>
              <a:t>被包含用例。</a:t>
            </a:r>
            <a:endParaRPr lang="en-US" altLang="zh-CN" sz="2000" dirty="0" smtClean="0"/>
          </a:p>
        </p:txBody>
      </p:sp>
      <p:sp>
        <p:nvSpPr>
          <p:cNvPr id="14" name="TextBox 13"/>
          <p:cNvSpPr txBox="1"/>
          <p:nvPr/>
        </p:nvSpPr>
        <p:spPr>
          <a:xfrm>
            <a:off x="7141945" y="3101271"/>
            <a:ext cx="4810646" cy="1323439"/>
          </a:xfrm>
          <a:prstGeom prst="rect">
            <a:avLst/>
          </a:prstGeom>
          <a:noFill/>
        </p:spPr>
        <p:txBody>
          <a:bodyPr wrap="square" rtlCol="0">
            <a:spAutoFit/>
          </a:bodyPr>
          <a:lstStyle/>
          <a:p>
            <a:r>
              <a:rPr lang="zh-CN" altLang="en-US" sz="2000" dirty="0" smtClean="0"/>
              <a:t>扩展关系：</a:t>
            </a:r>
            <a:endParaRPr lang="en-US" altLang="zh-CN" sz="2000" dirty="0" smtClean="0"/>
          </a:p>
          <a:p>
            <a:r>
              <a:rPr lang="zh-CN" altLang="en-US" sz="2000" dirty="0" smtClean="0"/>
              <a:t>将较为复杂的步骤单独组成用例。</a:t>
            </a:r>
            <a:r>
              <a:rPr lang="zh-CN" altLang="en-US" sz="2000" dirty="0"/>
              <a:t>使用</a:t>
            </a:r>
            <a:r>
              <a:rPr lang="zh-CN" altLang="en-US" sz="2000" dirty="0" smtClean="0"/>
              <a:t>虚线实心箭头，扩展用例</a:t>
            </a:r>
            <a:r>
              <a:rPr lang="en-US" altLang="zh-CN" sz="2000" dirty="0">
                <a:sym typeface="Wingdings" pitchFamily="2" charset="2"/>
              </a:rPr>
              <a:t>-&gt;</a:t>
            </a:r>
            <a:r>
              <a:rPr lang="zh-CN" altLang="en-US" sz="2000" dirty="0" smtClean="0">
                <a:sym typeface="Wingdings" pitchFamily="2" charset="2"/>
              </a:rPr>
              <a:t>被</a:t>
            </a:r>
            <a:r>
              <a:rPr lang="zh-CN" altLang="en-US" sz="2000" dirty="0">
                <a:sym typeface="Wingdings" pitchFamily="2" charset="2"/>
              </a:rPr>
              <a:t>扩展</a:t>
            </a:r>
            <a:r>
              <a:rPr lang="zh-CN" altLang="en-US" sz="2000" dirty="0" smtClean="0">
                <a:sym typeface="Wingdings" pitchFamily="2" charset="2"/>
              </a:rPr>
              <a:t>用例。</a:t>
            </a:r>
            <a:endParaRPr lang="en-US" altLang="zh-CN" sz="2000" dirty="0"/>
          </a:p>
          <a:p>
            <a:endParaRPr lang="en-US" altLang="zh-CN" sz="2000" dirty="0" smtClean="0"/>
          </a:p>
        </p:txBody>
      </p:sp>
      <p:sp>
        <p:nvSpPr>
          <p:cNvPr id="12" name="TextBox 11"/>
          <p:cNvSpPr txBox="1"/>
          <p:nvPr/>
        </p:nvSpPr>
        <p:spPr>
          <a:xfrm>
            <a:off x="7141945" y="4546405"/>
            <a:ext cx="4810646" cy="1015663"/>
          </a:xfrm>
          <a:prstGeom prst="rect">
            <a:avLst/>
          </a:prstGeom>
          <a:noFill/>
        </p:spPr>
        <p:txBody>
          <a:bodyPr wrap="square" rtlCol="0">
            <a:spAutoFit/>
          </a:bodyPr>
          <a:lstStyle/>
          <a:p>
            <a:r>
              <a:rPr lang="zh-CN" altLang="en-US" sz="2000" dirty="0" smtClean="0"/>
              <a:t>泛化关系：</a:t>
            </a:r>
            <a:endParaRPr lang="en-US" altLang="zh-CN" sz="2000" dirty="0" smtClean="0"/>
          </a:p>
          <a:p>
            <a:r>
              <a:rPr lang="zh-CN" altLang="en-US" sz="2000" dirty="0" smtClean="0"/>
              <a:t>用例与用例之间的关系。属于一种继承。使用实线空心箭头。子用例</a:t>
            </a:r>
            <a:r>
              <a:rPr lang="en-US" altLang="zh-CN" sz="2000" dirty="0" smtClean="0"/>
              <a:t>-&gt;</a:t>
            </a:r>
            <a:r>
              <a:rPr lang="zh-CN" altLang="en-US" sz="2000" dirty="0" smtClean="0"/>
              <a:t>父用例。</a:t>
            </a:r>
            <a:r>
              <a:rPr lang="en-US" altLang="zh-CN" sz="1200" dirty="0">
                <a:solidFill>
                  <a:srgbClr val="000000"/>
                </a:solidFill>
              </a:rPr>
              <a:t> </a:t>
            </a:r>
            <a:r>
              <a:rPr lang="en-US" altLang="zh-CN" sz="1200" dirty="0" smtClean="0">
                <a:solidFill>
                  <a:srgbClr val="000000"/>
                </a:solidFill>
              </a:rPr>
              <a:t>[5]</a:t>
            </a:r>
            <a:endParaRPr lang="en-US" altLang="zh-CN"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677005"/>
            <a:ext cx="5618637" cy="388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69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a:solidFill>
                  <a:srgbClr val="FFFFFF"/>
                </a:solidFill>
                <a:latin typeface="微软雅黑" pitchFamily="34" charset="-122"/>
                <a:ea typeface="微软雅黑" pitchFamily="34" charset="-122"/>
              </a:rPr>
              <a:t>2.1 </a:t>
            </a:r>
            <a:r>
              <a:rPr lang="zh-CN" altLang="en-US" sz="3200" dirty="0">
                <a:solidFill>
                  <a:srgbClr val="FFFFFF"/>
                </a:solidFill>
                <a:latin typeface="微软雅黑" pitchFamily="34" charset="-122"/>
                <a:ea typeface="微软雅黑" pitchFamily="34" charset="-122"/>
              </a:rPr>
              <a:t>创建用例图</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10" y="1632857"/>
            <a:ext cx="3320263" cy="36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046153" y="2009934"/>
            <a:ext cx="4810646" cy="1015663"/>
          </a:xfrm>
          <a:prstGeom prst="rect">
            <a:avLst/>
          </a:prstGeom>
          <a:noFill/>
        </p:spPr>
        <p:txBody>
          <a:bodyPr wrap="square" rtlCol="0">
            <a:spAutoFit/>
          </a:bodyPr>
          <a:lstStyle/>
          <a:p>
            <a:r>
              <a:rPr lang="zh-CN" altLang="en-US" sz="2000" dirty="0" smtClean="0"/>
              <a:t>双击虚线实心连接线，可以指定名称和描述，选择原型，例如</a:t>
            </a:r>
            <a:r>
              <a:rPr lang="en-US" altLang="zh-CN" sz="2000" dirty="0" smtClean="0"/>
              <a:t>include, extends</a:t>
            </a:r>
            <a:r>
              <a:rPr lang="zh-CN" altLang="en-US" sz="2000" dirty="0" smtClean="0"/>
              <a:t>等。</a:t>
            </a:r>
            <a:endParaRPr lang="en-US" altLang="zh-CN" sz="2000" dirty="0" smtClean="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630" y="1632857"/>
            <a:ext cx="3339020" cy="36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046153" y="3589917"/>
            <a:ext cx="4810646" cy="707886"/>
          </a:xfrm>
          <a:prstGeom prst="rect">
            <a:avLst/>
          </a:prstGeom>
          <a:noFill/>
        </p:spPr>
        <p:txBody>
          <a:bodyPr wrap="square" rtlCol="0">
            <a:spAutoFit/>
          </a:bodyPr>
          <a:lstStyle/>
          <a:p>
            <a:r>
              <a:rPr lang="zh-CN" altLang="en-US" sz="2000" dirty="0" smtClean="0"/>
              <a:t>双击直线空心连接线，可以指定名称和描述，选择输出的类的权限控制符。</a:t>
            </a:r>
            <a:endParaRPr lang="en-US" altLang="zh-CN" sz="2000" dirty="0" smtClean="0"/>
          </a:p>
        </p:txBody>
      </p:sp>
    </p:spTree>
    <p:extLst>
      <p:ext uri="{BB962C8B-B14F-4D97-AF65-F5344CB8AC3E}">
        <p14:creationId xmlns:p14="http://schemas.microsoft.com/office/powerpoint/2010/main" val="3034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1" y="1511268"/>
            <a:ext cx="49149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307490" y="1821433"/>
            <a:ext cx="4935898" cy="1015663"/>
          </a:xfrm>
          <a:prstGeom prst="rect">
            <a:avLst/>
          </a:prstGeom>
          <a:noFill/>
        </p:spPr>
        <p:txBody>
          <a:bodyPr wrap="square" rtlCol="0">
            <a:spAutoFit/>
          </a:bodyPr>
          <a:lstStyle/>
          <a:p>
            <a:r>
              <a:rPr lang="zh-CN" altLang="en-US" sz="2000" dirty="0" smtClean="0"/>
              <a:t>通过</a:t>
            </a:r>
            <a:r>
              <a:rPr lang="en-US" altLang="zh-CN" sz="2000" dirty="0" smtClean="0"/>
              <a:t>Use Case View-New-Class Diagram</a:t>
            </a:r>
            <a:r>
              <a:rPr lang="zh-CN" altLang="en-US" sz="2000" dirty="0" smtClean="0"/>
              <a:t>创建一个新类图。类图是描述类与类之间相互关系的图。</a:t>
            </a:r>
            <a:endParaRPr lang="zh-CN" altLang="en-US" sz="2000" dirty="0"/>
          </a:p>
        </p:txBody>
      </p:sp>
      <p:sp>
        <p:nvSpPr>
          <p:cNvPr id="10" name="TextBox 9"/>
          <p:cNvSpPr txBox="1"/>
          <p:nvPr/>
        </p:nvSpPr>
        <p:spPr>
          <a:xfrm>
            <a:off x="6307490" y="3424335"/>
            <a:ext cx="5402428" cy="1631216"/>
          </a:xfrm>
          <a:prstGeom prst="rect">
            <a:avLst/>
          </a:prstGeom>
          <a:noFill/>
        </p:spPr>
        <p:txBody>
          <a:bodyPr wrap="square" rtlCol="0">
            <a:spAutoFit/>
          </a:bodyPr>
          <a:lstStyle/>
          <a:p>
            <a:r>
              <a:rPr lang="zh-CN" altLang="en-US" sz="2000" dirty="0" smtClean="0">
                <a:solidFill>
                  <a:srgbClr val="FF0000"/>
                </a:solidFill>
              </a:rPr>
              <a:t>注意：</a:t>
            </a:r>
            <a:r>
              <a:rPr lang="en-US" altLang="zh-CN" sz="2000" dirty="0" smtClean="0">
                <a:solidFill>
                  <a:srgbClr val="FF0000"/>
                </a:solidFill>
              </a:rPr>
              <a:t>	new Class </a:t>
            </a:r>
            <a:r>
              <a:rPr lang="zh-CN" altLang="en-US" sz="2000" dirty="0" smtClean="0">
                <a:solidFill>
                  <a:srgbClr val="FF0000"/>
                </a:solidFill>
              </a:rPr>
              <a:t>是创建类</a:t>
            </a:r>
            <a:r>
              <a:rPr lang="en-US" altLang="zh-CN" sz="2000" dirty="0">
                <a:solidFill>
                  <a:srgbClr val="FF0000"/>
                </a:solidFill>
              </a:rPr>
              <a:t/>
            </a:r>
            <a:br>
              <a:rPr lang="en-US" altLang="zh-CN" sz="2000" dirty="0">
                <a:solidFill>
                  <a:srgbClr val="FF0000"/>
                </a:solidFill>
              </a:rPr>
            </a:br>
            <a:r>
              <a:rPr lang="en-US" altLang="zh-CN" sz="2000" dirty="0" smtClean="0">
                <a:solidFill>
                  <a:srgbClr val="FF0000"/>
                </a:solidFill>
              </a:rPr>
              <a:t>	new Class Diagram </a:t>
            </a:r>
            <a:r>
              <a:rPr lang="zh-CN" altLang="en-US" sz="2000" dirty="0" smtClean="0">
                <a:solidFill>
                  <a:srgbClr val="FF0000"/>
                </a:solidFill>
              </a:rPr>
              <a:t>是创建</a:t>
            </a:r>
            <a:r>
              <a:rPr lang="zh-CN" altLang="en-US" sz="2000" dirty="0">
                <a:solidFill>
                  <a:srgbClr val="FF0000"/>
                </a:solidFill>
              </a:rPr>
              <a:t>类</a:t>
            </a:r>
            <a:r>
              <a:rPr lang="zh-CN" altLang="en-US" sz="2000" dirty="0" smtClean="0">
                <a:solidFill>
                  <a:srgbClr val="FF0000"/>
                </a:solidFill>
              </a:rPr>
              <a:t>图</a:t>
            </a:r>
            <a:endParaRPr lang="en-US" altLang="zh-CN" sz="2000" dirty="0" smtClean="0">
              <a:solidFill>
                <a:srgbClr val="FF0000"/>
              </a:solidFill>
            </a:endParaRPr>
          </a:p>
          <a:p>
            <a:endParaRPr lang="en-US" altLang="zh-CN" sz="2000" dirty="0">
              <a:solidFill>
                <a:srgbClr val="FF0000"/>
              </a:solidFill>
            </a:endParaRPr>
          </a:p>
          <a:p>
            <a:r>
              <a:rPr lang="zh-CN" altLang="en-US" sz="2000" dirty="0" smtClean="0">
                <a:solidFill>
                  <a:srgbClr val="FF0000"/>
                </a:solidFill>
              </a:rPr>
              <a:t>这里的</a:t>
            </a:r>
            <a:r>
              <a:rPr lang="en-US" altLang="zh-CN" sz="2000" dirty="0" smtClean="0">
                <a:solidFill>
                  <a:srgbClr val="FF0000"/>
                </a:solidFill>
              </a:rPr>
              <a:t>Class </a:t>
            </a:r>
            <a:r>
              <a:rPr lang="zh-CN" altLang="en-US" sz="2000" dirty="0" smtClean="0">
                <a:solidFill>
                  <a:srgbClr val="FF0000"/>
                </a:solidFill>
              </a:rPr>
              <a:t>和 </a:t>
            </a:r>
            <a:r>
              <a:rPr lang="en-US" altLang="zh-CN" sz="2000" dirty="0" smtClean="0">
                <a:solidFill>
                  <a:srgbClr val="FF0000"/>
                </a:solidFill>
              </a:rPr>
              <a:t>Java</a:t>
            </a:r>
            <a:r>
              <a:rPr lang="zh-CN" altLang="en-US" sz="2000" dirty="0" smtClean="0">
                <a:solidFill>
                  <a:srgbClr val="FF0000"/>
                </a:solidFill>
              </a:rPr>
              <a:t>中的</a:t>
            </a:r>
            <a:r>
              <a:rPr lang="en-US" altLang="zh-CN" sz="2000" dirty="0" smtClean="0">
                <a:solidFill>
                  <a:srgbClr val="FF0000"/>
                </a:solidFill>
              </a:rPr>
              <a:t>Class</a:t>
            </a:r>
            <a:r>
              <a:rPr lang="zh-CN" altLang="en-US" sz="2000" dirty="0" smtClean="0">
                <a:solidFill>
                  <a:srgbClr val="FF0000"/>
                </a:solidFill>
              </a:rPr>
              <a:t>概念相同，有属性和方法。</a:t>
            </a:r>
            <a:endParaRPr lang="en-US" altLang="zh-CN" sz="2000" dirty="0" smtClean="0">
              <a:solidFill>
                <a:srgbClr val="FF0000"/>
              </a:solidFill>
            </a:endParaRPr>
          </a:p>
        </p:txBody>
      </p:sp>
    </p:spTree>
    <p:extLst>
      <p:ext uri="{BB962C8B-B14F-4D97-AF65-F5344CB8AC3E}">
        <p14:creationId xmlns:p14="http://schemas.microsoft.com/office/powerpoint/2010/main" val="141894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8164286" y="1764894"/>
            <a:ext cx="3692513" cy="1631216"/>
          </a:xfrm>
          <a:prstGeom prst="rect">
            <a:avLst/>
          </a:prstGeom>
          <a:noFill/>
        </p:spPr>
        <p:txBody>
          <a:bodyPr wrap="square" rtlCol="0">
            <a:spAutoFit/>
          </a:bodyPr>
          <a:lstStyle/>
          <a:p>
            <a:r>
              <a:rPr lang="zh-CN" altLang="en-US" sz="2000" dirty="0" smtClean="0"/>
              <a:t>可以在两个类对象之间添加</a:t>
            </a:r>
            <a:r>
              <a:rPr lang="zh-CN" altLang="en-US" sz="2000" dirty="0" smtClean="0">
                <a:solidFill>
                  <a:srgbClr val="FF0000"/>
                </a:solidFill>
              </a:rPr>
              <a:t>关联关系</a:t>
            </a:r>
            <a:r>
              <a:rPr lang="zh-CN" altLang="en-US" sz="2000" dirty="0" smtClean="0"/>
              <a:t>。例如学生和课程之间存在多对多的关系，且一位学生可以选择</a:t>
            </a:r>
            <a:r>
              <a:rPr lang="en-US" altLang="zh-CN" sz="2000" dirty="0" smtClean="0"/>
              <a:t>0</a:t>
            </a:r>
            <a:r>
              <a:rPr lang="zh-CN" altLang="en-US" sz="2000" dirty="0" smtClean="0"/>
              <a:t>到多门课程，一门课程可以有</a:t>
            </a:r>
            <a:r>
              <a:rPr lang="en-US" altLang="zh-CN" sz="2000" dirty="0" smtClean="0"/>
              <a:t>1</a:t>
            </a:r>
            <a:r>
              <a:rPr lang="zh-CN" altLang="en-US" sz="2000" dirty="0" smtClean="0"/>
              <a:t>到多位学生。</a:t>
            </a:r>
            <a:endParaRPr lang="zh-CN" alt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341568"/>
            <a:ext cx="7185508" cy="411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164286" y="4041292"/>
            <a:ext cx="4027714" cy="1015663"/>
          </a:xfrm>
          <a:prstGeom prst="rect">
            <a:avLst/>
          </a:prstGeom>
          <a:noFill/>
        </p:spPr>
        <p:txBody>
          <a:bodyPr wrap="square" rtlCol="0">
            <a:spAutoFit/>
          </a:bodyPr>
          <a:lstStyle/>
          <a:p>
            <a:r>
              <a:rPr lang="zh-CN" altLang="en-US" sz="2000" dirty="0" smtClean="0"/>
              <a:t>可以为每个类编写其中的属性和方法。每个表格中第二框为属性，第三框为方法。</a:t>
            </a:r>
            <a:r>
              <a:rPr lang="en-US" altLang="zh-CN" sz="1200" dirty="0">
                <a:solidFill>
                  <a:srgbClr val="000000"/>
                </a:solidFill>
              </a:rPr>
              <a:t> [6]</a:t>
            </a:r>
            <a:endParaRPr lang="zh-CN" altLang="en-US" sz="2000" dirty="0"/>
          </a:p>
        </p:txBody>
      </p:sp>
    </p:spTree>
    <p:extLst>
      <p:ext uri="{BB962C8B-B14F-4D97-AF65-F5344CB8AC3E}">
        <p14:creationId xmlns:p14="http://schemas.microsoft.com/office/powerpoint/2010/main" val="24013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557805" y="2470682"/>
            <a:ext cx="4338736" cy="1938992"/>
          </a:xfrm>
          <a:prstGeom prst="rect">
            <a:avLst/>
          </a:prstGeom>
          <a:noFill/>
        </p:spPr>
        <p:txBody>
          <a:bodyPr wrap="square" rtlCol="0">
            <a:spAutoFit/>
          </a:bodyPr>
          <a:lstStyle/>
          <a:p>
            <a:r>
              <a:rPr lang="zh-CN" altLang="en-US" sz="2000" dirty="0" smtClean="0"/>
              <a:t>例：创建了三个类，分别是用户类，学生类和教师类。</a:t>
            </a:r>
            <a:r>
              <a:rPr lang="zh-CN" altLang="en-US" sz="2000" dirty="0" smtClean="0">
                <a:solidFill>
                  <a:srgbClr val="FF0000"/>
                </a:solidFill>
              </a:rPr>
              <a:t>其中学生类和教师类是从用户类泛化，也就是继承而来。</a:t>
            </a:r>
            <a:r>
              <a:rPr lang="zh-CN" altLang="en-US" sz="2000" dirty="0" smtClean="0"/>
              <a:t>学生类和教师类都继承了用户类的属性与方法。继承的箭头是指向父类的。</a:t>
            </a:r>
            <a:endParaRPr lang="zh-CN" altLang="en-US" sz="20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2" y="1849405"/>
            <a:ext cx="70199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343193" y="2442652"/>
            <a:ext cx="4581341" cy="1631216"/>
          </a:xfrm>
          <a:prstGeom prst="rect">
            <a:avLst/>
          </a:prstGeom>
          <a:noFill/>
        </p:spPr>
        <p:txBody>
          <a:bodyPr wrap="square" rtlCol="0">
            <a:spAutoFit/>
          </a:bodyPr>
          <a:lstStyle/>
          <a:p>
            <a:r>
              <a:rPr lang="zh-CN" altLang="en-US" sz="2000" dirty="0" smtClean="0"/>
              <a:t>双击类对象，可以在其中的</a:t>
            </a:r>
            <a:r>
              <a:rPr lang="en-US" altLang="zh-CN" sz="2000" dirty="0" smtClean="0"/>
              <a:t>Attributes</a:t>
            </a:r>
            <a:r>
              <a:rPr lang="zh-CN" altLang="en-US" sz="2000" dirty="0" smtClean="0"/>
              <a:t>栏添加属性，在</a:t>
            </a:r>
            <a:r>
              <a:rPr lang="en-US" altLang="zh-CN" sz="2000" dirty="0" smtClean="0"/>
              <a:t>Operation</a:t>
            </a:r>
            <a:r>
              <a:rPr lang="zh-CN" altLang="en-US" sz="2000" dirty="0" smtClean="0"/>
              <a:t>栏添加方法。</a:t>
            </a:r>
            <a:endParaRPr lang="en-US" altLang="zh-CN" sz="2000" dirty="0" smtClean="0"/>
          </a:p>
          <a:p>
            <a:endParaRPr lang="en-US" altLang="zh-CN" sz="2000" dirty="0"/>
          </a:p>
          <a:p>
            <a:r>
              <a:rPr lang="zh-CN" altLang="en-US" sz="2000" dirty="0" smtClean="0"/>
              <a:t>也可以在</a:t>
            </a:r>
            <a:r>
              <a:rPr lang="en-US" altLang="zh-CN" sz="2000" dirty="0" smtClean="0"/>
              <a:t>General</a:t>
            </a:r>
            <a:r>
              <a:rPr lang="zh-CN" altLang="en-US" sz="2000" dirty="0" smtClean="0"/>
              <a:t>中添加描述，指定原型等。</a:t>
            </a:r>
            <a:endParaRPr lang="zh-CN" alt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55" y="1331223"/>
            <a:ext cx="3319972" cy="386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027" y="1331223"/>
            <a:ext cx="3313512" cy="387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5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2.3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协作</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530220"/>
            <a:ext cx="54102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699391" y="2129336"/>
            <a:ext cx="5157407" cy="1938992"/>
          </a:xfrm>
          <a:prstGeom prst="rect">
            <a:avLst/>
          </a:prstGeom>
          <a:noFill/>
        </p:spPr>
        <p:txBody>
          <a:bodyPr wrap="square" rtlCol="0">
            <a:spAutoFit/>
          </a:bodyPr>
          <a:lstStyle/>
          <a:p>
            <a:r>
              <a:rPr lang="zh-CN" altLang="en-US" sz="2000" dirty="0" smtClean="0"/>
              <a:t>通过</a:t>
            </a:r>
            <a:r>
              <a:rPr lang="en-US" altLang="zh-CN" sz="2000" dirty="0" smtClean="0"/>
              <a:t>Use Case View-New-Collaboration Diagram</a:t>
            </a:r>
            <a:r>
              <a:rPr lang="zh-CN" altLang="en-US" sz="2000" dirty="0" smtClean="0"/>
              <a:t>创建一个新</a:t>
            </a:r>
            <a:r>
              <a:rPr lang="zh-CN" altLang="en-US" sz="2000" dirty="0"/>
              <a:t>协作</a:t>
            </a:r>
            <a:r>
              <a:rPr lang="zh-CN" altLang="en-US" sz="2000" dirty="0" smtClean="0"/>
              <a:t>图。</a:t>
            </a:r>
            <a:r>
              <a:rPr lang="zh-CN" altLang="en-US" sz="2000" dirty="0" smtClean="0">
                <a:solidFill>
                  <a:srgbClr val="FF0000"/>
                </a:solidFill>
              </a:rPr>
              <a:t>协作图是</a:t>
            </a:r>
            <a:r>
              <a:rPr lang="zh-CN" altLang="en-US" sz="2000" dirty="0">
                <a:solidFill>
                  <a:srgbClr val="FF0000"/>
                </a:solidFill>
              </a:rPr>
              <a:t>于表达静态结构和动态行为的概念组合，</a:t>
            </a:r>
            <a:r>
              <a:rPr lang="zh-CN" altLang="en-US" sz="2000" dirty="0"/>
              <a:t>表达不同事物相互协作完成一个复杂功能。一个协作图显示了一系列的对象和在这些对象之间的联系以及对象间发送和接收的消息。</a:t>
            </a:r>
            <a:r>
              <a:rPr lang="en-US" altLang="zh-CN" sz="1200" dirty="0" smtClean="0">
                <a:solidFill>
                  <a:srgbClr val="000000"/>
                </a:solidFill>
              </a:rPr>
              <a:t> [7]</a:t>
            </a:r>
            <a:endParaRPr lang="zh-CN" altLang="en-US" sz="2000" dirty="0"/>
          </a:p>
        </p:txBody>
      </p:sp>
    </p:spTree>
    <p:extLst>
      <p:ext uri="{BB962C8B-B14F-4D97-AF65-F5344CB8AC3E}">
        <p14:creationId xmlns:p14="http://schemas.microsoft.com/office/powerpoint/2010/main" val="271085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2.3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协作</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7081935" y="2129336"/>
            <a:ext cx="4774863" cy="3170099"/>
          </a:xfrm>
          <a:prstGeom prst="rect">
            <a:avLst/>
          </a:prstGeom>
          <a:noFill/>
        </p:spPr>
        <p:txBody>
          <a:bodyPr wrap="square" rtlCol="0">
            <a:spAutoFit/>
          </a:bodyPr>
          <a:lstStyle/>
          <a:p>
            <a:r>
              <a:rPr lang="zh-CN" altLang="en-US" sz="2000" dirty="0" smtClean="0"/>
              <a:t>例：用户输入用户名和密码给登录界面窗口，登录窗口核对账号信息，成功后显示各功能模块给主窗口。</a:t>
            </a:r>
            <a:endParaRPr lang="en-US" altLang="zh-CN" sz="2000" dirty="0" smtClean="0"/>
          </a:p>
          <a:p>
            <a:endParaRPr lang="en-US" altLang="zh-CN" sz="2000" dirty="0" smtClean="0"/>
          </a:p>
          <a:p>
            <a:endParaRPr lang="en-US" altLang="zh-CN" sz="2000" dirty="0" smtClean="0"/>
          </a:p>
          <a:p>
            <a:r>
              <a:rPr lang="zh-CN" altLang="en-US" sz="2000" dirty="0" smtClean="0">
                <a:solidFill>
                  <a:srgbClr val="FF0000"/>
                </a:solidFill>
              </a:rPr>
              <a:t>使用</a:t>
            </a:r>
            <a:r>
              <a:rPr lang="en-US" altLang="zh-CN" sz="2000" dirty="0" smtClean="0">
                <a:solidFill>
                  <a:srgbClr val="FF0000"/>
                </a:solidFill>
              </a:rPr>
              <a:t>Object Link </a:t>
            </a:r>
            <a:r>
              <a:rPr lang="zh-CN" altLang="en-US" sz="2000" dirty="0" smtClean="0">
                <a:solidFill>
                  <a:srgbClr val="FF0000"/>
                </a:solidFill>
              </a:rPr>
              <a:t>可以链接各个行为者或者是对象。</a:t>
            </a:r>
            <a:endParaRPr lang="en-US" altLang="zh-CN" sz="2000" dirty="0" smtClean="0">
              <a:solidFill>
                <a:srgbClr val="FF0000"/>
              </a:solidFill>
            </a:endParaRPr>
          </a:p>
          <a:p>
            <a:endParaRPr lang="en-US" altLang="zh-CN" sz="2000" dirty="0">
              <a:solidFill>
                <a:srgbClr val="FF0000"/>
              </a:solidFill>
            </a:endParaRPr>
          </a:p>
          <a:p>
            <a:r>
              <a:rPr lang="zh-CN" altLang="en-US" sz="2000" dirty="0" smtClean="0">
                <a:solidFill>
                  <a:srgbClr val="FF0000"/>
                </a:solidFill>
              </a:rPr>
              <a:t>使用</a:t>
            </a:r>
            <a:r>
              <a:rPr lang="en-US" altLang="zh-CN" sz="2000" dirty="0" smtClean="0">
                <a:solidFill>
                  <a:srgbClr val="FF0000"/>
                </a:solidFill>
              </a:rPr>
              <a:t>Link to Self </a:t>
            </a:r>
            <a:r>
              <a:rPr lang="zh-CN" altLang="en-US" sz="2000" dirty="0" smtClean="0">
                <a:solidFill>
                  <a:srgbClr val="FF0000"/>
                </a:solidFill>
              </a:rPr>
              <a:t>进行自反连接</a:t>
            </a:r>
            <a:endParaRPr lang="en-US" altLang="zh-CN" sz="2000" dirty="0">
              <a:solidFill>
                <a:srgbClr val="FF0000"/>
              </a:solidFill>
            </a:endParaRPr>
          </a:p>
          <a:p>
            <a:endParaRPr lang="zh-CN" altLang="en-US" sz="20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47" y="1998707"/>
            <a:ext cx="67246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2.3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协作</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7287208" y="2567875"/>
            <a:ext cx="4569590" cy="1323439"/>
          </a:xfrm>
          <a:prstGeom prst="rect">
            <a:avLst/>
          </a:prstGeom>
          <a:noFill/>
        </p:spPr>
        <p:txBody>
          <a:bodyPr wrap="square" rtlCol="0">
            <a:spAutoFit/>
          </a:bodyPr>
          <a:lstStyle/>
          <a:p>
            <a:r>
              <a:rPr lang="zh-CN" altLang="en-US" sz="2000" dirty="0" smtClean="0"/>
              <a:t>单击</a:t>
            </a:r>
            <a:r>
              <a:rPr lang="en-US" altLang="zh-CN" sz="2000" dirty="0" smtClean="0"/>
              <a:t>Link Message </a:t>
            </a:r>
            <a:r>
              <a:rPr lang="zh-CN" altLang="en-US" sz="2000" dirty="0" smtClean="0"/>
              <a:t>可以添加消息。例如将“输入用户名和密码”这个动作消息从</a:t>
            </a:r>
            <a:r>
              <a:rPr lang="en-US" altLang="zh-CN" sz="2000" dirty="0" smtClean="0"/>
              <a:t>User </a:t>
            </a:r>
            <a:r>
              <a:rPr lang="zh-CN" altLang="en-US" sz="2000" dirty="0" smtClean="0"/>
              <a:t>传递给登录窗口。同时可以在规格栏中修改消息名称。</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91" y="1492897"/>
            <a:ext cx="6406597" cy="446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任意多边形 1"/>
          <p:cNvSpPr>
            <a:spLocks/>
          </p:cNvSpPr>
          <p:nvPr/>
        </p:nvSpPr>
        <p:spPr bwMode="auto">
          <a:xfrm>
            <a:off x="-15875" y="5367338"/>
            <a:ext cx="12209463" cy="1477962"/>
          </a:xfrm>
          <a:custGeom>
            <a:avLst/>
            <a:gdLst>
              <a:gd name="T0" fmla="*/ 2308 w 12227726"/>
              <a:gd name="T1" fmla="*/ 0 h 1478071"/>
              <a:gd name="T2" fmla="*/ 12136684 w 12227726"/>
              <a:gd name="T3" fmla="*/ 1477526 h 1478071"/>
              <a:gd name="T4" fmla="*/ 0 w 12227726"/>
              <a:gd name="T5" fmla="*/ 429102 h 1478071"/>
              <a:gd name="T6" fmla="*/ 2308 w 12227726"/>
              <a:gd name="T7" fmla="*/ 0 h 1478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27726" h="1478071">
                <a:moveTo>
                  <a:pt x="2323" y="0"/>
                </a:moveTo>
                <a:lnTo>
                  <a:pt x="12227726" y="1478071"/>
                </a:lnTo>
                <a:lnTo>
                  <a:pt x="0" y="429262"/>
                </a:lnTo>
                <a:cubicBezTo>
                  <a:pt x="774" y="286175"/>
                  <a:pt x="1549" y="143087"/>
                  <a:pt x="2323"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3" name="任意多边形 2"/>
          <p:cNvSpPr>
            <a:spLocks/>
          </p:cNvSpPr>
          <p:nvPr/>
        </p:nvSpPr>
        <p:spPr bwMode="auto">
          <a:xfrm>
            <a:off x="-38100" y="5794375"/>
            <a:ext cx="12239625" cy="1057275"/>
          </a:xfrm>
          <a:custGeom>
            <a:avLst/>
            <a:gdLst>
              <a:gd name="T0" fmla="*/ 12225215 w 12243230"/>
              <a:gd name="T1" fmla="*/ 1060083 h 1056574"/>
              <a:gd name="T2" fmla="*/ 5687 w 12243230"/>
              <a:gd name="T3" fmla="*/ 0 h 1056574"/>
              <a:gd name="T4" fmla="*/ 0 w 12243230"/>
              <a:gd name="T5" fmla="*/ 238498 h 1056574"/>
              <a:gd name="T6" fmla="*/ 12225215 w 12243230"/>
              <a:gd name="T7" fmla="*/ 1060083 h 10565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3230" h="1056574">
                <a:moveTo>
                  <a:pt x="12243230" y="1056574"/>
                </a:moveTo>
                <a:lnTo>
                  <a:pt x="5697" y="0"/>
                </a:lnTo>
                <a:lnTo>
                  <a:pt x="0" y="237708"/>
                </a:lnTo>
                <a:lnTo>
                  <a:pt x="12243230" y="1056574"/>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4" name="任意多边形 3"/>
          <p:cNvSpPr>
            <a:spLocks/>
          </p:cNvSpPr>
          <p:nvPr/>
        </p:nvSpPr>
        <p:spPr bwMode="auto">
          <a:xfrm>
            <a:off x="-42863" y="6045200"/>
            <a:ext cx="12244388" cy="811213"/>
          </a:xfrm>
          <a:custGeom>
            <a:avLst/>
            <a:gdLst>
              <a:gd name="T0" fmla="*/ 12226257 w 12248925"/>
              <a:gd name="T1" fmla="*/ 812413 h 810913"/>
              <a:gd name="T2" fmla="*/ 10185 w 12248925"/>
              <a:gd name="T3" fmla="*/ 0 h 810913"/>
              <a:gd name="T4" fmla="*/ 0 w 12248925"/>
              <a:gd name="T5" fmla="*/ 273458 h 810913"/>
              <a:gd name="T6" fmla="*/ 12226257 w 12248925"/>
              <a:gd name="T7" fmla="*/ 812413 h 8109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8925" h="810913">
                <a:moveTo>
                  <a:pt x="12248925" y="810913"/>
                </a:moveTo>
                <a:lnTo>
                  <a:pt x="10205" y="0"/>
                </a:lnTo>
                <a:lnTo>
                  <a:pt x="0" y="272953"/>
                </a:lnTo>
                <a:lnTo>
                  <a:pt x="12248925" y="8109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5" name="任意多边形 4"/>
          <p:cNvSpPr>
            <a:spLocks/>
          </p:cNvSpPr>
          <p:nvPr/>
        </p:nvSpPr>
        <p:spPr bwMode="auto">
          <a:xfrm>
            <a:off x="-93663" y="6324600"/>
            <a:ext cx="11939588" cy="554038"/>
          </a:xfrm>
          <a:custGeom>
            <a:avLst/>
            <a:gdLst>
              <a:gd name="T0" fmla="*/ 36349 w 11945233"/>
              <a:gd name="T1" fmla="*/ 0 h 553863"/>
              <a:gd name="T2" fmla="*/ 11917035 w 11945233"/>
              <a:gd name="T3" fmla="*/ 527399 h 553863"/>
              <a:gd name="T4" fmla="*/ 0 w 11945233"/>
              <a:gd name="T5" fmla="*/ 554738 h 553863"/>
              <a:gd name="T6" fmla="*/ 36349 w 11945233"/>
              <a:gd name="T7" fmla="*/ 0 h 5538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45233" h="553863">
                <a:moveTo>
                  <a:pt x="36434" y="0"/>
                </a:moveTo>
                <a:lnTo>
                  <a:pt x="11945233" y="526567"/>
                </a:lnTo>
                <a:lnTo>
                  <a:pt x="0" y="553863"/>
                </a:lnTo>
                <a:lnTo>
                  <a:pt x="36434" y="0"/>
                </a:lnTo>
                <a:close/>
              </a:path>
            </a:pathLst>
          </a:custGeom>
          <a:solidFill>
            <a:srgbClr val="FF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15366" name="文本框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445" y="3829050"/>
            <a:ext cx="4408487"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文本框 12"/>
          <p:cNvSpPr txBox="1">
            <a:spLocks noChangeArrowheads="1"/>
          </p:cNvSpPr>
          <p:nvPr/>
        </p:nvSpPr>
        <p:spPr bwMode="auto">
          <a:xfrm>
            <a:off x="1219200" y="634352"/>
            <a:ext cx="4743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en-US" altLang="zh-CN" sz="3200" dirty="0" smtClean="0">
                <a:latin typeface="微软雅黑" pitchFamily="34" charset="-122"/>
                <a:ea typeface="微软雅黑" pitchFamily="34" charset="-122"/>
              </a:rPr>
              <a:t>Rational Rose </a:t>
            </a:r>
            <a:r>
              <a:rPr lang="zh-CN" altLang="en-US" sz="3200" dirty="0" smtClean="0">
                <a:latin typeface="微软雅黑" pitchFamily="34" charset="-122"/>
                <a:ea typeface="微软雅黑" pitchFamily="34" charset="-122"/>
              </a:rPr>
              <a:t>介绍</a:t>
            </a:r>
            <a:endParaRPr lang="zh-CN" altLang="en-US" sz="3200" dirty="0">
              <a:latin typeface="微软雅黑" pitchFamily="34" charset="-122"/>
              <a:ea typeface="微软雅黑" pitchFamily="34" charset="-122"/>
            </a:endParaRPr>
          </a:p>
        </p:txBody>
      </p:sp>
      <p:sp>
        <p:nvSpPr>
          <p:cNvPr id="5128" name="文本框 13"/>
          <p:cNvSpPr txBox="1">
            <a:spLocks noChangeArrowheads="1"/>
          </p:cNvSpPr>
          <p:nvPr/>
        </p:nvSpPr>
        <p:spPr bwMode="auto">
          <a:xfrm>
            <a:off x="1219200" y="2060603"/>
            <a:ext cx="4743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zh-CN" altLang="en-US" sz="3200" dirty="0" smtClean="0">
                <a:latin typeface="微软雅黑" pitchFamily="34" charset="-122"/>
                <a:ea typeface="微软雅黑" pitchFamily="34" charset="-122"/>
              </a:rPr>
              <a:t>使用</a:t>
            </a:r>
            <a:r>
              <a:rPr lang="en-US" altLang="zh-CN" sz="3200" dirty="0" smtClean="0">
                <a:latin typeface="微软雅黑" pitchFamily="34" charset="-122"/>
                <a:ea typeface="微软雅黑" pitchFamily="34" charset="-122"/>
              </a:rPr>
              <a:t>Rose</a:t>
            </a:r>
            <a:r>
              <a:rPr lang="zh-CN" altLang="en-US" sz="3200" dirty="0" smtClean="0">
                <a:latin typeface="微软雅黑" pitchFamily="34" charset="-122"/>
                <a:ea typeface="微软雅黑" pitchFamily="34" charset="-122"/>
              </a:rPr>
              <a:t>创建视图</a:t>
            </a:r>
            <a:endParaRPr lang="zh-CN" altLang="en-US" sz="3200" dirty="0">
              <a:latin typeface="微软雅黑" pitchFamily="34" charset="-122"/>
              <a:ea typeface="微软雅黑" pitchFamily="34" charset="-122"/>
            </a:endParaRPr>
          </a:p>
        </p:txBody>
      </p:sp>
      <p:sp>
        <p:nvSpPr>
          <p:cNvPr id="5129" name="文本框 14"/>
          <p:cNvSpPr txBox="1">
            <a:spLocks noChangeArrowheads="1"/>
          </p:cNvSpPr>
          <p:nvPr/>
        </p:nvSpPr>
        <p:spPr bwMode="auto">
          <a:xfrm>
            <a:off x="1219200" y="3488442"/>
            <a:ext cx="4743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zh-CN" altLang="en-US" sz="3200" dirty="0" smtClean="0">
                <a:latin typeface="微软雅黑" pitchFamily="34" charset="-122"/>
                <a:ea typeface="微软雅黑" pitchFamily="34" charset="-122"/>
              </a:rPr>
              <a:t>逆向工程生成</a:t>
            </a:r>
            <a:r>
              <a:rPr lang="en-US" altLang="zh-CN" sz="3200" dirty="0" smtClean="0">
                <a:latin typeface="微软雅黑" pitchFamily="34" charset="-122"/>
                <a:ea typeface="微软雅黑" pitchFamily="34" charset="-122"/>
              </a:rPr>
              <a:t>UML</a:t>
            </a:r>
            <a:r>
              <a:rPr lang="zh-CN" altLang="en-US" sz="3200" dirty="0" smtClean="0">
                <a:latin typeface="微软雅黑" pitchFamily="34" charset="-122"/>
                <a:ea typeface="微软雅黑" pitchFamily="34" charset="-122"/>
              </a:rPr>
              <a:t>模型</a:t>
            </a:r>
            <a:endParaRPr lang="zh-CN" altLang="en-US" sz="3200" dirty="0">
              <a:latin typeface="微软雅黑" pitchFamily="34" charset="-122"/>
              <a:ea typeface="微软雅黑" pitchFamily="34" charset="-122"/>
            </a:endParaRPr>
          </a:p>
        </p:txBody>
      </p:sp>
      <p:sp>
        <p:nvSpPr>
          <p:cNvPr id="5130" name="矩形 9"/>
          <p:cNvSpPr>
            <a:spLocks noChangeArrowheads="1"/>
          </p:cNvSpPr>
          <p:nvPr/>
        </p:nvSpPr>
        <p:spPr bwMode="auto">
          <a:xfrm>
            <a:off x="6439723" y="578448"/>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smtClean="0">
                <a:solidFill>
                  <a:srgbClr val="FFFFFF"/>
                </a:solidFill>
                <a:latin typeface="蒙纳简电脑体"/>
                <a:ea typeface="蒙纳简电脑体"/>
                <a:cs typeface="蒙纳简电脑体"/>
              </a:rPr>
              <a:t>01</a:t>
            </a:r>
            <a:endParaRPr lang="zh-CN" altLang="en-US" sz="4000" dirty="0">
              <a:solidFill>
                <a:srgbClr val="FFFFFF"/>
              </a:solidFill>
              <a:latin typeface="蒙纳简电脑体"/>
              <a:ea typeface="蒙纳简电脑体"/>
              <a:cs typeface="蒙纳简电脑体"/>
            </a:endParaRPr>
          </a:p>
        </p:txBody>
      </p:sp>
      <p:sp>
        <p:nvSpPr>
          <p:cNvPr id="5131" name="矩形 10"/>
          <p:cNvSpPr>
            <a:spLocks noChangeArrowheads="1"/>
          </p:cNvSpPr>
          <p:nvPr/>
        </p:nvSpPr>
        <p:spPr bwMode="auto">
          <a:xfrm>
            <a:off x="6439723" y="2005420"/>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smtClean="0">
                <a:solidFill>
                  <a:srgbClr val="FFFFFF"/>
                </a:solidFill>
                <a:latin typeface="蒙纳简电脑体"/>
                <a:ea typeface="蒙纳简电脑体"/>
                <a:cs typeface="蒙纳简电脑体"/>
              </a:rPr>
              <a:t>02</a:t>
            </a:r>
            <a:endParaRPr lang="zh-CN" altLang="en-US" sz="4000" dirty="0">
              <a:solidFill>
                <a:srgbClr val="FFFFFF"/>
              </a:solidFill>
              <a:latin typeface="蒙纳简电脑体"/>
              <a:ea typeface="蒙纳简电脑体"/>
              <a:cs typeface="蒙纳简电脑体"/>
            </a:endParaRPr>
          </a:p>
        </p:txBody>
      </p:sp>
      <p:sp>
        <p:nvSpPr>
          <p:cNvPr id="5132" name="矩形 11"/>
          <p:cNvSpPr>
            <a:spLocks noChangeArrowheads="1"/>
          </p:cNvSpPr>
          <p:nvPr/>
        </p:nvSpPr>
        <p:spPr bwMode="auto">
          <a:xfrm>
            <a:off x="6439723" y="3432392"/>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a:solidFill>
                  <a:srgbClr val="FFFFFF"/>
                </a:solidFill>
                <a:latin typeface="蒙纳简电脑体"/>
                <a:ea typeface="蒙纳简电脑体"/>
                <a:cs typeface="蒙纳简电脑体"/>
              </a:rPr>
              <a:t>03</a:t>
            </a:r>
            <a:endParaRPr lang="zh-CN" altLang="en-US" sz="4000" dirty="0">
              <a:solidFill>
                <a:srgbClr val="FFFFFF"/>
              </a:solidFill>
              <a:latin typeface="蒙纳简电脑体"/>
              <a:ea typeface="蒙纳简电脑体"/>
              <a:cs typeface="蒙纳简电脑体"/>
            </a:endParaRPr>
          </a:p>
        </p:txBody>
      </p:sp>
      <p:cxnSp>
        <p:nvCxnSpPr>
          <p:cNvPr id="15373" name="直接连接符 6"/>
          <p:cNvCxnSpPr>
            <a:cxnSpLocks noChangeShapeType="1"/>
          </p:cNvCxnSpPr>
          <p:nvPr/>
        </p:nvCxnSpPr>
        <p:spPr bwMode="auto">
          <a:xfrm>
            <a:off x="8248650" y="578448"/>
            <a:ext cx="0" cy="5066572"/>
          </a:xfrm>
          <a:prstGeom prst="line">
            <a:avLst/>
          </a:prstGeom>
          <a:noFill/>
          <a:ln w="57150">
            <a:solidFill>
              <a:srgbClr val="FD7F1A"/>
            </a:solidFill>
            <a:round/>
            <a:headEnd/>
            <a:tailEnd/>
          </a:ln>
          <a:extLst>
            <a:ext uri="{909E8E84-426E-40DD-AFC4-6F175D3DCCD1}">
              <a14:hiddenFill xmlns:a14="http://schemas.microsoft.com/office/drawing/2010/main">
                <a:noFill/>
              </a14:hiddenFill>
            </a:ext>
          </a:extLst>
        </p:spPr>
      </p:cxnSp>
      <p:sp>
        <p:nvSpPr>
          <p:cNvPr id="18" name="矩形 11"/>
          <p:cNvSpPr>
            <a:spLocks noChangeArrowheads="1"/>
          </p:cNvSpPr>
          <p:nvPr/>
        </p:nvSpPr>
        <p:spPr bwMode="auto">
          <a:xfrm>
            <a:off x="6439723" y="4859365"/>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smtClean="0">
                <a:solidFill>
                  <a:srgbClr val="FFFFFF"/>
                </a:solidFill>
                <a:latin typeface="蒙纳简电脑体"/>
                <a:ea typeface="蒙纳简电脑体"/>
                <a:cs typeface="蒙纳简电脑体"/>
              </a:rPr>
              <a:t>04</a:t>
            </a:r>
            <a:endParaRPr lang="zh-CN" altLang="en-US" sz="4000" dirty="0">
              <a:solidFill>
                <a:srgbClr val="FFFFFF"/>
              </a:solidFill>
              <a:latin typeface="蒙纳简电脑体"/>
              <a:ea typeface="蒙纳简电脑体"/>
              <a:cs typeface="蒙纳简电脑体"/>
            </a:endParaRPr>
          </a:p>
        </p:txBody>
      </p:sp>
      <p:sp>
        <p:nvSpPr>
          <p:cNvPr id="20" name="文本框 14"/>
          <p:cNvSpPr txBox="1">
            <a:spLocks noChangeArrowheads="1"/>
          </p:cNvSpPr>
          <p:nvPr/>
        </p:nvSpPr>
        <p:spPr bwMode="auto">
          <a:xfrm>
            <a:off x="1219200" y="4915269"/>
            <a:ext cx="4743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zh-CN" altLang="en-US" sz="3200" dirty="0" smtClean="0">
                <a:latin typeface="微软雅黑" pitchFamily="34" charset="-122"/>
                <a:ea typeface="微软雅黑" pitchFamily="34" charset="-122"/>
              </a:rPr>
              <a:t>提问与</a:t>
            </a:r>
            <a:r>
              <a:rPr lang="en-US" altLang="zh-CN" sz="3200" dirty="0" smtClean="0">
                <a:latin typeface="微软雅黑" pitchFamily="34" charset="-122"/>
                <a:ea typeface="微软雅黑" pitchFamily="34" charset="-122"/>
              </a:rPr>
              <a:t>PPT</a:t>
            </a:r>
            <a:r>
              <a:rPr lang="zh-CN" altLang="en-US" sz="3200" dirty="0" smtClean="0">
                <a:latin typeface="微软雅黑" pitchFamily="34" charset="-122"/>
                <a:ea typeface="微软雅黑" pitchFamily="34" charset="-122"/>
              </a:rPr>
              <a:t>制作信息</a:t>
            </a:r>
            <a:endParaRPr lang="zh-CN" altLang="en-US" sz="3200" dirty="0">
              <a:latin typeface="微软雅黑" pitchFamily="34" charset="-122"/>
              <a:ea typeface="微软雅黑" pitchFamily="34" charset="-122"/>
            </a:endParaRPr>
          </a:p>
        </p:txBody>
      </p:sp>
      <p:sp>
        <p:nvSpPr>
          <p:cNvPr id="22" name="矩形 21"/>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矩形 22"/>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130"/>
                                        </p:tgtEl>
                                        <p:attrNameLst>
                                          <p:attrName>style.visibility</p:attrName>
                                        </p:attrNameLst>
                                      </p:cBhvr>
                                      <p:to>
                                        <p:strVal val="visible"/>
                                      </p:to>
                                    </p:set>
                                    <p:anim calcmode="lin" valueType="num">
                                      <p:cBhvr additive="base">
                                        <p:cTn id="7" dur="250"/>
                                        <p:tgtEl>
                                          <p:spTgt spid="5130"/>
                                        </p:tgtEl>
                                        <p:attrNameLst>
                                          <p:attrName>ppt_x</p:attrName>
                                        </p:attrNameLst>
                                      </p:cBhvr>
                                      <p:tavLst>
                                        <p:tav tm="0">
                                          <p:val>
                                            <p:strVal val="#ppt_x+#ppt_w*1.125000"/>
                                          </p:val>
                                        </p:tav>
                                        <p:tav tm="100000">
                                          <p:val>
                                            <p:strVal val="#ppt_x"/>
                                          </p:val>
                                        </p:tav>
                                      </p:tavLst>
                                    </p:anim>
                                    <p:animEffect transition="in" filter="wipe(left)">
                                      <p:cBhvr>
                                        <p:cTn id="8" dur="250"/>
                                        <p:tgtEl>
                                          <p:spTgt spid="5130"/>
                                        </p:tgtEl>
                                      </p:cBhvr>
                                    </p:animEffect>
                                  </p:childTnLst>
                                </p:cTn>
                              </p:par>
                            </p:childTnLst>
                          </p:cTn>
                        </p:par>
                        <p:par>
                          <p:cTn id="9" fill="hold" nodeType="afterGroup">
                            <p:stCondLst>
                              <p:cond delay="250"/>
                            </p:stCondLst>
                            <p:childTnLst>
                              <p:par>
                                <p:cTn id="10" presetID="12" presetClass="entr" presetSubtype="2" fill="hold" grpId="0" nodeType="afterEffect">
                                  <p:stCondLst>
                                    <p:cond delay="0"/>
                                  </p:stCondLst>
                                  <p:childTnLst>
                                    <p:set>
                                      <p:cBhvr>
                                        <p:cTn id="11" dur="1" fill="hold">
                                          <p:stCondLst>
                                            <p:cond delay="0"/>
                                          </p:stCondLst>
                                        </p:cTn>
                                        <p:tgtEl>
                                          <p:spTgt spid="5131"/>
                                        </p:tgtEl>
                                        <p:attrNameLst>
                                          <p:attrName>style.visibility</p:attrName>
                                        </p:attrNameLst>
                                      </p:cBhvr>
                                      <p:to>
                                        <p:strVal val="visible"/>
                                      </p:to>
                                    </p:set>
                                    <p:anim calcmode="lin" valueType="num">
                                      <p:cBhvr additive="base">
                                        <p:cTn id="12" dur="250"/>
                                        <p:tgtEl>
                                          <p:spTgt spid="5131"/>
                                        </p:tgtEl>
                                        <p:attrNameLst>
                                          <p:attrName>ppt_x</p:attrName>
                                        </p:attrNameLst>
                                      </p:cBhvr>
                                      <p:tavLst>
                                        <p:tav tm="0">
                                          <p:val>
                                            <p:strVal val="#ppt_x+#ppt_w*1.125000"/>
                                          </p:val>
                                        </p:tav>
                                        <p:tav tm="100000">
                                          <p:val>
                                            <p:strVal val="#ppt_x"/>
                                          </p:val>
                                        </p:tav>
                                      </p:tavLst>
                                    </p:anim>
                                    <p:animEffect transition="in" filter="wipe(left)">
                                      <p:cBhvr>
                                        <p:cTn id="13" dur="250"/>
                                        <p:tgtEl>
                                          <p:spTgt spid="5131"/>
                                        </p:tgtEl>
                                      </p:cBhvr>
                                    </p:animEffect>
                                  </p:childTnLst>
                                </p:cTn>
                              </p:par>
                            </p:childTnLst>
                          </p:cTn>
                        </p:par>
                        <p:par>
                          <p:cTn id="14" fill="hold" nodeType="afterGroup">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5132"/>
                                        </p:tgtEl>
                                        <p:attrNameLst>
                                          <p:attrName>style.visibility</p:attrName>
                                        </p:attrNameLst>
                                      </p:cBhvr>
                                      <p:to>
                                        <p:strVal val="visible"/>
                                      </p:to>
                                    </p:set>
                                    <p:anim calcmode="lin" valueType="num">
                                      <p:cBhvr additive="base">
                                        <p:cTn id="17" dur="250"/>
                                        <p:tgtEl>
                                          <p:spTgt spid="5132"/>
                                        </p:tgtEl>
                                        <p:attrNameLst>
                                          <p:attrName>ppt_x</p:attrName>
                                        </p:attrNameLst>
                                      </p:cBhvr>
                                      <p:tavLst>
                                        <p:tav tm="0">
                                          <p:val>
                                            <p:strVal val="#ppt_x+#ppt_w*1.125000"/>
                                          </p:val>
                                        </p:tav>
                                        <p:tav tm="100000">
                                          <p:val>
                                            <p:strVal val="#ppt_x"/>
                                          </p:val>
                                        </p:tav>
                                      </p:tavLst>
                                    </p:anim>
                                    <p:animEffect transition="in" filter="wipe(left)">
                                      <p:cBhvr>
                                        <p:cTn id="18" dur="250"/>
                                        <p:tgtEl>
                                          <p:spTgt spid="5132"/>
                                        </p:tgtEl>
                                      </p:cBhvr>
                                    </p:animEffect>
                                  </p:childTnLst>
                                </p:cTn>
                              </p:par>
                            </p:childTnLst>
                          </p:cTn>
                        </p:par>
                        <p:par>
                          <p:cTn id="19" fill="hold" nodeType="afterGroup">
                            <p:stCondLst>
                              <p:cond delay="750"/>
                            </p:stCondLst>
                            <p:childTnLst>
                              <p:par>
                                <p:cTn id="20" presetID="12" presetClass="entr" presetSubtype="2"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250"/>
                                        <p:tgtEl>
                                          <p:spTgt spid="18"/>
                                        </p:tgtEl>
                                        <p:attrNameLst>
                                          <p:attrName>ppt_x</p:attrName>
                                        </p:attrNameLst>
                                      </p:cBhvr>
                                      <p:tavLst>
                                        <p:tav tm="0">
                                          <p:val>
                                            <p:strVal val="#ppt_x+#ppt_w*1.125000"/>
                                          </p:val>
                                        </p:tav>
                                        <p:tav tm="100000">
                                          <p:val>
                                            <p:strVal val="#ppt_x"/>
                                          </p:val>
                                        </p:tav>
                                      </p:tavLst>
                                    </p:anim>
                                    <p:animEffect transition="in" filter="wipe(left)">
                                      <p:cBhvr>
                                        <p:cTn id="23" dur="250"/>
                                        <p:tgtEl>
                                          <p:spTgt spid="18"/>
                                        </p:tgtEl>
                                      </p:cBhvr>
                                    </p:animEffect>
                                  </p:childTnLst>
                                </p:cTn>
                              </p:par>
                            </p:childTnLst>
                          </p:cTn>
                        </p:par>
                        <p:par>
                          <p:cTn id="24" fill="hold">
                            <p:stCondLst>
                              <p:cond delay="1000"/>
                            </p:stCondLst>
                            <p:childTnLst>
                              <p:par>
                                <p:cTn id="25" presetID="12" presetClass="entr" presetSubtype="2" fill="hold" grpId="0" nodeType="afterEffect">
                                  <p:stCondLst>
                                    <p:cond delay="0"/>
                                  </p:stCondLst>
                                  <p:childTnLst>
                                    <p:set>
                                      <p:cBhvr>
                                        <p:cTn id="26" dur="1" fill="hold">
                                          <p:stCondLst>
                                            <p:cond delay="0"/>
                                          </p:stCondLst>
                                        </p:cTn>
                                        <p:tgtEl>
                                          <p:spTgt spid="5127"/>
                                        </p:tgtEl>
                                        <p:attrNameLst>
                                          <p:attrName>style.visibility</p:attrName>
                                        </p:attrNameLst>
                                      </p:cBhvr>
                                      <p:to>
                                        <p:strVal val="visible"/>
                                      </p:to>
                                    </p:set>
                                    <p:anim calcmode="lin" valueType="num">
                                      <p:cBhvr additive="base">
                                        <p:cTn id="27" dur="500"/>
                                        <p:tgtEl>
                                          <p:spTgt spid="5127"/>
                                        </p:tgtEl>
                                        <p:attrNameLst>
                                          <p:attrName>ppt_x</p:attrName>
                                        </p:attrNameLst>
                                      </p:cBhvr>
                                      <p:tavLst>
                                        <p:tav tm="0">
                                          <p:val>
                                            <p:strVal val="#ppt_x+#ppt_w*1.125000"/>
                                          </p:val>
                                        </p:tav>
                                        <p:tav tm="100000">
                                          <p:val>
                                            <p:strVal val="#ppt_x"/>
                                          </p:val>
                                        </p:tav>
                                      </p:tavLst>
                                    </p:anim>
                                    <p:animEffect transition="in" filter="wipe(left)">
                                      <p:cBhvr>
                                        <p:cTn id="28" dur="500"/>
                                        <p:tgtEl>
                                          <p:spTgt spid="5127"/>
                                        </p:tgtEl>
                                      </p:cBhvr>
                                    </p:animEffect>
                                  </p:childTnLst>
                                </p:cTn>
                              </p:par>
                            </p:childTnLst>
                          </p:cTn>
                        </p:par>
                        <p:par>
                          <p:cTn id="29" fill="hold" nodeType="afterGroup">
                            <p:stCondLst>
                              <p:cond delay="1500"/>
                            </p:stCondLst>
                            <p:childTnLst>
                              <p:par>
                                <p:cTn id="30" presetID="12" presetClass="entr" presetSubtype="2" fill="hold" grpId="0" nodeType="afterEffect">
                                  <p:stCondLst>
                                    <p:cond delay="0"/>
                                  </p:stCondLst>
                                  <p:childTnLst>
                                    <p:set>
                                      <p:cBhvr>
                                        <p:cTn id="31" dur="1" fill="hold">
                                          <p:stCondLst>
                                            <p:cond delay="0"/>
                                          </p:stCondLst>
                                        </p:cTn>
                                        <p:tgtEl>
                                          <p:spTgt spid="5128"/>
                                        </p:tgtEl>
                                        <p:attrNameLst>
                                          <p:attrName>style.visibility</p:attrName>
                                        </p:attrNameLst>
                                      </p:cBhvr>
                                      <p:to>
                                        <p:strVal val="visible"/>
                                      </p:to>
                                    </p:set>
                                    <p:anim calcmode="lin" valueType="num">
                                      <p:cBhvr additive="base">
                                        <p:cTn id="32" dur="500"/>
                                        <p:tgtEl>
                                          <p:spTgt spid="5128"/>
                                        </p:tgtEl>
                                        <p:attrNameLst>
                                          <p:attrName>ppt_x</p:attrName>
                                        </p:attrNameLst>
                                      </p:cBhvr>
                                      <p:tavLst>
                                        <p:tav tm="0">
                                          <p:val>
                                            <p:strVal val="#ppt_x+#ppt_w*1.125000"/>
                                          </p:val>
                                        </p:tav>
                                        <p:tav tm="100000">
                                          <p:val>
                                            <p:strVal val="#ppt_x"/>
                                          </p:val>
                                        </p:tav>
                                      </p:tavLst>
                                    </p:anim>
                                    <p:animEffect transition="in" filter="wipe(left)">
                                      <p:cBhvr>
                                        <p:cTn id="33" dur="500"/>
                                        <p:tgtEl>
                                          <p:spTgt spid="5128"/>
                                        </p:tgtEl>
                                      </p:cBhvr>
                                    </p:animEffect>
                                  </p:childTnLst>
                                </p:cTn>
                              </p:par>
                            </p:childTnLst>
                          </p:cTn>
                        </p:par>
                        <p:par>
                          <p:cTn id="34" fill="hold" nodeType="afterGroup">
                            <p:stCondLst>
                              <p:cond delay="2000"/>
                            </p:stCondLst>
                            <p:childTnLst>
                              <p:par>
                                <p:cTn id="35" presetID="12" presetClass="entr" presetSubtype="2" fill="hold" grpId="0" nodeType="afterEffect">
                                  <p:stCondLst>
                                    <p:cond delay="0"/>
                                  </p:stCondLst>
                                  <p:childTnLst>
                                    <p:set>
                                      <p:cBhvr>
                                        <p:cTn id="36" dur="1" fill="hold">
                                          <p:stCondLst>
                                            <p:cond delay="0"/>
                                          </p:stCondLst>
                                        </p:cTn>
                                        <p:tgtEl>
                                          <p:spTgt spid="5129"/>
                                        </p:tgtEl>
                                        <p:attrNameLst>
                                          <p:attrName>style.visibility</p:attrName>
                                        </p:attrNameLst>
                                      </p:cBhvr>
                                      <p:to>
                                        <p:strVal val="visible"/>
                                      </p:to>
                                    </p:set>
                                    <p:anim calcmode="lin" valueType="num">
                                      <p:cBhvr additive="base">
                                        <p:cTn id="37" dur="500"/>
                                        <p:tgtEl>
                                          <p:spTgt spid="5129"/>
                                        </p:tgtEl>
                                        <p:attrNameLst>
                                          <p:attrName>ppt_x</p:attrName>
                                        </p:attrNameLst>
                                      </p:cBhvr>
                                      <p:tavLst>
                                        <p:tav tm="0">
                                          <p:val>
                                            <p:strVal val="#ppt_x+#ppt_w*1.125000"/>
                                          </p:val>
                                        </p:tav>
                                        <p:tav tm="100000">
                                          <p:val>
                                            <p:strVal val="#ppt_x"/>
                                          </p:val>
                                        </p:tav>
                                      </p:tavLst>
                                    </p:anim>
                                    <p:animEffect transition="in" filter="wipe(left)">
                                      <p:cBhvr>
                                        <p:cTn id="38" dur="500"/>
                                        <p:tgtEl>
                                          <p:spTgt spid="5129"/>
                                        </p:tgtEl>
                                      </p:cBhvr>
                                    </p:animEffect>
                                  </p:childTnLst>
                                </p:cTn>
                              </p:par>
                            </p:childTnLst>
                          </p:cTn>
                        </p:par>
                        <p:par>
                          <p:cTn id="39" fill="hold">
                            <p:stCondLst>
                              <p:cond delay="2500"/>
                            </p:stCondLst>
                            <p:childTnLst>
                              <p:par>
                                <p:cTn id="40" presetID="1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left)">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utoUpdateAnimBg="0"/>
      <p:bldP spid="5128" grpId="0" autoUpdateAnimBg="0"/>
      <p:bldP spid="5129" grpId="0" autoUpdateAnimBg="0"/>
      <p:bldP spid="5130" grpId="0" animBg="1" autoUpdateAnimBg="0"/>
      <p:bldP spid="5131" grpId="0" animBg="1" autoUpdateAnimBg="0"/>
      <p:bldP spid="5132" grpId="0" animBg="1" autoUpdateAnimBg="0"/>
      <p:bldP spid="18" grpId="0" animBg="1" autoUpdateAnimBg="0"/>
      <p:bldP spid="2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2246769"/>
          </a:xfrm>
          <a:prstGeom prst="rect">
            <a:avLst/>
          </a:prstGeom>
          <a:noFill/>
        </p:spPr>
        <p:txBody>
          <a:bodyPr wrap="square" rtlCol="0">
            <a:spAutoFit/>
          </a:bodyPr>
          <a:lstStyle/>
          <a:p>
            <a:r>
              <a:rPr lang="zh-CN" altLang="en-US" sz="2000" dirty="0" smtClean="0"/>
              <a:t>通过</a:t>
            </a:r>
            <a:r>
              <a:rPr lang="en-US" altLang="zh-CN" sz="2000" dirty="0" smtClean="0"/>
              <a:t>Use Case View-New-Sequence Diagram</a:t>
            </a:r>
            <a:r>
              <a:rPr lang="zh-CN" altLang="en-US" sz="2000" dirty="0" smtClean="0"/>
              <a:t>创建一个新</a:t>
            </a:r>
            <a:r>
              <a:rPr lang="zh-CN" altLang="en-US" sz="2000" dirty="0"/>
              <a:t>时序</a:t>
            </a:r>
            <a:r>
              <a:rPr lang="zh-CN" altLang="en-US" sz="2000" dirty="0" smtClean="0"/>
              <a:t>图。它</a:t>
            </a:r>
            <a:r>
              <a:rPr lang="zh-CN" altLang="en-US" sz="2000" dirty="0"/>
              <a:t>通过描述对象之间发送消息的</a:t>
            </a:r>
            <a:r>
              <a:rPr lang="zh-CN" altLang="en-US" sz="2000" dirty="0">
                <a:solidFill>
                  <a:srgbClr val="FF0000"/>
                </a:solidFill>
              </a:rPr>
              <a:t>时间</a:t>
            </a:r>
            <a:r>
              <a:rPr lang="zh-CN" altLang="en-US" sz="2000" dirty="0" smtClean="0">
                <a:solidFill>
                  <a:srgbClr val="FF0000"/>
                </a:solidFill>
              </a:rPr>
              <a:t>顺序</a:t>
            </a:r>
            <a:r>
              <a:rPr lang="zh-CN" altLang="en-US" sz="2000" dirty="0"/>
              <a:t>，</a:t>
            </a:r>
            <a:r>
              <a:rPr lang="zh-CN" altLang="en-US" sz="2000" dirty="0" smtClean="0"/>
              <a:t>显示</a:t>
            </a:r>
            <a:r>
              <a:rPr lang="zh-CN" altLang="en-US" sz="2000" dirty="0"/>
              <a:t>多个对象之间的动态协作。它可以表示用例的</a:t>
            </a:r>
            <a:r>
              <a:rPr lang="zh-CN" altLang="en-US" sz="2000" dirty="0">
                <a:solidFill>
                  <a:srgbClr val="FF0000"/>
                </a:solidFill>
              </a:rPr>
              <a:t>行为顺序</a:t>
            </a:r>
            <a:r>
              <a:rPr lang="zh-CN" altLang="en-US" sz="2000" dirty="0"/>
              <a:t>，当执行一个用例行为时，其中的每条消息对应一个类操作或状态机中引起转换的触发事件。</a:t>
            </a:r>
            <a:r>
              <a:rPr lang="en-US" altLang="zh-CN" sz="1200" dirty="0" smtClean="0"/>
              <a:t>[8]</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6" y="1437387"/>
            <a:ext cx="54102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9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550101" y="1886740"/>
            <a:ext cx="5157407" cy="1323439"/>
          </a:xfrm>
          <a:prstGeom prst="rect">
            <a:avLst/>
          </a:prstGeom>
          <a:noFill/>
        </p:spPr>
        <p:txBody>
          <a:bodyPr wrap="square" rtlCol="0">
            <a:spAutoFit/>
          </a:bodyPr>
          <a:lstStyle/>
          <a:p>
            <a:r>
              <a:rPr lang="zh-CN" altLang="en-US" sz="2000" dirty="0">
                <a:solidFill>
                  <a:srgbClr val="FF0000"/>
                </a:solidFill>
              </a:rPr>
              <a:t>使用</a:t>
            </a:r>
            <a:r>
              <a:rPr lang="en-US" altLang="zh-CN" sz="2000" dirty="0">
                <a:solidFill>
                  <a:srgbClr val="FF0000"/>
                </a:solidFill>
              </a:rPr>
              <a:t>Object Message</a:t>
            </a:r>
            <a:r>
              <a:rPr lang="zh-CN" altLang="en-US" sz="2000" dirty="0">
                <a:solidFill>
                  <a:srgbClr val="FF0000"/>
                </a:solidFill>
              </a:rPr>
              <a:t>可以将消息传递给其他对象。</a:t>
            </a:r>
            <a:endParaRPr lang="en-US" altLang="zh-CN" sz="2000" dirty="0">
              <a:solidFill>
                <a:srgbClr val="FF0000"/>
              </a:solidFill>
            </a:endParaRPr>
          </a:p>
          <a:p>
            <a:endParaRPr lang="en-US" altLang="zh-CN" sz="2000" dirty="0">
              <a:solidFill>
                <a:srgbClr val="FF0000"/>
              </a:solidFill>
            </a:endParaRPr>
          </a:p>
          <a:p>
            <a:r>
              <a:rPr lang="zh-CN" altLang="en-US" sz="2000" dirty="0">
                <a:solidFill>
                  <a:srgbClr val="FF0000"/>
                </a:solidFill>
              </a:rPr>
              <a:t>使用</a:t>
            </a:r>
            <a:r>
              <a:rPr lang="en-US" altLang="zh-CN" sz="2000" dirty="0">
                <a:solidFill>
                  <a:srgbClr val="FF0000"/>
                </a:solidFill>
              </a:rPr>
              <a:t>Message to Self </a:t>
            </a:r>
            <a:r>
              <a:rPr lang="zh-CN" altLang="en-US" sz="2000" dirty="0">
                <a:solidFill>
                  <a:srgbClr val="FF0000"/>
                </a:solidFill>
              </a:rPr>
              <a:t>进行自反的消息传递。</a:t>
            </a:r>
            <a:endParaRPr lang="en-US" altLang="zh-CN" sz="2000"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19" y="1994128"/>
            <a:ext cx="46101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43392" y="3972776"/>
            <a:ext cx="4774863" cy="707886"/>
          </a:xfrm>
          <a:prstGeom prst="rect">
            <a:avLst/>
          </a:prstGeom>
          <a:noFill/>
        </p:spPr>
        <p:txBody>
          <a:bodyPr wrap="square" rtlCol="0">
            <a:spAutoFit/>
          </a:bodyPr>
          <a:lstStyle/>
          <a:p>
            <a:r>
              <a:rPr lang="zh-CN" altLang="en-US" sz="2000" dirty="0" smtClean="0"/>
              <a:t>时序图有严格的时间轴规定，描述一个场景时遵循自顶向下的规则。</a:t>
            </a:r>
            <a:endParaRPr lang="zh-CN" altLang="en-US" sz="2000" dirty="0"/>
          </a:p>
        </p:txBody>
      </p:sp>
    </p:spTree>
    <p:extLst>
      <p:ext uri="{BB962C8B-B14F-4D97-AF65-F5344CB8AC3E}">
        <p14:creationId xmlns:p14="http://schemas.microsoft.com/office/powerpoint/2010/main" val="29416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78" y="1477001"/>
            <a:ext cx="3215100" cy="359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7547751" y="1884719"/>
            <a:ext cx="3770281" cy="707886"/>
          </a:xfrm>
          <a:prstGeom prst="rect">
            <a:avLst/>
          </a:prstGeom>
          <a:noFill/>
        </p:spPr>
        <p:txBody>
          <a:bodyPr wrap="square" rtlCol="0">
            <a:spAutoFit/>
          </a:bodyPr>
          <a:lstStyle/>
          <a:p>
            <a:r>
              <a:rPr lang="zh-CN" altLang="en-US" sz="2000" dirty="0" smtClean="0"/>
              <a:t>双击消息线可以打开规格窗口，进行名称修改及添加描述。</a:t>
            </a:r>
            <a:endParaRPr lang="zh-CN" altLang="en-US"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907" y="1477001"/>
            <a:ext cx="3212485" cy="359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547751" y="3304166"/>
            <a:ext cx="3770281" cy="707886"/>
          </a:xfrm>
          <a:prstGeom prst="rect">
            <a:avLst/>
          </a:prstGeom>
          <a:noFill/>
        </p:spPr>
        <p:txBody>
          <a:bodyPr wrap="square" rtlCol="0">
            <a:spAutoFit/>
          </a:bodyPr>
          <a:lstStyle/>
          <a:p>
            <a:r>
              <a:rPr lang="zh-CN" altLang="en-US" sz="2000" dirty="0" smtClean="0"/>
              <a:t>双击实体可以打开规格窗口。可以对实体指定名称，类信息等。</a:t>
            </a:r>
            <a:endParaRPr lang="zh-CN" altLang="en-US" sz="2000" dirty="0"/>
          </a:p>
        </p:txBody>
      </p:sp>
    </p:spTree>
    <p:extLst>
      <p:ext uri="{BB962C8B-B14F-4D97-AF65-F5344CB8AC3E}">
        <p14:creationId xmlns:p14="http://schemas.microsoft.com/office/powerpoint/2010/main" val="117035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2" name="TextBox 11"/>
          <p:cNvSpPr txBox="1"/>
          <p:nvPr/>
        </p:nvSpPr>
        <p:spPr>
          <a:xfrm>
            <a:off x="7081936" y="2008037"/>
            <a:ext cx="4774863" cy="2246769"/>
          </a:xfrm>
          <a:prstGeom prst="rect">
            <a:avLst/>
          </a:prstGeom>
          <a:noFill/>
        </p:spPr>
        <p:txBody>
          <a:bodyPr wrap="square" rtlCol="0">
            <a:spAutoFit/>
          </a:bodyPr>
          <a:lstStyle/>
          <a:p>
            <a:r>
              <a:rPr lang="zh-CN" altLang="en-US" sz="2000" dirty="0" smtClean="0"/>
              <a:t>例：学生用户输入用户名和密码给登录界面窗口，登录窗口核对账号信息，成功后显示各功能模块给主窗口。用户使用成绩窗口进行成绩查询，完成后退出登录。</a:t>
            </a:r>
            <a:endParaRPr lang="en-US" altLang="zh-CN" sz="2000" dirty="0" smtClean="0"/>
          </a:p>
          <a:p>
            <a:endParaRPr lang="en-US" altLang="zh-CN" sz="2000" dirty="0" smtClean="0"/>
          </a:p>
          <a:p>
            <a:endParaRPr lang="en-US" altLang="zh-CN" sz="2000" dirty="0" smtClean="0"/>
          </a:p>
          <a:p>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346912"/>
            <a:ext cx="55054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61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2" name="TextBox 11"/>
          <p:cNvSpPr txBox="1"/>
          <p:nvPr/>
        </p:nvSpPr>
        <p:spPr>
          <a:xfrm>
            <a:off x="7081936" y="2008037"/>
            <a:ext cx="4774863" cy="2246769"/>
          </a:xfrm>
          <a:prstGeom prst="rect">
            <a:avLst/>
          </a:prstGeom>
          <a:noFill/>
        </p:spPr>
        <p:txBody>
          <a:bodyPr wrap="square" rtlCol="0">
            <a:spAutoFit/>
          </a:bodyPr>
          <a:lstStyle/>
          <a:p>
            <a:r>
              <a:rPr lang="zh-CN" altLang="en-US" sz="2000" dirty="0" smtClean="0"/>
              <a:t>例：学生用户输入用户名和密码给登录界面窗口，登录窗口核对账号信息，成功后显示各功能模块给主窗口。用户使用成绩窗口进行成绩查询，完成后退出登录。</a:t>
            </a:r>
            <a:endParaRPr lang="en-US" altLang="zh-CN" sz="2000" dirty="0" smtClean="0"/>
          </a:p>
          <a:p>
            <a:endParaRPr lang="en-US" altLang="zh-CN" sz="2000" dirty="0" smtClean="0"/>
          </a:p>
          <a:p>
            <a:endParaRPr lang="en-US" altLang="zh-CN" sz="2000" dirty="0" smtClean="0"/>
          </a:p>
          <a:p>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346912"/>
            <a:ext cx="55054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3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399935"/>
            <a:ext cx="5157407" cy="1015663"/>
          </a:xfrm>
          <a:prstGeom prst="rect">
            <a:avLst/>
          </a:prstGeom>
          <a:noFill/>
        </p:spPr>
        <p:txBody>
          <a:bodyPr wrap="square" rtlCol="0">
            <a:spAutoFit/>
          </a:bodyPr>
          <a:lstStyle/>
          <a:p>
            <a:r>
              <a:rPr lang="zh-CN" altLang="en-US" sz="2000" dirty="0" smtClean="0"/>
              <a:t>因为时序图和协作图是同构的，时序图和协作图可以相互转化。在</a:t>
            </a:r>
            <a:r>
              <a:rPr lang="zh-CN" altLang="en-US" sz="2000" dirty="0"/>
              <a:t>时序</a:t>
            </a:r>
            <a:r>
              <a:rPr lang="zh-CN" altLang="en-US" sz="2000" dirty="0" smtClean="0"/>
              <a:t>图界面中按</a:t>
            </a:r>
            <a:r>
              <a:rPr lang="en-US" altLang="zh-CN" sz="2000" dirty="0" smtClean="0"/>
              <a:t>F5</a:t>
            </a:r>
            <a:r>
              <a:rPr lang="zh-CN" altLang="en-US" sz="2000" dirty="0" smtClean="0"/>
              <a:t>就可以将时序图转化为对应的协作图。</a:t>
            </a:r>
            <a:r>
              <a:rPr lang="en-US" altLang="zh-CN" sz="1200" dirty="0">
                <a:solidFill>
                  <a:srgbClr val="000000"/>
                </a:solidFill>
              </a:rPr>
              <a:t> </a:t>
            </a:r>
            <a:r>
              <a:rPr lang="en-US" altLang="zh-CN" sz="1200" dirty="0" smtClean="0">
                <a:solidFill>
                  <a:srgbClr val="000000"/>
                </a:solidFill>
              </a:rPr>
              <a:t>[6]</a:t>
            </a:r>
            <a:endParaRPr lang="zh-CN" altLang="en-US"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629385"/>
            <a:ext cx="5896635" cy="362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6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1654808" y="4947192"/>
            <a:ext cx="9061581" cy="400110"/>
          </a:xfrm>
          <a:prstGeom prst="rect">
            <a:avLst/>
          </a:prstGeom>
          <a:noFill/>
        </p:spPr>
        <p:txBody>
          <a:bodyPr wrap="square" rtlCol="0">
            <a:spAutoFit/>
          </a:bodyPr>
          <a:lstStyle/>
          <a:p>
            <a:r>
              <a:rPr lang="zh-CN" altLang="en-US" sz="2000" dirty="0" smtClean="0"/>
              <a:t>同理，上题的协作图也可以转化为时序图。左图是协作图，右图是时序图。</a:t>
            </a:r>
            <a:endParaRPr lang="zh-CN" alt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894" y="1317964"/>
            <a:ext cx="4072992" cy="29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946" y="1317964"/>
            <a:ext cx="5326507" cy="29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07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938992"/>
          </a:xfrm>
          <a:prstGeom prst="rect">
            <a:avLst/>
          </a:prstGeom>
          <a:noFill/>
        </p:spPr>
        <p:txBody>
          <a:bodyPr wrap="square" rtlCol="0">
            <a:spAutoFit/>
          </a:bodyPr>
          <a:lstStyle/>
          <a:p>
            <a:r>
              <a:rPr lang="zh-CN" altLang="en-US" sz="2000" dirty="0" smtClean="0"/>
              <a:t>通过</a:t>
            </a:r>
            <a:r>
              <a:rPr lang="en-US" altLang="zh-CN" sz="2000" dirty="0" smtClean="0"/>
              <a:t>Use Case View-New-</a:t>
            </a:r>
            <a:r>
              <a:rPr lang="en-US" altLang="zh-CN" sz="2000" dirty="0" err="1" smtClean="0"/>
              <a:t>Statechart</a:t>
            </a:r>
            <a:r>
              <a:rPr lang="en-US" altLang="zh-CN" sz="2000" dirty="0" smtClean="0"/>
              <a:t> Diagram</a:t>
            </a:r>
            <a:r>
              <a:rPr lang="zh-CN" altLang="en-US" sz="2000" dirty="0" smtClean="0"/>
              <a:t>创建一个新状态图。</a:t>
            </a:r>
            <a:endParaRPr lang="en-US" altLang="zh-CN" sz="2000" dirty="0" smtClean="0"/>
          </a:p>
          <a:p>
            <a:endParaRPr lang="en-US" altLang="zh-CN" sz="2000" dirty="0"/>
          </a:p>
          <a:p>
            <a:r>
              <a:rPr lang="zh-CN" altLang="en-US" sz="2000" dirty="0" smtClean="0"/>
              <a:t>状态图是</a:t>
            </a:r>
            <a:r>
              <a:rPr lang="zh-CN" altLang="en-US" sz="2000" dirty="0"/>
              <a:t>描述一个实体基于事件反应的动态行为，显示了该实体如何根据当前所处的状态对不同的事件做出反应</a:t>
            </a:r>
            <a:r>
              <a:rPr lang="zh-CN" altLang="en-US" sz="2000" dirty="0" smtClean="0"/>
              <a:t>。</a:t>
            </a:r>
            <a:r>
              <a:rPr lang="en-US" altLang="zh-CN" sz="1200" dirty="0">
                <a:solidFill>
                  <a:srgbClr val="000000"/>
                </a:solidFill>
              </a:rPr>
              <a:t> [9]</a:t>
            </a:r>
            <a:endParaRPr lang="en-US" altLang="zh-CN" sz="20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760764"/>
            <a:ext cx="54387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6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5318460" y="1569500"/>
            <a:ext cx="6288822" cy="3785652"/>
          </a:xfrm>
          <a:prstGeom prst="rect">
            <a:avLst/>
          </a:prstGeom>
          <a:noFill/>
        </p:spPr>
        <p:txBody>
          <a:bodyPr wrap="square" rtlCol="0">
            <a:spAutoFit/>
          </a:bodyPr>
          <a:lstStyle/>
          <a:p>
            <a:r>
              <a:rPr lang="zh-CN" altLang="en-US" sz="2000" dirty="0" smtClean="0"/>
              <a:t>例：登录页面</a:t>
            </a:r>
            <a:endParaRPr lang="en-US" altLang="zh-CN" sz="2000" dirty="0" smtClean="0"/>
          </a:p>
          <a:p>
            <a:endParaRPr lang="en-US" altLang="zh-CN" sz="2000" dirty="0"/>
          </a:p>
          <a:p>
            <a:r>
              <a:rPr lang="zh-CN" altLang="en-US" sz="2000" dirty="0" smtClean="0"/>
              <a:t>自上而下看</a:t>
            </a:r>
            <a:endParaRPr lang="en-US" altLang="zh-CN" sz="2000" dirty="0" smtClean="0"/>
          </a:p>
          <a:p>
            <a:endParaRPr lang="en-US" altLang="zh-CN" sz="2000" dirty="0"/>
          </a:p>
          <a:p>
            <a:r>
              <a:rPr lang="zh-CN" altLang="en-US" sz="2000" dirty="0" smtClean="0"/>
              <a:t>首先是初始状态，即对象首次实例化的状态，状态图中的初始态只能有一个。</a:t>
            </a:r>
            <a:endParaRPr lang="en-US" altLang="zh-CN" sz="2000" dirty="0" smtClean="0"/>
          </a:p>
          <a:p>
            <a:endParaRPr lang="en-US" altLang="zh-CN" sz="2000" dirty="0"/>
          </a:p>
          <a:p>
            <a:r>
              <a:rPr lang="zh-CN" altLang="en-US" sz="2000" dirty="0" smtClean="0"/>
              <a:t>其次是中间状态，即“打开”和“关闭”，这代表了页面的使用。</a:t>
            </a:r>
            <a:endParaRPr lang="en-US" altLang="zh-CN" sz="2000" dirty="0" smtClean="0"/>
          </a:p>
          <a:p>
            <a:endParaRPr lang="en-US" altLang="zh-CN" sz="2000" dirty="0"/>
          </a:p>
          <a:p>
            <a:r>
              <a:rPr lang="zh-CN" altLang="en-US" sz="2000" dirty="0" smtClean="0"/>
              <a:t>最后是终止状态，表示该类最后存在于内存中的状态。状态图中的终止态可以有</a:t>
            </a:r>
            <a:r>
              <a:rPr lang="en-US" altLang="zh-CN" sz="2000" dirty="0" smtClean="0"/>
              <a:t>1</a:t>
            </a:r>
            <a:r>
              <a:rPr lang="zh-CN" altLang="en-US" sz="2000" dirty="0" smtClean="0"/>
              <a:t>个或多个。</a:t>
            </a:r>
            <a:r>
              <a:rPr lang="en-US" altLang="zh-CN" sz="1200" dirty="0">
                <a:solidFill>
                  <a:srgbClr val="000000"/>
                </a:solidFill>
              </a:rPr>
              <a:t> [6]</a:t>
            </a:r>
            <a:endParaRPr lang="zh-CN" altLang="en-US"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09" y="1436914"/>
            <a:ext cx="3077936" cy="404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74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2" y="2819801"/>
            <a:ext cx="5157407" cy="1015663"/>
          </a:xfrm>
          <a:prstGeom prst="rect">
            <a:avLst/>
          </a:prstGeom>
          <a:noFill/>
        </p:spPr>
        <p:txBody>
          <a:bodyPr wrap="square" rtlCol="0">
            <a:spAutoFit/>
          </a:bodyPr>
          <a:lstStyle/>
          <a:p>
            <a:r>
              <a:rPr lang="en-US" altLang="zh-CN" sz="2000" dirty="0" smtClean="0"/>
              <a:t> </a:t>
            </a:r>
            <a:r>
              <a:rPr lang="zh-CN" altLang="en-US" sz="2000" dirty="0" smtClean="0"/>
              <a:t>例：登录页面，输入用户名和正确的密码，登录成功，密码错误则拒绝登录。最后关闭系统。</a:t>
            </a:r>
            <a:endParaRPr lang="zh-CN" altLang="en-US" sz="20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945" y="1315722"/>
            <a:ext cx="4816135" cy="462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5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1.1 Rational Rose </a:t>
            </a:r>
            <a:r>
              <a:rPr lang="zh-CN" altLang="en-US" sz="3200" dirty="0" smtClean="0">
                <a:solidFill>
                  <a:srgbClr val="FFFFFF"/>
                </a:solidFill>
                <a:latin typeface="微软雅黑" pitchFamily="34" charset="-122"/>
                <a:ea typeface="微软雅黑" pitchFamily="34" charset="-122"/>
              </a:rPr>
              <a:t>概述</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3" name="TextBox 2"/>
          <p:cNvSpPr txBox="1"/>
          <p:nvPr/>
        </p:nvSpPr>
        <p:spPr>
          <a:xfrm>
            <a:off x="959555" y="1419500"/>
            <a:ext cx="10153204" cy="4585871"/>
          </a:xfrm>
          <a:prstGeom prst="rect">
            <a:avLst/>
          </a:prstGeom>
          <a:noFill/>
        </p:spPr>
        <p:txBody>
          <a:bodyPr wrap="square" rtlCol="0">
            <a:spAutoFit/>
          </a:bodyPr>
          <a:lstStyle/>
          <a:p>
            <a:pPr lvl="0"/>
            <a:r>
              <a:rPr lang="en-US" altLang="zh-CN" sz="2000" dirty="0" smtClean="0"/>
              <a:t>Rational Rose</a:t>
            </a:r>
            <a:r>
              <a:rPr lang="zh-CN" altLang="en-US" sz="2000" dirty="0" smtClean="0"/>
              <a:t>包括了</a:t>
            </a:r>
            <a:r>
              <a:rPr lang="en-US" altLang="zh-CN" sz="2000" dirty="0"/>
              <a:t>UML(Unified Modeling Language)</a:t>
            </a:r>
            <a:r>
              <a:rPr lang="zh-CN" altLang="en-US" sz="2000" dirty="0" smtClean="0"/>
              <a:t>，</a:t>
            </a:r>
            <a:r>
              <a:rPr lang="en-US" altLang="zh-CN" sz="2000" dirty="0" smtClean="0"/>
              <a:t>OOSE(Object-Oriented Software </a:t>
            </a:r>
            <a:r>
              <a:rPr lang="en-US" altLang="zh-CN" sz="2000" dirty="0"/>
              <a:t>E</a:t>
            </a:r>
            <a:r>
              <a:rPr lang="en-US" altLang="zh-CN" sz="2000" dirty="0" smtClean="0"/>
              <a:t>ngineering)</a:t>
            </a:r>
            <a:r>
              <a:rPr lang="zh-CN" altLang="en-US" sz="2000" dirty="0" smtClean="0"/>
              <a:t>，</a:t>
            </a:r>
            <a:r>
              <a:rPr lang="zh-CN" altLang="en-US" sz="2000" dirty="0" smtClean="0"/>
              <a:t>以及</a:t>
            </a:r>
            <a:r>
              <a:rPr lang="en-US" altLang="zh-CN" sz="2000" dirty="0" smtClean="0"/>
              <a:t>OMT(</a:t>
            </a:r>
            <a:r>
              <a:rPr lang="en-US" altLang="zh-CN" sz="2000" dirty="0"/>
              <a:t>Object Modeling Technique</a:t>
            </a:r>
            <a:r>
              <a:rPr lang="en-US" altLang="zh-CN" sz="2000" dirty="0" smtClean="0"/>
              <a:t>)</a:t>
            </a:r>
            <a:r>
              <a:rPr lang="zh-CN" altLang="en-US" sz="2000" dirty="0" smtClean="0"/>
              <a:t>。</a:t>
            </a:r>
            <a:r>
              <a:rPr lang="zh-CN" altLang="en-US" sz="2000" dirty="0" smtClean="0"/>
              <a:t>其中</a:t>
            </a:r>
            <a:r>
              <a:rPr lang="zh-CN" altLang="en-US" sz="2000" dirty="0" smtClean="0">
                <a:solidFill>
                  <a:srgbClr val="FF0000"/>
                </a:solidFill>
              </a:rPr>
              <a:t>统一建模语言（</a:t>
            </a:r>
            <a:r>
              <a:rPr lang="en-US" altLang="zh-CN" sz="2000" dirty="0" smtClean="0">
                <a:solidFill>
                  <a:srgbClr val="FF0000"/>
                </a:solidFill>
              </a:rPr>
              <a:t>UML</a:t>
            </a:r>
            <a:r>
              <a:rPr lang="zh-CN" altLang="en-US" sz="2000" dirty="0" smtClean="0">
                <a:solidFill>
                  <a:srgbClr val="FF0000"/>
                </a:solidFill>
              </a:rPr>
              <a:t>）由</a:t>
            </a:r>
            <a:r>
              <a:rPr lang="en-US" altLang="zh-CN" sz="2000" dirty="0" smtClean="0">
                <a:solidFill>
                  <a:srgbClr val="FF0000"/>
                </a:solidFill>
              </a:rPr>
              <a:t>Rational</a:t>
            </a:r>
            <a:r>
              <a:rPr lang="zh-CN" altLang="en-US" sz="2000" dirty="0" smtClean="0">
                <a:solidFill>
                  <a:srgbClr val="FF0000"/>
                </a:solidFill>
              </a:rPr>
              <a:t>公司</a:t>
            </a:r>
            <a:r>
              <a:rPr lang="en-US" altLang="zh-CN" sz="2000" dirty="0" smtClean="0">
                <a:solidFill>
                  <a:srgbClr val="FF0000"/>
                </a:solidFill>
              </a:rPr>
              <a:t>3</a:t>
            </a:r>
            <a:r>
              <a:rPr lang="zh-CN" altLang="en-US" sz="2000" dirty="0" smtClean="0">
                <a:solidFill>
                  <a:srgbClr val="FF0000"/>
                </a:solidFill>
              </a:rPr>
              <a:t>位世界级面向对象技术专家</a:t>
            </a:r>
            <a:r>
              <a:rPr lang="en-US" altLang="zh-CN" sz="2000" dirty="0" smtClean="0">
                <a:solidFill>
                  <a:srgbClr val="FF0000"/>
                </a:solidFill>
              </a:rPr>
              <a:t>Grady </a:t>
            </a:r>
            <a:r>
              <a:rPr lang="en-US" altLang="zh-CN" sz="2000" dirty="0" err="1" smtClean="0">
                <a:solidFill>
                  <a:srgbClr val="FF0000"/>
                </a:solidFill>
              </a:rPr>
              <a:t>Booch</a:t>
            </a:r>
            <a:r>
              <a:rPr lang="zh-CN" altLang="en-US" sz="2000" dirty="0" smtClean="0">
                <a:solidFill>
                  <a:srgbClr val="FF0000"/>
                </a:solidFill>
              </a:rPr>
              <a:t>、</a:t>
            </a:r>
            <a:r>
              <a:rPr lang="en-US" altLang="zh-CN" sz="2000" dirty="0" err="1" smtClean="0">
                <a:solidFill>
                  <a:srgbClr val="FF0000"/>
                </a:solidFill>
              </a:rPr>
              <a:t>Ivar</a:t>
            </a:r>
            <a:r>
              <a:rPr lang="en-US" altLang="zh-CN" sz="2000" dirty="0" smtClean="0">
                <a:solidFill>
                  <a:srgbClr val="FF0000"/>
                </a:solidFill>
              </a:rPr>
              <a:t> Jacobson</a:t>
            </a:r>
            <a:r>
              <a:rPr lang="zh-CN" altLang="en-US" sz="2000" dirty="0" smtClean="0">
                <a:solidFill>
                  <a:srgbClr val="FF0000"/>
                </a:solidFill>
              </a:rPr>
              <a:t>、和</a:t>
            </a:r>
            <a:r>
              <a:rPr lang="en-US" altLang="zh-CN" sz="2000" dirty="0" smtClean="0">
                <a:solidFill>
                  <a:srgbClr val="FF0000"/>
                </a:solidFill>
              </a:rPr>
              <a:t>Jim </a:t>
            </a:r>
            <a:r>
              <a:rPr lang="en-US" altLang="zh-CN" sz="2000" dirty="0" err="1" smtClean="0">
                <a:solidFill>
                  <a:srgbClr val="FF0000"/>
                </a:solidFill>
              </a:rPr>
              <a:t>Rumbaugh</a:t>
            </a:r>
            <a:r>
              <a:rPr lang="zh-CN" altLang="en-US" sz="2000" dirty="0" smtClean="0">
                <a:solidFill>
                  <a:srgbClr val="FF0000"/>
                </a:solidFill>
              </a:rPr>
              <a:t>通过对早期面向对象研究和设计方法的进一步扩展而得来的，它为可视化建模软件奠定了坚实的理论基础。</a:t>
            </a:r>
            <a:r>
              <a:rPr lang="zh-CN" altLang="en-US" sz="2000" dirty="0" smtClean="0"/>
              <a:t>同时这样的渊源也使</a:t>
            </a:r>
            <a:r>
              <a:rPr lang="en-US" altLang="zh-CN" sz="2000" dirty="0" smtClean="0"/>
              <a:t>Rational Rose</a:t>
            </a:r>
            <a:r>
              <a:rPr lang="zh-CN" altLang="en-US" sz="2000" dirty="0" smtClean="0"/>
              <a:t>力挫当前市场上很多基于</a:t>
            </a:r>
            <a:r>
              <a:rPr lang="en-US" altLang="zh-CN" sz="2000" dirty="0" smtClean="0"/>
              <a:t>UML</a:t>
            </a:r>
            <a:r>
              <a:rPr lang="zh-CN" altLang="en-US" sz="2000" dirty="0" smtClean="0"/>
              <a:t>可视化建模的工具，例如</a:t>
            </a:r>
            <a:r>
              <a:rPr lang="en-US" altLang="zh-CN" sz="2000" dirty="0" smtClean="0"/>
              <a:t>Microsoft</a:t>
            </a:r>
            <a:r>
              <a:rPr lang="zh-CN" altLang="en-US" sz="2000" dirty="0" smtClean="0"/>
              <a:t>的</a:t>
            </a:r>
            <a:r>
              <a:rPr lang="en-US" altLang="zh-CN" sz="2000" dirty="0" smtClean="0"/>
              <a:t>Visio2002</a:t>
            </a:r>
            <a:r>
              <a:rPr lang="zh-CN" altLang="en-US" sz="2000" dirty="0" smtClean="0"/>
              <a:t>、</a:t>
            </a:r>
            <a:r>
              <a:rPr lang="en-US" altLang="zh-CN" sz="2000" dirty="0" smtClean="0"/>
              <a:t>Oracle</a:t>
            </a:r>
            <a:r>
              <a:rPr lang="zh-CN" altLang="en-US" sz="2000" dirty="0" smtClean="0"/>
              <a:t>的</a:t>
            </a:r>
            <a:r>
              <a:rPr lang="en-US" altLang="zh-CN" sz="2000" dirty="0" smtClean="0"/>
              <a:t>Designer2000</a:t>
            </a:r>
            <a:r>
              <a:rPr lang="zh-CN" altLang="en-US" sz="2000" dirty="0" smtClean="0"/>
              <a:t>、</a:t>
            </a:r>
            <a:r>
              <a:rPr lang="en-US" altLang="zh-CN" sz="2000" dirty="0" smtClean="0"/>
              <a:t>Sybase </a:t>
            </a:r>
            <a:r>
              <a:rPr lang="en-US" altLang="zh-CN" sz="2000" dirty="0" err="1" smtClean="0"/>
              <a:t>PowerDesigner</a:t>
            </a:r>
            <a:r>
              <a:rPr lang="zh-CN" altLang="en-US" sz="2000" dirty="0" smtClean="0"/>
              <a:t>等等。</a:t>
            </a:r>
            <a:endParaRPr lang="zh-CN" altLang="en-US" sz="1200" dirty="0">
              <a:solidFill>
                <a:srgbClr val="000000"/>
              </a:solidFill>
            </a:endParaRPr>
          </a:p>
          <a:p>
            <a:endParaRPr lang="en-US" altLang="zh-CN" sz="2000" dirty="0" smtClean="0"/>
          </a:p>
          <a:p>
            <a:r>
              <a:rPr lang="en-US" altLang="zh-CN" sz="2000" dirty="0" smtClean="0"/>
              <a:t>Rose </a:t>
            </a:r>
            <a:r>
              <a:rPr lang="zh-CN" altLang="en-US" sz="2000" dirty="0"/>
              <a:t>允许开发人员，项目经理，系统工程师和分析人员在软件开发周期</a:t>
            </a:r>
            <a:r>
              <a:rPr lang="zh-CN" altLang="en-US" sz="2000" dirty="0" smtClean="0"/>
              <a:t>内</a:t>
            </a:r>
            <a:r>
              <a:rPr lang="zh-CN" altLang="en-US" sz="2000" dirty="0" smtClean="0">
                <a:solidFill>
                  <a:srgbClr val="FF0000"/>
                </a:solidFill>
              </a:rPr>
              <a:t>将需求和系统的体系架构转换成代码，也可以进行基于源码的逆向工程分析</a:t>
            </a:r>
            <a:r>
              <a:rPr lang="zh-CN" altLang="en-US" sz="2000" dirty="0" smtClean="0"/>
              <a:t>。通过在软件开发周期内使用同一种建模工具可以确保更快更好的创建满足客户需求的可扩展的、灵活的并且可靠的应用系统。</a:t>
            </a:r>
            <a:endParaRPr lang="en-US" altLang="zh-CN" sz="1200" dirty="0" smtClean="0"/>
          </a:p>
          <a:p>
            <a:endParaRPr lang="en-US" altLang="zh-CN" sz="1200" dirty="0" smtClean="0"/>
          </a:p>
          <a:p>
            <a:endParaRPr lang="en-US" altLang="zh-CN" sz="2000" dirty="0" smtClean="0"/>
          </a:p>
          <a:p>
            <a:r>
              <a:rPr lang="zh-CN" altLang="en-US" sz="2000" dirty="0" smtClean="0"/>
              <a:t>现今</a:t>
            </a:r>
            <a:r>
              <a:rPr lang="en-US" altLang="zh-CN" sz="2000" dirty="0" smtClean="0"/>
              <a:t>IBM</a:t>
            </a:r>
            <a:r>
              <a:rPr lang="zh-CN" altLang="en-US" sz="2000" dirty="0" smtClean="0"/>
              <a:t>推出了</a:t>
            </a:r>
            <a:r>
              <a:rPr lang="en-US" altLang="zh-CN" sz="2000" dirty="0" smtClean="0"/>
              <a:t>Rational Software Architect</a:t>
            </a:r>
            <a:r>
              <a:rPr lang="zh-CN" altLang="en-US" sz="2000" dirty="0" smtClean="0"/>
              <a:t>来替代</a:t>
            </a:r>
            <a:r>
              <a:rPr lang="en-US" altLang="zh-CN" sz="2000" dirty="0" smtClean="0"/>
              <a:t>Rational Rose</a:t>
            </a:r>
            <a:r>
              <a:rPr lang="zh-CN" altLang="en-US" sz="2000" dirty="0" smtClean="0"/>
              <a:t>。</a:t>
            </a:r>
            <a:r>
              <a:rPr lang="en-US" altLang="zh-CN" sz="1200" dirty="0">
                <a:solidFill>
                  <a:srgbClr val="000000"/>
                </a:solidFill>
              </a:rPr>
              <a:t> [1]</a:t>
            </a:r>
            <a:endParaRPr lang="zh-CN" altLang="en-US" sz="2000" dirty="0"/>
          </a:p>
        </p:txBody>
      </p:sp>
      <p:sp>
        <p:nvSpPr>
          <p:cNvPr id="7" name="矩形 6"/>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extLst>
      <p:ext uri="{BB962C8B-B14F-4D97-AF65-F5344CB8AC3E}">
        <p14:creationId xmlns:p14="http://schemas.microsoft.com/office/powerpoint/2010/main" val="152137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2" y="1485523"/>
            <a:ext cx="5157407" cy="3785652"/>
          </a:xfrm>
          <a:prstGeom prst="rect">
            <a:avLst/>
          </a:prstGeom>
          <a:noFill/>
        </p:spPr>
        <p:txBody>
          <a:bodyPr wrap="square" rtlCol="0">
            <a:spAutoFit/>
          </a:bodyPr>
          <a:lstStyle/>
          <a:p>
            <a:r>
              <a:rPr lang="zh-CN" altLang="en-US" sz="2000" dirty="0" smtClean="0"/>
              <a:t>双击状态转换线就可以修改其规格，打开</a:t>
            </a:r>
            <a:r>
              <a:rPr lang="en-US" altLang="zh-CN" sz="2000" dirty="0" smtClean="0"/>
              <a:t>General</a:t>
            </a:r>
            <a:r>
              <a:rPr lang="zh-CN" altLang="en-US" sz="2000" dirty="0" smtClean="0"/>
              <a:t>栏</a:t>
            </a:r>
            <a:endParaRPr lang="en-US" altLang="zh-CN" sz="2000" dirty="0" smtClean="0"/>
          </a:p>
          <a:p>
            <a:endParaRPr lang="en-US" altLang="zh-CN" sz="2000" dirty="0" smtClean="0"/>
          </a:p>
          <a:p>
            <a:r>
              <a:rPr lang="en-US" altLang="zh-CN" sz="2000" dirty="0" smtClean="0"/>
              <a:t>Event </a:t>
            </a:r>
            <a:r>
              <a:rPr lang="zh-CN" altLang="en-US" sz="2000" dirty="0" smtClean="0"/>
              <a:t>代表发生的事件</a:t>
            </a:r>
            <a:endParaRPr lang="en-US" altLang="zh-CN" sz="2000" dirty="0" smtClean="0"/>
          </a:p>
          <a:p>
            <a:endParaRPr lang="en-US" altLang="zh-CN" sz="2000" dirty="0"/>
          </a:p>
          <a:p>
            <a:r>
              <a:rPr lang="en-US" altLang="zh-CN" sz="2000" dirty="0" smtClean="0"/>
              <a:t>Arguments </a:t>
            </a:r>
            <a:r>
              <a:rPr lang="zh-CN" altLang="en-US" sz="2000" dirty="0" smtClean="0"/>
              <a:t>代表添加的评论</a:t>
            </a:r>
            <a:endParaRPr lang="en-US" altLang="zh-CN" sz="2000" dirty="0" smtClean="0"/>
          </a:p>
          <a:p>
            <a:endParaRPr lang="en-US" altLang="zh-CN" sz="2000" dirty="0"/>
          </a:p>
          <a:p>
            <a:r>
              <a:rPr lang="en-US" altLang="zh-CN" sz="2000" dirty="0" smtClean="0"/>
              <a:t>Stereotype </a:t>
            </a:r>
            <a:r>
              <a:rPr lang="zh-CN" altLang="en-US" sz="2000" dirty="0" smtClean="0"/>
              <a:t>代表使用的原型</a:t>
            </a:r>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946" y="1366057"/>
            <a:ext cx="4219284" cy="469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16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212980"/>
            <a:ext cx="4260889" cy="480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540771" y="2782478"/>
            <a:ext cx="5157407" cy="1015663"/>
          </a:xfrm>
          <a:prstGeom prst="rect">
            <a:avLst/>
          </a:prstGeom>
          <a:noFill/>
        </p:spPr>
        <p:txBody>
          <a:bodyPr wrap="square" rtlCol="0">
            <a:spAutoFit/>
          </a:bodyPr>
          <a:lstStyle/>
          <a:p>
            <a:r>
              <a:rPr lang="zh-CN" altLang="en-US" sz="2000" dirty="0" smtClean="0"/>
              <a:t>可以在</a:t>
            </a:r>
            <a:r>
              <a:rPr lang="en-US" altLang="zh-CN" sz="2000" dirty="0" smtClean="0"/>
              <a:t>Detail </a:t>
            </a:r>
            <a:r>
              <a:rPr lang="zh-CN" altLang="en-US" sz="2000" dirty="0" smtClean="0"/>
              <a:t>中添加</a:t>
            </a:r>
            <a:r>
              <a:rPr lang="en-US" altLang="zh-CN" sz="2000" dirty="0" smtClean="0"/>
              <a:t>Guard Condition</a:t>
            </a:r>
            <a:r>
              <a:rPr lang="zh-CN" altLang="en-US" sz="2000" dirty="0" smtClean="0"/>
              <a:t>，即保证条件。用于描述指向的状态发生的条件信息。</a:t>
            </a:r>
            <a:r>
              <a:rPr lang="en-US" altLang="zh-CN" sz="1200" dirty="0">
                <a:solidFill>
                  <a:srgbClr val="000000"/>
                </a:solidFill>
              </a:rPr>
              <a:t> [6]</a:t>
            </a:r>
            <a:endParaRPr lang="zh-CN" altLang="en-US" sz="2000" dirty="0"/>
          </a:p>
        </p:txBody>
      </p:sp>
    </p:spTree>
    <p:extLst>
      <p:ext uri="{BB962C8B-B14F-4D97-AF65-F5344CB8AC3E}">
        <p14:creationId xmlns:p14="http://schemas.microsoft.com/office/powerpoint/2010/main" val="24655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938992"/>
          </a:xfrm>
          <a:prstGeom prst="rect">
            <a:avLst/>
          </a:prstGeom>
          <a:noFill/>
        </p:spPr>
        <p:txBody>
          <a:bodyPr wrap="square" rtlCol="0">
            <a:spAutoFit/>
          </a:bodyPr>
          <a:lstStyle/>
          <a:p>
            <a:r>
              <a:rPr lang="zh-CN" altLang="en-US" sz="2000" dirty="0" smtClean="0"/>
              <a:t>通过</a:t>
            </a:r>
            <a:r>
              <a:rPr lang="en-US" altLang="zh-CN" sz="2000" dirty="0" smtClean="0"/>
              <a:t>Use Case View-New-Activity Diagram</a:t>
            </a:r>
            <a:r>
              <a:rPr lang="zh-CN" altLang="en-US" sz="2000" dirty="0" smtClean="0"/>
              <a:t>创建一个新活动图。</a:t>
            </a:r>
            <a:endParaRPr lang="en-US" altLang="zh-CN" sz="2000" dirty="0" smtClean="0"/>
          </a:p>
          <a:p>
            <a:endParaRPr lang="en-US" altLang="zh-CN" sz="2000" dirty="0"/>
          </a:p>
          <a:p>
            <a:r>
              <a:rPr lang="zh-CN" altLang="en-US" sz="2000" dirty="0" smtClean="0"/>
              <a:t>活动图所有</a:t>
            </a:r>
            <a:r>
              <a:rPr lang="zh-CN" altLang="en-US" sz="2000" dirty="0"/>
              <a:t>或多数状态都是活动状态，而且所有或多数转移都在源状态中的活动完成时立即触发。 </a:t>
            </a:r>
            <a:r>
              <a:rPr lang="en-US" altLang="zh-CN" sz="1200" dirty="0" smtClean="0"/>
              <a:t>[10]</a:t>
            </a:r>
            <a:endParaRPr lang="zh-CN" altLang="en-US" sz="20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21" y="1831230"/>
            <a:ext cx="50768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5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260842" y="2129336"/>
            <a:ext cx="5595957" cy="1323439"/>
          </a:xfrm>
          <a:prstGeom prst="rect">
            <a:avLst/>
          </a:prstGeom>
          <a:noFill/>
        </p:spPr>
        <p:txBody>
          <a:bodyPr wrap="square" rtlCol="0">
            <a:spAutoFit/>
          </a:bodyPr>
          <a:lstStyle/>
          <a:p>
            <a:r>
              <a:rPr lang="zh-CN" altLang="en-US" sz="2000" dirty="0" smtClean="0"/>
              <a:t>通过</a:t>
            </a:r>
            <a:r>
              <a:rPr lang="en-US" altLang="zh-CN" sz="2000" dirty="0" smtClean="0"/>
              <a:t>Activity Diagram</a:t>
            </a:r>
            <a:r>
              <a:rPr lang="zh-CN" altLang="en-US" sz="2000" dirty="0" smtClean="0"/>
              <a:t>中的</a:t>
            </a:r>
            <a:r>
              <a:rPr lang="en-US" altLang="zh-CN" sz="2000" dirty="0" err="1" smtClean="0"/>
              <a:t>swimlane</a:t>
            </a:r>
            <a:r>
              <a:rPr lang="zh-CN" altLang="en-US" sz="2000" dirty="0" smtClean="0"/>
              <a:t>创建</a:t>
            </a:r>
            <a:r>
              <a:rPr lang="zh-CN" altLang="en-US" sz="2000" dirty="0"/>
              <a:t>泳道</a:t>
            </a:r>
            <a:r>
              <a:rPr lang="zh-CN" altLang="en-US" sz="2000" dirty="0" smtClean="0"/>
              <a:t>。</a:t>
            </a:r>
            <a:endParaRPr lang="en-US" altLang="zh-CN" sz="2000" dirty="0" smtClean="0"/>
          </a:p>
          <a:p>
            <a:endParaRPr lang="en-US" altLang="zh-CN" sz="2000" dirty="0"/>
          </a:p>
          <a:p>
            <a:r>
              <a:rPr lang="zh-CN" altLang="en-US" sz="2000" dirty="0" smtClean="0"/>
              <a:t>每个泳道对应一个类或实例。泳道中的每个竖段包含了每个类或实例所要进行的活动。 </a:t>
            </a:r>
            <a:r>
              <a:rPr lang="en-US" altLang="zh-CN" sz="1200" dirty="0" smtClean="0"/>
              <a:t>[6]</a:t>
            </a:r>
            <a:endParaRPr lang="zh-CN" altLang="en-US"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57" y="1176764"/>
            <a:ext cx="3602620" cy="498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260843" y="4002394"/>
            <a:ext cx="5595957" cy="707886"/>
          </a:xfrm>
          <a:prstGeom prst="rect">
            <a:avLst/>
          </a:prstGeom>
          <a:noFill/>
        </p:spPr>
        <p:txBody>
          <a:bodyPr wrap="square" rtlCol="0">
            <a:spAutoFit/>
          </a:bodyPr>
          <a:lstStyle/>
          <a:p>
            <a:r>
              <a:rPr lang="zh-CN" altLang="en-US" sz="2000" dirty="0" smtClean="0"/>
              <a:t>左图的例子是创建了两个泳道，分别为</a:t>
            </a:r>
            <a:r>
              <a:rPr lang="en-US" altLang="zh-CN" sz="2000" dirty="0" smtClean="0"/>
              <a:t>User</a:t>
            </a:r>
            <a:r>
              <a:rPr lang="zh-CN" altLang="en-US" sz="2000" dirty="0" smtClean="0"/>
              <a:t>和</a:t>
            </a:r>
            <a:r>
              <a:rPr lang="en-US" altLang="zh-CN" sz="2000" dirty="0" err="1" smtClean="0"/>
              <a:t>LoginFrame</a:t>
            </a:r>
            <a:r>
              <a:rPr lang="zh-CN" altLang="en-US" sz="2000" dirty="0" smtClean="0"/>
              <a:t>用于登录界面的使用。</a:t>
            </a:r>
            <a:endParaRPr lang="zh-CN" altLang="en-US" sz="2000" dirty="0"/>
          </a:p>
        </p:txBody>
      </p:sp>
    </p:spTree>
    <p:extLst>
      <p:ext uri="{BB962C8B-B14F-4D97-AF65-F5344CB8AC3E}">
        <p14:creationId xmlns:p14="http://schemas.microsoft.com/office/powerpoint/2010/main" val="11549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5766319" y="2732297"/>
            <a:ext cx="6090480" cy="1938992"/>
          </a:xfrm>
          <a:prstGeom prst="rect">
            <a:avLst/>
          </a:prstGeom>
          <a:noFill/>
        </p:spPr>
        <p:txBody>
          <a:bodyPr wrap="square" rtlCol="0">
            <a:spAutoFit/>
          </a:bodyPr>
          <a:lstStyle/>
          <a:p>
            <a:r>
              <a:rPr lang="zh-CN" altLang="en-US" sz="2000" dirty="0" smtClean="0"/>
              <a:t>通过</a:t>
            </a:r>
            <a:r>
              <a:rPr lang="en-US" altLang="zh-CN" sz="2000" dirty="0" smtClean="0"/>
              <a:t>Activity Diagram</a:t>
            </a:r>
            <a:r>
              <a:rPr lang="zh-CN" altLang="en-US" sz="2000" dirty="0" smtClean="0"/>
              <a:t>中的</a:t>
            </a:r>
            <a:r>
              <a:rPr lang="en-US" altLang="zh-CN" sz="2000" dirty="0" smtClean="0"/>
              <a:t>Create an activity </a:t>
            </a:r>
            <a:r>
              <a:rPr lang="zh-CN" altLang="en-US" sz="2000" dirty="0" smtClean="0"/>
              <a:t>创建活动。通过状态转换连接线将各个活动连接起来。也可以</a:t>
            </a:r>
            <a:endParaRPr lang="en-US" altLang="zh-CN" sz="2000" dirty="0" smtClean="0"/>
          </a:p>
          <a:p>
            <a:r>
              <a:rPr lang="zh-CN" altLang="en-US" sz="2000" dirty="0" smtClean="0"/>
              <a:t>通过</a:t>
            </a:r>
            <a:r>
              <a:rPr lang="en-US" altLang="zh-CN" sz="2000" dirty="0" smtClean="0"/>
              <a:t>Horizontal Synchronization</a:t>
            </a:r>
            <a:r>
              <a:rPr lang="zh-CN" altLang="en-US" sz="2000" dirty="0" smtClean="0"/>
              <a:t>创建一个水平同步条用于表示并发的活动。同步条是成对出现的，表示同步执行状态的开始与结束。</a:t>
            </a:r>
            <a:endParaRPr lang="en-US" altLang="zh-CN" sz="2000" dirty="0" smtClean="0"/>
          </a:p>
          <a:p>
            <a:endParaRPr lang="en-US" altLang="zh-CN" sz="2000"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1" y="1830345"/>
            <a:ext cx="4925494" cy="313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590675"/>
            <a:ext cx="45529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906278" y="2719704"/>
            <a:ext cx="6090480" cy="1015663"/>
          </a:xfrm>
          <a:prstGeom prst="rect">
            <a:avLst/>
          </a:prstGeom>
          <a:noFill/>
        </p:spPr>
        <p:txBody>
          <a:bodyPr wrap="square" rtlCol="0">
            <a:spAutoFit/>
          </a:bodyPr>
          <a:lstStyle/>
          <a:p>
            <a:r>
              <a:rPr lang="zh-CN" altLang="en-US" sz="2000" dirty="0" smtClean="0"/>
              <a:t>通过</a:t>
            </a:r>
            <a:r>
              <a:rPr lang="en-US" altLang="zh-CN" sz="2000" dirty="0" smtClean="0"/>
              <a:t>Activity Diagram</a:t>
            </a:r>
            <a:r>
              <a:rPr lang="zh-CN" altLang="en-US" sz="2000" dirty="0" smtClean="0"/>
              <a:t>中的</a:t>
            </a:r>
            <a:r>
              <a:rPr lang="en-US" altLang="zh-CN" sz="2000" dirty="0" smtClean="0"/>
              <a:t>Decision </a:t>
            </a:r>
            <a:r>
              <a:rPr lang="zh-CN" altLang="en-US" sz="2000" dirty="0" smtClean="0"/>
              <a:t>创建决策分支。左图中的菱形框就是决策分支。应保证分支执行的条件是互斥的。</a:t>
            </a:r>
            <a:endParaRPr lang="en-US" altLang="zh-CN" sz="2000" dirty="0" smtClean="0"/>
          </a:p>
        </p:txBody>
      </p:sp>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631216"/>
          </a:xfrm>
          <a:prstGeom prst="rect">
            <a:avLst/>
          </a:prstGeom>
          <a:noFill/>
        </p:spPr>
        <p:txBody>
          <a:bodyPr wrap="square" rtlCol="0">
            <a:spAutoFit/>
          </a:bodyPr>
          <a:lstStyle/>
          <a:p>
            <a:r>
              <a:rPr lang="zh-CN" altLang="en-US" sz="2000" dirty="0" smtClean="0"/>
              <a:t>例：用户进入登录界面，输入用户名和密码。页面进行验证用户名是否存在及用户名和密码是否匹配。如果登录信息不正确，返回登录界面；登录信息正确，进入用户界面，该页面的活动结束。</a:t>
            </a:r>
            <a:endParaRPr lang="zh-CN" altLang="en-US" sz="2000"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99" y="1274601"/>
            <a:ext cx="43815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2246769"/>
          </a:xfrm>
          <a:prstGeom prst="rect">
            <a:avLst/>
          </a:prstGeom>
          <a:noFill/>
        </p:spPr>
        <p:txBody>
          <a:bodyPr wrap="square" rtlCol="0">
            <a:spAutoFit/>
          </a:bodyPr>
          <a:lstStyle/>
          <a:p>
            <a:r>
              <a:rPr lang="zh-CN" altLang="en-US" sz="2000" dirty="0" smtClean="0"/>
              <a:t>通过</a:t>
            </a:r>
            <a:r>
              <a:rPr lang="en-US" altLang="zh-CN" sz="2000" dirty="0" smtClean="0"/>
              <a:t>Component View-New-Component Diagram</a:t>
            </a:r>
            <a:r>
              <a:rPr lang="zh-CN" altLang="en-US" sz="2000" dirty="0" smtClean="0"/>
              <a:t>创建一个新</a:t>
            </a:r>
            <a:r>
              <a:rPr lang="zh-CN" altLang="en-US" sz="2000" dirty="0"/>
              <a:t>组件</a:t>
            </a:r>
            <a:r>
              <a:rPr lang="zh-CN" altLang="en-US" sz="2000" dirty="0" smtClean="0"/>
              <a:t>图。</a:t>
            </a:r>
            <a:endParaRPr lang="en-US" altLang="zh-CN" sz="2000" dirty="0" smtClean="0"/>
          </a:p>
          <a:p>
            <a:endParaRPr lang="en-US" altLang="zh-CN" sz="2000" dirty="0"/>
          </a:p>
          <a:p>
            <a:r>
              <a:rPr lang="zh-CN" altLang="en-US" sz="2000" dirty="0"/>
              <a:t>组件</a:t>
            </a:r>
            <a:r>
              <a:rPr lang="zh-CN" altLang="en-US" sz="2000" dirty="0" smtClean="0"/>
              <a:t>图是</a:t>
            </a:r>
            <a:r>
              <a:rPr lang="zh-CN" altLang="en-US" sz="2000" dirty="0"/>
              <a:t>用来反映代码的物理结构。从组件图中</a:t>
            </a:r>
            <a:r>
              <a:rPr lang="zh-CN" altLang="en-US" sz="2000" dirty="0" smtClean="0"/>
              <a:t>，可以</a:t>
            </a:r>
            <a:r>
              <a:rPr lang="zh-CN" altLang="en-US" sz="2000" dirty="0"/>
              <a:t>了解各</a:t>
            </a:r>
            <a:r>
              <a:rPr lang="zh-CN" altLang="en-US" sz="2000" dirty="0" smtClean="0"/>
              <a:t>软件之间</a:t>
            </a:r>
            <a:r>
              <a:rPr lang="zh-CN" altLang="en-US" sz="2000" dirty="0"/>
              <a:t>的编译器和运行时依赖关系。使用组件图可以将系统划分为内聚组件并显示代码自身的结构。</a:t>
            </a:r>
            <a:r>
              <a:rPr lang="en-US" altLang="zh-CN" sz="1200" dirty="0" smtClean="0"/>
              <a:t>[11]</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978188"/>
            <a:ext cx="53530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0" y="2250682"/>
            <a:ext cx="5157407" cy="2308324"/>
          </a:xfrm>
          <a:prstGeom prst="rect">
            <a:avLst/>
          </a:prstGeom>
          <a:noFill/>
        </p:spPr>
        <p:txBody>
          <a:bodyPr wrap="square" rtlCol="0">
            <a:spAutoFit/>
          </a:bodyPr>
          <a:lstStyle/>
          <a:p>
            <a:r>
              <a:rPr lang="zh-CN" altLang="en-US" sz="2000" dirty="0" smtClean="0"/>
              <a:t>通过</a:t>
            </a:r>
            <a:r>
              <a:rPr lang="en-US" altLang="zh-CN" sz="2000" dirty="0" smtClean="0"/>
              <a:t>Package Body </a:t>
            </a:r>
            <a:r>
              <a:rPr lang="zh-CN" altLang="en-US" sz="2000" dirty="0" smtClean="0"/>
              <a:t>可以创建一个</a:t>
            </a:r>
            <a:r>
              <a:rPr lang="zh-CN" altLang="en-US" sz="2000" dirty="0" smtClean="0">
                <a:solidFill>
                  <a:srgbClr val="FF0000"/>
                </a:solidFill>
              </a:rPr>
              <a:t>包体</a:t>
            </a:r>
            <a:r>
              <a:rPr lang="en-US" altLang="zh-CN" sz="2000" dirty="0" smtClean="0"/>
              <a:t>——</a:t>
            </a:r>
            <a:r>
              <a:rPr lang="zh-CN" altLang="en-US" sz="2000" dirty="0" smtClean="0"/>
              <a:t>登录窗口，通过</a:t>
            </a:r>
            <a:r>
              <a:rPr lang="en-US" altLang="zh-CN" sz="2000" dirty="0" smtClean="0"/>
              <a:t>Package Specification </a:t>
            </a:r>
            <a:r>
              <a:rPr lang="zh-CN" altLang="en-US" sz="2000" dirty="0" smtClean="0"/>
              <a:t>创建一个</a:t>
            </a:r>
            <a:r>
              <a:rPr lang="zh-CN" altLang="en-US" sz="2000" dirty="0" smtClean="0">
                <a:solidFill>
                  <a:srgbClr val="FF0000"/>
                </a:solidFill>
              </a:rPr>
              <a:t>包规范</a:t>
            </a:r>
            <a:r>
              <a:rPr lang="en-US" altLang="zh-CN" sz="2000" dirty="0" smtClean="0"/>
              <a:t>——</a:t>
            </a:r>
            <a:r>
              <a:rPr lang="zh-CN" altLang="en-US" sz="2000" dirty="0" smtClean="0"/>
              <a:t>登录窗口。包体是有阴影的，包规范是无阴影的。</a:t>
            </a:r>
            <a:r>
              <a:rPr lang="en-US" altLang="zh-CN" sz="1200" dirty="0">
                <a:solidFill>
                  <a:srgbClr val="000000"/>
                </a:solidFill>
              </a:rPr>
              <a:t> </a:t>
            </a:r>
            <a:r>
              <a:rPr lang="en-US" altLang="zh-CN" sz="1200" dirty="0" smtClean="0">
                <a:solidFill>
                  <a:srgbClr val="000000"/>
                </a:solidFill>
              </a:rPr>
              <a:t>[</a:t>
            </a:r>
            <a:r>
              <a:rPr lang="en-US" altLang="zh-CN" sz="1200" dirty="0">
                <a:solidFill>
                  <a:srgbClr val="000000"/>
                </a:solidFill>
              </a:rPr>
              <a:t>6</a:t>
            </a:r>
            <a:r>
              <a:rPr lang="en-US" altLang="zh-CN" sz="1200" dirty="0" smtClean="0">
                <a:solidFill>
                  <a:srgbClr val="000000"/>
                </a:solidFill>
              </a:rPr>
              <a:t>]</a:t>
            </a:r>
          </a:p>
          <a:p>
            <a:endParaRPr lang="en-US" altLang="zh-CN" sz="1200" dirty="0">
              <a:solidFill>
                <a:srgbClr val="000000"/>
              </a:solidFill>
            </a:endParaRPr>
          </a:p>
          <a:p>
            <a:endParaRPr lang="en-US" altLang="zh-CN" sz="1200" dirty="0" smtClean="0">
              <a:solidFill>
                <a:srgbClr val="000000"/>
              </a:solidFill>
            </a:endParaRPr>
          </a:p>
          <a:p>
            <a:r>
              <a:rPr lang="zh-CN" altLang="en-US" sz="2000" dirty="0"/>
              <a:t>包</a:t>
            </a:r>
            <a:r>
              <a:rPr lang="zh-CN" altLang="en-US" sz="2000" dirty="0" smtClean="0"/>
              <a:t>体和包规范之间用虚线实心箭头连接，表明该包体依附于该包规范。</a:t>
            </a:r>
            <a:endParaRPr lang="zh-CN" altLang="en-US" sz="20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962247"/>
            <a:ext cx="49244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20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299776" cy="1015663"/>
          </a:xfrm>
          <a:prstGeom prst="rect">
            <a:avLst/>
          </a:prstGeom>
          <a:noFill/>
        </p:spPr>
        <p:txBody>
          <a:bodyPr wrap="square" rtlCol="0">
            <a:spAutoFit/>
          </a:bodyPr>
          <a:lstStyle/>
          <a:p>
            <a:r>
              <a:rPr lang="zh-CN" altLang="en-US" sz="2000" dirty="0" smtClean="0"/>
              <a:t>双击包体和包规范可以打开规格窗口，在其中修改原型，添加描述等。 在这里我们也可以看到包体和包规范的</a:t>
            </a:r>
            <a:r>
              <a:rPr lang="en-US" altLang="zh-CN" sz="2000" dirty="0" smtClean="0"/>
              <a:t>Stereotype</a:t>
            </a:r>
            <a:r>
              <a:rPr lang="zh-CN" altLang="en-US" sz="2000" dirty="0" smtClean="0"/>
              <a:t>是不一样的。</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53" y="1623536"/>
            <a:ext cx="3130885" cy="35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624" y="1623536"/>
            <a:ext cx="3153119" cy="35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42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1.2 Rational Rose </a:t>
            </a:r>
            <a:r>
              <a:rPr lang="zh-CN" altLang="en-US" sz="3200" dirty="0" smtClean="0">
                <a:solidFill>
                  <a:srgbClr val="FFFFFF"/>
                </a:solidFill>
                <a:latin typeface="微软雅黑" pitchFamily="34" charset="-122"/>
                <a:ea typeface="微软雅黑" pitchFamily="34" charset="-122"/>
              </a:rPr>
              <a:t>界面</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360" y="1009978"/>
            <a:ext cx="9892522" cy="523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34277" y="2567863"/>
            <a:ext cx="1210588" cy="338554"/>
          </a:xfrm>
          <a:prstGeom prst="rect">
            <a:avLst/>
          </a:prstGeom>
          <a:noFill/>
        </p:spPr>
        <p:txBody>
          <a:bodyPr wrap="none" rtlCol="0">
            <a:spAutoFit/>
          </a:bodyPr>
          <a:lstStyle/>
          <a:p>
            <a:r>
              <a:rPr lang="zh-CN" altLang="en-US" sz="1600" dirty="0" smtClean="0"/>
              <a:t>浏览器窗口</a:t>
            </a:r>
            <a:endParaRPr lang="zh-CN" altLang="en-US" sz="1600" dirty="0"/>
          </a:p>
        </p:txBody>
      </p:sp>
      <p:sp>
        <p:nvSpPr>
          <p:cNvPr id="15" name="TextBox 14"/>
          <p:cNvSpPr txBox="1"/>
          <p:nvPr/>
        </p:nvSpPr>
        <p:spPr>
          <a:xfrm>
            <a:off x="4257869" y="4912959"/>
            <a:ext cx="1005403" cy="338554"/>
          </a:xfrm>
          <a:prstGeom prst="rect">
            <a:avLst/>
          </a:prstGeom>
          <a:noFill/>
        </p:spPr>
        <p:txBody>
          <a:bodyPr wrap="none" rtlCol="0">
            <a:spAutoFit/>
          </a:bodyPr>
          <a:lstStyle/>
          <a:p>
            <a:r>
              <a:rPr lang="zh-CN" altLang="en-US" sz="1600" dirty="0" smtClean="0"/>
              <a:t>日志窗口</a:t>
            </a:r>
            <a:endParaRPr lang="zh-CN" altLang="en-US" sz="1600" dirty="0"/>
          </a:p>
        </p:txBody>
      </p:sp>
      <p:sp>
        <p:nvSpPr>
          <p:cNvPr id="16" name="TextBox 15"/>
          <p:cNvSpPr txBox="1"/>
          <p:nvPr/>
        </p:nvSpPr>
        <p:spPr>
          <a:xfrm>
            <a:off x="4257869" y="2076451"/>
            <a:ext cx="1005403" cy="338554"/>
          </a:xfrm>
          <a:prstGeom prst="rect">
            <a:avLst/>
          </a:prstGeom>
          <a:noFill/>
        </p:spPr>
        <p:txBody>
          <a:bodyPr wrap="none" rtlCol="0">
            <a:spAutoFit/>
          </a:bodyPr>
          <a:lstStyle/>
          <a:p>
            <a:r>
              <a:rPr lang="zh-CN" altLang="en-US" sz="1600" dirty="0" smtClean="0"/>
              <a:t>图形窗口</a:t>
            </a:r>
            <a:endParaRPr lang="zh-CN" altLang="en-US" sz="1600" dirty="0"/>
          </a:p>
        </p:txBody>
      </p:sp>
      <p:sp>
        <p:nvSpPr>
          <p:cNvPr id="17" name="TextBox 16"/>
          <p:cNvSpPr txBox="1"/>
          <p:nvPr/>
        </p:nvSpPr>
        <p:spPr>
          <a:xfrm>
            <a:off x="1334277" y="4026549"/>
            <a:ext cx="1005403" cy="338554"/>
          </a:xfrm>
          <a:prstGeom prst="rect">
            <a:avLst/>
          </a:prstGeom>
          <a:noFill/>
        </p:spPr>
        <p:txBody>
          <a:bodyPr wrap="none" rtlCol="0">
            <a:spAutoFit/>
          </a:bodyPr>
          <a:lstStyle/>
          <a:p>
            <a:r>
              <a:rPr lang="zh-CN" altLang="en-US" sz="1600" dirty="0" smtClean="0"/>
              <a:t>文档窗口</a:t>
            </a:r>
            <a:endParaRPr lang="zh-CN" altLang="en-US" sz="1600" dirty="0"/>
          </a:p>
        </p:txBody>
      </p:sp>
      <p:sp>
        <p:nvSpPr>
          <p:cNvPr id="18" name="TextBox 17"/>
          <p:cNvSpPr txBox="1"/>
          <p:nvPr/>
        </p:nvSpPr>
        <p:spPr>
          <a:xfrm>
            <a:off x="3224172" y="4287506"/>
            <a:ext cx="800219" cy="338554"/>
          </a:xfrm>
          <a:prstGeom prst="rect">
            <a:avLst/>
          </a:prstGeom>
          <a:noFill/>
        </p:spPr>
        <p:txBody>
          <a:bodyPr wrap="none" rtlCol="0">
            <a:spAutoFit/>
          </a:bodyPr>
          <a:lstStyle/>
          <a:p>
            <a:r>
              <a:rPr lang="zh-CN" altLang="en-US" sz="1600" dirty="0" smtClean="0"/>
              <a:t>工具栏</a:t>
            </a:r>
            <a:endParaRPr lang="zh-CN" altLang="en-US" sz="1600" dirty="0"/>
          </a:p>
        </p:txBody>
      </p:sp>
      <p:sp>
        <p:nvSpPr>
          <p:cNvPr id="12" name="矩形 11"/>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extLst>
      <p:ext uri="{BB962C8B-B14F-4D97-AF65-F5344CB8AC3E}">
        <p14:creationId xmlns:p14="http://schemas.microsoft.com/office/powerpoint/2010/main" val="18219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015663"/>
          </a:xfrm>
          <a:prstGeom prst="rect">
            <a:avLst/>
          </a:prstGeom>
          <a:noFill/>
        </p:spPr>
        <p:txBody>
          <a:bodyPr wrap="square" rtlCol="0">
            <a:spAutoFit/>
          </a:bodyPr>
          <a:lstStyle/>
          <a:p>
            <a:r>
              <a:rPr lang="zh-CN" altLang="en-US" sz="2000" dirty="0" smtClean="0"/>
              <a:t>通过</a:t>
            </a:r>
            <a:r>
              <a:rPr lang="en-US" altLang="zh-CN" sz="2000" dirty="0" smtClean="0"/>
              <a:t>Component</a:t>
            </a:r>
            <a:r>
              <a:rPr lang="zh-CN" altLang="en-US" sz="2000" dirty="0"/>
              <a:t> </a:t>
            </a:r>
            <a:r>
              <a:rPr lang="zh-CN" altLang="en-US" sz="2000" dirty="0" smtClean="0"/>
              <a:t>模块可以创建一个组件，</a:t>
            </a:r>
            <a:r>
              <a:rPr lang="zh-CN" altLang="en-US" sz="2000" dirty="0" smtClean="0">
                <a:solidFill>
                  <a:srgbClr val="FF0000"/>
                </a:solidFill>
              </a:rPr>
              <a:t>组件即一个可执行的实现块</a:t>
            </a:r>
            <a:r>
              <a:rPr lang="zh-CN" altLang="en-US" sz="2000" dirty="0" smtClean="0"/>
              <a:t>。实现系统中某个特定的功能。</a:t>
            </a:r>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6" y="2297274"/>
            <a:ext cx="21907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781" y="1807594"/>
            <a:ext cx="3151672" cy="362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42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015663"/>
          </a:xfrm>
          <a:prstGeom prst="rect">
            <a:avLst/>
          </a:prstGeom>
          <a:noFill/>
        </p:spPr>
        <p:txBody>
          <a:bodyPr wrap="square" rtlCol="0">
            <a:spAutoFit/>
          </a:bodyPr>
          <a:lstStyle/>
          <a:p>
            <a:r>
              <a:rPr lang="zh-CN" altLang="en-US" sz="2000" dirty="0" smtClean="0"/>
              <a:t>例：使用登录模块功能体时先使用登录窗口包规范，进行用户名和密码验证。通过后使用主窗口的包规范打开主界面。</a:t>
            </a:r>
            <a:endParaRPr lang="zh-CN"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09" y="1380929"/>
            <a:ext cx="3685255" cy="463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29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344811" y="2129336"/>
            <a:ext cx="5542383" cy="2554545"/>
          </a:xfrm>
          <a:prstGeom prst="rect">
            <a:avLst/>
          </a:prstGeom>
          <a:noFill/>
        </p:spPr>
        <p:txBody>
          <a:bodyPr wrap="square" rtlCol="0">
            <a:spAutoFit/>
          </a:bodyPr>
          <a:lstStyle/>
          <a:p>
            <a:r>
              <a:rPr lang="zh-CN" altLang="en-US" sz="2000" dirty="0" smtClean="0"/>
              <a:t>通过</a:t>
            </a:r>
            <a:r>
              <a:rPr lang="en-US" altLang="zh-CN" sz="2000" dirty="0" smtClean="0"/>
              <a:t>Deployment View-Open </a:t>
            </a:r>
            <a:r>
              <a:rPr lang="zh-CN" altLang="en-US" sz="2000" dirty="0" smtClean="0"/>
              <a:t>即可打开部署图。</a:t>
            </a:r>
            <a:endParaRPr lang="en-US" altLang="zh-CN" sz="2000" dirty="0" smtClean="0"/>
          </a:p>
          <a:p>
            <a:endParaRPr lang="en-US" altLang="zh-CN" sz="2000" dirty="0"/>
          </a:p>
          <a:p>
            <a:r>
              <a:rPr lang="zh-CN" altLang="en-US" sz="2000" dirty="0" smtClean="0"/>
              <a:t>部署图中包括处理器、设备、连接和过程，是</a:t>
            </a:r>
            <a:r>
              <a:rPr lang="zh-CN" altLang="en-US" sz="2000" dirty="0"/>
              <a:t>用来</a:t>
            </a:r>
            <a:r>
              <a:rPr lang="zh-CN" altLang="en-US" sz="2000" dirty="0">
                <a:solidFill>
                  <a:srgbClr val="FF0000"/>
                </a:solidFill>
              </a:rPr>
              <a:t>显示系统中软件和硬件的物理</a:t>
            </a:r>
            <a:r>
              <a:rPr lang="zh-CN" altLang="en-US" sz="2000" dirty="0" smtClean="0">
                <a:solidFill>
                  <a:srgbClr val="FF0000"/>
                </a:solidFill>
              </a:rPr>
              <a:t>架构</a:t>
            </a:r>
            <a:r>
              <a:rPr lang="zh-CN" altLang="en-US" sz="2000" dirty="0">
                <a:solidFill>
                  <a:srgbClr val="FF0000"/>
                </a:solidFill>
              </a:rPr>
              <a:t>、</a:t>
            </a:r>
            <a:r>
              <a:rPr lang="zh-CN" altLang="en-US" sz="2000" dirty="0" smtClean="0">
                <a:solidFill>
                  <a:srgbClr val="FF0000"/>
                </a:solidFill>
              </a:rPr>
              <a:t>软件</a:t>
            </a:r>
            <a:r>
              <a:rPr lang="zh-CN" altLang="en-US" sz="2000" dirty="0">
                <a:solidFill>
                  <a:srgbClr val="FF0000"/>
                </a:solidFill>
              </a:rPr>
              <a:t>和硬件组件之间的物理关系以及处理节点的组件分布情况。</a:t>
            </a:r>
            <a:r>
              <a:rPr lang="zh-CN" altLang="en-US" sz="2000" dirty="0"/>
              <a:t>使用部署图可以显示运行时系统的结构，同时还传达构成应用程序的硬件和软件元素的配置和部署方式</a:t>
            </a:r>
            <a:r>
              <a:rPr lang="zh-CN" altLang="en-US" sz="2000" dirty="0" smtClean="0"/>
              <a:t>。</a:t>
            </a:r>
            <a:r>
              <a:rPr lang="en-US" altLang="zh-CN" sz="1200" dirty="0">
                <a:solidFill>
                  <a:srgbClr val="000000"/>
                </a:solidFill>
              </a:rPr>
              <a:t> [</a:t>
            </a:r>
            <a:r>
              <a:rPr lang="en-US" altLang="zh-CN" sz="1200" dirty="0" smtClean="0">
                <a:solidFill>
                  <a:srgbClr val="000000"/>
                </a:solidFill>
              </a:rPr>
              <a:t>12</a:t>
            </a:r>
            <a:r>
              <a:rPr lang="en-US" altLang="zh-CN" sz="1200" dirty="0" smtClean="0">
                <a:solidFill>
                  <a:srgbClr val="000000"/>
                </a:solidFill>
              </a:rPr>
              <a:t>]</a:t>
            </a:r>
            <a:endParaRPr lang="zh-CN" alt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2037087"/>
            <a:ext cx="4959457" cy="320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02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503430" y="2479787"/>
            <a:ext cx="5542383" cy="1015663"/>
          </a:xfrm>
          <a:prstGeom prst="rect">
            <a:avLst/>
          </a:prstGeom>
          <a:noFill/>
        </p:spPr>
        <p:txBody>
          <a:bodyPr wrap="square" rtlCol="0">
            <a:spAutoFit/>
          </a:bodyPr>
          <a:lstStyle/>
          <a:p>
            <a:r>
              <a:rPr lang="zh-CN" altLang="en-US" sz="2000" dirty="0" smtClean="0"/>
              <a:t>可以通过</a:t>
            </a:r>
            <a:r>
              <a:rPr lang="en-US" altLang="zh-CN" sz="2000" dirty="0" smtClean="0"/>
              <a:t>Processor</a:t>
            </a:r>
            <a:r>
              <a:rPr lang="zh-CN" altLang="en-US" sz="2000" dirty="0" smtClean="0"/>
              <a:t>模块添加</a:t>
            </a:r>
            <a:r>
              <a:rPr lang="zh-CN" altLang="en-US" sz="2000" dirty="0"/>
              <a:t>处理器，</a:t>
            </a:r>
            <a:r>
              <a:rPr lang="zh-CN" altLang="en-US" sz="2000" dirty="0" smtClean="0"/>
              <a:t>可以通过</a:t>
            </a:r>
            <a:r>
              <a:rPr lang="en-US" altLang="zh-CN" sz="2000" dirty="0" smtClean="0"/>
              <a:t>new Process </a:t>
            </a:r>
            <a:r>
              <a:rPr lang="zh-CN" altLang="en-US" sz="2000" dirty="0" smtClean="0"/>
              <a:t>往</a:t>
            </a:r>
            <a:r>
              <a:rPr lang="zh-CN" altLang="en-US" sz="2000" dirty="0"/>
              <a:t>处理器中添加</a:t>
            </a:r>
            <a:r>
              <a:rPr lang="zh-CN" altLang="en-US" sz="2000" dirty="0" smtClean="0"/>
              <a:t>进程；通过</a:t>
            </a:r>
            <a:r>
              <a:rPr lang="en-US" altLang="zh-CN" sz="2000" dirty="0" smtClean="0"/>
              <a:t>Device</a:t>
            </a:r>
            <a:r>
              <a:rPr lang="zh-CN" altLang="en-US" sz="2000" dirty="0" smtClean="0"/>
              <a:t>模块添加设备。处理器和设备之间用直线连接。</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1" y="1797504"/>
            <a:ext cx="55530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88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780952" y="2587961"/>
            <a:ext cx="5075847" cy="1631216"/>
          </a:xfrm>
          <a:prstGeom prst="rect">
            <a:avLst/>
          </a:prstGeom>
          <a:noFill/>
        </p:spPr>
        <p:txBody>
          <a:bodyPr wrap="square" rtlCol="0">
            <a:spAutoFit/>
          </a:bodyPr>
          <a:lstStyle/>
          <a:p>
            <a:r>
              <a:rPr lang="zh-CN" altLang="en-US" sz="2000" dirty="0" smtClean="0"/>
              <a:t>双击服务器或终端设备可打开规格窗口，修改名称，添加描述等。</a:t>
            </a:r>
            <a:endParaRPr lang="en-US" altLang="zh-CN" sz="2000" dirty="0" smtClean="0"/>
          </a:p>
          <a:p>
            <a:endParaRPr lang="en-US" altLang="zh-CN" sz="2000" dirty="0"/>
          </a:p>
          <a:p>
            <a:r>
              <a:rPr lang="zh-CN" altLang="en-US" sz="2000" dirty="0" smtClean="0"/>
              <a:t>双击连接线可以打开规格窗口，</a:t>
            </a:r>
            <a:r>
              <a:rPr lang="zh-CN" altLang="en-US" sz="2000" dirty="0" smtClean="0">
                <a:solidFill>
                  <a:srgbClr val="FF0000"/>
                </a:solidFill>
              </a:rPr>
              <a:t>在原型上</a:t>
            </a:r>
            <a:r>
              <a:rPr lang="zh-CN" altLang="en-US" sz="2000" dirty="0" smtClean="0"/>
              <a:t>定义连接的条件等。</a:t>
            </a:r>
            <a:endParaRPr lang="zh-CN" altLang="en-US" sz="20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748" y="1764321"/>
            <a:ext cx="3121639" cy="348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62" y="1764321"/>
            <a:ext cx="3109491" cy="349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344811" y="2129336"/>
            <a:ext cx="5542383" cy="1631216"/>
          </a:xfrm>
          <a:prstGeom prst="rect">
            <a:avLst/>
          </a:prstGeom>
          <a:noFill/>
        </p:spPr>
        <p:txBody>
          <a:bodyPr wrap="square" rtlCol="0">
            <a:spAutoFit/>
          </a:bodyPr>
          <a:lstStyle/>
          <a:p>
            <a:r>
              <a:rPr lang="zh-CN" altLang="en-US" sz="2000" dirty="0"/>
              <a:t>例：个人终端</a:t>
            </a:r>
            <a:r>
              <a:rPr lang="zh-CN" altLang="en-US" sz="2000" dirty="0" smtClean="0"/>
              <a:t>通过公网访问</a:t>
            </a:r>
            <a:r>
              <a:rPr lang="zh-CN" altLang="en-US" sz="2000" dirty="0" smtClean="0"/>
              <a:t>网站，网站服务器接受</a:t>
            </a:r>
            <a:r>
              <a:rPr lang="zh-CN" altLang="en-US" sz="2000" dirty="0"/>
              <a:t>请求后通过专用网络将</a:t>
            </a:r>
            <a:r>
              <a:rPr lang="zh-CN" altLang="en-US" sz="2000" dirty="0" smtClean="0"/>
              <a:t>请求转交给数据库服务器。数据库服务器将请求所需的数据通过专用网络转交给网站服务器。网站服务器发送给打印机，最后由打印机打印出来。</a:t>
            </a:r>
            <a:endParaRPr lang="zh-CN" altLang="en-US"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891782"/>
            <a:ext cx="49720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a:t>
            </a:r>
            <a:r>
              <a:rPr lang="en-US" altLang="zh-CN" sz="3200" dirty="0" smtClean="0">
                <a:solidFill>
                  <a:srgbClr val="FFFFFF"/>
                </a:solidFill>
                <a:latin typeface="微软雅黑" pitchFamily="34" charset="-122"/>
                <a:ea typeface="微软雅黑" pitchFamily="34" charset="-122"/>
              </a:rPr>
              <a:t>.1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419456" y="2754487"/>
            <a:ext cx="5772544" cy="1015663"/>
          </a:xfrm>
          <a:prstGeom prst="rect">
            <a:avLst/>
          </a:prstGeom>
          <a:noFill/>
        </p:spPr>
        <p:txBody>
          <a:bodyPr wrap="square" rtlCol="0">
            <a:spAutoFit/>
          </a:bodyPr>
          <a:lstStyle/>
          <a:p>
            <a:r>
              <a:rPr lang="zh-CN" altLang="en-US" sz="2000" dirty="0" smtClean="0"/>
              <a:t>（以</a:t>
            </a:r>
            <a:r>
              <a:rPr lang="en-US" altLang="zh-CN" sz="2000" dirty="0" smtClean="0"/>
              <a:t>J</a:t>
            </a:r>
            <a:r>
              <a:rPr lang="en-US" altLang="zh-CN" sz="2000" dirty="0" smtClean="0"/>
              <a:t>ava</a:t>
            </a:r>
            <a:r>
              <a:rPr lang="zh-CN" altLang="en-US" sz="2000" dirty="0" smtClean="0"/>
              <a:t>工程</a:t>
            </a:r>
            <a:r>
              <a:rPr lang="zh-CN" altLang="en-US" sz="2000" dirty="0" smtClean="0"/>
              <a:t>为</a:t>
            </a:r>
            <a:r>
              <a:rPr lang="zh-CN" altLang="en-US" sz="2000" dirty="0"/>
              <a:t>例</a:t>
            </a:r>
            <a:r>
              <a:rPr lang="zh-CN" altLang="en-US" sz="2000" dirty="0" smtClean="0"/>
              <a:t>）</a:t>
            </a:r>
            <a:endParaRPr lang="en-US" altLang="zh-CN" sz="2000" dirty="0" smtClean="0"/>
          </a:p>
          <a:p>
            <a:endParaRPr lang="en-US" altLang="zh-CN" sz="2000" dirty="0" smtClean="0"/>
          </a:p>
          <a:p>
            <a:r>
              <a:rPr lang="zh-CN" altLang="en-US" sz="2000" dirty="0" smtClean="0"/>
              <a:t>通过</a:t>
            </a:r>
            <a:r>
              <a:rPr lang="en-US" altLang="zh-CN" sz="2000" dirty="0" smtClean="0"/>
              <a:t>File-New</a:t>
            </a:r>
            <a:r>
              <a:rPr lang="zh-CN" altLang="en-US" sz="2000" dirty="0" smtClean="0"/>
              <a:t>新建一个工程，选择</a:t>
            </a:r>
            <a:r>
              <a:rPr lang="en-US" altLang="zh-CN" sz="2000" dirty="0" smtClean="0"/>
              <a:t>J2EE</a:t>
            </a:r>
            <a:r>
              <a:rPr lang="zh-CN" altLang="en-US" sz="2000" dirty="0" smtClean="0"/>
              <a:t>模板。</a:t>
            </a:r>
            <a:r>
              <a:rPr lang="en-US" altLang="zh-CN" sz="1200" dirty="0">
                <a:solidFill>
                  <a:srgbClr val="000000"/>
                </a:solidFill>
              </a:rPr>
              <a:t> [</a:t>
            </a:r>
            <a:r>
              <a:rPr lang="en-US" altLang="zh-CN" sz="1200" dirty="0" smtClean="0">
                <a:solidFill>
                  <a:srgbClr val="000000"/>
                </a:solidFill>
              </a:rPr>
              <a:t>13]</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48" y="1179692"/>
            <a:ext cx="4968844" cy="486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a:t>
            </a:r>
            <a:r>
              <a:rPr lang="en-US" altLang="zh-CN" sz="3200" dirty="0" smtClean="0">
                <a:solidFill>
                  <a:srgbClr val="FFFFFF"/>
                </a:solidFill>
                <a:latin typeface="微软雅黑" pitchFamily="34" charset="-122"/>
                <a:ea typeface="微软雅黑" pitchFamily="34" charset="-122"/>
              </a:rPr>
              <a:t>.2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419456" y="2754487"/>
            <a:ext cx="5542383" cy="707886"/>
          </a:xfrm>
          <a:prstGeom prst="rect">
            <a:avLst/>
          </a:prstGeom>
          <a:noFill/>
        </p:spPr>
        <p:txBody>
          <a:bodyPr wrap="square" rtlCol="0">
            <a:spAutoFit/>
          </a:bodyPr>
          <a:lstStyle/>
          <a:p>
            <a:r>
              <a:rPr lang="zh-CN" altLang="en-US" sz="2000" dirty="0"/>
              <a:t>选择</a:t>
            </a:r>
            <a:r>
              <a:rPr lang="en-US" altLang="zh-CN" sz="2000" dirty="0" smtClean="0"/>
              <a:t>Tools-Java/J2EE-Reverse Engineer</a:t>
            </a:r>
            <a:r>
              <a:rPr lang="zh-CN" altLang="en-US" sz="2000" dirty="0"/>
              <a:t> </a:t>
            </a:r>
            <a:r>
              <a:rPr lang="zh-CN" altLang="en-US" sz="2000" dirty="0" smtClean="0"/>
              <a:t>进行逆向工程</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66" y="1086570"/>
            <a:ext cx="5418129" cy="499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0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a:t>
            </a:r>
            <a:r>
              <a:rPr lang="en-US" altLang="zh-CN" sz="3200" dirty="0" smtClean="0">
                <a:solidFill>
                  <a:srgbClr val="FFFFFF"/>
                </a:solidFill>
                <a:latin typeface="微软雅黑" pitchFamily="34" charset="-122"/>
                <a:ea typeface="微软雅黑" pitchFamily="34" charset="-122"/>
              </a:rPr>
              <a:t>.3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774020" y="2593711"/>
            <a:ext cx="5542383" cy="400110"/>
          </a:xfrm>
          <a:prstGeom prst="rect">
            <a:avLst/>
          </a:prstGeom>
          <a:noFill/>
        </p:spPr>
        <p:txBody>
          <a:bodyPr wrap="square" rtlCol="0">
            <a:spAutoFit/>
          </a:bodyPr>
          <a:lstStyle/>
          <a:p>
            <a:r>
              <a:rPr lang="zh-CN" altLang="en-US" sz="2000" dirty="0" smtClean="0"/>
              <a:t>在弹出的对话框中添加</a:t>
            </a:r>
            <a:r>
              <a:rPr lang="en-US" altLang="zh-CN" sz="2000" dirty="0" err="1" smtClean="0"/>
              <a:t>src</a:t>
            </a:r>
            <a:r>
              <a:rPr lang="zh-CN" altLang="en-US" sz="2000" dirty="0" smtClean="0"/>
              <a:t>目录</a:t>
            </a:r>
            <a:r>
              <a:rPr lang="zh-CN" altLang="en-US" sz="2000" dirty="0" smtClean="0"/>
              <a:t>，及支持的包</a:t>
            </a:r>
            <a:r>
              <a:rPr lang="zh-CN" altLang="en-US" sz="2000" dirty="0" smtClean="0"/>
              <a:t> </a:t>
            </a:r>
            <a:endParaRPr lang="zh-CN" altLang="en-US" sz="2000"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5" y="1414757"/>
            <a:ext cx="6000593" cy="467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0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a:t>
            </a:r>
            <a:r>
              <a:rPr lang="en-US" altLang="zh-CN" sz="3200" dirty="0" smtClean="0">
                <a:solidFill>
                  <a:srgbClr val="FFFFFF"/>
                </a:solidFill>
                <a:latin typeface="微软雅黑" pitchFamily="34" charset="-122"/>
                <a:ea typeface="微软雅黑" pitchFamily="34" charset="-122"/>
              </a:rPr>
              <a:t>.4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419456" y="2754487"/>
            <a:ext cx="5542383" cy="707886"/>
          </a:xfrm>
          <a:prstGeom prst="rect">
            <a:avLst/>
          </a:prstGeom>
          <a:noFill/>
        </p:spPr>
        <p:txBody>
          <a:bodyPr wrap="square" rtlCol="0">
            <a:spAutoFit/>
          </a:bodyPr>
          <a:lstStyle/>
          <a:p>
            <a:r>
              <a:rPr lang="zh-CN" altLang="en-US" sz="2000" dirty="0" smtClean="0"/>
              <a:t>单击</a:t>
            </a:r>
            <a:r>
              <a:rPr lang="en-US" altLang="zh-CN" sz="2000" dirty="0" smtClean="0"/>
              <a:t>Add Recursive</a:t>
            </a:r>
            <a:r>
              <a:rPr lang="zh-CN" altLang="en-US" sz="2000" dirty="0" smtClean="0"/>
              <a:t>，再单击</a:t>
            </a:r>
            <a:r>
              <a:rPr lang="en-US" altLang="zh-CN" sz="2000" dirty="0" smtClean="0"/>
              <a:t>Select All</a:t>
            </a:r>
            <a:r>
              <a:rPr lang="zh-CN" altLang="en-US" sz="2000" dirty="0" smtClean="0"/>
              <a:t>，再单击</a:t>
            </a:r>
            <a:r>
              <a:rPr lang="en-US" altLang="zh-CN" sz="2000" dirty="0" smtClean="0"/>
              <a:t>Reverse</a:t>
            </a:r>
            <a:r>
              <a:rPr lang="zh-CN" altLang="en-US" sz="2000" dirty="0" smtClean="0"/>
              <a:t>，系统自动进行转换。</a:t>
            </a:r>
            <a:endParaRPr lang="zh-CN" altLang="en-US" sz="2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4" y="1196399"/>
            <a:ext cx="5864873" cy="483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0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1.3 Rational Rose </a:t>
            </a:r>
            <a:r>
              <a:rPr lang="zh-CN" altLang="en-US" sz="3200" dirty="0">
                <a:solidFill>
                  <a:srgbClr val="FFFFFF"/>
                </a:solidFill>
                <a:latin typeface="微软雅黑" pitchFamily="34" charset="-122"/>
                <a:ea typeface="微软雅黑" pitchFamily="34" charset="-122"/>
              </a:rPr>
              <a:t>工具栏</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063690" y="1595535"/>
            <a:ext cx="11010121" cy="4524315"/>
          </a:xfrm>
          <a:prstGeom prst="rect">
            <a:avLst/>
          </a:prstGeom>
          <a:noFill/>
        </p:spPr>
        <p:txBody>
          <a:bodyPr wrap="square" rtlCol="0">
            <a:spAutoFit/>
          </a:bodyPr>
          <a:lstStyle/>
          <a:p>
            <a:r>
              <a:rPr lang="zh-CN" altLang="en-US" sz="2400" dirty="0" smtClean="0"/>
              <a:t>浏览器窗口：</a:t>
            </a:r>
            <a:r>
              <a:rPr lang="zh-CN" altLang="en-US" sz="2400" dirty="0"/>
              <a:t>用于在模型中迅速</a:t>
            </a:r>
            <a:r>
              <a:rPr lang="zh-CN" altLang="en-US" sz="2400" dirty="0" smtClean="0"/>
              <a:t>漫游，</a:t>
            </a:r>
            <a:r>
              <a:rPr lang="zh-CN" altLang="en-US" sz="2400" dirty="0" smtClean="0">
                <a:solidFill>
                  <a:srgbClr val="FF0000"/>
                </a:solidFill>
              </a:rPr>
              <a:t>浏览器</a:t>
            </a:r>
            <a:r>
              <a:rPr lang="zh-CN" altLang="en-US" sz="2400" dirty="0">
                <a:solidFill>
                  <a:srgbClr val="FF0000"/>
                </a:solidFill>
              </a:rPr>
              <a:t>中包含四个视图：</a:t>
            </a:r>
            <a:r>
              <a:rPr lang="en-US" altLang="zh-CN" sz="2400" dirty="0">
                <a:solidFill>
                  <a:srgbClr val="FF0000"/>
                </a:solidFill>
              </a:rPr>
              <a:t>Use Case</a:t>
            </a:r>
            <a:r>
              <a:rPr lang="zh-CN" altLang="en-US" sz="2400" dirty="0">
                <a:solidFill>
                  <a:srgbClr val="FF0000"/>
                </a:solidFill>
              </a:rPr>
              <a:t>视图</a:t>
            </a:r>
            <a:r>
              <a:rPr lang="zh-CN" altLang="en-US" sz="2400" dirty="0" smtClean="0">
                <a:solidFill>
                  <a:srgbClr val="FF0000"/>
                </a:solidFill>
              </a:rPr>
              <a:t>、</a:t>
            </a:r>
            <a:r>
              <a:rPr lang="en-US" altLang="zh-CN" sz="2400" dirty="0" smtClean="0">
                <a:solidFill>
                  <a:srgbClr val="FF0000"/>
                </a:solidFill>
              </a:rPr>
              <a:t>		Logical</a:t>
            </a:r>
            <a:r>
              <a:rPr lang="zh-CN" altLang="en-US" sz="2400" dirty="0">
                <a:solidFill>
                  <a:srgbClr val="FF0000"/>
                </a:solidFill>
              </a:rPr>
              <a:t>视图</a:t>
            </a:r>
            <a:r>
              <a:rPr lang="zh-CN" altLang="en-US" sz="2400" dirty="0" smtClean="0">
                <a:solidFill>
                  <a:srgbClr val="FF0000"/>
                </a:solidFill>
              </a:rPr>
              <a:t>、</a:t>
            </a:r>
            <a:r>
              <a:rPr lang="en-US" altLang="zh-CN" sz="2400" dirty="0" smtClean="0">
                <a:solidFill>
                  <a:srgbClr val="FF0000"/>
                </a:solidFill>
              </a:rPr>
              <a:t>Component</a:t>
            </a:r>
            <a:r>
              <a:rPr lang="zh-CN" altLang="en-US" sz="2400" dirty="0">
                <a:solidFill>
                  <a:srgbClr val="FF0000"/>
                </a:solidFill>
              </a:rPr>
              <a:t>视图和</a:t>
            </a:r>
            <a:r>
              <a:rPr lang="en-US" altLang="zh-CN" sz="2400" dirty="0">
                <a:solidFill>
                  <a:srgbClr val="FF0000"/>
                </a:solidFill>
              </a:rPr>
              <a:t>Deployment</a:t>
            </a:r>
            <a:r>
              <a:rPr lang="zh-CN" altLang="en-US" sz="2400" dirty="0" smtClean="0">
                <a:solidFill>
                  <a:srgbClr val="FF0000"/>
                </a:solidFill>
              </a:rPr>
              <a:t>视图。</a:t>
            </a:r>
            <a:endParaRPr lang="en-US" altLang="zh-CN" sz="2400" dirty="0" smtClean="0">
              <a:solidFill>
                <a:srgbClr val="FF0000"/>
              </a:solidFill>
            </a:endParaRPr>
          </a:p>
          <a:p>
            <a:endParaRPr lang="en-US" altLang="zh-CN" sz="2400" dirty="0" smtClean="0"/>
          </a:p>
          <a:p>
            <a:r>
              <a:rPr lang="zh-CN" altLang="en-US" sz="2400" dirty="0" smtClean="0"/>
              <a:t>文档窗口：</a:t>
            </a:r>
            <a:r>
              <a:rPr lang="zh-CN" altLang="en-US" sz="2400" dirty="0"/>
              <a:t>用于查看或更新模型元素的</a:t>
            </a:r>
            <a:r>
              <a:rPr lang="zh-CN" altLang="en-US" sz="2400" dirty="0" smtClean="0"/>
              <a:t>文档，</a:t>
            </a:r>
            <a:r>
              <a:rPr lang="zh-CN" altLang="en-US" sz="2400" dirty="0" smtClean="0">
                <a:solidFill>
                  <a:srgbClr val="FF0000"/>
                </a:solidFill>
              </a:rPr>
              <a:t>文档窗口中输入的一切都将显示为</a:t>
            </a:r>
            <a:r>
              <a:rPr lang="en-US" altLang="zh-CN" sz="2400" dirty="0" smtClean="0">
                <a:solidFill>
                  <a:srgbClr val="FF0000"/>
                </a:solidFill>
              </a:rPr>
              <a:t>	       </a:t>
            </a:r>
            <a:r>
              <a:rPr lang="zh-CN" altLang="en-US" sz="2400" dirty="0" smtClean="0">
                <a:solidFill>
                  <a:srgbClr val="FF0000"/>
                </a:solidFill>
              </a:rPr>
              <a:t>生成的代码中的说明语句。</a:t>
            </a:r>
            <a:endParaRPr lang="en-US" altLang="zh-CN" sz="2400" dirty="0" smtClean="0">
              <a:solidFill>
                <a:srgbClr val="FF0000"/>
              </a:solidFill>
            </a:endParaRPr>
          </a:p>
          <a:p>
            <a:endParaRPr lang="en-US" altLang="zh-CN" sz="2400" dirty="0" smtClean="0"/>
          </a:p>
          <a:p>
            <a:r>
              <a:rPr lang="zh-CN" altLang="en-US" sz="2400" dirty="0" smtClean="0"/>
              <a:t>工具栏：</a:t>
            </a:r>
            <a:r>
              <a:rPr lang="zh-CN" altLang="en-US" sz="2400" dirty="0"/>
              <a:t>用于迅速访问常用</a:t>
            </a:r>
            <a:r>
              <a:rPr lang="zh-CN" altLang="en-US" sz="2400" dirty="0" smtClean="0"/>
              <a:t>命令。</a:t>
            </a:r>
            <a:endParaRPr lang="en-US" altLang="zh-CN" sz="2400" dirty="0" smtClean="0"/>
          </a:p>
          <a:p>
            <a:endParaRPr lang="en-US" altLang="zh-CN" sz="2400" dirty="0" smtClean="0"/>
          </a:p>
          <a:p>
            <a:r>
              <a:rPr lang="zh-CN" altLang="en-US" sz="2400" dirty="0" smtClean="0"/>
              <a:t>图形窗口：</a:t>
            </a:r>
            <a:r>
              <a:rPr lang="zh-CN" altLang="en-US" sz="2400" dirty="0"/>
              <a:t>用于显示和编辑一个或几个</a:t>
            </a:r>
            <a:r>
              <a:rPr lang="en-US" altLang="zh-CN" sz="2400" dirty="0"/>
              <a:t>UML</a:t>
            </a:r>
            <a:r>
              <a:rPr lang="zh-CN" altLang="en-US" sz="2400" dirty="0" smtClean="0"/>
              <a:t>框图，进行预览。</a:t>
            </a:r>
            <a:endParaRPr lang="en-US" altLang="zh-CN" sz="2400" dirty="0" smtClean="0"/>
          </a:p>
          <a:p>
            <a:endParaRPr lang="en-US" altLang="zh-CN" sz="2400" dirty="0" smtClean="0"/>
          </a:p>
          <a:p>
            <a:r>
              <a:rPr lang="zh-CN" altLang="en-US" sz="2400" dirty="0" smtClean="0"/>
              <a:t>日志窗口：</a:t>
            </a:r>
            <a:r>
              <a:rPr lang="zh-CN" altLang="en-US" sz="2400" dirty="0"/>
              <a:t>用于查看错误信息和报告各个命令的</a:t>
            </a:r>
            <a:r>
              <a:rPr lang="zh-CN" altLang="en-US" sz="2400" dirty="0" smtClean="0"/>
              <a:t>结果，以及时间信息 。</a:t>
            </a:r>
            <a:r>
              <a:rPr lang="en-US" altLang="zh-CN" sz="1200" dirty="0" smtClean="0">
                <a:solidFill>
                  <a:srgbClr val="000000"/>
                </a:solidFill>
              </a:rPr>
              <a:t>[2]</a:t>
            </a:r>
            <a:r>
              <a:rPr lang="en-US" altLang="zh-CN" sz="1200" dirty="0">
                <a:solidFill>
                  <a:srgbClr val="000000"/>
                </a:solidFill>
              </a:rPr>
              <a:t> </a:t>
            </a:r>
            <a:r>
              <a:rPr lang="en-US" altLang="zh-CN" sz="1200" dirty="0" smtClean="0">
                <a:solidFill>
                  <a:srgbClr val="000000"/>
                </a:solidFill>
              </a:rPr>
              <a:t>[3]</a:t>
            </a:r>
            <a:r>
              <a:rPr lang="zh-CN" altLang="en-US" sz="2400" dirty="0" smtClean="0"/>
              <a:t> </a:t>
            </a:r>
            <a:endParaRPr lang="en-US" altLang="zh-CN" sz="2400" dirty="0" smtClean="0"/>
          </a:p>
          <a:p>
            <a:endParaRPr lang="zh-CN" altLang="en-US" sz="2400" dirty="0"/>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a:t>
            </a:r>
            <a:r>
              <a:rPr lang="en-US" altLang="zh-CN" sz="3200" dirty="0" smtClean="0">
                <a:solidFill>
                  <a:srgbClr val="FFFFFF"/>
                </a:solidFill>
                <a:latin typeface="微软雅黑" pitchFamily="34" charset="-122"/>
                <a:ea typeface="微软雅黑" pitchFamily="34" charset="-122"/>
              </a:rPr>
              <a:t>.5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5728991" y="2754487"/>
            <a:ext cx="5542383" cy="400110"/>
          </a:xfrm>
          <a:prstGeom prst="rect">
            <a:avLst/>
          </a:prstGeom>
          <a:noFill/>
        </p:spPr>
        <p:txBody>
          <a:bodyPr wrap="square" rtlCol="0">
            <a:spAutoFit/>
          </a:bodyPr>
          <a:lstStyle/>
          <a:p>
            <a:r>
              <a:rPr lang="zh-CN" altLang="en-US" sz="2000" dirty="0" smtClean="0"/>
              <a:t>转换完成后可以看到生成的对应目录等信息。</a:t>
            </a:r>
            <a:endParaRPr lang="zh-CN" altLang="en-US" sz="20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37" y="1234785"/>
            <a:ext cx="3882101" cy="462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55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3365" y="1371600"/>
            <a:ext cx="10227365" cy="461665"/>
          </a:xfrm>
          <a:prstGeom prst="rect">
            <a:avLst/>
          </a:prstGeom>
          <a:noFill/>
        </p:spPr>
        <p:txBody>
          <a:bodyPr wrap="square" rtlCol="0">
            <a:spAutoFit/>
          </a:bodyPr>
          <a:lstStyle/>
          <a:p>
            <a:r>
              <a:rPr lang="en-US" altLang="zh-CN" sz="2400" dirty="0" smtClean="0"/>
              <a:t>1.</a:t>
            </a:r>
            <a:r>
              <a:rPr lang="zh-CN" altLang="en-US" sz="2400" dirty="0" smtClean="0"/>
              <a:t>哪两类图可以进行相互转换</a:t>
            </a:r>
            <a:endParaRPr lang="en-US" altLang="zh-CN" sz="2400" dirty="0" smtClean="0"/>
          </a:p>
        </p:txBody>
      </p:sp>
      <p:sp>
        <p:nvSpPr>
          <p:cNvPr id="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a:solidFill>
                  <a:srgbClr val="FFFFFF"/>
                </a:solidFill>
                <a:latin typeface="微软雅黑" pitchFamily="34" charset="-122"/>
                <a:ea typeface="微软雅黑" pitchFamily="34" charset="-122"/>
              </a:rPr>
              <a:t>4</a:t>
            </a:r>
            <a:r>
              <a:rPr lang="en-US" altLang="zh-CN" sz="3200" dirty="0" smtClean="0">
                <a:solidFill>
                  <a:srgbClr val="FFFFFF"/>
                </a:solidFill>
                <a:latin typeface="微软雅黑" pitchFamily="34" charset="-122"/>
                <a:ea typeface="微软雅黑" pitchFamily="34" charset="-122"/>
              </a:rPr>
              <a:t>.1 </a:t>
            </a:r>
            <a:r>
              <a:rPr lang="zh-CN" altLang="en-US" sz="3200" dirty="0">
                <a:solidFill>
                  <a:srgbClr val="FFFFFF"/>
                </a:solidFill>
                <a:latin typeface="微软雅黑" pitchFamily="34" charset="-122"/>
                <a:ea typeface="微软雅黑" pitchFamily="34" charset="-122"/>
              </a:rPr>
              <a:t>提问</a:t>
            </a:r>
          </a:p>
        </p:txBody>
      </p:sp>
      <p:sp>
        <p:nvSpPr>
          <p:cNvPr id="7"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5" name="矩形 14"/>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矩形 15"/>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1183365" y="2239686"/>
            <a:ext cx="10227365" cy="461665"/>
          </a:xfrm>
          <a:prstGeom prst="rect">
            <a:avLst/>
          </a:prstGeom>
          <a:noFill/>
        </p:spPr>
        <p:txBody>
          <a:bodyPr wrap="square" rtlCol="0">
            <a:spAutoFit/>
          </a:bodyPr>
          <a:lstStyle/>
          <a:p>
            <a:r>
              <a:rPr lang="zh-CN" altLang="en-US" sz="2400" dirty="0" smtClean="0"/>
              <a:t>答：协作图与时序图</a:t>
            </a:r>
            <a:endParaRPr lang="en-US" altLang="zh-CN" sz="2400" dirty="0" smtClean="0"/>
          </a:p>
        </p:txBody>
      </p:sp>
      <p:sp>
        <p:nvSpPr>
          <p:cNvPr id="10" name="TextBox 9"/>
          <p:cNvSpPr txBox="1"/>
          <p:nvPr/>
        </p:nvSpPr>
        <p:spPr>
          <a:xfrm>
            <a:off x="1183365" y="3107772"/>
            <a:ext cx="10227365" cy="461665"/>
          </a:xfrm>
          <a:prstGeom prst="rect">
            <a:avLst/>
          </a:prstGeom>
          <a:noFill/>
        </p:spPr>
        <p:txBody>
          <a:bodyPr wrap="square" rtlCol="0">
            <a:spAutoFit/>
          </a:bodyPr>
          <a:lstStyle/>
          <a:p>
            <a:r>
              <a:rPr lang="en-US" altLang="zh-CN" sz="2400" dirty="0" smtClean="0"/>
              <a:t>2</a:t>
            </a:r>
            <a:r>
              <a:rPr lang="en-US" altLang="zh-CN" sz="2400" dirty="0" smtClean="0"/>
              <a:t>.Rose </a:t>
            </a:r>
            <a:r>
              <a:rPr lang="zh-CN" altLang="en-US" sz="2400" dirty="0" smtClean="0"/>
              <a:t>浏览窗口有哪些视图</a:t>
            </a:r>
            <a:endParaRPr lang="en-US" altLang="zh-CN" sz="2400" dirty="0" smtClean="0"/>
          </a:p>
        </p:txBody>
      </p:sp>
      <p:sp>
        <p:nvSpPr>
          <p:cNvPr id="11" name="TextBox 10"/>
          <p:cNvSpPr txBox="1"/>
          <p:nvPr/>
        </p:nvSpPr>
        <p:spPr>
          <a:xfrm>
            <a:off x="1183365" y="3975858"/>
            <a:ext cx="10227365" cy="461665"/>
          </a:xfrm>
          <a:prstGeom prst="rect">
            <a:avLst/>
          </a:prstGeom>
          <a:noFill/>
        </p:spPr>
        <p:txBody>
          <a:bodyPr wrap="square" rtlCol="0">
            <a:spAutoFit/>
          </a:bodyPr>
          <a:lstStyle/>
          <a:p>
            <a:r>
              <a:rPr lang="zh-CN" altLang="en-US" sz="2400" dirty="0" smtClean="0"/>
              <a:t>答：用例</a:t>
            </a:r>
            <a:r>
              <a:rPr lang="zh-CN" altLang="en-US" sz="2400" dirty="0" smtClean="0"/>
              <a:t>视图、逻辑视图、组件视图和部署视图</a:t>
            </a:r>
            <a:r>
              <a:rPr lang="zh-CN" altLang="en-US" sz="2400" dirty="0"/>
              <a:t>。</a:t>
            </a:r>
            <a:endParaRPr lang="en-US" altLang="zh-CN" sz="2400" dirty="0" smtClean="0"/>
          </a:p>
        </p:txBody>
      </p:sp>
      <p:sp>
        <p:nvSpPr>
          <p:cNvPr id="12" name="TextBox 11"/>
          <p:cNvSpPr txBox="1"/>
          <p:nvPr/>
        </p:nvSpPr>
        <p:spPr>
          <a:xfrm>
            <a:off x="1183365" y="4843943"/>
            <a:ext cx="10227365" cy="461665"/>
          </a:xfrm>
          <a:prstGeom prst="rect">
            <a:avLst/>
          </a:prstGeom>
          <a:noFill/>
        </p:spPr>
        <p:txBody>
          <a:bodyPr wrap="square" rtlCol="0">
            <a:spAutoFit/>
          </a:bodyPr>
          <a:lstStyle/>
          <a:p>
            <a:r>
              <a:rPr lang="en-US" altLang="zh-CN" sz="2400" dirty="0"/>
              <a:t>3</a:t>
            </a:r>
            <a:r>
              <a:rPr lang="en-US" altLang="zh-CN" sz="2400" dirty="0" smtClean="0"/>
              <a:t>.</a:t>
            </a:r>
            <a:r>
              <a:rPr lang="zh-CN" altLang="en-US" sz="2400" dirty="0" smtClean="0"/>
              <a:t>你认为</a:t>
            </a:r>
            <a:r>
              <a:rPr lang="en-US" altLang="zh-CN" sz="2400" dirty="0" smtClean="0"/>
              <a:t>Rose </a:t>
            </a:r>
            <a:r>
              <a:rPr lang="zh-CN" altLang="en-US" sz="2400" dirty="0"/>
              <a:t>最好用</a:t>
            </a:r>
            <a:r>
              <a:rPr lang="zh-CN" altLang="en-US" sz="2400" dirty="0" smtClean="0"/>
              <a:t>的一点是什么？（开放题）</a:t>
            </a:r>
            <a:endParaRPr lang="en-US" altLang="zh-CN" sz="2400" dirty="0" smtClean="0"/>
          </a:p>
        </p:txBody>
      </p:sp>
    </p:spTree>
    <p:extLst>
      <p:ext uri="{BB962C8B-B14F-4D97-AF65-F5344CB8AC3E}">
        <p14:creationId xmlns:p14="http://schemas.microsoft.com/office/powerpoint/2010/main" val="35435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874" y="1371599"/>
            <a:ext cx="11402293" cy="3970318"/>
          </a:xfrm>
          <a:prstGeom prst="rect">
            <a:avLst/>
          </a:prstGeom>
          <a:noFill/>
        </p:spPr>
        <p:txBody>
          <a:bodyPr wrap="square" rtlCol="0">
            <a:spAutoFit/>
          </a:bodyPr>
          <a:lstStyle/>
          <a:p>
            <a:pPr marL="342900" indent="-342900">
              <a:buAutoNum type="arabicPeriod"/>
            </a:pPr>
            <a:r>
              <a:rPr lang="en-US" altLang="zh-CN" dirty="0" smtClean="0"/>
              <a:t>https</a:t>
            </a:r>
            <a:r>
              <a:rPr lang="en-US" altLang="zh-CN" dirty="0"/>
              <a:t>://</a:t>
            </a:r>
            <a:r>
              <a:rPr lang="en-US" altLang="zh-CN" dirty="0" smtClean="0"/>
              <a:t>baike.baidu.com/item/Rational%20Rose/11019648?fr =aladdin#1		 2018/10/16</a:t>
            </a:r>
          </a:p>
          <a:p>
            <a:pPr marL="342900" indent="-342900">
              <a:buAutoNum type="arabicPeriod"/>
            </a:pPr>
            <a:r>
              <a:rPr lang="en-US" altLang="zh-CN" dirty="0" smtClean="0"/>
              <a:t>https</a:t>
            </a:r>
            <a:r>
              <a:rPr lang="en-US" altLang="zh-CN" dirty="0"/>
              <a:t>://blog.csdn.net/gz153016/article/details/49641847  </a:t>
            </a:r>
            <a:r>
              <a:rPr lang="en-US" altLang="zh-CN" dirty="0" smtClean="0"/>
              <a:t>				 2018/10/16</a:t>
            </a:r>
          </a:p>
          <a:p>
            <a:pPr marL="342900" indent="-342900">
              <a:buAutoNum type="arabicPeriod"/>
            </a:pPr>
            <a:r>
              <a:rPr lang="en-US" altLang="zh-CN" dirty="0" smtClean="0"/>
              <a:t>https</a:t>
            </a:r>
            <a:r>
              <a:rPr lang="en-US" altLang="zh-CN" dirty="0"/>
              <a:t>://wenku.baidu.com/view/911ff16c783e0912a2162a3b.html </a:t>
            </a:r>
            <a:r>
              <a:rPr lang="en-US" altLang="zh-CN" dirty="0" smtClean="0"/>
              <a:t>			 2018/10/16</a:t>
            </a:r>
          </a:p>
          <a:p>
            <a:pPr marL="342900" indent="-342900">
              <a:buAutoNum type="arabicPeriod"/>
            </a:pPr>
            <a:r>
              <a:rPr lang="en-US" altLang="zh-CN" dirty="0" smtClean="0"/>
              <a:t>PRD2018-G02-UML</a:t>
            </a:r>
            <a:r>
              <a:rPr lang="zh-CN" altLang="en-US" dirty="0"/>
              <a:t>概述</a:t>
            </a:r>
            <a:r>
              <a:rPr lang="en-US" altLang="zh-CN" dirty="0"/>
              <a:t>.</a:t>
            </a:r>
            <a:r>
              <a:rPr lang="en-US" altLang="zh-CN" dirty="0" err="1" smtClean="0"/>
              <a:t>pptx</a:t>
            </a:r>
            <a:endParaRPr lang="en-US" altLang="zh-CN" dirty="0" smtClean="0"/>
          </a:p>
          <a:p>
            <a:pPr marL="342900" indent="-342900">
              <a:buAutoNum type="arabicPeriod"/>
            </a:pPr>
            <a:r>
              <a:rPr lang="en-US" altLang="zh-CN" dirty="0" smtClean="0"/>
              <a:t>https</a:t>
            </a:r>
            <a:r>
              <a:rPr lang="en-US" altLang="zh-CN" dirty="0"/>
              <a:t>://wenku.baidu.com/view/b929374ca1c7aa00b52acbdf.html </a:t>
            </a:r>
            <a:r>
              <a:rPr lang="en-US" altLang="zh-CN" dirty="0" smtClean="0"/>
              <a:t>			 2018/10/17</a:t>
            </a:r>
          </a:p>
          <a:p>
            <a:pPr marL="342900" indent="-342900">
              <a:buAutoNum type="arabicPeriod"/>
            </a:pPr>
            <a:r>
              <a:rPr lang="en-US" altLang="zh-CN" dirty="0" smtClean="0"/>
              <a:t>https</a:t>
            </a:r>
            <a:r>
              <a:rPr lang="en-US" altLang="zh-CN" dirty="0"/>
              <a:t>://</a:t>
            </a:r>
            <a:r>
              <a:rPr lang="en-US" altLang="zh-CN" dirty="0" smtClean="0"/>
              <a:t>wenku.baidu.com/view/8ee621196bec0975f565e234.html</a:t>
            </a:r>
            <a:r>
              <a:rPr lang="en-US" altLang="zh-CN" dirty="0"/>
              <a:t>		</a:t>
            </a:r>
            <a:r>
              <a:rPr lang="en-US" altLang="zh-CN" dirty="0" smtClean="0"/>
              <a:t>	 2018/10/17</a:t>
            </a:r>
          </a:p>
          <a:p>
            <a:pPr marL="342900" indent="-342900">
              <a:buAutoNum type="arabicPeriod"/>
            </a:pPr>
            <a:r>
              <a:rPr lang="en-US" altLang="zh-CN" dirty="0" smtClean="0"/>
              <a:t>https</a:t>
            </a:r>
            <a:r>
              <a:rPr lang="en-US" altLang="zh-CN" dirty="0"/>
              <a:t>://baike.baidu.com/item/%</a:t>
            </a:r>
            <a:r>
              <a:rPr lang="en-US" altLang="zh-CN" dirty="0" smtClean="0"/>
              <a:t>E5%8D%8F%E4%BD%9C%E5%9B%BE/10173767?fr=aladdin  2018/10/18</a:t>
            </a:r>
          </a:p>
          <a:p>
            <a:pPr marL="342900" indent="-342900">
              <a:buAutoNum type="arabicPeriod"/>
            </a:pPr>
            <a:r>
              <a:rPr lang="en-US" altLang="zh-CN" dirty="0" smtClean="0"/>
              <a:t>https</a:t>
            </a:r>
            <a:r>
              <a:rPr lang="en-US" altLang="zh-CN" dirty="0"/>
              <a:t>://baike.baidu.com/item/%</a:t>
            </a:r>
            <a:r>
              <a:rPr lang="en-US" altLang="zh-CN" dirty="0" smtClean="0"/>
              <a:t>E6%97%B6%E5%BA%8F%E5%9B%BE</a:t>
            </a:r>
            <a:r>
              <a:rPr lang="en-US" altLang="zh-CN" dirty="0"/>
              <a:t>	 </a:t>
            </a:r>
            <a:r>
              <a:rPr lang="en-US" altLang="zh-CN" dirty="0" smtClean="0"/>
              <a:t>	 2018/10/18</a:t>
            </a:r>
          </a:p>
          <a:p>
            <a:pPr marL="342900" indent="-342900">
              <a:buAutoNum type="arabicPeriod"/>
            </a:pPr>
            <a:r>
              <a:rPr lang="en-US" altLang="zh-CN" dirty="0" smtClean="0"/>
              <a:t>https</a:t>
            </a:r>
            <a:r>
              <a:rPr lang="en-US" altLang="zh-CN" dirty="0"/>
              <a:t>://baike.baidu.com/item/%</a:t>
            </a:r>
            <a:r>
              <a:rPr lang="en-US" altLang="zh-CN" dirty="0" smtClean="0"/>
              <a:t>E7%8A%B6%E6%80%81%E5%9B%BE</a:t>
            </a:r>
            <a:r>
              <a:rPr lang="en-US" altLang="zh-CN" dirty="0"/>
              <a:t>	</a:t>
            </a:r>
            <a:r>
              <a:rPr lang="en-US" altLang="zh-CN" dirty="0" smtClean="0"/>
              <a:t>	 </a:t>
            </a:r>
            <a:r>
              <a:rPr lang="en-US" altLang="zh-CN" dirty="0"/>
              <a:t>2018/10/18</a:t>
            </a:r>
            <a:endParaRPr lang="en-US" altLang="zh-CN" dirty="0" smtClean="0"/>
          </a:p>
          <a:p>
            <a:pPr marL="342900" indent="-342900">
              <a:buAutoNum type="arabicPeriod"/>
            </a:pPr>
            <a:r>
              <a:rPr lang="en-US" altLang="zh-CN" dirty="0" smtClean="0"/>
              <a:t>https</a:t>
            </a:r>
            <a:r>
              <a:rPr lang="en-US" altLang="zh-CN" dirty="0"/>
              <a:t>://baike.baidu.com/item/%</a:t>
            </a:r>
            <a:r>
              <a:rPr lang="en-US" altLang="zh-CN" dirty="0" smtClean="0"/>
              <a:t>E6%B4%BB%E5%8A%A8%E5%9B%BE#1_1</a:t>
            </a:r>
            <a:r>
              <a:rPr lang="en-US" altLang="zh-CN" dirty="0"/>
              <a:t>		 2018/10/18</a:t>
            </a:r>
            <a:endParaRPr lang="en-US" altLang="zh-CN" dirty="0" smtClean="0"/>
          </a:p>
          <a:p>
            <a:pPr marL="342900" indent="-342900">
              <a:buAutoNum type="arabicPeriod"/>
            </a:pPr>
            <a:r>
              <a:rPr lang="en-US" altLang="zh-CN" dirty="0" smtClean="0"/>
              <a:t>https</a:t>
            </a:r>
            <a:r>
              <a:rPr lang="en-US" altLang="zh-CN" dirty="0"/>
              <a:t>://baike.baidu.com/item/%</a:t>
            </a:r>
            <a:r>
              <a:rPr lang="en-US" altLang="zh-CN" dirty="0" smtClean="0"/>
              <a:t>E7%BB%84%E4%BB%B6%E5%9B%BE</a:t>
            </a:r>
            <a:r>
              <a:rPr lang="en-US" altLang="zh-CN" dirty="0"/>
              <a:t>		 2018/10/18</a:t>
            </a:r>
            <a:endParaRPr lang="en-US" altLang="zh-CN" dirty="0" smtClean="0"/>
          </a:p>
          <a:p>
            <a:pPr marL="342900" indent="-342900">
              <a:buFontTx/>
              <a:buAutoNum type="arabicPeriod"/>
            </a:pPr>
            <a:r>
              <a:rPr lang="en-US" altLang="zh-CN" dirty="0"/>
              <a:t>https://baike.baidu.com/item/%</a:t>
            </a:r>
            <a:r>
              <a:rPr lang="en-US" altLang="zh-CN" dirty="0" smtClean="0"/>
              <a:t>E9%83%A8%E7%BD%B2%E5%9B%BE</a:t>
            </a:r>
            <a:r>
              <a:rPr lang="en-US" altLang="zh-CN" dirty="0" smtClean="0"/>
              <a:t>		 </a:t>
            </a:r>
            <a:r>
              <a:rPr lang="en-US" altLang="zh-CN" dirty="0" smtClean="0"/>
              <a:t>2018/10/20</a:t>
            </a:r>
          </a:p>
          <a:p>
            <a:pPr marL="342900" indent="-342900">
              <a:buFontTx/>
              <a:buAutoNum type="arabicPeriod"/>
            </a:pPr>
            <a:r>
              <a:rPr lang="en-US" altLang="zh-CN" dirty="0"/>
              <a:t>https://</a:t>
            </a:r>
            <a:r>
              <a:rPr lang="en-US" altLang="zh-CN" dirty="0" smtClean="0"/>
              <a:t>www.jb51.net/article/34107.htm						 2018/10/20</a:t>
            </a:r>
            <a:endParaRPr lang="en-US" altLang="zh-CN" dirty="0"/>
          </a:p>
          <a:p>
            <a:pPr marL="342900" indent="-342900">
              <a:buAutoNum type="arabicPeriod"/>
            </a:pPr>
            <a:r>
              <a:rPr lang="en-US" altLang="zh-CN" dirty="0" smtClean="0"/>
              <a:t>Grady </a:t>
            </a:r>
            <a:r>
              <a:rPr lang="en-US" altLang="zh-CN" dirty="0" err="1"/>
              <a:t>Booch</a:t>
            </a:r>
            <a:r>
              <a:rPr lang="zh-CN" altLang="en-US" dirty="0" smtClean="0"/>
              <a:t>等</a:t>
            </a:r>
            <a:r>
              <a:rPr lang="en-US" altLang="zh-CN" dirty="0" smtClean="0"/>
              <a:t>, </a:t>
            </a:r>
            <a:r>
              <a:rPr lang="en-US" altLang="zh-CN" dirty="0"/>
              <a:t>UML</a:t>
            </a:r>
            <a:r>
              <a:rPr lang="zh-CN" altLang="en-US" dirty="0"/>
              <a:t>用户指南（第二</a:t>
            </a:r>
            <a:r>
              <a:rPr lang="zh-CN" altLang="en-US" dirty="0" smtClean="0"/>
              <a:t>版）</a:t>
            </a:r>
            <a:r>
              <a:rPr lang="en-US" altLang="zh-CN" dirty="0" smtClean="0"/>
              <a:t>, </a:t>
            </a:r>
            <a:r>
              <a:rPr lang="zh-CN" altLang="en-US" dirty="0" smtClean="0"/>
              <a:t>清华大学出版社</a:t>
            </a:r>
            <a:r>
              <a:rPr lang="en-US" altLang="zh-CN" smtClean="0"/>
              <a:t>, 2013</a:t>
            </a:r>
            <a:endParaRPr lang="zh-CN" altLang="en-US" dirty="0"/>
          </a:p>
        </p:txBody>
      </p:sp>
      <p:sp>
        <p:nvSpPr>
          <p:cNvPr id="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4.2 </a:t>
            </a:r>
            <a:r>
              <a:rPr lang="zh-CN" altLang="en-US" sz="3200" dirty="0" smtClean="0">
                <a:solidFill>
                  <a:srgbClr val="FFFFFF"/>
                </a:solidFill>
                <a:latin typeface="微软雅黑" pitchFamily="34" charset="-122"/>
                <a:ea typeface="微软雅黑" pitchFamily="34" charset="-122"/>
              </a:rPr>
              <a:t>引用与参考</a:t>
            </a:r>
            <a:endParaRPr lang="zh-CN" altLang="en-US" sz="3200" dirty="0">
              <a:solidFill>
                <a:srgbClr val="FFFFFF"/>
              </a:solidFill>
              <a:latin typeface="微软雅黑" pitchFamily="34" charset="-122"/>
              <a:ea typeface="微软雅黑" pitchFamily="34" charset="-122"/>
            </a:endParaRPr>
          </a:p>
        </p:txBody>
      </p:sp>
      <p:sp>
        <p:nvSpPr>
          <p:cNvPr id="7"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5" name="矩形 14"/>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矩形 15"/>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4.3 </a:t>
            </a:r>
            <a:r>
              <a:rPr lang="zh-CN" altLang="en-US" sz="3200" dirty="0" smtClean="0">
                <a:solidFill>
                  <a:srgbClr val="FFFFFF"/>
                </a:solidFill>
                <a:latin typeface="微软雅黑" pitchFamily="34" charset="-122"/>
                <a:ea typeface="微软雅黑" pitchFamily="34" charset="-122"/>
              </a:rPr>
              <a:t>制作与审核</a:t>
            </a:r>
            <a:endParaRPr lang="zh-CN" altLang="en-US" sz="3200" dirty="0">
              <a:solidFill>
                <a:srgbClr val="FFFFFF"/>
              </a:solidFill>
              <a:latin typeface="微软雅黑" pitchFamily="34" charset="-122"/>
              <a:ea typeface="微软雅黑" pitchFamily="34" charset="-122"/>
            </a:endParaRPr>
          </a:p>
        </p:txBody>
      </p:sp>
      <p:sp>
        <p:nvSpPr>
          <p:cNvPr id="7"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 name="TextBox 8">
            <a:extLst>
              <a:ext uri="{FF2B5EF4-FFF2-40B4-BE49-F238E27FC236}">
                <a16:creationId xmlns="" xmlns:a16="http://schemas.microsoft.com/office/drawing/2014/main" id="{5F391EA9-68BD-4069-8C0B-AFFBC2C48E11}"/>
              </a:ext>
            </a:extLst>
          </p:cNvPr>
          <p:cNvSpPr txBox="1"/>
          <p:nvPr/>
        </p:nvSpPr>
        <p:spPr>
          <a:xfrm>
            <a:off x="3084716" y="2406081"/>
            <a:ext cx="5742042" cy="1938992"/>
          </a:xfrm>
          <a:prstGeom prst="rect">
            <a:avLst/>
          </a:prstGeom>
          <a:noFill/>
        </p:spPr>
        <p:txBody>
          <a:bodyPr wrap="square" rtlCol="0">
            <a:spAutoFit/>
          </a:bodyPr>
          <a:lstStyle/>
          <a:p>
            <a:pPr lvl="0"/>
            <a:r>
              <a:rPr lang="zh-CN" altLang="en-US" sz="2400" dirty="0"/>
              <a:t>张</a:t>
            </a:r>
            <a:r>
              <a:rPr lang="zh-CN" altLang="en-US" sz="2400" dirty="0" smtClean="0"/>
              <a:t>光程</a:t>
            </a:r>
            <a:r>
              <a:rPr lang="en-US" altLang="zh-CN" sz="2400" dirty="0" smtClean="0"/>
              <a:t>88——PPT</a:t>
            </a:r>
            <a:r>
              <a:rPr lang="zh-CN" altLang="en-US" sz="2400" dirty="0" smtClean="0"/>
              <a:t>主要制作</a:t>
            </a:r>
            <a:endParaRPr lang="en-US" altLang="zh-CN" sz="2400" dirty="0"/>
          </a:p>
          <a:p>
            <a:pPr lvl="0">
              <a:spcBef>
                <a:spcPct val="0"/>
              </a:spcBef>
            </a:pPr>
            <a:r>
              <a:rPr lang="zh-CN" altLang="en-US" sz="2400" dirty="0"/>
              <a:t>刘雨霏</a:t>
            </a:r>
            <a:r>
              <a:rPr lang="en-US" altLang="zh-CN" sz="2400" dirty="0" smtClean="0"/>
              <a:t>87——</a:t>
            </a:r>
            <a:r>
              <a:rPr lang="en-US" altLang="zh-CN" sz="2400" dirty="0"/>
              <a:t>PPT</a:t>
            </a:r>
            <a:r>
              <a:rPr lang="zh-CN" altLang="en-US" sz="2400" dirty="0"/>
              <a:t>审核修改</a:t>
            </a:r>
            <a:endParaRPr lang="en-US" altLang="zh-CN" sz="2400" dirty="0"/>
          </a:p>
          <a:p>
            <a:pPr lvl="0"/>
            <a:r>
              <a:rPr lang="zh-CN" altLang="en-US" sz="2400" dirty="0"/>
              <a:t>刘晓倩</a:t>
            </a:r>
            <a:r>
              <a:rPr lang="en-US" altLang="zh-CN" sz="2400" dirty="0" smtClean="0"/>
              <a:t>8</a:t>
            </a:r>
            <a:r>
              <a:rPr lang="en-US" altLang="zh-CN" sz="2400" dirty="0"/>
              <a:t>1</a:t>
            </a:r>
            <a:r>
              <a:rPr lang="en-US" altLang="zh-CN" sz="2400" dirty="0" smtClean="0"/>
              <a:t>——</a:t>
            </a:r>
            <a:r>
              <a:rPr lang="en-US" altLang="zh-CN" sz="2400" dirty="0"/>
              <a:t>PPT</a:t>
            </a:r>
            <a:r>
              <a:rPr lang="zh-CN" altLang="en-US" sz="2400" dirty="0" smtClean="0"/>
              <a:t>审核及提出修改意见</a:t>
            </a:r>
            <a:endParaRPr lang="en-US" altLang="zh-CN" sz="2400" dirty="0"/>
          </a:p>
          <a:p>
            <a:r>
              <a:rPr lang="zh-CN" altLang="en-US" sz="2400" dirty="0"/>
              <a:t>胡方正</a:t>
            </a:r>
            <a:r>
              <a:rPr lang="en-US" altLang="zh-CN" sz="2400" dirty="0" smtClean="0"/>
              <a:t>8</a:t>
            </a:r>
            <a:r>
              <a:rPr lang="en-US" altLang="zh-CN" sz="2400" dirty="0"/>
              <a:t>2</a:t>
            </a:r>
            <a:r>
              <a:rPr lang="en-US" altLang="zh-CN" sz="2400" dirty="0" smtClean="0"/>
              <a:t>——</a:t>
            </a:r>
            <a:r>
              <a:rPr lang="en-US" altLang="zh-CN" sz="2400" dirty="0"/>
              <a:t>PPT</a:t>
            </a:r>
            <a:r>
              <a:rPr lang="zh-CN" altLang="en-US" sz="2400" dirty="0"/>
              <a:t>审核及提出修改</a:t>
            </a:r>
            <a:r>
              <a:rPr lang="zh-CN" altLang="en-US" sz="2400" dirty="0" smtClean="0"/>
              <a:t>意见</a:t>
            </a:r>
            <a:endParaRPr lang="en-US" altLang="zh-CN" sz="2400" dirty="0"/>
          </a:p>
          <a:p>
            <a:pPr lvl="0"/>
            <a:r>
              <a:rPr lang="zh-CN" altLang="en-US" sz="2400" dirty="0" smtClean="0"/>
              <a:t>杨智麟</a:t>
            </a:r>
            <a:r>
              <a:rPr lang="en-US" altLang="zh-CN" sz="2400" dirty="0" smtClean="0"/>
              <a:t>83——PPT</a:t>
            </a:r>
            <a:r>
              <a:rPr lang="zh-CN" altLang="en-US" sz="2400" dirty="0"/>
              <a:t>审核及提出修改</a:t>
            </a:r>
            <a:r>
              <a:rPr lang="zh-CN" altLang="en-US" sz="2400" dirty="0" smtClean="0"/>
              <a:t>意见</a:t>
            </a:r>
            <a:endParaRPr lang="zh-CN" altLang="en-US" sz="2400" dirty="0"/>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矩形 11"/>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extLst>
      <p:ext uri="{BB962C8B-B14F-4D97-AF65-F5344CB8AC3E}">
        <p14:creationId xmlns:p14="http://schemas.microsoft.com/office/powerpoint/2010/main" val="62051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863" y="6602413"/>
            <a:ext cx="735013" cy="23971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模板：</a:t>
            </a:r>
            <a:r>
              <a:rPr lang="en-US" altLang="zh-CN" sz="100" kern="0" dirty="0">
                <a:solidFill>
                  <a:sysClr val="window" lastClr="FFFFFF"/>
                </a:solidFill>
                <a:latin typeface="Calibri"/>
                <a:ea typeface="宋体"/>
              </a:rPr>
              <a:t>www.1ppt.com/moban/                  PPT</a:t>
            </a:r>
            <a:r>
              <a:rPr lang="zh-CN" altLang="en-US" sz="100" kern="0" dirty="0">
                <a:solidFill>
                  <a:sysClr val="window" lastClr="FFFFFF"/>
                </a:solidFill>
                <a:latin typeface="Calibri"/>
                <a:ea typeface="宋体"/>
              </a:rPr>
              <a:t>素材：</a:t>
            </a:r>
            <a:r>
              <a:rPr lang="en-US" altLang="zh-CN" sz="100" kern="0" dirty="0">
                <a:solidFill>
                  <a:sysClr val="window" lastClr="FFFFFF"/>
                </a:solidFill>
                <a:latin typeface="Calibri"/>
                <a:ea typeface="宋体"/>
              </a:rPr>
              <a:t>www.1ppt.com/sucai/</a:t>
            </a:r>
          </a:p>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背景：</a:t>
            </a:r>
            <a:r>
              <a:rPr lang="en-US" altLang="zh-CN" sz="100" kern="0" dirty="0">
                <a:solidFill>
                  <a:sysClr val="window" lastClr="FFFFFF"/>
                </a:solidFill>
                <a:latin typeface="Calibri"/>
                <a:ea typeface="宋体"/>
              </a:rPr>
              <a:t>www.1ppt.com/beijing/                   PPT</a:t>
            </a:r>
            <a:r>
              <a:rPr lang="zh-CN" altLang="en-US" sz="100" kern="0" dirty="0">
                <a:solidFill>
                  <a:sysClr val="window" lastClr="FFFFFF"/>
                </a:solidFill>
                <a:latin typeface="Calibri"/>
                <a:ea typeface="宋体"/>
              </a:rPr>
              <a:t>图表：</a:t>
            </a:r>
            <a:r>
              <a:rPr lang="en-US" altLang="zh-CN" sz="100" kern="0" dirty="0">
                <a:solidFill>
                  <a:sysClr val="window" lastClr="FFFFFF"/>
                </a:solidFill>
                <a:latin typeface="Calibri"/>
                <a:ea typeface="宋体"/>
              </a:rPr>
              <a:t>www.1ppt.com/tubiao/      </a:t>
            </a:r>
          </a:p>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下载：</a:t>
            </a:r>
            <a:r>
              <a:rPr lang="en-US" altLang="zh-CN" sz="100" kern="0" dirty="0">
                <a:solidFill>
                  <a:sysClr val="window" lastClr="FFFFFF"/>
                </a:solidFill>
                <a:latin typeface="Calibri"/>
                <a:ea typeface="宋体"/>
              </a:rPr>
              <a:t>www.1ppt.com/xiazai/                     PPT</a:t>
            </a:r>
            <a:r>
              <a:rPr lang="zh-CN" altLang="en-US" sz="100" kern="0" dirty="0">
                <a:solidFill>
                  <a:sysClr val="window" lastClr="FFFFFF"/>
                </a:solidFill>
                <a:latin typeface="Calibri"/>
                <a:ea typeface="宋体"/>
              </a:rPr>
              <a:t>教程： </a:t>
            </a:r>
            <a:r>
              <a:rPr lang="en-US" altLang="zh-CN" sz="100" kern="0" dirty="0">
                <a:solidFill>
                  <a:sysClr val="window" lastClr="FFFFFF"/>
                </a:solidFill>
                <a:latin typeface="Calibri"/>
                <a:ea typeface="宋体"/>
              </a:rPr>
              <a:t>www.1ppt.com/powerpoint/      </a:t>
            </a:r>
          </a:p>
          <a:p>
            <a:pPr eaLnBrk="1" fontAlgn="auto" hangingPunct="1">
              <a:spcBef>
                <a:spcPts val="0"/>
              </a:spcBef>
              <a:spcAft>
                <a:spcPts val="0"/>
              </a:spcAft>
              <a:defRPr/>
            </a:pPr>
            <a:r>
              <a:rPr lang="zh-CN" altLang="en-US" sz="100" kern="0" dirty="0">
                <a:solidFill>
                  <a:sysClr val="window" lastClr="FFFFFF"/>
                </a:solidFill>
                <a:latin typeface="Calibri"/>
                <a:ea typeface="宋体"/>
              </a:rPr>
              <a:t>资料下载：</a:t>
            </a:r>
            <a:r>
              <a:rPr lang="en-US" altLang="zh-CN" sz="100" kern="0" dirty="0">
                <a:solidFill>
                  <a:sysClr val="window" lastClr="FFFFFF"/>
                </a:solidFill>
                <a:latin typeface="Calibri"/>
                <a:ea typeface="宋体"/>
              </a:rPr>
              <a:t>www.1ppt.com/ziliao/                   </a:t>
            </a:r>
            <a:r>
              <a:rPr lang="zh-CN" altLang="en-US" sz="100" kern="0" dirty="0">
                <a:solidFill>
                  <a:sysClr val="window" lastClr="FFFFFF"/>
                </a:solidFill>
                <a:latin typeface="Calibri"/>
                <a:ea typeface="宋体"/>
              </a:rPr>
              <a:t>范文下载：</a:t>
            </a:r>
            <a:r>
              <a:rPr lang="en-US" altLang="zh-CN" sz="100" kern="0" dirty="0">
                <a:solidFill>
                  <a:sysClr val="window" lastClr="FFFFFF"/>
                </a:solidFill>
                <a:latin typeface="Calibri"/>
                <a:ea typeface="宋体"/>
              </a:rPr>
              <a:t>www.1ppt.com/fanwen/             </a:t>
            </a:r>
          </a:p>
          <a:p>
            <a:pPr eaLnBrk="1" fontAlgn="auto" hangingPunct="1">
              <a:spcBef>
                <a:spcPts val="0"/>
              </a:spcBef>
              <a:spcAft>
                <a:spcPts val="0"/>
              </a:spcAft>
              <a:defRPr/>
            </a:pPr>
            <a:r>
              <a:rPr lang="zh-CN" altLang="en-US" sz="100" kern="0" dirty="0">
                <a:solidFill>
                  <a:sysClr val="window" lastClr="FFFFFF"/>
                </a:solidFill>
                <a:latin typeface="Calibri"/>
                <a:ea typeface="宋体"/>
              </a:rPr>
              <a:t>试卷下载：</a:t>
            </a:r>
            <a:r>
              <a:rPr lang="en-US" altLang="zh-CN" sz="100" kern="0" dirty="0">
                <a:solidFill>
                  <a:sysClr val="window" lastClr="FFFFFF"/>
                </a:solidFill>
                <a:latin typeface="Calibri"/>
                <a:ea typeface="宋体"/>
              </a:rPr>
              <a:t>www.1ppt.com/shiti/                     </a:t>
            </a:r>
            <a:r>
              <a:rPr lang="zh-CN" altLang="en-US" sz="100" kern="0" dirty="0">
                <a:solidFill>
                  <a:sysClr val="window" lastClr="FFFFFF"/>
                </a:solidFill>
                <a:latin typeface="Calibri"/>
                <a:ea typeface="宋体"/>
              </a:rPr>
              <a:t>教案下载：</a:t>
            </a:r>
            <a:r>
              <a:rPr lang="en-US" altLang="zh-CN" sz="100" kern="0" dirty="0">
                <a:solidFill>
                  <a:sysClr val="window" lastClr="FFFFFF"/>
                </a:solidFill>
                <a:latin typeface="Calibri"/>
                <a:ea typeface="宋体"/>
              </a:rPr>
              <a:t>www.1ppt.com/jiaoan/               </a:t>
            </a:r>
          </a:p>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论坛：</a:t>
            </a:r>
            <a:r>
              <a:rPr lang="en-US" altLang="zh-CN" sz="100" kern="0" dirty="0">
                <a:solidFill>
                  <a:sysClr val="window" lastClr="FFFFFF"/>
                </a:solidFill>
                <a:latin typeface="Calibri"/>
                <a:ea typeface="宋体"/>
              </a:rPr>
              <a:t>www.1ppt.cn                                     PPT</a:t>
            </a:r>
            <a:r>
              <a:rPr lang="zh-CN" altLang="en-US" sz="100" kern="0" dirty="0">
                <a:solidFill>
                  <a:sysClr val="window" lastClr="FFFFFF"/>
                </a:solidFill>
                <a:latin typeface="Calibri"/>
                <a:ea typeface="宋体"/>
              </a:rPr>
              <a:t>课件：</a:t>
            </a:r>
            <a:r>
              <a:rPr lang="en-US" altLang="zh-CN" sz="100" kern="0" dirty="0">
                <a:solidFill>
                  <a:sysClr val="window" lastClr="FFFFFF"/>
                </a:solidFill>
                <a:latin typeface="Calibri"/>
                <a:ea typeface="宋体"/>
              </a:rPr>
              <a:t>www.1ppt.com/kejian/ </a:t>
            </a:r>
          </a:p>
          <a:p>
            <a:pPr eaLnBrk="1" fontAlgn="auto" hangingPunct="1">
              <a:spcBef>
                <a:spcPts val="0"/>
              </a:spcBef>
              <a:spcAft>
                <a:spcPts val="0"/>
              </a:spcAft>
              <a:defRPr/>
            </a:pPr>
            <a:r>
              <a:rPr lang="zh-CN" altLang="en-US" sz="100" kern="0" dirty="0">
                <a:solidFill>
                  <a:sysClr val="window" lastClr="FFFFFF"/>
                </a:solidFill>
                <a:latin typeface="Calibri"/>
                <a:ea typeface="宋体"/>
              </a:rPr>
              <a:t>语文课件：</a:t>
            </a:r>
            <a:r>
              <a:rPr lang="en-US" altLang="zh-CN" sz="100" kern="0" dirty="0">
                <a:solidFill>
                  <a:sysClr val="window" lastClr="FFFFFF"/>
                </a:solidFill>
                <a:latin typeface="Calibri"/>
                <a:ea typeface="宋体"/>
              </a:rPr>
              <a:t>www.1ppt.com/kejian/yuwen/    </a:t>
            </a:r>
            <a:r>
              <a:rPr lang="zh-CN" altLang="en-US" sz="100" kern="0" dirty="0">
                <a:solidFill>
                  <a:sysClr val="window" lastClr="FFFFFF"/>
                </a:solidFill>
                <a:latin typeface="Calibri"/>
                <a:ea typeface="宋体"/>
              </a:rPr>
              <a:t>数学课件：</a:t>
            </a:r>
            <a:r>
              <a:rPr lang="en-US" altLang="zh-CN" sz="100" kern="0" dirty="0">
                <a:solidFill>
                  <a:sysClr val="window" lastClr="FFFFFF"/>
                </a:solidFill>
                <a:latin typeface="Calibri"/>
                <a:ea typeface="宋体"/>
              </a:rPr>
              <a:t>www.1ppt.com/kejian/shuxue/ </a:t>
            </a:r>
          </a:p>
          <a:p>
            <a:pPr eaLnBrk="1" fontAlgn="auto" hangingPunct="1">
              <a:spcBef>
                <a:spcPts val="0"/>
              </a:spcBef>
              <a:spcAft>
                <a:spcPts val="0"/>
              </a:spcAft>
              <a:defRPr/>
            </a:pPr>
            <a:r>
              <a:rPr lang="zh-CN" altLang="en-US" sz="100" kern="0" dirty="0">
                <a:solidFill>
                  <a:sysClr val="window" lastClr="FFFFFF"/>
                </a:solidFill>
                <a:latin typeface="Calibri"/>
                <a:ea typeface="宋体"/>
              </a:rPr>
              <a:t>英语课件：</a:t>
            </a:r>
            <a:r>
              <a:rPr lang="en-US" altLang="zh-CN" sz="100" kern="0" dirty="0">
                <a:solidFill>
                  <a:sysClr val="window" lastClr="FFFFFF"/>
                </a:solidFill>
                <a:latin typeface="Calibri"/>
                <a:ea typeface="宋体"/>
              </a:rPr>
              <a:t>www.1ppt.com/kejian/yingyu/    </a:t>
            </a:r>
            <a:r>
              <a:rPr lang="zh-CN" altLang="en-US" sz="100" kern="0" dirty="0">
                <a:solidFill>
                  <a:sysClr val="window" lastClr="FFFFFF"/>
                </a:solidFill>
                <a:latin typeface="Calibri"/>
                <a:ea typeface="宋体"/>
              </a:rPr>
              <a:t>美术课件：</a:t>
            </a:r>
            <a:r>
              <a:rPr lang="en-US" altLang="zh-CN" sz="100" kern="0" dirty="0">
                <a:solidFill>
                  <a:sysClr val="window" lastClr="FFFFFF"/>
                </a:solidFill>
                <a:latin typeface="Calibri"/>
                <a:ea typeface="宋体"/>
              </a:rPr>
              <a:t>www.1ppt.com/kejian/meishu/ </a:t>
            </a:r>
          </a:p>
          <a:p>
            <a:pPr eaLnBrk="1" fontAlgn="auto" hangingPunct="1">
              <a:spcBef>
                <a:spcPts val="0"/>
              </a:spcBef>
              <a:spcAft>
                <a:spcPts val="0"/>
              </a:spcAft>
              <a:defRPr/>
            </a:pPr>
            <a:r>
              <a:rPr lang="zh-CN" altLang="en-US" sz="100" kern="0" dirty="0">
                <a:solidFill>
                  <a:sysClr val="window" lastClr="FFFFFF"/>
                </a:solidFill>
                <a:latin typeface="Calibri"/>
                <a:ea typeface="宋体"/>
              </a:rPr>
              <a:t>科学课件：</a:t>
            </a:r>
            <a:r>
              <a:rPr lang="en-US" altLang="zh-CN" sz="100" kern="0" dirty="0">
                <a:solidFill>
                  <a:sysClr val="window" lastClr="FFFFFF"/>
                </a:solidFill>
                <a:latin typeface="Calibri"/>
                <a:ea typeface="宋体"/>
              </a:rPr>
              <a:t>www.1ppt.com/kejian/kexue/     </a:t>
            </a:r>
            <a:r>
              <a:rPr lang="zh-CN" altLang="en-US" sz="100" kern="0" dirty="0">
                <a:solidFill>
                  <a:sysClr val="window" lastClr="FFFFFF"/>
                </a:solidFill>
                <a:latin typeface="Calibri"/>
                <a:ea typeface="宋体"/>
              </a:rPr>
              <a:t>物理课件：</a:t>
            </a:r>
            <a:r>
              <a:rPr lang="en-US" altLang="zh-CN" sz="100" kern="0" dirty="0">
                <a:solidFill>
                  <a:sysClr val="window" lastClr="FFFFFF"/>
                </a:solidFill>
                <a:latin typeface="Calibri"/>
                <a:ea typeface="宋体"/>
              </a:rPr>
              <a:t>www.1ppt.com/kejian/wuli/ </a:t>
            </a:r>
          </a:p>
          <a:p>
            <a:pPr eaLnBrk="1" fontAlgn="auto" hangingPunct="1">
              <a:spcBef>
                <a:spcPts val="0"/>
              </a:spcBef>
              <a:spcAft>
                <a:spcPts val="0"/>
              </a:spcAft>
              <a:defRPr/>
            </a:pPr>
            <a:r>
              <a:rPr lang="zh-CN" altLang="en-US" sz="100" kern="0" dirty="0">
                <a:solidFill>
                  <a:sysClr val="window" lastClr="FFFFFF"/>
                </a:solidFill>
                <a:latin typeface="Calibri"/>
                <a:ea typeface="宋体"/>
              </a:rPr>
              <a:t>化学课件：</a:t>
            </a:r>
            <a:r>
              <a:rPr lang="en-US" altLang="zh-CN" sz="100" kern="0" dirty="0">
                <a:solidFill>
                  <a:sysClr val="window" lastClr="FFFFFF"/>
                </a:solidFill>
                <a:latin typeface="Calibri"/>
                <a:ea typeface="宋体"/>
              </a:rPr>
              <a:t>www.1ppt.com/kejian/huaxue/  </a:t>
            </a:r>
            <a:r>
              <a:rPr lang="zh-CN" altLang="en-US" sz="100" kern="0" dirty="0">
                <a:solidFill>
                  <a:sysClr val="window" lastClr="FFFFFF"/>
                </a:solidFill>
                <a:latin typeface="Calibri"/>
                <a:ea typeface="宋体"/>
              </a:rPr>
              <a:t>生物课件：</a:t>
            </a:r>
            <a:r>
              <a:rPr lang="en-US" altLang="zh-CN" sz="100" kern="0" dirty="0">
                <a:solidFill>
                  <a:sysClr val="window" lastClr="FFFFFF"/>
                </a:solidFill>
                <a:latin typeface="Calibri"/>
                <a:ea typeface="宋体"/>
              </a:rPr>
              <a:t>www.1ppt.com/kejian/shengwu/ </a:t>
            </a:r>
          </a:p>
          <a:p>
            <a:pPr eaLnBrk="1" fontAlgn="auto" hangingPunct="1">
              <a:spcBef>
                <a:spcPts val="0"/>
              </a:spcBef>
              <a:spcAft>
                <a:spcPts val="0"/>
              </a:spcAft>
              <a:defRPr/>
            </a:pPr>
            <a:r>
              <a:rPr lang="zh-CN" altLang="en-US" sz="100" kern="0" dirty="0">
                <a:solidFill>
                  <a:sysClr val="window" lastClr="FFFFFF"/>
                </a:solidFill>
                <a:latin typeface="Calibri"/>
                <a:ea typeface="宋体"/>
              </a:rPr>
              <a:t>地理课件：</a:t>
            </a:r>
            <a:r>
              <a:rPr lang="en-US" altLang="zh-CN" sz="100" kern="0" dirty="0">
                <a:solidFill>
                  <a:sysClr val="window" lastClr="FFFFFF"/>
                </a:solidFill>
                <a:latin typeface="Calibri"/>
                <a:ea typeface="宋体"/>
              </a:rPr>
              <a:t>www.1ppt.com/kejian/dili/          </a:t>
            </a:r>
            <a:r>
              <a:rPr lang="zh-CN" altLang="en-US" sz="100" kern="0" dirty="0">
                <a:solidFill>
                  <a:sysClr val="window" lastClr="FFFFFF"/>
                </a:solidFill>
                <a:latin typeface="Calibri"/>
                <a:ea typeface="宋体"/>
              </a:rPr>
              <a:t>历史课件：</a:t>
            </a:r>
            <a:r>
              <a:rPr lang="en-US" altLang="zh-CN" sz="100" kern="0" dirty="0">
                <a:solidFill>
                  <a:sysClr val="window" lastClr="FFFFFF"/>
                </a:solidFill>
                <a:latin typeface="Calibri"/>
                <a:ea typeface="宋体"/>
              </a:rPr>
              <a:t>www.1ppt.com/kejian/lishi/        </a:t>
            </a:r>
          </a:p>
        </p:txBody>
      </p:sp>
      <p:sp>
        <p:nvSpPr>
          <p:cNvPr id="10242" name="矩形 4"/>
          <p:cNvSpPr>
            <a:spLocks noChangeArrowheads="1"/>
          </p:cNvSpPr>
          <p:nvPr/>
        </p:nvSpPr>
        <p:spPr bwMode="auto">
          <a:xfrm>
            <a:off x="6096000" y="2549525"/>
            <a:ext cx="739775" cy="711200"/>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243" name="矩形 6"/>
          <p:cNvSpPr>
            <a:spLocks noChangeArrowheads="1"/>
          </p:cNvSpPr>
          <p:nvPr/>
        </p:nvSpPr>
        <p:spPr bwMode="auto">
          <a:xfrm rot="5400000">
            <a:off x="6269037" y="2705101"/>
            <a:ext cx="392113" cy="4111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244" name="任意多边形 9"/>
          <p:cNvSpPr>
            <a:spLocks/>
          </p:cNvSpPr>
          <p:nvPr/>
        </p:nvSpPr>
        <p:spPr bwMode="auto">
          <a:xfrm>
            <a:off x="-15875" y="5367338"/>
            <a:ext cx="12209463" cy="1477962"/>
          </a:xfrm>
          <a:custGeom>
            <a:avLst/>
            <a:gdLst>
              <a:gd name="T0" fmla="*/ 2308 w 12227726"/>
              <a:gd name="T1" fmla="*/ 0 h 1478071"/>
              <a:gd name="T2" fmla="*/ 12136684 w 12227726"/>
              <a:gd name="T3" fmla="*/ 1477526 h 1478071"/>
              <a:gd name="T4" fmla="*/ 0 w 12227726"/>
              <a:gd name="T5" fmla="*/ 429102 h 1478071"/>
              <a:gd name="T6" fmla="*/ 2308 w 12227726"/>
              <a:gd name="T7" fmla="*/ 0 h 1478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27726" h="1478071">
                <a:moveTo>
                  <a:pt x="2323" y="0"/>
                </a:moveTo>
                <a:lnTo>
                  <a:pt x="12227726" y="1478071"/>
                </a:lnTo>
                <a:lnTo>
                  <a:pt x="0" y="429262"/>
                </a:lnTo>
                <a:cubicBezTo>
                  <a:pt x="774" y="286175"/>
                  <a:pt x="1549" y="143087"/>
                  <a:pt x="2323"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5" name="任意多边形 10"/>
          <p:cNvSpPr>
            <a:spLocks/>
          </p:cNvSpPr>
          <p:nvPr/>
        </p:nvSpPr>
        <p:spPr bwMode="auto">
          <a:xfrm>
            <a:off x="-38100" y="5794375"/>
            <a:ext cx="12239625" cy="1057275"/>
          </a:xfrm>
          <a:custGeom>
            <a:avLst/>
            <a:gdLst>
              <a:gd name="T0" fmla="*/ 12225215 w 12243230"/>
              <a:gd name="T1" fmla="*/ 1060083 h 1056574"/>
              <a:gd name="T2" fmla="*/ 5687 w 12243230"/>
              <a:gd name="T3" fmla="*/ 0 h 1056574"/>
              <a:gd name="T4" fmla="*/ 0 w 12243230"/>
              <a:gd name="T5" fmla="*/ 238498 h 1056574"/>
              <a:gd name="T6" fmla="*/ 12225215 w 12243230"/>
              <a:gd name="T7" fmla="*/ 1060083 h 10565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3230" h="1056574">
                <a:moveTo>
                  <a:pt x="12243230" y="1056574"/>
                </a:moveTo>
                <a:lnTo>
                  <a:pt x="5697" y="0"/>
                </a:lnTo>
                <a:lnTo>
                  <a:pt x="0" y="237708"/>
                </a:lnTo>
                <a:lnTo>
                  <a:pt x="12243230" y="1056574"/>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6" name="任意多边形 11"/>
          <p:cNvSpPr>
            <a:spLocks/>
          </p:cNvSpPr>
          <p:nvPr/>
        </p:nvSpPr>
        <p:spPr bwMode="auto">
          <a:xfrm>
            <a:off x="-42863" y="6045200"/>
            <a:ext cx="12244388" cy="811213"/>
          </a:xfrm>
          <a:custGeom>
            <a:avLst/>
            <a:gdLst>
              <a:gd name="T0" fmla="*/ 12226257 w 12248925"/>
              <a:gd name="T1" fmla="*/ 812413 h 810913"/>
              <a:gd name="T2" fmla="*/ 10185 w 12248925"/>
              <a:gd name="T3" fmla="*/ 0 h 810913"/>
              <a:gd name="T4" fmla="*/ 0 w 12248925"/>
              <a:gd name="T5" fmla="*/ 273458 h 810913"/>
              <a:gd name="T6" fmla="*/ 12226257 w 12248925"/>
              <a:gd name="T7" fmla="*/ 812413 h 8109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8925" h="810913">
                <a:moveTo>
                  <a:pt x="12248925" y="810913"/>
                </a:moveTo>
                <a:lnTo>
                  <a:pt x="10205" y="0"/>
                </a:lnTo>
                <a:lnTo>
                  <a:pt x="0" y="272953"/>
                </a:lnTo>
                <a:lnTo>
                  <a:pt x="12248925" y="8109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7" name="任意多边形 13"/>
          <p:cNvSpPr>
            <a:spLocks/>
          </p:cNvSpPr>
          <p:nvPr/>
        </p:nvSpPr>
        <p:spPr bwMode="auto">
          <a:xfrm>
            <a:off x="-93663" y="6324600"/>
            <a:ext cx="11939588" cy="554038"/>
          </a:xfrm>
          <a:custGeom>
            <a:avLst/>
            <a:gdLst>
              <a:gd name="T0" fmla="*/ 36349 w 11945233"/>
              <a:gd name="T1" fmla="*/ 0 h 553863"/>
              <a:gd name="T2" fmla="*/ 11917035 w 11945233"/>
              <a:gd name="T3" fmla="*/ 527399 h 553863"/>
              <a:gd name="T4" fmla="*/ 0 w 11945233"/>
              <a:gd name="T5" fmla="*/ 554738 h 553863"/>
              <a:gd name="T6" fmla="*/ 36349 w 11945233"/>
              <a:gd name="T7" fmla="*/ 0 h 5538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45233" h="553863">
                <a:moveTo>
                  <a:pt x="36434" y="0"/>
                </a:moveTo>
                <a:lnTo>
                  <a:pt x="11945233" y="526567"/>
                </a:lnTo>
                <a:lnTo>
                  <a:pt x="0" y="553863"/>
                </a:lnTo>
                <a:lnTo>
                  <a:pt x="36434" y="0"/>
                </a:lnTo>
                <a:close/>
              </a:path>
            </a:pathLst>
          </a:custGeom>
          <a:solidFill>
            <a:srgbClr val="FF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8" name="矩形 14"/>
          <p:cNvSpPr>
            <a:spLocks noChangeArrowheads="1"/>
          </p:cNvSpPr>
          <p:nvPr/>
        </p:nvSpPr>
        <p:spPr bwMode="auto">
          <a:xfrm>
            <a:off x="6096000" y="3257550"/>
            <a:ext cx="4008438" cy="679450"/>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5400" dirty="0">
                <a:solidFill>
                  <a:srgbClr val="FFFFFF"/>
                </a:solidFill>
                <a:latin typeface="蒙纳简电脑体"/>
                <a:ea typeface="蒙纳简电脑体"/>
                <a:cs typeface="蒙纳简电脑体"/>
              </a:rPr>
              <a:t>THE END</a:t>
            </a:r>
            <a:endParaRPr lang="zh-CN" altLang="en-US" sz="5400" dirty="0">
              <a:solidFill>
                <a:srgbClr val="FFFFFF"/>
              </a:solidFill>
              <a:latin typeface="蒙纳简电脑体"/>
              <a:ea typeface="蒙纳简电脑体"/>
              <a:cs typeface="蒙纳简电脑体"/>
            </a:endParaRPr>
          </a:p>
        </p:txBody>
      </p:sp>
      <p:sp>
        <p:nvSpPr>
          <p:cNvPr id="10249" name="矩形 7"/>
          <p:cNvSpPr>
            <a:spLocks noChangeArrowheads="1"/>
          </p:cNvSpPr>
          <p:nvPr/>
        </p:nvSpPr>
        <p:spPr bwMode="auto">
          <a:xfrm>
            <a:off x="9125339" y="5359400"/>
            <a:ext cx="2645666" cy="6858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zh-CN" altLang="en-US" sz="3200" dirty="0" smtClean="0">
                <a:solidFill>
                  <a:srgbClr val="FD7F1A"/>
                </a:solidFill>
                <a:latin typeface="微软雅黑" pitchFamily="34" charset="-122"/>
                <a:ea typeface="微软雅黑" pitchFamily="34" charset="-122"/>
              </a:rPr>
              <a:t>汇报人：</a:t>
            </a:r>
            <a:r>
              <a:rPr lang="en-US" altLang="zh-CN" sz="3200" dirty="0" smtClean="0">
                <a:solidFill>
                  <a:srgbClr val="FD7F1A"/>
                </a:solidFill>
                <a:latin typeface="微软雅黑" pitchFamily="34" charset="-122"/>
                <a:ea typeface="微软雅黑" pitchFamily="34" charset="-122"/>
              </a:rPr>
              <a:t>G02</a:t>
            </a:r>
            <a:endParaRPr lang="zh-CN" altLang="en-US" sz="3200" dirty="0">
              <a:solidFill>
                <a:srgbClr val="FD7F1A"/>
              </a:solidFill>
              <a:latin typeface="微软雅黑" pitchFamily="34" charset="-122"/>
              <a:ea typeface="微软雅黑" pitchFamily="34" charset="-122"/>
            </a:endParaRPr>
          </a:p>
        </p:txBody>
      </p:sp>
      <p:sp>
        <p:nvSpPr>
          <p:cNvPr id="10250" name="矩形 3"/>
          <p:cNvSpPr>
            <a:spLocks noChangeArrowheads="1"/>
          </p:cNvSpPr>
          <p:nvPr/>
        </p:nvSpPr>
        <p:spPr bwMode="auto">
          <a:xfrm>
            <a:off x="2087563" y="2549525"/>
            <a:ext cx="4008437" cy="704850"/>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5400">
                <a:solidFill>
                  <a:srgbClr val="FFFFFF"/>
                </a:solidFill>
                <a:latin typeface="蒙纳简电脑体"/>
                <a:ea typeface="蒙纳简电脑体"/>
                <a:cs typeface="蒙纳简电脑体"/>
              </a:rPr>
              <a:t>THANKS</a:t>
            </a:r>
            <a:endParaRPr lang="zh-CN" altLang="en-US" sz="5400">
              <a:solidFill>
                <a:srgbClr val="FFFFFF"/>
              </a:solidFill>
              <a:latin typeface="蒙纳简电脑体"/>
              <a:ea typeface="蒙纳简电脑体"/>
              <a:cs typeface="蒙纳简电脑体"/>
            </a:endParaRPr>
          </a:p>
        </p:txBody>
      </p:sp>
      <p:sp>
        <p:nvSpPr>
          <p:cNvPr id="14" name="矩形 13"/>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矩形 14"/>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250" fill="hold"/>
                                        <p:tgtEl>
                                          <p:spTgt spid="10244"/>
                                        </p:tgtEl>
                                        <p:attrNameLst>
                                          <p:attrName>ppt_x</p:attrName>
                                        </p:attrNameLst>
                                      </p:cBhvr>
                                      <p:tavLst>
                                        <p:tav tm="0">
                                          <p:val>
                                            <p:strVal val="1+#ppt_w/2"/>
                                          </p:val>
                                        </p:tav>
                                        <p:tav tm="100000">
                                          <p:val>
                                            <p:strVal val="#ppt_x"/>
                                          </p:val>
                                        </p:tav>
                                      </p:tavLst>
                                    </p:anim>
                                    <p:anim calcmode="lin" valueType="num">
                                      <p:cBhvr additive="base">
                                        <p:cTn id="8" dur="250" fill="hold"/>
                                        <p:tgtEl>
                                          <p:spTgt spid="102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6" fill="hold" grpId="0" nodeType="afterEffect">
                                  <p:stCondLst>
                                    <p:cond delay="0"/>
                                  </p:stCondLst>
                                  <p:childTnLst>
                                    <p:set>
                                      <p:cBhvr>
                                        <p:cTn id="11" dur="1" fill="hold">
                                          <p:stCondLst>
                                            <p:cond delay="0"/>
                                          </p:stCondLst>
                                        </p:cTn>
                                        <p:tgtEl>
                                          <p:spTgt spid="10245"/>
                                        </p:tgtEl>
                                        <p:attrNameLst>
                                          <p:attrName>style.visibility</p:attrName>
                                        </p:attrNameLst>
                                      </p:cBhvr>
                                      <p:to>
                                        <p:strVal val="visible"/>
                                      </p:to>
                                    </p:set>
                                    <p:anim calcmode="lin" valueType="num">
                                      <p:cBhvr additive="base">
                                        <p:cTn id="12" dur="250" fill="hold"/>
                                        <p:tgtEl>
                                          <p:spTgt spid="10245"/>
                                        </p:tgtEl>
                                        <p:attrNameLst>
                                          <p:attrName>ppt_x</p:attrName>
                                        </p:attrNameLst>
                                      </p:cBhvr>
                                      <p:tavLst>
                                        <p:tav tm="0">
                                          <p:val>
                                            <p:strVal val="1+#ppt_w/2"/>
                                          </p:val>
                                        </p:tav>
                                        <p:tav tm="100000">
                                          <p:val>
                                            <p:strVal val="#ppt_x"/>
                                          </p:val>
                                        </p:tav>
                                      </p:tavLst>
                                    </p:anim>
                                    <p:anim calcmode="lin" valueType="num">
                                      <p:cBhvr additive="base">
                                        <p:cTn id="13" dur="250" fill="hold"/>
                                        <p:tgtEl>
                                          <p:spTgt spid="1024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10246"/>
                                        </p:tgtEl>
                                        <p:attrNameLst>
                                          <p:attrName>style.visibility</p:attrName>
                                        </p:attrNameLst>
                                      </p:cBhvr>
                                      <p:to>
                                        <p:strVal val="visible"/>
                                      </p:to>
                                    </p:set>
                                    <p:anim calcmode="lin" valueType="num">
                                      <p:cBhvr additive="base">
                                        <p:cTn id="17" dur="250" fill="hold"/>
                                        <p:tgtEl>
                                          <p:spTgt spid="10246"/>
                                        </p:tgtEl>
                                        <p:attrNameLst>
                                          <p:attrName>ppt_x</p:attrName>
                                        </p:attrNameLst>
                                      </p:cBhvr>
                                      <p:tavLst>
                                        <p:tav tm="0">
                                          <p:val>
                                            <p:strVal val="1+#ppt_w/2"/>
                                          </p:val>
                                        </p:tav>
                                        <p:tav tm="100000">
                                          <p:val>
                                            <p:strVal val="#ppt_x"/>
                                          </p:val>
                                        </p:tav>
                                      </p:tavLst>
                                    </p:anim>
                                    <p:anim calcmode="lin" valueType="num">
                                      <p:cBhvr additive="base">
                                        <p:cTn id="18" dur="250" fill="hold"/>
                                        <p:tgtEl>
                                          <p:spTgt spid="1024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6" fill="hold" grpId="0" nodeType="afterEffect">
                                  <p:stCondLst>
                                    <p:cond delay="0"/>
                                  </p:stCondLst>
                                  <p:childTnLst>
                                    <p:set>
                                      <p:cBhvr>
                                        <p:cTn id="21" dur="1" fill="hold">
                                          <p:stCondLst>
                                            <p:cond delay="0"/>
                                          </p:stCondLst>
                                        </p:cTn>
                                        <p:tgtEl>
                                          <p:spTgt spid="10247"/>
                                        </p:tgtEl>
                                        <p:attrNameLst>
                                          <p:attrName>style.visibility</p:attrName>
                                        </p:attrNameLst>
                                      </p:cBhvr>
                                      <p:to>
                                        <p:strVal val="visible"/>
                                      </p:to>
                                    </p:set>
                                    <p:anim calcmode="lin" valueType="num">
                                      <p:cBhvr additive="base">
                                        <p:cTn id="22" dur="250" fill="hold"/>
                                        <p:tgtEl>
                                          <p:spTgt spid="10247"/>
                                        </p:tgtEl>
                                        <p:attrNameLst>
                                          <p:attrName>ppt_x</p:attrName>
                                        </p:attrNameLst>
                                      </p:cBhvr>
                                      <p:tavLst>
                                        <p:tav tm="0">
                                          <p:val>
                                            <p:strVal val="1+#ppt_w/2"/>
                                          </p:val>
                                        </p:tav>
                                        <p:tav tm="100000">
                                          <p:val>
                                            <p:strVal val="#ppt_x"/>
                                          </p:val>
                                        </p:tav>
                                      </p:tavLst>
                                    </p:anim>
                                    <p:anim calcmode="lin" valueType="num">
                                      <p:cBhvr additive="base">
                                        <p:cTn id="23" dur="250" fill="hold"/>
                                        <p:tgtEl>
                                          <p:spTgt spid="1024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12" presetClass="entr" presetSubtype="2" fill="hold" grpId="0" nodeType="afterEffect">
                                  <p:stCondLst>
                                    <p:cond delay="0"/>
                                  </p:stCondLst>
                                  <p:childTnLst>
                                    <p:set>
                                      <p:cBhvr>
                                        <p:cTn id="26" dur="1" fill="hold">
                                          <p:stCondLst>
                                            <p:cond delay="0"/>
                                          </p:stCondLst>
                                        </p:cTn>
                                        <p:tgtEl>
                                          <p:spTgt spid="10250"/>
                                        </p:tgtEl>
                                        <p:attrNameLst>
                                          <p:attrName>style.visibility</p:attrName>
                                        </p:attrNameLst>
                                      </p:cBhvr>
                                      <p:to>
                                        <p:strVal val="visible"/>
                                      </p:to>
                                    </p:set>
                                    <p:anim calcmode="lin" valueType="num">
                                      <p:cBhvr additive="base">
                                        <p:cTn id="27" dur="500"/>
                                        <p:tgtEl>
                                          <p:spTgt spid="10250"/>
                                        </p:tgtEl>
                                        <p:attrNameLst>
                                          <p:attrName>ppt_x</p:attrName>
                                        </p:attrNameLst>
                                      </p:cBhvr>
                                      <p:tavLst>
                                        <p:tav tm="0">
                                          <p:val>
                                            <p:strVal val="#ppt_x+#ppt_w*1.125000"/>
                                          </p:val>
                                        </p:tav>
                                        <p:tav tm="100000">
                                          <p:val>
                                            <p:strVal val="#ppt_x"/>
                                          </p:val>
                                        </p:tav>
                                      </p:tavLst>
                                    </p:anim>
                                    <p:animEffect transition="in" filter="wipe(left)">
                                      <p:cBhvr>
                                        <p:cTn id="28" dur="500"/>
                                        <p:tgtEl>
                                          <p:spTgt spid="10250"/>
                                        </p:tgtEl>
                                      </p:cBhvr>
                                    </p:animEffect>
                                  </p:childTnLst>
                                </p:cTn>
                              </p:par>
                            </p:childTnLst>
                          </p:cTn>
                        </p:par>
                        <p:par>
                          <p:cTn id="29" fill="hold" nodeType="afterGroup">
                            <p:stCondLst>
                              <p:cond delay="2000"/>
                            </p:stCondLst>
                            <p:childTnLst>
                              <p:par>
                                <p:cTn id="30" presetID="12" presetClass="entr" presetSubtype="2" fill="hold" grpId="0" nodeType="afterEffect">
                                  <p:stCondLst>
                                    <p:cond delay="0"/>
                                  </p:stCondLst>
                                  <p:childTnLst>
                                    <p:set>
                                      <p:cBhvr>
                                        <p:cTn id="31" dur="1" fill="hold">
                                          <p:stCondLst>
                                            <p:cond delay="0"/>
                                          </p:stCondLst>
                                        </p:cTn>
                                        <p:tgtEl>
                                          <p:spTgt spid="10248"/>
                                        </p:tgtEl>
                                        <p:attrNameLst>
                                          <p:attrName>style.visibility</p:attrName>
                                        </p:attrNameLst>
                                      </p:cBhvr>
                                      <p:to>
                                        <p:strVal val="visible"/>
                                      </p:to>
                                    </p:set>
                                    <p:anim calcmode="lin" valueType="num">
                                      <p:cBhvr additive="base">
                                        <p:cTn id="32" dur="500"/>
                                        <p:tgtEl>
                                          <p:spTgt spid="10248"/>
                                        </p:tgtEl>
                                        <p:attrNameLst>
                                          <p:attrName>ppt_x</p:attrName>
                                        </p:attrNameLst>
                                      </p:cBhvr>
                                      <p:tavLst>
                                        <p:tav tm="0">
                                          <p:val>
                                            <p:strVal val="#ppt_x+#ppt_w*1.125000"/>
                                          </p:val>
                                        </p:tav>
                                        <p:tav tm="100000">
                                          <p:val>
                                            <p:strVal val="#ppt_x"/>
                                          </p:val>
                                        </p:tav>
                                      </p:tavLst>
                                    </p:anim>
                                    <p:animEffect transition="in" filter="wipe(left)">
                                      <p:cBhvr>
                                        <p:cTn id="33" dur="500"/>
                                        <p:tgtEl>
                                          <p:spTgt spid="10248"/>
                                        </p:tgtEl>
                                      </p:cBhvr>
                                    </p:animEffect>
                                  </p:childTnLst>
                                </p:cTn>
                              </p:par>
                            </p:childTnLst>
                          </p:cTn>
                        </p:par>
                        <p:par>
                          <p:cTn id="34" fill="hold" nodeType="afterGroup">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10242"/>
                                        </p:tgtEl>
                                        <p:attrNameLst>
                                          <p:attrName>style.visibility</p:attrName>
                                        </p:attrNameLst>
                                      </p:cBhvr>
                                      <p:to>
                                        <p:strVal val="visible"/>
                                      </p:to>
                                    </p:set>
                                    <p:anim calcmode="lin" valueType="num">
                                      <p:cBhvr additive="base">
                                        <p:cTn id="37" dur="500"/>
                                        <p:tgtEl>
                                          <p:spTgt spid="10242"/>
                                        </p:tgtEl>
                                        <p:attrNameLst>
                                          <p:attrName>ppt_y</p:attrName>
                                        </p:attrNameLst>
                                      </p:cBhvr>
                                      <p:tavLst>
                                        <p:tav tm="0">
                                          <p:val>
                                            <p:strVal val="#ppt_y+#ppt_h*1.125000"/>
                                          </p:val>
                                        </p:tav>
                                        <p:tav tm="100000">
                                          <p:val>
                                            <p:strVal val="#ppt_y"/>
                                          </p:val>
                                        </p:tav>
                                      </p:tavLst>
                                    </p:anim>
                                    <p:animEffect transition="in" filter="wipe(up)">
                                      <p:cBhvr>
                                        <p:cTn id="38" dur="500"/>
                                        <p:tgtEl>
                                          <p:spTgt spid="10242"/>
                                        </p:tgtEl>
                                      </p:cBhvr>
                                    </p:animEffect>
                                  </p:childTnLst>
                                </p:cTn>
                              </p:par>
                            </p:childTnLst>
                          </p:cTn>
                        </p:par>
                        <p:par>
                          <p:cTn id="39" fill="hold" nodeType="afterGroup">
                            <p:stCondLst>
                              <p:cond delay="3000"/>
                            </p:stCondLst>
                            <p:childTnLst>
                              <p:par>
                                <p:cTn id="40" presetID="31" presetClass="entr" presetSubtype="0" fill="hold" grpId="0" nodeType="afterEffect">
                                  <p:stCondLst>
                                    <p:cond delay="0"/>
                                  </p:stCondLst>
                                  <p:childTnLst>
                                    <p:set>
                                      <p:cBhvr>
                                        <p:cTn id="41" dur="1" fill="hold">
                                          <p:stCondLst>
                                            <p:cond delay="0"/>
                                          </p:stCondLst>
                                        </p:cTn>
                                        <p:tgtEl>
                                          <p:spTgt spid="10243"/>
                                        </p:tgtEl>
                                        <p:attrNameLst>
                                          <p:attrName>style.visibility</p:attrName>
                                        </p:attrNameLst>
                                      </p:cBhvr>
                                      <p:to>
                                        <p:strVal val="visible"/>
                                      </p:to>
                                    </p:set>
                                    <p:anim calcmode="lin" valueType="num">
                                      <p:cBhvr>
                                        <p:cTn id="42" dur="500" fill="hold"/>
                                        <p:tgtEl>
                                          <p:spTgt spid="10243"/>
                                        </p:tgtEl>
                                        <p:attrNameLst>
                                          <p:attrName>ppt_w</p:attrName>
                                        </p:attrNameLst>
                                      </p:cBhvr>
                                      <p:tavLst>
                                        <p:tav tm="0">
                                          <p:val>
                                            <p:fltVal val="0"/>
                                          </p:val>
                                        </p:tav>
                                        <p:tav tm="100000">
                                          <p:val>
                                            <p:strVal val="#ppt_w"/>
                                          </p:val>
                                        </p:tav>
                                      </p:tavLst>
                                    </p:anim>
                                    <p:anim calcmode="lin" valueType="num">
                                      <p:cBhvr>
                                        <p:cTn id="43" dur="500" fill="hold"/>
                                        <p:tgtEl>
                                          <p:spTgt spid="10243"/>
                                        </p:tgtEl>
                                        <p:attrNameLst>
                                          <p:attrName>ppt_h</p:attrName>
                                        </p:attrNameLst>
                                      </p:cBhvr>
                                      <p:tavLst>
                                        <p:tav tm="0">
                                          <p:val>
                                            <p:fltVal val="0"/>
                                          </p:val>
                                        </p:tav>
                                        <p:tav tm="100000">
                                          <p:val>
                                            <p:strVal val="#ppt_h"/>
                                          </p:val>
                                        </p:tav>
                                      </p:tavLst>
                                    </p:anim>
                                    <p:anim calcmode="lin" valueType="num">
                                      <p:cBhvr>
                                        <p:cTn id="44" dur="500" fill="hold"/>
                                        <p:tgtEl>
                                          <p:spTgt spid="10243"/>
                                        </p:tgtEl>
                                        <p:attrNameLst>
                                          <p:attrName>style.rotation</p:attrName>
                                        </p:attrNameLst>
                                      </p:cBhvr>
                                      <p:tavLst>
                                        <p:tav tm="0">
                                          <p:val>
                                            <p:fltVal val="90"/>
                                          </p:val>
                                        </p:tav>
                                        <p:tav tm="100000">
                                          <p:val>
                                            <p:fltVal val="0"/>
                                          </p:val>
                                        </p:tav>
                                      </p:tavLst>
                                    </p:anim>
                                    <p:animEffect transition="in" filter="fade">
                                      <p:cBhvr>
                                        <p:cTn id="45" dur="500"/>
                                        <p:tgtEl>
                                          <p:spTgt spid="10243"/>
                                        </p:tgtEl>
                                      </p:cBhvr>
                                    </p:animEffect>
                                  </p:childTnLst>
                                </p:cTn>
                              </p:par>
                            </p:childTnLst>
                          </p:cTn>
                        </p:par>
                        <p:par>
                          <p:cTn id="46" fill="hold">
                            <p:stCondLst>
                              <p:cond delay="3500"/>
                            </p:stCondLst>
                            <p:childTnLst>
                              <p:par>
                                <p:cTn id="47" presetID="12" presetClass="entr" presetSubtype="2" fill="hold" grpId="0" nodeType="afterEffect">
                                  <p:stCondLst>
                                    <p:cond delay="0"/>
                                  </p:stCondLst>
                                  <p:childTnLst>
                                    <p:set>
                                      <p:cBhvr>
                                        <p:cTn id="48" dur="1" fill="hold">
                                          <p:stCondLst>
                                            <p:cond delay="0"/>
                                          </p:stCondLst>
                                        </p:cTn>
                                        <p:tgtEl>
                                          <p:spTgt spid="10249"/>
                                        </p:tgtEl>
                                        <p:attrNameLst>
                                          <p:attrName>style.visibility</p:attrName>
                                        </p:attrNameLst>
                                      </p:cBhvr>
                                      <p:to>
                                        <p:strVal val="visible"/>
                                      </p:to>
                                    </p:set>
                                    <p:anim calcmode="lin" valueType="num">
                                      <p:cBhvr additive="base">
                                        <p:cTn id="49" dur="500"/>
                                        <p:tgtEl>
                                          <p:spTgt spid="10249"/>
                                        </p:tgtEl>
                                        <p:attrNameLst>
                                          <p:attrName>ppt_x</p:attrName>
                                        </p:attrNameLst>
                                      </p:cBhvr>
                                      <p:tavLst>
                                        <p:tav tm="0">
                                          <p:val>
                                            <p:strVal val="#ppt_x+#ppt_w*1.125000"/>
                                          </p:val>
                                        </p:tav>
                                        <p:tav tm="100000">
                                          <p:val>
                                            <p:strVal val="#ppt_x"/>
                                          </p:val>
                                        </p:tav>
                                      </p:tavLst>
                                    </p:anim>
                                    <p:animEffect transition="in" filter="wipe(left)">
                                      <p:cBhvr>
                                        <p:cTn id="50"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autoUpdateAnimBg="0"/>
      <p:bldP spid="10244" grpId="0" animBg="1"/>
      <p:bldP spid="10245" grpId="0" animBg="1"/>
      <p:bldP spid="10246" grpId="0" animBg="1"/>
      <p:bldP spid="10247" grpId="0" animBg="1"/>
      <p:bldP spid="10248" grpId="0" animBg="1" autoUpdateAnimBg="0"/>
      <p:bldP spid="10249" grpId="0" animBg="1" autoUpdateAnimBg="0"/>
      <p:bldP spid="1025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1.4 Rational Rose </a:t>
            </a:r>
            <a:r>
              <a:rPr lang="zh-CN" altLang="en-US" sz="3200" dirty="0" smtClean="0">
                <a:solidFill>
                  <a:srgbClr val="FFFFFF"/>
                </a:solidFill>
                <a:latin typeface="微软雅黑" pitchFamily="34" charset="-122"/>
                <a:ea typeface="微软雅黑" pitchFamily="34" charset="-122"/>
              </a:rPr>
              <a:t>视图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49" y="1907840"/>
            <a:ext cx="3367724" cy="3326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a:stCxn id="12" idx="1"/>
          </p:cNvCxnSpPr>
          <p:nvPr/>
        </p:nvCxnSpPr>
        <p:spPr bwMode="auto">
          <a:xfrm flipH="1">
            <a:off x="2407299" y="2175376"/>
            <a:ext cx="2911146" cy="826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5318445" y="1821433"/>
            <a:ext cx="6662061" cy="707886"/>
          </a:xfrm>
          <a:prstGeom prst="rect">
            <a:avLst/>
          </a:prstGeom>
          <a:noFill/>
        </p:spPr>
        <p:txBody>
          <a:bodyPr wrap="square" rtlCol="0">
            <a:spAutoFit/>
          </a:bodyPr>
          <a:lstStyle/>
          <a:p>
            <a:r>
              <a:rPr lang="zh-CN" altLang="en-US" sz="2000" dirty="0" smtClean="0"/>
              <a:t>用例视图：从用户的角度描述系统的功能，由用例、操作者、关系线组成。</a:t>
            </a:r>
            <a:r>
              <a:rPr lang="en-US" altLang="zh-CN" sz="2000" dirty="0" smtClean="0"/>
              <a:t>	</a:t>
            </a:r>
            <a:endParaRPr lang="zh-CN" altLang="en-US" sz="2000" dirty="0"/>
          </a:p>
        </p:txBody>
      </p:sp>
      <p:cxnSp>
        <p:nvCxnSpPr>
          <p:cNvPr id="21" name="直接箭头连接符 20"/>
          <p:cNvCxnSpPr>
            <a:stCxn id="22" idx="1"/>
          </p:cNvCxnSpPr>
          <p:nvPr/>
        </p:nvCxnSpPr>
        <p:spPr bwMode="auto">
          <a:xfrm flipH="1" flipV="1">
            <a:off x="2407298" y="2529319"/>
            <a:ext cx="2901816" cy="45775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5309114" y="2633132"/>
            <a:ext cx="6662061" cy="707886"/>
          </a:xfrm>
          <a:prstGeom prst="rect">
            <a:avLst/>
          </a:prstGeom>
          <a:noFill/>
        </p:spPr>
        <p:txBody>
          <a:bodyPr wrap="square" rtlCol="0">
            <a:spAutoFit/>
          </a:bodyPr>
          <a:lstStyle/>
          <a:p>
            <a:r>
              <a:rPr lang="zh-CN" altLang="en-US" sz="2000" dirty="0" smtClean="0"/>
              <a:t>逻辑</a:t>
            </a:r>
            <a:r>
              <a:rPr lang="zh-CN" altLang="en-US" sz="2000" dirty="0"/>
              <a:t>视图：包括类图和包图。主要运用与描述在用例视图中提出系统功能的实现。</a:t>
            </a:r>
            <a:r>
              <a:rPr lang="en-US" altLang="zh-CN" sz="2000" dirty="0" smtClean="0"/>
              <a:t>	</a:t>
            </a:r>
            <a:endParaRPr lang="zh-CN" altLang="en-US" sz="2000" dirty="0"/>
          </a:p>
        </p:txBody>
      </p:sp>
      <p:cxnSp>
        <p:nvCxnSpPr>
          <p:cNvPr id="26" name="直接箭头连接符 25"/>
          <p:cNvCxnSpPr>
            <a:stCxn id="27" idx="1"/>
          </p:cNvCxnSpPr>
          <p:nvPr/>
        </p:nvCxnSpPr>
        <p:spPr bwMode="auto">
          <a:xfrm flipH="1" flipV="1">
            <a:off x="2332653" y="2758198"/>
            <a:ext cx="2976460" cy="11631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309113" y="3567415"/>
            <a:ext cx="6662061" cy="707886"/>
          </a:xfrm>
          <a:prstGeom prst="rect">
            <a:avLst/>
          </a:prstGeom>
          <a:noFill/>
        </p:spPr>
        <p:txBody>
          <a:bodyPr wrap="square" rtlCol="0">
            <a:spAutoFit/>
          </a:bodyPr>
          <a:lstStyle/>
          <a:p>
            <a:r>
              <a:rPr lang="zh-CN" altLang="en-US" sz="2000" dirty="0"/>
              <a:t>组件视图：描述系统的实现模块及他们之间的依赖</a:t>
            </a:r>
            <a:r>
              <a:rPr lang="zh-CN" altLang="en-US" sz="2000" dirty="0" smtClean="0"/>
              <a:t>关系，其中</a:t>
            </a:r>
            <a:r>
              <a:rPr lang="zh-CN" altLang="en-US" sz="2000" dirty="0"/>
              <a:t>组件指的是不同类型的代码模块。</a:t>
            </a:r>
            <a:r>
              <a:rPr lang="en-US" altLang="zh-CN" sz="2000" dirty="0" smtClean="0"/>
              <a:t>	</a:t>
            </a:r>
            <a:endParaRPr lang="zh-CN" altLang="en-US" sz="2000" dirty="0"/>
          </a:p>
        </p:txBody>
      </p:sp>
      <p:cxnSp>
        <p:nvCxnSpPr>
          <p:cNvPr id="31" name="直接箭头连接符 30"/>
          <p:cNvCxnSpPr>
            <a:stCxn id="32" idx="1"/>
          </p:cNvCxnSpPr>
          <p:nvPr/>
        </p:nvCxnSpPr>
        <p:spPr bwMode="auto">
          <a:xfrm flipH="1" flipV="1">
            <a:off x="2332654" y="2987075"/>
            <a:ext cx="2976460" cy="18934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309114" y="4526608"/>
            <a:ext cx="6802021" cy="707886"/>
          </a:xfrm>
          <a:prstGeom prst="rect">
            <a:avLst/>
          </a:prstGeom>
          <a:noFill/>
        </p:spPr>
        <p:txBody>
          <a:bodyPr wrap="square" rtlCol="0">
            <a:spAutoFit/>
          </a:bodyPr>
          <a:lstStyle/>
          <a:p>
            <a:r>
              <a:rPr lang="zh-CN" altLang="en-US" sz="2000" dirty="0"/>
              <a:t>部署</a:t>
            </a:r>
            <a:r>
              <a:rPr lang="zh-CN" altLang="en-US" sz="2000" dirty="0" smtClean="0"/>
              <a:t>视图</a:t>
            </a:r>
            <a:r>
              <a:rPr lang="zh-CN" altLang="en-US" sz="2000" dirty="0"/>
              <a:t>：描述系统</a:t>
            </a:r>
            <a:r>
              <a:rPr lang="zh-CN" altLang="en-US" sz="2000" dirty="0" smtClean="0"/>
              <a:t>的实际部署情况，例如进程、处理器、设备等。</a:t>
            </a:r>
            <a:r>
              <a:rPr lang="en-US" altLang="zh-CN" sz="1200" dirty="0">
                <a:solidFill>
                  <a:srgbClr val="000000"/>
                </a:solidFill>
              </a:rPr>
              <a:t> </a:t>
            </a:r>
            <a:r>
              <a:rPr lang="en-US" altLang="zh-CN" sz="1200" dirty="0" smtClean="0">
                <a:solidFill>
                  <a:srgbClr val="000000"/>
                </a:solidFill>
              </a:rPr>
              <a:t>[4] </a:t>
            </a:r>
            <a:r>
              <a:rPr lang="en-US" altLang="zh-CN" sz="2000" dirty="0" smtClean="0"/>
              <a:t>	</a:t>
            </a:r>
            <a:endParaRPr lang="zh-CN" altLang="en-US" sz="2000" dirty="0"/>
          </a:p>
        </p:txBody>
      </p:sp>
    </p:spTree>
    <p:extLst>
      <p:ext uri="{BB962C8B-B14F-4D97-AF65-F5344CB8AC3E}">
        <p14:creationId xmlns:p14="http://schemas.microsoft.com/office/powerpoint/2010/main" val="276147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1.5 UML2.0  13</a:t>
            </a:r>
            <a:r>
              <a:rPr lang="zh-CN" altLang="en-US" sz="3200" dirty="0" smtClean="0">
                <a:solidFill>
                  <a:srgbClr val="FFFFFF"/>
                </a:solidFill>
                <a:latin typeface="微软雅黑" pitchFamily="34" charset="-122"/>
                <a:ea typeface="微软雅黑" pitchFamily="34" charset="-122"/>
              </a:rPr>
              <a:t>种图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2" name="TextBox 11"/>
          <p:cNvSpPr txBox="1"/>
          <p:nvPr/>
        </p:nvSpPr>
        <p:spPr>
          <a:xfrm>
            <a:off x="1477527" y="1324413"/>
            <a:ext cx="4008874" cy="4893647"/>
          </a:xfrm>
          <a:prstGeom prst="rect">
            <a:avLst/>
          </a:prstGeom>
          <a:noFill/>
        </p:spPr>
        <p:txBody>
          <a:bodyPr wrap="square" rtlCol="0">
            <a:spAutoFit/>
          </a:bodyPr>
          <a:lstStyle/>
          <a:p>
            <a:r>
              <a:rPr lang="zh-CN" altLang="en-US" sz="2400" dirty="0">
                <a:solidFill>
                  <a:srgbClr val="FF0000"/>
                </a:solidFill>
              </a:rPr>
              <a:t>用</a:t>
            </a:r>
            <a:r>
              <a:rPr lang="zh-CN" altLang="en-US" sz="2400" dirty="0" smtClean="0">
                <a:solidFill>
                  <a:srgbClr val="FF0000"/>
                </a:solidFill>
              </a:rPr>
              <a:t>例图</a:t>
            </a:r>
            <a:endParaRPr lang="en-US" altLang="zh-CN" sz="2400" dirty="0" smtClean="0">
              <a:solidFill>
                <a:srgbClr val="FF0000"/>
              </a:solidFill>
            </a:endParaRPr>
          </a:p>
          <a:p>
            <a:endParaRPr lang="en-US" altLang="zh-CN" sz="2400" dirty="0">
              <a:solidFill>
                <a:srgbClr val="FF0000"/>
              </a:solidFill>
            </a:endParaRPr>
          </a:p>
          <a:p>
            <a:r>
              <a:rPr lang="zh-CN" altLang="en-US" sz="2400" dirty="0" smtClean="0">
                <a:solidFill>
                  <a:srgbClr val="FF0000"/>
                </a:solidFill>
              </a:rPr>
              <a:t>类图</a:t>
            </a:r>
            <a:endParaRPr lang="en-US" altLang="zh-CN" sz="2400" dirty="0" smtClean="0">
              <a:solidFill>
                <a:srgbClr val="FF0000"/>
              </a:solidFill>
            </a:endParaRPr>
          </a:p>
          <a:p>
            <a:endParaRPr lang="en-US" altLang="zh-CN" sz="2400" dirty="0" smtClean="0">
              <a:solidFill>
                <a:srgbClr val="FF0000"/>
              </a:solidFill>
            </a:endParaRPr>
          </a:p>
          <a:p>
            <a:r>
              <a:rPr lang="zh-CN" altLang="en-US" sz="2400" dirty="0" smtClean="0">
                <a:solidFill>
                  <a:srgbClr val="FF0000"/>
                </a:solidFill>
              </a:rPr>
              <a:t>组件图</a:t>
            </a:r>
            <a:endParaRPr lang="en-US" altLang="zh-CN" sz="2400" dirty="0" smtClean="0">
              <a:solidFill>
                <a:srgbClr val="FF0000"/>
              </a:solidFill>
            </a:endParaRPr>
          </a:p>
          <a:p>
            <a:endParaRPr lang="en-US" altLang="zh-CN" sz="2400" dirty="0">
              <a:solidFill>
                <a:srgbClr val="FF0000"/>
              </a:solidFill>
            </a:endParaRPr>
          </a:p>
          <a:p>
            <a:r>
              <a:rPr lang="zh-CN" altLang="en-US" sz="2400" dirty="0">
                <a:solidFill>
                  <a:srgbClr val="FF0000"/>
                </a:solidFill>
              </a:rPr>
              <a:t>时</a:t>
            </a:r>
            <a:r>
              <a:rPr lang="zh-CN" altLang="en-US" sz="2400" dirty="0" smtClean="0">
                <a:solidFill>
                  <a:srgbClr val="FF0000"/>
                </a:solidFill>
              </a:rPr>
              <a:t>序图</a:t>
            </a:r>
            <a:endParaRPr lang="en-US" altLang="zh-CN" sz="2400" dirty="0">
              <a:solidFill>
                <a:srgbClr val="FF0000"/>
              </a:solidFill>
            </a:endParaRPr>
          </a:p>
          <a:p>
            <a:endParaRPr lang="en-US" altLang="zh-CN" sz="2400" dirty="0" smtClean="0">
              <a:solidFill>
                <a:srgbClr val="FF0000"/>
              </a:solidFill>
            </a:endParaRPr>
          </a:p>
          <a:p>
            <a:r>
              <a:rPr lang="zh-CN" altLang="en-US" sz="2400" dirty="0" smtClean="0">
                <a:solidFill>
                  <a:srgbClr val="FF0000"/>
                </a:solidFill>
              </a:rPr>
              <a:t>协作</a:t>
            </a:r>
            <a:r>
              <a:rPr lang="zh-CN" altLang="en-US" sz="2400" dirty="0">
                <a:solidFill>
                  <a:srgbClr val="FF0000"/>
                </a:solidFill>
              </a:rPr>
              <a:t>图</a:t>
            </a:r>
            <a:endParaRPr lang="en-US" altLang="zh-CN" sz="2400" dirty="0">
              <a:solidFill>
                <a:srgbClr val="FF0000"/>
              </a:solidFill>
            </a:endParaRPr>
          </a:p>
          <a:p>
            <a:endParaRPr lang="en-US" altLang="zh-CN" sz="2400" dirty="0">
              <a:solidFill>
                <a:srgbClr val="FF0000"/>
              </a:solidFill>
            </a:endParaRPr>
          </a:p>
          <a:p>
            <a:r>
              <a:rPr lang="zh-CN" altLang="en-US" sz="2400" dirty="0">
                <a:solidFill>
                  <a:srgbClr val="FF0000"/>
                </a:solidFill>
              </a:rPr>
              <a:t>状态图</a:t>
            </a:r>
            <a:endParaRPr lang="en-US" altLang="zh-CN" sz="2400" dirty="0">
              <a:solidFill>
                <a:srgbClr val="FF0000"/>
              </a:solidFill>
            </a:endParaRPr>
          </a:p>
          <a:p>
            <a:endParaRPr lang="en-US" altLang="zh-CN" sz="2400" dirty="0" smtClean="0">
              <a:solidFill>
                <a:srgbClr val="FF0000"/>
              </a:solidFill>
            </a:endParaRPr>
          </a:p>
          <a:p>
            <a:r>
              <a:rPr lang="zh-CN" altLang="en-US" sz="2400" dirty="0">
                <a:solidFill>
                  <a:srgbClr val="FF0000"/>
                </a:solidFill>
              </a:rPr>
              <a:t>部署</a:t>
            </a:r>
            <a:r>
              <a:rPr lang="zh-CN" altLang="en-US" sz="2400" dirty="0" smtClean="0">
                <a:solidFill>
                  <a:srgbClr val="FF0000"/>
                </a:solidFill>
              </a:rPr>
              <a:t>图</a:t>
            </a:r>
            <a:r>
              <a:rPr lang="en-US" altLang="zh-CN" sz="2400" dirty="0" smtClean="0">
                <a:solidFill>
                  <a:srgbClr val="FF0000"/>
                </a:solidFill>
              </a:rPr>
              <a:t>	</a:t>
            </a:r>
            <a:endParaRPr lang="zh-CN" altLang="en-US" sz="2400" dirty="0">
              <a:solidFill>
                <a:srgbClr val="FF0000"/>
              </a:solidFill>
            </a:endParaRPr>
          </a:p>
        </p:txBody>
      </p:sp>
      <p:sp>
        <p:nvSpPr>
          <p:cNvPr id="8" name="TextBox 7"/>
          <p:cNvSpPr txBox="1"/>
          <p:nvPr/>
        </p:nvSpPr>
        <p:spPr>
          <a:xfrm>
            <a:off x="3903353" y="1324413"/>
            <a:ext cx="4008874" cy="4524315"/>
          </a:xfrm>
          <a:prstGeom prst="rect">
            <a:avLst/>
          </a:prstGeom>
          <a:noFill/>
        </p:spPr>
        <p:txBody>
          <a:bodyPr wrap="square" rtlCol="0">
            <a:spAutoFit/>
          </a:bodyPr>
          <a:lstStyle/>
          <a:p>
            <a:r>
              <a:rPr lang="zh-CN" altLang="en-US" sz="2400" dirty="0" smtClean="0">
                <a:solidFill>
                  <a:srgbClr val="FF0000"/>
                </a:solidFill>
              </a:rPr>
              <a:t>活动图</a:t>
            </a:r>
            <a:endParaRPr lang="en-US" altLang="zh-CN" sz="2400" dirty="0" smtClean="0">
              <a:solidFill>
                <a:srgbClr val="FF0000"/>
              </a:solidFill>
            </a:endParaRPr>
          </a:p>
          <a:p>
            <a:endParaRPr lang="en-US" altLang="zh-CN" sz="2400" dirty="0">
              <a:solidFill>
                <a:srgbClr val="FF0000"/>
              </a:solidFill>
            </a:endParaRPr>
          </a:p>
          <a:p>
            <a:r>
              <a:rPr lang="zh-CN" altLang="en-US" sz="2400" dirty="0">
                <a:solidFill>
                  <a:srgbClr val="FF0000"/>
                </a:solidFill>
              </a:rPr>
              <a:t>对象图</a:t>
            </a:r>
            <a:endParaRPr lang="en-US" altLang="zh-CN" sz="2400" dirty="0">
              <a:solidFill>
                <a:srgbClr val="FF0000"/>
              </a:solidFill>
            </a:endParaRPr>
          </a:p>
          <a:p>
            <a:endParaRPr lang="en-US" altLang="zh-CN" sz="2400" dirty="0"/>
          </a:p>
          <a:p>
            <a:r>
              <a:rPr lang="zh-CN" altLang="en-US" sz="2400" dirty="0" smtClean="0"/>
              <a:t>包图</a:t>
            </a:r>
            <a:endParaRPr lang="en-US" altLang="zh-CN" sz="2400" dirty="0" smtClean="0"/>
          </a:p>
          <a:p>
            <a:endParaRPr lang="en-US" altLang="zh-CN" sz="2400" dirty="0"/>
          </a:p>
          <a:p>
            <a:r>
              <a:rPr lang="zh-CN" altLang="en-US" sz="2400" dirty="0" smtClean="0"/>
              <a:t>定时图</a:t>
            </a:r>
            <a:endParaRPr lang="en-US" altLang="zh-CN" sz="2400" dirty="0" smtClean="0"/>
          </a:p>
          <a:p>
            <a:endParaRPr lang="en-US" altLang="zh-CN" sz="2400" dirty="0" smtClean="0"/>
          </a:p>
          <a:p>
            <a:r>
              <a:rPr lang="zh-CN" altLang="en-US" sz="2400" dirty="0"/>
              <a:t>组合结构</a:t>
            </a:r>
            <a:r>
              <a:rPr lang="zh-CN" altLang="en-US" sz="2400" dirty="0" smtClean="0"/>
              <a:t>图</a:t>
            </a:r>
            <a:endParaRPr lang="en-US" altLang="zh-CN" sz="2400" dirty="0" smtClean="0"/>
          </a:p>
          <a:p>
            <a:endParaRPr lang="en-US" altLang="zh-CN" sz="2400" dirty="0"/>
          </a:p>
          <a:p>
            <a:r>
              <a:rPr lang="zh-CN" altLang="en-US" sz="2400" dirty="0" smtClean="0"/>
              <a:t>交互概览图</a:t>
            </a:r>
            <a:endParaRPr lang="en-US" altLang="zh-CN" sz="2400" dirty="0" smtClean="0"/>
          </a:p>
          <a:p>
            <a:endParaRPr lang="zh-CN" altLang="en-US" sz="2400" dirty="0"/>
          </a:p>
        </p:txBody>
      </p:sp>
      <p:sp>
        <p:nvSpPr>
          <p:cNvPr id="9" name="TextBox 8"/>
          <p:cNvSpPr txBox="1"/>
          <p:nvPr/>
        </p:nvSpPr>
        <p:spPr>
          <a:xfrm>
            <a:off x="7246823" y="2502701"/>
            <a:ext cx="4024557" cy="830997"/>
          </a:xfrm>
          <a:prstGeom prst="rect">
            <a:avLst/>
          </a:prstGeom>
          <a:noFill/>
        </p:spPr>
        <p:txBody>
          <a:bodyPr wrap="square" rtlCol="0">
            <a:spAutoFit/>
          </a:bodyPr>
          <a:lstStyle/>
          <a:p>
            <a:r>
              <a:rPr lang="zh-CN" altLang="en-US" sz="2400" dirty="0" smtClean="0"/>
              <a:t>红色的图为本次</a:t>
            </a:r>
            <a:r>
              <a:rPr lang="en-US" altLang="zh-CN" sz="2400" dirty="0" smtClean="0"/>
              <a:t>PPT</a:t>
            </a:r>
            <a:r>
              <a:rPr lang="zh-CN" altLang="en-US" sz="2400" dirty="0" smtClean="0"/>
              <a:t>中会进行绘画展示的图</a:t>
            </a:r>
            <a:endParaRPr lang="zh-CN" altLang="en-US" sz="2400" dirty="0"/>
          </a:p>
        </p:txBody>
      </p:sp>
    </p:spTree>
    <p:extLst>
      <p:ext uri="{BB962C8B-B14F-4D97-AF65-F5344CB8AC3E}">
        <p14:creationId xmlns:p14="http://schemas.microsoft.com/office/powerpoint/2010/main" val="29355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6643392" y="1821433"/>
            <a:ext cx="4618653" cy="707886"/>
          </a:xfrm>
          <a:prstGeom prst="rect">
            <a:avLst/>
          </a:prstGeom>
          <a:noFill/>
        </p:spPr>
        <p:txBody>
          <a:bodyPr wrap="square" rtlCol="0">
            <a:spAutoFit/>
          </a:bodyPr>
          <a:lstStyle/>
          <a:p>
            <a:r>
              <a:rPr lang="zh-CN" altLang="en-US" sz="2000" dirty="0" smtClean="0"/>
              <a:t>通过</a:t>
            </a:r>
            <a:r>
              <a:rPr lang="en-US" altLang="zh-CN" sz="2000" dirty="0" smtClean="0"/>
              <a:t>Use Case View-New-Use Case Diagram</a:t>
            </a:r>
            <a:r>
              <a:rPr lang="zh-CN" altLang="en-US" sz="2000" dirty="0" smtClean="0"/>
              <a:t>创建一个新</a:t>
            </a:r>
            <a:r>
              <a:rPr lang="en-US" altLang="zh-CN" sz="2000" dirty="0" smtClean="0"/>
              <a:t>Use Case</a:t>
            </a:r>
            <a:r>
              <a:rPr lang="zh-CN" altLang="en-US" sz="2000" dirty="0" smtClean="0"/>
              <a:t>图</a:t>
            </a:r>
            <a:endParaRPr lang="zh-CN" alt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891228"/>
            <a:ext cx="53530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643392" y="3424335"/>
            <a:ext cx="5402428" cy="1631216"/>
          </a:xfrm>
          <a:prstGeom prst="rect">
            <a:avLst/>
          </a:prstGeom>
          <a:noFill/>
        </p:spPr>
        <p:txBody>
          <a:bodyPr wrap="square" rtlCol="0">
            <a:spAutoFit/>
          </a:bodyPr>
          <a:lstStyle/>
          <a:p>
            <a:r>
              <a:rPr lang="zh-CN" altLang="en-US" sz="2000" dirty="0" smtClean="0">
                <a:solidFill>
                  <a:srgbClr val="FF0000"/>
                </a:solidFill>
              </a:rPr>
              <a:t>注意：</a:t>
            </a:r>
            <a:r>
              <a:rPr lang="en-US" altLang="zh-CN" sz="2000" dirty="0" smtClean="0">
                <a:solidFill>
                  <a:srgbClr val="FF0000"/>
                </a:solidFill>
              </a:rPr>
              <a:t>	new Use Case </a:t>
            </a:r>
            <a:r>
              <a:rPr lang="zh-CN" altLang="en-US" sz="2000" dirty="0" smtClean="0">
                <a:solidFill>
                  <a:srgbClr val="FF0000"/>
                </a:solidFill>
              </a:rPr>
              <a:t>是创建用例</a:t>
            </a:r>
            <a:r>
              <a:rPr lang="en-US" altLang="zh-CN" sz="2000" dirty="0">
                <a:solidFill>
                  <a:srgbClr val="FF0000"/>
                </a:solidFill>
              </a:rPr>
              <a:t/>
            </a:r>
            <a:br>
              <a:rPr lang="en-US" altLang="zh-CN" sz="2000" dirty="0">
                <a:solidFill>
                  <a:srgbClr val="FF0000"/>
                </a:solidFill>
              </a:rPr>
            </a:br>
            <a:r>
              <a:rPr lang="en-US" altLang="zh-CN" sz="2000" dirty="0" smtClean="0">
                <a:solidFill>
                  <a:srgbClr val="FF0000"/>
                </a:solidFill>
              </a:rPr>
              <a:t>	new Use Case Diagram </a:t>
            </a:r>
            <a:r>
              <a:rPr lang="zh-CN" altLang="en-US" sz="2000" dirty="0" smtClean="0">
                <a:solidFill>
                  <a:srgbClr val="FF0000"/>
                </a:solidFill>
              </a:rPr>
              <a:t>是创建用例图</a:t>
            </a:r>
            <a:endParaRPr lang="en-US" altLang="zh-CN" sz="2000" dirty="0" smtClean="0">
              <a:solidFill>
                <a:srgbClr val="FF0000"/>
              </a:solidFill>
            </a:endParaRPr>
          </a:p>
          <a:p>
            <a:endParaRPr lang="en-US" altLang="zh-CN" sz="2000" dirty="0">
              <a:solidFill>
                <a:srgbClr val="FF0000"/>
              </a:solidFill>
            </a:endParaRPr>
          </a:p>
          <a:p>
            <a:r>
              <a:rPr lang="en-US" altLang="zh-CN" sz="2000" dirty="0" smtClean="0">
                <a:solidFill>
                  <a:srgbClr val="FF0000"/>
                </a:solidFill>
              </a:rPr>
              <a:t>	</a:t>
            </a:r>
            <a:r>
              <a:rPr lang="zh-CN" altLang="en-US" sz="2000" dirty="0" smtClean="0">
                <a:solidFill>
                  <a:srgbClr val="FF0000"/>
                </a:solidFill>
              </a:rPr>
              <a:t>用例是一个可以被行为者感知的功能</a:t>
            </a:r>
            <a:endParaRPr lang="en-US" altLang="zh-CN" sz="2000" dirty="0" smtClean="0">
              <a:solidFill>
                <a:srgbClr val="FF0000"/>
              </a:solidFill>
            </a:endParaRPr>
          </a:p>
          <a:p>
            <a:r>
              <a:rPr lang="en-US" altLang="zh-CN" sz="2000" dirty="0">
                <a:solidFill>
                  <a:srgbClr val="FF0000"/>
                </a:solidFill>
              </a:rPr>
              <a:t>	</a:t>
            </a:r>
            <a:r>
              <a:rPr lang="zh-CN" altLang="en-US" sz="2000" dirty="0" smtClean="0">
                <a:solidFill>
                  <a:srgbClr val="FF0000"/>
                </a:solidFill>
              </a:rPr>
              <a:t>用例图包含了用例和</a:t>
            </a:r>
            <a:r>
              <a:rPr lang="zh-CN" altLang="en-US" sz="2000" dirty="0">
                <a:solidFill>
                  <a:srgbClr val="FF0000"/>
                </a:solidFill>
              </a:rPr>
              <a:t>行为者</a:t>
            </a:r>
            <a:endParaRPr lang="en-US" altLang="zh-CN" sz="2000" dirty="0" smtClean="0">
              <a:solidFill>
                <a:srgbClr val="FF0000"/>
              </a:solidFill>
            </a:endParaRPr>
          </a:p>
        </p:txBody>
      </p:sp>
    </p:spTree>
    <p:extLst>
      <p:ext uri="{BB962C8B-B14F-4D97-AF65-F5344CB8AC3E}">
        <p14:creationId xmlns:p14="http://schemas.microsoft.com/office/powerpoint/2010/main" val="25690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2018/10/20</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5626359" y="2060567"/>
            <a:ext cx="6379729" cy="1631216"/>
          </a:xfrm>
          <a:prstGeom prst="rect">
            <a:avLst/>
          </a:prstGeom>
          <a:noFill/>
        </p:spPr>
        <p:txBody>
          <a:bodyPr wrap="square" rtlCol="0">
            <a:spAutoFit/>
          </a:bodyPr>
          <a:lstStyle/>
          <a:p>
            <a:r>
              <a:rPr lang="zh-CN" altLang="en-US" sz="2000" dirty="0" smtClean="0"/>
              <a:t>例：创建一个用例图，三个用例选课、成绩查询、修改密码，一个行为者学生。用直线实心箭头连接线连接学生与选课，表示两者之间有信息交换。即学生可以进行选课。同理，其他连线表示学生可以进行成绩查询和修改密码。</a:t>
            </a:r>
            <a:endParaRPr lang="en-US" altLang="zh-CN"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51" y="1746968"/>
            <a:ext cx="4172242" cy="318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12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主题 2">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1456</TotalTime>
  <Pages>0</Pages>
  <Words>2862</Words>
  <Characters>0</Characters>
  <Application>Microsoft Office PowerPoint</Application>
  <DocSecurity>0</DocSecurity>
  <PresentationFormat>自定义</PresentationFormat>
  <Lines>0</Lines>
  <Paragraphs>364</Paragraphs>
  <Slides>54</Slides>
  <Notes>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PRD2018-G02</dc:creator>
  <dc:description>第一PPT模板网-WWW.1PPT.COM</dc:description>
  <cp:lastModifiedBy>lenovo</cp:lastModifiedBy>
  <cp:revision>207</cp:revision>
  <dcterms:created xsi:type="dcterms:W3CDTF">2013-01-02T12:29:33Z</dcterms:created>
  <dcterms:modified xsi:type="dcterms:W3CDTF">2018-10-20T07:45:47Z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