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337" r:id="rId25"/>
    <p:sldId id="336" r:id="rId26"/>
    <p:sldId id="282" r:id="rId27"/>
    <p:sldId id="283" r:id="rId28"/>
    <p:sldId id="284" r:id="rId29"/>
    <p:sldId id="285" r:id="rId30"/>
    <p:sldId id="286" r:id="rId31"/>
    <p:sldId id="287" r:id="rId32"/>
    <p:sldId id="317" r:id="rId33"/>
    <p:sldId id="288" r:id="rId34"/>
    <p:sldId id="289"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498" autoAdjust="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SWOT</a:t>
            </a:r>
            <a:r>
              <a:rPr lang="zh-CN" altLang="en-US" dirty="0" smtClean="0"/>
              <a:t>分析</a:t>
            </a: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smtClean="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2018/11/23</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2018/11/23</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2018/11/23</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项目化案例教学让学生通过扮演案例中角色，</a:t>
            </a:r>
            <a:r>
              <a:rPr lang="zh-CN" altLang="en-US" sz="1600" b="1" dirty="0">
                <a:solidFill>
                  <a:srgbClr val="FF0000"/>
                </a:solidFill>
                <a:latin typeface="Calibri" pitchFamily="34" charset="0"/>
                <a:sym typeface="Calibri" pitchFamily="34" charset="0"/>
              </a:rPr>
              <a:t>模拟真实项目的开展过程</a:t>
            </a:r>
            <a:r>
              <a:rPr lang="zh-CN" altLang="en-US" sz="1600" b="1" dirty="0">
                <a:solidFill>
                  <a:srgbClr val="000000"/>
                </a:solidFill>
                <a:latin typeface="Calibri" pitchFamily="34" charset="0"/>
                <a:sym typeface="Calibri" pitchFamily="34" charset="0"/>
              </a:rPr>
              <a:t>，从而进行体验式学习的教学方式</a:t>
            </a:r>
            <a:r>
              <a:rPr lang="zh-CN" altLang="en-US" sz="1600" b="1" dirty="0" smtClean="0">
                <a:solidFill>
                  <a:srgbClr val="000000"/>
                </a:solidFill>
                <a:latin typeface="Calibri" pitchFamily="34" charset="0"/>
                <a:sym typeface="Calibri" pitchFamily="34" charset="0"/>
              </a:rPr>
              <a:t>，有助于帮助用户在工程领域更好的学习。小组</a:t>
            </a:r>
            <a:r>
              <a:rPr lang="zh-CN" altLang="en-US" sz="1600" b="1" dirty="0">
                <a:solidFill>
                  <a:srgbClr val="000000"/>
                </a:solidFill>
                <a:latin typeface="Calibri" pitchFamily="34" charset="0"/>
                <a:sym typeface="Calibri" pitchFamily="34" charset="0"/>
              </a:rPr>
              <a:t>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4899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zh-CN" altLang="en-US"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S</a:t>
            </a:r>
            <a:r>
              <a:rPr lang="en-US" altLang="zh-CN" sz="1600" b="1" dirty="0" smtClean="0">
                <a:solidFill>
                  <a:srgbClr val="000000"/>
                </a:solidFill>
                <a:latin typeface="Calibri" pitchFamily="34" charset="0"/>
                <a:sym typeface="Calibri" pitchFamily="34" charset="0"/>
              </a:rPr>
              <a:t>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75312"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zh-CN" altLang="en-US"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W</a:t>
            </a:r>
            <a:r>
              <a:rPr lang="en-US" altLang="zh-CN" sz="1600" b="1" dirty="0" smtClean="0">
                <a:solidFill>
                  <a:srgbClr val="000000"/>
                </a:solidFill>
                <a:latin typeface="Calibri" pitchFamily="34" charset="0"/>
                <a:sym typeface="Calibri" pitchFamily="34" charset="0"/>
              </a:rPr>
              <a:t>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93604" cy="338554"/>
          </a:xfrm>
          <a:prstGeom prst="rect">
            <a:avLst/>
          </a:prstGeom>
          <a:noFill/>
        </p:spPr>
        <p:txBody>
          <a:bodyPr wrap="none" rtlCol="0">
            <a:spAutoFit/>
          </a:bodyPr>
          <a:lstStyle/>
          <a:p>
            <a:r>
              <a:rPr lang="zh-CN" altLang="zh-CN" sz="1600" b="1" dirty="0"/>
              <a:t>机会</a:t>
            </a:r>
            <a:r>
              <a:rPr lang="zh-CN" altLang="zh-CN" sz="1600" b="1" dirty="0" smtClean="0"/>
              <a:t>（</a:t>
            </a:r>
            <a:r>
              <a:rPr lang="en-US" altLang="zh-CN" sz="1600" b="1" dirty="0"/>
              <a:t>O</a:t>
            </a:r>
            <a:r>
              <a:rPr lang="en-US" altLang="zh-CN" sz="1600" b="1" dirty="0" smtClean="0"/>
              <a:t>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r>
              <a:rPr lang="zh-CN" altLang="en-US" sz="1600" b="1" dirty="0" smtClean="0">
                <a:solidFill>
                  <a:srgbClr val="000000"/>
                </a:solidFill>
                <a:latin typeface="Calibri" pitchFamily="34" charset="0"/>
                <a:sym typeface="Calibri" pitchFamily="34" charset="0"/>
              </a:rPr>
              <a:t>。</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73819"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zh-CN" altLang="en-US" sz="1600" b="1" dirty="0" smtClean="0">
                <a:solidFill>
                  <a:srgbClr val="000000"/>
                </a:solidFill>
                <a:latin typeface="Calibri" pitchFamily="34" charset="0"/>
              </a:rPr>
              <a:t>（</a:t>
            </a:r>
            <a:r>
              <a:rPr lang="en-US" altLang="zh-CN" sz="1600" b="1" dirty="0">
                <a:solidFill>
                  <a:srgbClr val="000000"/>
                </a:solidFill>
                <a:latin typeface="Calibri" pitchFamily="34" charset="0"/>
              </a:rPr>
              <a:t>T</a:t>
            </a:r>
            <a:r>
              <a:rPr lang="en-US" altLang="zh-CN" sz="1600" b="1" dirty="0" smtClean="0">
                <a:solidFill>
                  <a:srgbClr val="000000"/>
                </a:solidFill>
                <a:latin typeface="Calibri" pitchFamily="34" charset="0"/>
              </a:rPr>
              <a: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endParaRPr lang="en-US" altLang="zh-CN" sz="1600" b="1" dirty="0" smtClean="0">
              <a:solidFill>
                <a:srgbClr val="000000"/>
              </a:solidFill>
              <a:latin typeface="Calibri" pitchFamily="34" charset="0"/>
            </a:endParaRPr>
          </a:p>
          <a:p>
            <a:r>
              <a:rPr lang="zh-CN" altLang="en-US" sz="1600" b="1" dirty="0" smtClean="0">
                <a:solidFill>
                  <a:srgbClr val="000000"/>
                </a:solidFill>
                <a:latin typeface="Calibri" pitchFamily="34" charset="0"/>
              </a:rPr>
              <a:t>老师</a:t>
            </a:r>
            <a:r>
              <a:rPr lang="zh-CN" altLang="en-US" sz="1600" b="1" dirty="0">
                <a:solidFill>
                  <a:srgbClr val="000000"/>
                </a:solidFill>
                <a:latin typeface="Calibri" pitchFamily="34" charset="0"/>
              </a:rPr>
              <a:t>的</a:t>
            </a:r>
            <a:r>
              <a:rPr lang="zh-CN" altLang="en-US" sz="1600" b="1" dirty="0" smtClean="0">
                <a:solidFill>
                  <a:srgbClr val="000000"/>
                </a:solidFill>
                <a:latin typeface="Calibri" pitchFamily="34" charset="0"/>
              </a:rPr>
              <a:t>要求是在网页端基础上进行完善改进。</a:t>
            </a:r>
            <a:endParaRPr lang="zh-CN" altLang="en-US" sz="1600" b="1" dirty="0">
              <a:solidFill>
                <a:srgbClr val="000000"/>
              </a:solidFill>
              <a:latin typeface="Calibri" pitchFamily="34" charset="0"/>
            </a:endParaRPr>
          </a:p>
          <a:p>
            <a:r>
              <a:rPr lang="zh-CN" altLang="en-US" sz="1600" b="1" dirty="0" smtClean="0">
                <a:solidFill>
                  <a:srgbClr val="000000"/>
                </a:solidFill>
                <a:latin typeface="Calibri" pitchFamily="34" charset="0"/>
              </a:rPr>
              <a:t>网页</a:t>
            </a:r>
            <a:r>
              <a:rPr lang="zh-CN" altLang="en-US" sz="1600" b="1" dirty="0">
                <a:solidFill>
                  <a:srgbClr val="000000"/>
                </a:solidFill>
                <a:latin typeface="Calibri" pitchFamily="34" charset="0"/>
              </a:rPr>
              <a:t>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a:t>
            </a:r>
            <a:r>
              <a:rPr lang="zh-CN" altLang="en-US" sz="1600" b="1" dirty="0" smtClean="0">
                <a:solidFill>
                  <a:srgbClr val="FF0000"/>
                </a:solidFill>
                <a:latin typeface="Calibri" pitchFamily="34" charset="0"/>
              </a:rPr>
              <a:t>查看。</a:t>
            </a:r>
            <a:r>
              <a:rPr lang="zh-CN" altLang="en-US" sz="1600" b="1" dirty="0" smtClean="0">
                <a:solidFill>
                  <a:srgbClr val="000000"/>
                </a:solidFill>
                <a:latin typeface="Calibri" pitchFamily="34" charset="0"/>
              </a:rPr>
              <a:t>因此</a:t>
            </a:r>
            <a:r>
              <a:rPr lang="zh-CN" altLang="en-US" sz="1600" b="1" dirty="0">
                <a:solidFill>
                  <a:srgbClr val="000000"/>
                </a:solidFill>
                <a:latin typeface="Calibri" pitchFamily="34" charset="0"/>
              </a:rPr>
              <a:t>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41215036"/>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xmlns="" val="20000"/>
                    </a:ext>
                  </a:extLst>
                </a:gridCol>
                <a:gridCol w="1606229">
                  <a:extLst>
                    <a:ext uri="{9D8B030D-6E8A-4147-A177-3AD203B41FA5}">
                      <a16:colId xmlns:a16="http://schemas.microsoft.com/office/drawing/2014/main" xmlns="" val="20001"/>
                    </a:ext>
                  </a:extLst>
                </a:gridCol>
                <a:gridCol w="1204672">
                  <a:extLst>
                    <a:ext uri="{9D8B030D-6E8A-4147-A177-3AD203B41FA5}">
                      <a16:colId xmlns:a16="http://schemas.microsoft.com/office/drawing/2014/main" xmlns="" val="20002"/>
                    </a:ext>
                  </a:extLst>
                </a:gridCol>
                <a:gridCol w="3963422">
                  <a:extLst>
                    <a:ext uri="{9D8B030D-6E8A-4147-A177-3AD203B41FA5}">
                      <a16:colId xmlns:a16="http://schemas.microsoft.com/office/drawing/2014/main" xmlns=""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smtClean="0">
                          <a:effectLst/>
                        </a:rPr>
                        <a:t>《项目计划</a:t>
                      </a:r>
                      <a:r>
                        <a:rPr lang="en-US" altLang="zh-CN" sz="1400" kern="100" dirty="0" smtClean="0">
                          <a:effectLst/>
                        </a:rPr>
                        <a:t>-</a:t>
                      </a:r>
                      <a:r>
                        <a:rPr lang="zh-CN" altLang="en-US" sz="1400" kern="100" dirty="0" smtClean="0">
                          <a:effectLst/>
                        </a:rPr>
                        <a:t>初步</a:t>
                      </a:r>
                      <a:r>
                        <a:rPr lang="zh-CN" sz="1400" kern="100" dirty="0" smtClean="0">
                          <a:effectLst/>
                        </a:rPr>
                        <a:t>》</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a:t>
                      </a:r>
                      <a:r>
                        <a:rPr lang="zh-CN" sz="1400" kern="100" dirty="0">
                          <a:solidFill>
                            <a:srgbClr val="FF0000"/>
                          </a:solidFill>
                          <a:effectLst/>
                        </a:rPr>
                        <a:t>《需求工程计划</a:t>
                      </a:r>
                      <a:r>
                        <a:rPr lang="en-US" sz="1400" kern="100" dirty="0">
                          <a:solidFill>
                            <a:srgbClr val="FF0000"/>
                          </a:solidFill>
                          <a:effectLst/>
                        </a:rPr>
                        <a:t>-</a:t>
                      </a:r>
                      <a:r>
                        <a:rPr lang="zh-CN" sz="1400" kern="100" dirty="0">
                          <a:solidFill>
                            <a:srgbClr val="FF0000"/>
                          </a:solidFill>
                          <a:effectLst/>
                        </a:rPr>
                        <a:t>初步》</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47757">
                <a:tc>
                  <a:txBody>
                    <a:bodyPr/>
                    <a:lstStyle/>
                    <a:p>
                      <a:pPr algn="ctr">
                        <a:spcAft>
                          <a:spcPts val="0"/>
                        </a:spcAft>
                      </a:pPr>
                      <a:r>
                        <a:rPr lang="en-US" sz="1400" kern="100" dirty="0">
                          <a:solidFill>
                            <a:srgbClr val="FF0000"/>
                          </a:solidFill>
                          <a:effectLst/>
                        </a:rPr>
                        <a:t>M4</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2018/10/25</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2018/11/5</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《需求工程计划》</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5"/>
                  </a:ext>
                </a:extLst>
              </a:tr>
              <a:tr h="257989">
                <a:tc>
                  <a:txBody>
                    <a:bodyPr/>
                    <a:lstStyle/>
                    <a:p>
                      <a:pPr algn="ctr">
                        <a:spcAft>
                          <a:spcPts val="0"/>
                        </a:spcAft>
                      </a:pPr>
                      <a:r>
                        <a:rPr lang="en-US" sz="1400" kern="100" dirty="0">
                          <a:solidFill>
                            <a:srgbClr val="FF0000"/>
                          </a:solidFill>
                          <a:effectLst/>
                        </a:rPr>
                        <a:t>M5</a:t>
                      </a:r>
                      <a:endParaRPr lang="zh-CN" sz="1400" kern="100" dirty="0">
                        <a:solidFill>
                          <a:srgbClr val="FF0000"/>
                        </a:solidFill>
                        <a:effectLst/>
                        <a:latin typeface="Times New Roman"/>
                        <a:ea typeface="宋体"/>
                      </a:endParaRPr>
                    </a:p>
                  </a:txBody>
                  <a:tcPr marL="68580" marR="68580" marT="0" marB="0"/>
                </a:tc>
                <a:tc>
                  <a:txBody>
                    <a:bodyPr/>
                    <a:lstStyle/>
                    <a:p>
                      <a:pPr indent="110490" algn="ctr">
                        <a:spcAft>
                          <a:spcPts val="0"/>
                        </a:spcAft>
                      </a:pPr>
                      <a:r>
                        <a:rPr lang="en-US" sz="1400" kern="100" dirty="0">
                          <a:solidFill>
                            <a:srgbClr val="FF0000"/>
                          </a:solidFill>
                          <a:effectLst/>
                        </a:rPr>
                        <a:t>2018/11/6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2018/12/3</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《需求规格说明书》</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6"/>
                  </a:ext>
                </a:extLst>
              </a:tr>
              <a:tr h="237525">
                <a:tc>
                  <a:txBody>
                    <a:bodyPr/>
                    <a:lstStyle/>
                    <a:p>
                      <a:pPr algn="ctr">
                        <a:spcAft>
                          <a:spcPts val="0"/>
                        </a:spcAft>
                      </a:pPr>
                      <a:r>
                        <a:rPr lang="en-US" sz="1400" kern="100" dirty="0">
                          <a:solidFill>
                            <a:srgbClr val="FF0000"/>
                          </a:solidFill>
                          <a:effectLst/>
                        </a:rPr>
                        <a:t>M6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2018/12/4</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《软件需求变更文档》</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7"/>
                  </a:ext>
                </a:extLst>
              </a:tr>
              <a:tr h="217061">
                <a:tc>
                  <a:txBody>
                    <a:bodyPr/>
                    <a:lstStyle/>
                    <a:p>
                      <a:pPr algn="ctr">
                        <a:spcAft>
                          <a:spcPts val="0"/>
                        </a:spcAft>
                      </a:pPr>
                      <a:r>
                        <a:rPr lang="en-US" sz="1400" kern="100" dirty="0">
                          <a:solidFill>
                            <a:srgbClr val="FF0000"/>
                          </a:solidFill>
                          <a:effectLst/>
                        </a:rPr>
                        <a:t>M7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2018/12/8</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2019/1/3</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《软件概要设计说明》</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xmlns="" val="20000"/>
                    </a:ext>
                  </a:extLst>
                </a:gridCol>
                <a:gridCol w="5590635">
                  <a:extLst>
                    <a:ext uri="{9D8B030D-6E8A-4147-A177-3AD203B41FA5}">
                      <a16:colId xmlns:a16="http://schemas.microsoft.com/office/drawing/2014/main" xmlns=""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xmlns=""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-3 WBS</a:t>
            </a:r>
            <a:r>
              <a:rPr lang="zh-CN" altLang="en-US" sz="2800" b="1" dirty="0" smtClean="0">
                <a:solidFill>
                  <a:schemeClr val="bg1"/>
                </a:solidFill>
                <a:latin typeface="Calibri" pitchFamily="34" charset="0"/>
                <a:sym typeface="Calibri" pitchFamily="34" charset="0"/>
              </a:rPr>
              <a:t>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8999"/>
            <a:ext cx="6984485"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032984" y="1419670"/>
            <a:ext cx="976549" cy="830997"/>
          </a:xfrm>
          <a:prstGeom prst="rect">
            <a:avLst/>
          </a:prstGeom>
          <a:noFill/>
        </p:spPr>
        <p:txBody>
          <a:bodyPr wrap="none" rtlCol="0">
            <a:spAutoFit/>
          </a:bodyPr>
          <a:lstStyle/>
          <a:p>
            <a:r>
              <a:rPr lang="en-US" altLang="zh-CN" sz="1600" b="1" dirty="0">
                <a:solidFill>
                  <a:srgbClr val="000000"/>
                </a:solidFill>
                <a:latin typeface="Calibri" pitchFamily="34" charset="0"/>
              </a:rPr>
              <a:t>A:</a:t>
            </a:r>
            <a:r>
              <a:rPr lang="zh-CN" altLang="zh-CN" sz="1600" b="1" dirty="0" smtClean="0">
                <a:solidFill>
                  <a:srgbClr val="000000"/>
                </a:solidFill>
                <a:latin typeface="Calibri" pitchFamily="34" charset="0"/>
              </a:rPr>
              <a:t>审核</a:t>
            </a:r>
            <a:endParaRPr lang="en-US" altLang="zh-CN" sz="1600" b="1" dirty="0" smtClean="0">
              <a:solidFill>
                <a:srgbClr val="000000"/>
              </a:solidFill>
              <a:latin typeface="Calibri" pitchFamily="34" charset="0"/>
            </a:endParaRPr>
          </a:p>
          <a:p>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R:</a:t>
            </a:r>
            <a:r>
              <a:rPr lang="zh-CN" altLang="zh-CN" sz="1600" b="1" dirty="0">
                <a:solidFill>
                  <a:srgbClr val="000000"/>
                </a:solidFill>
                <a:latin typeface="Calibri" pitchFamily="34" charset="0"/>
              </a:rPr>
              <a:t>负责人</a:t>
            </a:r>
          </a:p>
        </p:txBody>
      </p:sp>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-3 WBS</a:t>
            </a:r>
            <a:r>
              <a:rPr lang="zh-CN" altLang="en-US" sz="2800" b="1" dirty="0">
                <a:solidFill>
                  <a:schemeClr val="bg1"/>
                </a:solidFill>
                <a:latin typeface="Calibri" pitchFamily="34" charset="0"/>
                <a:sym typeface="Calibri" pitchFamily="34" charset="0"/>
              </a:rPr>
              <a:t>表（续</a:t>
            </a:r>
            <a:r>
              <a:rPr lang="zh-CN" altLang="en-US" sz="2800" b="1" dirty="0" smtClean="0">
                <a:solidFill>
                  <a:schemeClr val="bg1"/>
                </a:solidFill>
                <a:latin typeface="Calibri" pitchFamily="34" charset="0"/>
                <a:sym typeface="Calibri" pitchFamily="34" charset="0"/>
              </a:rPr>
              <a:t>）</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9000"/>
            <a:ext cx="6779961" cy="3914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xmlns="" val="20000"/>
                    </a:ext>
                  </a:extLst>
                </a:gridCol>
                <a:gridCol w="1584195">
                  <a:extLst>
                    <a:ext uri="{9D8B030D-6E8A-4147-A177-3AD203B41FA5}">
                      <a16:colId xmlns:a16="http://schemas.microsoft.com/office/drawing/2014/main" xmlns="" val="20001"/>
                    </a:ext>
                  </a:extLst>
                </a:gridCol>
                <a:gridCol w="3408395">
                  <a:extLst>
                    <a:ext uri="{9D8B030D-6E8A-4147-A177-3AD203B41FA5}">
                      <a16:colId xmlns:a16="http://schemas.microsoft.com/office/drawing/2014/main" xmlns=""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9863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F7D0E703-F1AE-481C-9332-82CBEC1558C6}"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69" y="888344"/>
            <a:ext cx="6624461" cy="414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11549762"/>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xmlns="" val="20000"/>
                    </a:ext>
                  </a:extLst>
                </a:gridCol>
                <a:gridCol w="936065">
                  <a:extLst>
                    <a:ext uri="{9D8B030D-6E8A-4147-A177-3AD203B41FA5}">
                      <a16:colId xmlns:a16="http://schemas.microsoft.com/office/drawing/2014/main" xmlns="" val="20001"/>
                    </a:ext>
                  </a:extLst>
                </a:gridCol>
                <a:gridCol w="864060">
                  <a:extLst>
                    <a:ext uri="{9D8B030D-6E8A-4147-A177-3AD203B41FA5}">
                      <a16:colId xmlns:a16="http://schemas.microsoft.com/office/drawing/2014/main" xmlns="" val="20002"/>
                    </a:ext>
                  </a:extLst>
                </a:gridCol>
                <a:gridCol w="936065">
                  <a:extLst>
                    <a:ext uri="{9D8B030D-6E8A-4147-A177-3AD203B41FA5}">
                      <a16:colId xmlns:a16="http://schemas.microsoft.com/office/drawing/2014/main" xmlns="" val="20003"/>
                    </a:ext>
                  </a:extLst>
                </a:gridCol>
                <a:gridCol w="864060">
                  <a:extLst>
                    <a:ext uri="{9D8B030D-6E8A-4147-A177-3AD203B41FA5}">
                      <a16:colId xmlns:a16="http://schemas.microsoft.com/office/drawing/2014/main" xmlns="" val="20004"/>
                    </a:ext>
                  </a:extLst>
                </a:gridCol>
                <a:gridCol w="936065">
                  <a:extLst>
                    <a:ext uri="{9D8B030D-6E8A-4147-A177-3AD203B41FA5}">
                      <a16:colId xmlns:a16="http://schemas.microsoft.com/office/drawing/2014/main" xmlns="" val="20005"/>
                    </a:ext>
                  </a:extLst>
                </a:gridCol>
                <a:gridCol w="1440099">
                  <a:extLst>
                    <a:ext uri="{9D8B030D-6E8A-4147-A177-3AD203B41FA5}">
                      <a16:colId xmlns:a16="http://schemas.microsoft.com/office/drawing/2014/main" xmlns=""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沟通时间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理四</a:t>
                      </a:r>
                      <a:r>
                        <a:rPr lang="en-US" sz="1400" kern="100" dirty="0" smtClean="0">
                          <a:effectLst/>
                        </a:rPr>
                        <a:t>504</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一般为理四</a:t>
                      </a:r>
                      <a:r>
                        <a:rPr lang="en-US" sz="1400" kern="100" dirty="0">
                          <a:effectLst/>
                        </a:rPr>
                        <a:t>221</a:t>
                      </a:r>
                      <a:r>
                        <a:rPr lang="zh-CN" sz="1400" kern="100" dirty="0">
                          <a:effectLst/>
                        </a:rPr>
                        <a:t>或理四</a:t>
                      </a:r>
                      <a:r>
                        <a:rPr lang="en-US" sz="1400" kern="100" dirty="0">
                          <a:effectLst/>
                        </a:rPr>
                        <a:t>508</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553636973"/>
              </p:ext>
            </p:extLst>
          </p:nvPr>
        </p:nvGraphicFramePr>
        <p:xfrm>
          <a:off x="827739" y="1131650"/>
          <a:ext cx="727250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xmlns="" val="20000"/>
                    </a:ext>
                  </a:extLst>
                </a:gridCol>
                <a:gridCol w="885105">
                  <a:extLst>
                    <a:ext uri="{9D8B030D-6E8A-4147-A177-3AD203B41FA5}">
                      <a16:colId xmlns:a16="http://schemas.microsoft.com/office/drawing/2014/main" xmlns="" val="20001"/>
                    </a:ext>
                  </a:extLst>
                </a:gridCol>
                <a:gridCol w="885105">
                  <a:extLst>
                    <a:ext uri="{9D8B030D-6E8A-4147-A177-3AD203B41FA5}">
                      <a16:colId xmlns:a16="http://schemas.microsoft.com/office/drawing/2014/main" xmlns="" val="20002"/>
                    </a:ext>
                  </a:extLst>
                </a:gridCol>
                <a:gridCol w="885105">
                  <a:extLst>
                    <a:ext uri="{9D8B030D-6E8A-4147-A177-3AD203B41FA5}">
                      <a16:colId xmlns:a16="http://schemas.microsoft.com/office/drawing/2014/main" xmlns="" val="20003"/>
                    </a:ext>
                  </a:extLst>
                </a:gridCol>
                <a:gridCol w="885105">
                  <a:extLst>
                    <a:ext uri="{9D8B030D-6E8A-4147-A177-3AD203B41FA5}">
                      <a16:colId xmlns:a16="http://schemas.microsoft.com/office/drawing/2014/main" xmlns="" val="20004"/>
                    </a:ext>
                  </a:extLst>
                </a:gridCol>
                <a:gridCol w="1406881">
                  <a:extLst>
                    <a:ext uri="{9D8B030D-6E8A-4147-A177-3AD203B41FA5}">
                      <a16:colId xmlns:a16="http://schemas.microsoft.com/office/drawing/2014/main" xmlns="" val="20005"/>
                    </a:ext>
                  </a:extLst>
                </a:gridCol>
                <a:gridCol w="1440100">
                  <a:extLst>
                    <a:ext uri="{9D8B030D-6E8A-4147-A177-3AD203B41FA5}">
                      <a16:colId xmlns:a16="http://schemas.microsoft.com/office/drawing/2014/main" xmlns=""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图书馆一楼</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a:t>
                      </a:r>
                      <a:r>
                        <a:rPr lang="zh-CN" sz="1400" kern="100" dirty="0" smtClean="0">
                          <a:effectLst/>
                        </a:rPr>
                        <a:t>周</a:t>
                      </a:r>
                      <a:r>
                        <a:rPr lang="zh-CN" altLang="en-US" sz="1400" kern="100" dirty="0" smtClean="0">
                          <a:effectLst/>
                        </a:rPr>
                        <a:t>六上午</a:t>
                      </a:r>
                      <a:r>
                        <a:rPr lang="en-US" altLang="zh-CN" sz="1400" kern="100" dirty="0" smtClean="0">
                          <a:effectLst/>
                        </a:rPr>
                        <a:t>9:30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面谈</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随机</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每周日</a:t>
                      </a:r>
                      <a:r>
                        <a:rPr lang="zh-CN" sz="1400" kern="100" dirty="0" smtClean="0">
                          <a:effectLst/>
                        </a:rPr>
                        <a:t>下午六点</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718617"/>
            <a:ext cx="3779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案例教学系统</a:t>
            </a:r>
          </a:p>
          <a:p>
            <a:r>
              <a:rPr lang="en-US" altLang="zh-CN" sz="16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2018/11/23</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a:t>
            </a:r>
            <a:r>
              <a:rPr lang="zh-CN" altLang="en-US" sz="2800" b="1" dirty="0" smtClean="0">
                <a:solidFill>
                  <a:schemeClr val="bg1"/>
                </a:solidFill>
                <a:latin typeface="Calibri" pitchFamily="34" charset="0"/>
                <a:sym typeface="Calibri" pitchFamily="34" charset="0"/>
              </a:rPr>
              <a:t>概率</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影响</a:t>
            </a:r>
            <a:r>
              <a:rPr lang="zh-CN" altLang="en-US" sz="2800" b="1" dirty="0">
                <a:solidFill>
                  <a:schemeClr val="bg1"/>
                </a:solidFill>
                <a:latin typeface="Calibri" pitchFamily="34" charset="0"/>
                <a:sym typeface="Calibri" pitchFamily="34" charset="0"/>
              </a:rPr>
              <a:t>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xmlns="" val="20000"/>
                    </a:ext>
                  </a:extLst>
                </a:gridCol>
                <a:gridCol w="1188226">
                  <a:extLst>
                    <a:ext uri="{9D8B030D-6E8A-4147-A177-3AD203B41FA5}">
                      <a16:colId xmlns:a16="http://schemas.microsoft.com/office/drawing/2014/main" xmlns="" val="20001"/>
                    </a:ext>
                  </a:extLst>
                </a:gridCol>
                <a:gridCol w="1188226">
                  <a:extLst>
                    <a:ext uri="{9D8B030D-6E8A-4147-A177-3AD203B41FA5}">
                      <a16:colId xmlns:a16="http://schemas.microsoft.com/office/drawing/2014/main" xmlns="" val="20002"/>
                    </a:ext>
                  </a:extLst>
                </a:gridCol>
                <a:gridCol w="1188226">
                  <a:extLst>
                    <a:ext uri="{9D8B030D-6E8A-4147-A177-3AD203B41FA5}">
                      <a16:colId xmlns:a16="http://schemas.microsoft.com/office/drawing/2014/main" xmlns="" val="20003"/>
                    </a:ext>
                  </a:extLst>
                </a:gridCol>
                <a:gridCol w="1188226">
                  <a:extLst>
                    <a:ext uri="{9D8B030D-6E8A-4147-A177-3AD203B41FA5}">
                      <a16:colId xmlns:a16="http://schemas.microsoft.com/office/drawing/2014/main" xmlns="" val="20004"/>
                    </a:ext>
                  </a:extLst>
                </a:gridCol>
                <a:gridCol w="1188226">
                  <a:extLst>
                    <a:ext uri="{9D8B030D-6E8A-4147-A177-3AD203B41FA5}">
                      <a16:colId xmlns:a16="http://schemas.microsoft.com/office/drawing/2014/main" xmlns=""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763101303"/>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xmlns="" val="20000"/>
                    </a:ext>
                  </a:extLst>
                </a:gridCol>
                <a:gridCol w="1434533">
                  <a:extLst>
                    <a:ext uri="{9D8B030D-6E8A-4147-A177-3AD203B41FA5}">
                      <a16:colId xmlns:a16="http://schemas.microsoft.com/office/drawing/2014/main" xmlns="" val="20001"/>
                    </a:ext>
                  </a:extLst>
                </a:gridCol>
                <a:gridCol w="1434533">
                  <a:extLst>
                    <a:ext uri="{9D8B030D-6E8A-4147-A177-3AD203B41FA5}">
                      <a16:colId xmlns:a16="http://schemas.microsoft.com/office/drawing/2014/main" xmlns="" val="20002"/>
                    </a:ext>
                  </a:extLst>
                </a:gridCol>
                <a:gridCol w="1434533">
                  <a:extLst>
                    <a:ext uri="{9D8B030D-6E8A-4147-A177-3AD203B41FA5}">
                      <a16:colId xmlns:a16="http://schemas.microsoft.com/office/drawing/2014/main" xmlns="" val="20003"/>
                    </a:ext>
                  </a:extLst>
                </a:gridCol>
                <a:gridCol w="2470439">
                  <a:extLst>
                    <a:ext uri="{9D8B030D-6E8A-4147-A177-3AD203B41FA5}">
                      <a16:colId xmlns:a16="http://schemas.microsoft.com/office/drawing/2014/main" xmlns=""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a:t>
                      </a:r>
                      <a:r>
                        <a:rPr lang="zh-CN" sz="1200" kern="100" dirty="0">
                          <a:solidFill>
                            <a:srgbClr val="FF0000"/>
                          </a:solidFill>
                          <a:effectLst/>
                        </a:rPr>
                        <a:t>保证有足够的客户代表的积极参与</a:t>
                      </a:r>
                      <a:r>
                        <a:rPr lang="zh-CN" sz="1200" kern="100" dirty="0">
                          <a:solidFill>
                            <a:schemeClr val="tx1"/>
                          </a:solidFill>
                          <a:effectLst/>
                        </a:rPr>
                        <a:t>，</a:t>
                      </a:r>
                      <a:r>
                        <a:rPr lang="zh-CN" sz="1200" kern="100" dirty="0">
                          <a:effectLst/>
                        </a:rPr>
                        <a:t>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刘晓倩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863223102"/>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xmlns="" val="20000"/>
                    </a:ext>
                  </a:extLst>
                </a:gridCol>
                <a:gridCol w="1231415">
                  <a:extLst>
                    <a:ext uri="{9D8B030D-6E8A-4147-A177-3AD203B41FA5}">
                      <a16:colId xmlns:a16="http://schemas.microsoft.com/office/drawing/2014/main" xmlns="" val="20001"/>
                    </a:ext>
                  </a:extLst>
                </a:gridCol>
                <a:gridCol w="1231415">
                  <a:extLst>
                    <a:ext uri="{9D8B030D-6E8A-4147-A177-3AD203B41FA5}">
                      <a16:colId xmlns:a16="http://schemas.microsoft.com/office/drawing/2014/main" xmlns="" val="20002"/>
                    </a:ext>
                  </a:extLst>
                </a:gridCol>
                <a:gridCol w="1231415">
                  <a:extLst>
                    <a:ext uri="{9D8B030D-6E8A-4147-A177-3AD203B41FA5}">
                      <a16:colId xmlns:a16="http://schemas.microsoft.com/office/drawing/2014/main" xmlns="" val="20003"/>
                    </a:ext>
                  </a:extLst>
                </a:gridCol>
                <a:gridCol w="2120647">
                  <a:extLst>
                    <a:ext uri="{9D8B030D-6E8A-4147-A177-3AD203B41FA5}">
                      <a16:colId xmlns:a16="http://schemas.microsoft.com/office/drawing/2014/main" xmlns=""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要确保每个功能需求、特性或用例</a:t>
                      </a:r>
                      <a:r>
                        <a:rPr lang="zh-CN" sz="1400" kern="100" dirty="0">
                          <a:solidFill>
                            <a:srgbClr val="FF0000"/>
                          </a:solidFill>
                          <a:effectLst/>
                        </a:rPr>
                        <a:t>都设定了优先级</a:t>
                      </a:r>
                      <a:r>
                        <a:rPr lang="zh-CN" sz="1400" kern="100" dirty="0">
                          <a:effectLst/>
                        </a:rPr>
                        <a:t>，并安排在一个特定的系统版本或迭代中实现它们</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699979365"/>
              </p:ext>
            </p:extLst>
          </p:nvPr>
        </p:nvGraphicFramePr>
        <p:xfrm>
          <a:off x="1043755" y="1851700"/>
          <a:ext cx="6912482" cy="1296090"/>
        </p:xfrm>
        <a:graphic>
          <a:graphicData uri="http://schemas.openxmlformats.org/drawingml/2006/table">
            <a:tbl>
              <a:tblPr firstRow="1" firstCol="1" bandRow="1">
                <a:tableStyleId>{5C22544A-7EE6-4342-B048-85BDC9FD1C3A}</a:tableStyleId>
              </a:tblPr>
              <a:tblGrid>
                <a:gridCol w="1208028">
                  <a:extLst>
                    <a:ext uri="{9D8B030D-6E8A-4147-A177-3AD203B41FA5}">
                      <a16:colId xmlns:a16="http://schemas.microsoft.com/office/drawing/2014/main" xmlns="" val="20000"/>
                    </a:ext>
                  </a:extLst>
                </a:gridCol>
                <a:gridCol w="1208028">
                  <a:extLst>
                    <a:ext uri="{9D8B030D-6E8A-4147-A177-3AD203B41FA5}">
                      <a16:colId xmlns:a16="http://schemas.microsoft.com/office/drawing/2014/main" xmlns="" val="20001"/>
                    </a:ext>
                  </a:extLst>
                </a:gridCol>
                <a:gridCol w="1208028">
                  <a:extLst>
                    <a:ext uri="{9D8B030D-6E8A-4147-A177-3AD203B41FA5}">
                      <a16:colId xmlns:a16="http://schemas.microsoft.com/office/drawing/2014/main" xmlns="" val="20002"/>
                    </a:ext>
                  </a:extLst>
                </a:gridCol>
                <a:gridCol w="1208028">
                  <a:extLst>
                    <a:ext uri="{9D8B030D-6E8A-4147-A177-3AD203B41FA5}">
                      <a16:colId xmlns:a16="http://schemas.microsoft.com/office/drawing/2014/main" xmlns="" val="20003"/>
                    </a:ext>
                  </a:extLst>
                </a:gridCol>
                <a:gridCol w="2080370">
                  <a:extLst>
                    <a:ext uri="{9D8B030D-6E8A-4147-A177-3AD203B41FA5}">
                      <a16:colId xmlns:a16="http://schemas.microsoft.com/office/drawing/2014/main" xmlns="" val="20004"/>
                    </a:ext>
                  </a:extLst>
                </a:gridCol>
              </a:tblGrid>
              <a:tr h="409658">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886432">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1914379260"/>
              </p:ext>
            </p:extLst>
          </p:nvPr>
        </p:nvGraphicFramePr>
        <p:xfrm>
          <a:off x="827741" y="1635685"/>
          <a:ext cx="7344510" cy="2197608"/>
        </p:xfrm>
        <a:graphic>
          <a:graphicData uri="http://schemas.openxmlformats.org/drawingml/2006/table">
            <a:tbl>
              <a:tblPr firstRow="1" firstCol="1" bandRow="1">
                <a:tableStyleId>{5C22544A-7EE6-4342-B048-85BDC9FD1C3A}</a:tableStyleId>
              </a:tblPr>
              <a:tblGrid>
                <a:gridCol w="1326187">
                  <a:extLst>
                    <a:ext uri="{9D8B030D-6E8A-4147-A177-3AD203B41FA5}">
                      <a16:colId xmlns:a16="http://schemas.microsoft.com/office/drawing/2014/main" xmlns="" val="20000"/>
                    </a:ext>
                  </a:extLst>
                </a:gridCol>
                <a:gridCol w="1243999">
                  <a:extLst>
                    <a:ext uri="{9D8B030D-6E8A-4147-A177-3AD203B41FA5}">
                      <a16:colId xmlns:a16="http://schemas.microsoft.com/office/drawing/2014/main" xmlns="" val="20001"/>
                    </a:ext>
                  </a:extLst>
                </a:gridCol>
                <a:gridCol w="1243999">
                  <a:extLst>
                    <a:ext uri="{9D8B030D-6E8A-4147-A177-3AD203B41FA5}">
                      <a16:colId xmlns:a16="http://schemas.microsoft.com/office/drawing/2014/main" xmlns="" val="20002"/>
                    </a:ext>
                  </a:extLst>
                </a:gridCol>
                <a:gridCol w="1243999">
                  <a:extLst>
                    <a:ext uri="{9D8B030D-6E8A-4147-A177-3AD203B41FA5}">
                      <a16:colId xmlns:a16="http://schemas.microsoft.com/office/drawing/2014/main" xmlns="" val="20003"/>
                    </a:ext>
                  </a:extLst>
                </a:gridCol>
                <a:gridCol w="2286326">
                  <a:extLst>
                    <a:ext uri="{9D8B030D-6E8A-4147-A177-3AD203B41FA5}">
                      <a16:colId xmlns:a16="http://schemas.microsoft.com/office/drawing/2014/main" xmlns="" val="20004"/>
                    </a:ext>
                  </a:extLst>
                </a:gridCol>
              </a:tblGrid>
              <a:tr h="244179">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78616073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xmlns="" val="20000"/>
                    </a:ext>
                  </a:extLst>
                </a:gridCol>
                <a:gridCol w="1208027">
                  <a:extLst>
                    <a:ext uri="{9D8B030D-6E8A-4147-A177-3AD203B41FA5}">
                      <a16:colId xmlns:a16="http://schemas.microsoft.com/office/drawing/2014/main" xmlns="" val="20001"/>
                    </a:ext>
                  </a:extLst>
                </a:gridCol>
                <a:gridCol w="1208027">
                  <a:extLst>
                    <a:ext uri="{9D8B030D-6E8A-4147-A177-3AD203B41FA5}">
                      <a16:colId xmlns:a16="http://schemas.microsoft.com/office/drawing/2014/main" xmlns="" val="20002"/>
                    </a:ext>
                  </a:extLst>
                </a:gridCol>
                <a:gridCol w="1208027">
                  <a:extLst>
                    <a:ext uri="{9D8B030D-6E8A-4147-A177-3AD203B41FA5}">
                      <a16:colId xmlns:a16="http://schemas.microsoft.com/office/drawing/2014/main" xmlns="" val="20003"/>
                    </a:ext>
                  </a:extLst>
                </a:gridCol>
                <a:gridCol w="2944432">
                  <a:extLst>
                    <a:ext uri="{9D8B030D-6E8A-4147-A177-3AD203B41FA5}">
                      <a16:colId xmlns:a16="http://schemas.microsoft.com/office/drawing/2014/main" xmlns=""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项目经理严格把控变更控制过程，保证</a:t>
                      </a:r>
                      <a:r>
                        <a:rPr lang="zh-CN" sz="1400" kern="100" dirty="0">
                          <a:solidFill>
                            <a:srgbClr val="FF0000"/>
                          </a:solidFill>
                          <a:effectLst/>
                        </a:rPr>
                        <a:t>每次变更都有原因有记录以及有影响分析</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项目经理严格把关变更控制委员会以使其达到应有的效果以及</a:t>
                      </a:r>
                      <a:r>
                        <a:rPr lang="zh-CN" sz="1400" kern="100" dirty="0">
                          <a:solidFill>
                            <a:srgbClr val="FF0000"/>
                          </a:solidFill>
                          <a:effectLst/>
                        </a:rPr>
                        <a:t>保证维持日常的运作</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项目经理与变更控制委员会负责人两首</a:t>
                      </a:r>
                      <a:r>
                        <a:rPr lang="zh-CN" sz="1400" kern="100" dirty="0">
                          <a:solidFill>
                            <a:srgbClr val="FF0000"/>
                          </a:solidFill>
                          <a:effectLst/>
                        </a:rPr>
                        <a:t>保留历史文件</a:t>
                      </a:r>
                      <a:r>
                        <a:rPr lang="zh-CN" sz="1400" kern="100" dirty="0">
                          <a:effectLst/>
                        </a:rPr>
                        <a:t>，并实时上传新文件至远程库</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3641237805"/>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xmlns="" val="20000"/>
                    </a:ext>
                  </a:extLst>
                </a:gridCol>
                <a:gridCol w="1321280">
                  <a:extLst>
                    <a:ext uri="{9D8B030D-6E8A-4147-A177-3AD203B41FA5}">
                      <a16:colId xmlns:a16="http://schemas.microsoft.com/office/drawing/2014/main" xmlns="" val="20001"/>
                    </a:ext>
                  </a:extLst>
                </a:gridCol>
                <a:gridCol w="1321280">
                  <a:extLst>
                    <a:ext uri="{9D8B030D-6E8A-4147-A177-3AD203B41FA5}">
                      <a16:colId xmlns:a16="http://schemas.microsoft.com/office/drawing/2014/main" xmlns="" val="20002"/>
                    </a:ext>
                  </a:extLst>
                </a:gridCol>
                <a:gridCol w="1321280">
                  <a:extLst>
                    <a:ext uri="{9D8B030D-6E8A-4147-A177-3AD203B41FA5}">
                      <a16:colId xmlns:a16="http://schemas.microsoft.com/office/drawing/2014/main" xmlns="" val="20003"/>
                    </a:ext>
                  </a:extLst>
                </a:gridCol>
                <a:gridCol w="2275405">
                  <a:extLst>
                    <a:ext uri="{9D8B030D-6E8A-4147-A177-3AD203B41FA5}">
                      <a16:colId xmlns:a16="http://schemas.microsoft.com/office/drawing/2014/main" xmlns="" val="20004"/>
                    </a:ext>
                  </a:extLst>
                </a:gridCol>
              </a:tblGrid>
              <a:tr h="20161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工作人员做到所有事假提前一星期通知以让项目经理</a:t>
                      </a:r>
                      <a:r>
                        <a:rPr lang="zh-CN" sz="1400" kern="100" dirty="0" smtClean="0">
                          <a:effectLst/>
                        </a:rPr>
                        <a:t>合理</a:t>
                      </a:r>
                      <a:r>
                        <a:rPr lang="zh-CN" altLang="en-US" sz="1400" kern="100" dirty="0" smtClean="0">
                          <a:effectLst/>
                        </a:rPr>
                        <a:t>调整</a:t>
                      </a:r>
                      <a:r>
                        <a:rPr lang="zh-CN" sz="1400" kern="100" dirty="0" smtClean="0">
                          <a:effectLst/>
                        </a:rPr>
                        <a:t>人员</a:t>
                      </a:r>
                      <a:r>
                        <a:rPr lang="zh-CN" sz="1400" kern="100" dirty="0">
                          <a:effectLst/>
                        </a:rPr>
                        <a:t>的分工使计划照常推进。</a:t>
                      </a:r>
                      <a:r>
                        <a:rPr lang="zh-CN" sz="1400" kern="100" dirty="0">
                          <a:solidFill>
                            <a:srgbClr val="FF0000"/>
                          </a:solidFill>
                          <a:effectLst/>
                        </a:rPr>
                        <a:t>所有计划应有第二套执行方案</a:t>
                      </a:r>
                      <a:r>
                        <a:rPr lang="zh-CN" sz="1400" kern="100" dirty="0">
                          <a:effectLst/>
                        </a:rPr>
                        <a:t>以保证在员工病假或突然的事假以及其他理由的请假中能急事实施以确保项目的正常推进</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r>
              <a:rPr lang="zh-CN" altLang="en-US" sz="1600" b="1" dirty="0" smtClean="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a:t>
            </a:r>
            <a:r>
              <a:rPr lang="zh-CN" altLang="en-US" sz="1600" b="1" dirty="0" smtClean="0">
                <a:solidFill>
                  <a:srgbClr val="000000"/>
                </a:solidFill>
                <a:latin typeface="Calibri" pitchFamily="34" charset="0"/>
                <a:sym typeface="Calibri" pitchFamily="34" charset="0"/>
              </a:rPr>
              <a:t>，将</a:t>
            </a:r>
            <a:r>
              <a:rPr lang="zh-CN" altLang="en-US" sz="1600" b="1" dirty="0" smtClean="0">
                <a:solidFill>
                  <a:srgbClr val="FF0000"/>
                </a:solidFill>
                <a:latin typeface="Calibri" pitchFamily="34" charset="0"/>
                <a:sym typeface="Calibri" pitchFamily="34" charset="0"/>
              </a:rPr>
              <a:t>正式版本</a:t>
            </a:r>
            <a:r>
              <a:rPr lang="zh-CN" altLang="en-US" sz="1600" b="1" dirty="0" smtClean="0">
                <a:solidFill>
                  <a:srgbClr val="000000"/>
                </a:solidFill>
                <a:latin typeface="Calibri" pitchFamily="34" charset="0"/>
                <a:sym typeface="Calibri" pitchFamily="34" charset="0"/>
              </a:rPr>
              <a:t>保存</a:t>
            </a:r>
            <a:r>
              <a:rPr lang="zh-CN" altLang="en-US" sz="1600" b="1" dirty="0">
                <a:solidFill>
                  <a:srgbClr val="000000"/>
                </a:solidFill>
                <a:latin typeface="Calibri" pitchFamily="34" charset="0"/>
                <a:sym typeface="Calibri" pitchFamily="34" charset="0"/>
              </a:rPr>
              <a:t>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需求工程项目计划</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愿景与范围</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用户群分类</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需求优先级</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用例描述</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测试用例</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用户手册</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需求规格说明书</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需求变更控制</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40322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会议记录</a:t>
            </a:r>
            <a:r>
              <a:rPr lang="en-US" altLang="zh-CN" sz="1600" b="1" dirty="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需求变更申请文档</a:t>
            </a:r>
            <a:r>
              <a:rPr lang="en-US" altLang="zh-CN" sz="1600" b="1" dirty="0" smtClean="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endParaRPr lang="en-US" altLang="zh-CN" sz="1600" b="1" dirty="0">
              <a:solidFill>
                <a:srgbClr val="FF0000"/>
              </a:solidFill>
              <a:latin typeface="Calibri" pitchFamily="34" charset="0"/>
              <a:sym typeface="Calibri" pitchFamily="34" charset="0"/>
            </a:endParaRPr>
          </a:p>
          <a:p>
            <a:pPr>
              <a:lnSpc>
                <a:spcPct val="150000"/>
              </a:lnSpc>
              <a:buClr>
                <a:srgbClr val="E36C09"/>
              </a:buClr>
            </a:pPr>
            <a:r>
              <a:rPr lang="zh-CN" altLang="en-US" sz="1600" b="1" dirty="0" smtClean="0">
                <a:solidFill>
                  <a:srgbClr val="FF0000"/>
                </a:solidFill>
                <a:latin typeface="Calibri" pitchFamily="34" charset="0"/>
                <a:sym typeface="Calibri" pitchFamily="34" charset="0"/>
              </a:rPr>
              <a:t>注：标红色的文档是需求计划所需的文档</a:t>
            </a:r>
            <a:endParaRPr lang="en-US" altLang="zh-CN" sz="1600" b="1" dirty="0">
              <a:solidFill>
                <a:srgbClr val="FF0000"/>
              </a:solidFill>
              <a:latin typeface="Calibri" pitchFamily="34" charset="0"/>
              <a:sym typeface="Calibri" pitchFamily="34" charset="0"/>
            </a:endParaRP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项目</a:t>
            </a:r>
            <a:r>
              <a:rPr lang="zh-CN" altLang="en-US" sz="2800" b="1" dirty="0">
                <a:solidFill>
                  <a:schemeClr val="bg1"/>
                </a:solidFill>
                <a:latin typeface="Calibri" pitchFamily="34" charset="0"/>
                <a:sym typeface="Calibri" pitchFamily="34" charset="0"/>
              </a:rPr>
              <a:t>的</a:t>
            </a:r>
            <a:r>
              <a:rPr lang="zh-CN" altLang="en-US" sz="2800" b="1" dirty="0" smtClean="0">
                <a:solidFill>
                  <a:schemeClr val="bg1"/>
                </a:solidFill>
                <a:latin typeface="Calibri" pitchFamily="34" charset="0"/>
                <a:sym typeface="Calibri" pitchFamily="34" charset="0"/>
              </a:rPr>
              <a:t>监督</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控制</a:t>
            </a:r>
            <a:r>
              <a:rPr lang="zh-CN" altLang="en-US" sz="2800" b="1" dirty="0">
                <a:solidFill>
                  <a:schemeClr val="bg1"/>
                </a:solidFill>
                <a:latin typeface="Calibri" pitchFamily="34" charset="0"/>
                <a:sym typeface="Calibri" pitchFamily="34" charset="0"/>
              </a:rPr>
              <a:t>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gridCol w="1800125"/>
                <a:gridCol w="4752330"/>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smtClean="0">
                          <a:effectLst/>
                        </a:rPr>
                        <a:t>HuFangZheng</a:t>
                      </a:r>
                      <a:r>
                        <a:rPr lang="en-US" sz="1600" kern="100" dirty="0" smtClean="0">
                          <a:effectLst/>
                        </a:rPr>
                        <a:t> &amp;  </a:t>
                      </a:r>
                    </a:p>
                    <a:p>
                      <a:pPr algn="just">
                        <a:spcAft>
                          <a:spcPts val="0"/>
                        </a:spcAft>
                      </a:pPr>
                      <a:r>
                        <a:rPr lang="en-US" sz="1600" kern="100" dirty="0" smtClean="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 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   2018/11/17</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a:t>
            </a:r>
            <a:r>
              <a:rPr lang="zh-CN" altLang="en-US" sz="1600" b="1" dirty="0" smtClean="0">
                <a:solidFill>
                  <a:srgbClr val="000000"/>
                </a:solidFill>
                <a:latin typeface="Calibri" pitchFamily="34" charset="0"/>
                <a:sym typeface="Calibri" pitchFamily="34" charset="0"/>
              </a:rPr>
              <a:t>需求（第三版</a:t>
            </a:r>
            <a:r>
              <a:rPr lang="zh-CN" altLang="en-US" sz="1600" b="1" dirty="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smtClean="0">
                <a:solidFill>
                  <a:srgbClr val="000000"/>
                </a:solidFill>
                <a:latin typeface="Calibri" pitchFamily="34" charset="0"/>
                <a:sym typeface="Calibri" pitchFamily="34" charset="0"/>
              </a:rPr>
              <a:t>项目管理（第八版</a:t>
            </a:r>
            <a:r>
              <a:rPr lang="zh-CN" altLang="en-US" sz="1600" b="1" dirty="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4" name="Picture 3">
            <a:extLst>
              <a:ext uri="{FF2B5EF4-FFF2-40B4-BE49-F238E27FC236}">
                <a16:creationId xmlns:a16="http://schemas.microsoft.com/office/drawing/2014/main" xmlns=""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4" name="Picture 3">
            <a:extLst>
              <a:ext uri="{FF2B5EF4-FFF2-40B4-BE49-F238E27FC236}">
                <a16:creationId xmlns:a16="http://schemas.microsoft.com/office/drawing/2014/main" xmlns=""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第</a:t>
            </a:r>
            <a:r>
              <a:rPr lang="zh-CN" altLang="en-US" sz="1600" b="1" dirty="0">
                <a:solidFill>
                  <a:srgbClr val="000000"/>
                </a:solidFill>
                <a:latin typeface="Calibri" pitchFamily="34" charset="0"/>
                <a:sym typeface="Calibri" pitchFamily="34" charset="0"/>
              </a:rPr>
              <a:t>九</a:t>
            </a:r>
            <a:r>
              <a:rPr lang="zh-CN" altLang="en-US" sz="1600" b="1" dirty="0" smtClean="0">
                <a:solidFill>
                  <a:srgbClr val="000000"/>
                </a:solidFill>
                <a:latin typeface="Calibri" pitchFamily="34" charset="0"/>
                <a:sym typeface="Calibri" pitchFamily="34" charset="0"/>
              </a:rPr>
              <a:t>次</a:t>
            </a:r>
            <a:r>
              <a:rPr lang="zh-CN" altLang="en-US" sz="1600" b="1" dirty="0">
                <a:solidFill>
                  <a:srgbClr val="000000"/>
                </a:solidFill>
                <a:latin typeface="Calibri" pitchFamily="34" charset="0"/>
                <a:sym typeface="Calibri" pitchFamily="34" charset="0"/>
              </a:rPr>
              <a:t>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smtClean="0">
                <a:solidFill>
                  <a:srgbClr val="000000"/>
                </a:solidFill>
                <a:latin typeface="Calibri" pitchFamily="34" charset="0"/>
                <a:sym typeface="Calibri" pitchFamily="34" charset="0"/>
              </a:rPr>
              <a:t>0.4.docx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smtClean="0">
                <a:solidFill>
                  <a:srgbClr val="000000"/>
                </a:solidFill>
                <a:latin typeface="Calibri" pitchFamily="34" charset="0"/>
                <a:sym typeface="Calibri" pitchFamily="34" charset="0"/>
              </a:rPr>
              <a:t>0.7.docx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smtClean="0">
                <a:solidFill>
                  <a:srgbClr val="000000"/>
                </a:solidFill>
                <a:latin typeface="Calibri" pitchFamily="34" charset="0"/>
                <a:sym typeface="Calibri" pitchFamily="34" charset="0"/>
              </a:rPr>
              <a:t>0.5.docx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需求工程计划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768274906"/>
              </p:ext>
            </p:extLst>
          </p:nvPr>
        </p:nvGraphicFramePr>
        <p:xfrm>
          <a:off x="683728" y="987640"/>
          <a:ext cx="7560526" cy="3657600"/>
        </p:xfrm>
        <a:graphic>
          <a:graphicData uri="http://schemas.openxmlformats.org/drawingml/2006/table">
            <a:tbl>
              <a:tblPr firstRow="1" firstCol="1" bandRow="1">
                <a:tableStyleId>{5C22544A-7EE6-4342-B048-85BDC9FD1C3A}</a:tableStyleId>
              </a:tblPr>
              <a:tblGrid>
                <a:gridCol w="1361551"/>
                <a:gridCol w="2420534"/>
                <a:gridCol w="1356083"/>
                <a:gridCol w="2422358"/>
              </a:tblGrid>
              <a:tr h="240017">
                <a:tc>
                  <a:txBody>
                    <a:bodyPr/>
                    <a:lstStyle/>
                    <a:p>
                      <a:pPr algn="just">
                        <a:spcAft>
                          <a:spcPts val="0"/>
                        </a:spcAft>
                      </a:pPr>
                      <a:r>
                        <a:rPr lang="zh-CN" sz="1600" kern="100">
                          <a:effectLst/>
                        </a:rPr>
                        <a:t>版本</a:t>
                      </a:r>
                      <a:r>
                        <a:rPr lang="en-US" sz="1600" kern="100">
                          <a:effectLst/>
                        </a:rPr>
                        <a:t>/</a:t>
                      </a:r>
                      <a:r>
                        <a:rPr lang="zh-CN" sz="1600" kern="100">
                          <a:effectLst/>
                        </a:rPr>
                        <a:t>状态</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tr>
              <a:tr h="960067">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tr>
              <a:tr h="480033">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对需求计划进行项目</a:t>
                      </a:r>
                      <a:r>
                        <a:rPr lang="en-US" sz="1600" kern="100">
                          <a:effectLst/>
                        </a:rPr>
                        <a:t>WBS</a:t>
                      </a:r>
                      <a:r>
                        <a:rPr lang="zh-CN" sz="1600" kern="100">
                          <a:effectLst/>
                        </a:rPr>
                        <a:t>图的增加</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0.6.0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2018-11-19</a:t>
                      </a:r>
                      <a:r>
                        <a:rPr lang="zh-CN" sz="1600" kern="100">
                          <a:effectLst/>
                        </a:rPr>
                        <a:t>至</a:t>
                      </a:r>
                      <a:r>
                        <a:rPr lang="en-US" sz="1600" kern="100">
                          <a:effectLst/>
                        </a:rPr>
                        <a:t>2018-11-23</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logo</a:t>
                      </a:r>
                      <a:r>
                        <a:rPr lang="zh-CN" sz="1600" kern="100" dirty="0">
                          <a:effectLst/>
                        </a:rPr>
                        <a:t>的增加</a:t>
                      </a:r>
                      <a:endParaRPr lang="zh-CN" sz="1600" kern="100" dirty="0">
                        <a:effectLst/>
                        <a:latin typeface="Times New Roman"/>
                        <a:ea typeface="宋体"/>
                      </a:endParaRPr>
                    </a:p>
                  </a:txBody>
                  <a:tcPr marL="68580" marR="68580" marT="0" marB="0"/>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a:solidFill>
                  <a:srgbClr val="000000"/>
                </a:solidFill>
                <a:latin typeface="Calibri" pitchFamily="34" charset="0"/>
              </a:rPr>
              <a:t>整合及</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张光程</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94</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需求工程计划文档书写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刘晓倩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92</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en-US" altLang="zh-CN" sz="1600" b="1" dirty="0" err="1">
                <a:solidFill>
                  <a:srgbClr val="000000"/>
                </a:solidFill>
                <a:latin typeface="Calibri" pitchFamily="34" charset="0"/>
              </a:rPr>
              <a:t>Git</a:t>
            </a:r>
            <a:r>
              <a:rPr lang="zh-CN" altLang="en-US" sz="1600" b="1" dirty="0">
                <a:solidFill>
                  <a:srgbClr val="000000"/>
                </a:solidFill>
                <a:latin typeface="Calibri" pitchFamily="34" charset="0"/>
              </a:rPr>
              <a:t>配置管理</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甘特图绘制及更新</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smtClean="0">
                <a:solidFill>
                  <a:srgbClr val="000000"/>
                </a:solidFill>
                <a:latin typeface="Calibri" pitchFamily="34" charset="0"/>
              </a:rPr>
              <a:t>分</a:t>
            </a:r>
            <a:r>
              <a:rPr lang="en-US" altLang="zh-CN" sz="1600" b="1" dirty="0">
                <a:solidFill>
                  <a:srgbClr val="000000"/>
                </a:solidFill>
                <a:latin typeface="Calibri" pitchFamily="34" charset="0"/>
              </a:rPr>
              <a:t>	</a:t>
            </a:r>
          </a:p>
          <a:p>
            <a:pPr>
              <a:lnSpc>
                <a:spcPct val="150000"/>
              </a:lnSpc>
            </a:pPr>
            <a:r>
              <a:rPr lang="en-US" altLang="zh-CN" sz="1600" b="1" dirty="0">
                <a:solidFill>
                  <a:srgbClr val="000000"/>
                </a:solidFill>
                <a:latin typeface="Calibri" pitchFamily="34" charset="0"/>
              </a:rPr>
              <a:t>LRC</a:t>
            </a:r>
            <a:r>
              <a:rPr lang="zh-CN" altLang="en-US" sz="1600" b="1" dirty="0">
                <a:solidFill>
                  <a:srgbClr val="000000"/>
                </a:solidFill>
                <a:latin typeface="Calibri" pitchFamily="34" charset="0"/>
              </a:rPr>
              <a:t>及</a:t>
            </a:r>
            <a:r>
              <a:rPr lang="en-US" altLang="zh-CN" sz="1600" b="1" dirty="0">
                <a:solidFill>
                  <a:srgbClr val="000000"/>
                </a:solidFill>
                <a:latin typeface="Calibri" pitchFamily="34" charset="0"/>
              </a:rPr>
              <a:t>OBS</a:t>
            </a:r>
            <a:r>
              <a:rPr lang="zh-CN" altLang="en-US" sz="1600" b="1" dirty="0">
                <a:solidFill>
                  <a:srgbClr val="000000"/>
                </a:solidFill>
                <a:latin typeface="Calibri" pitchFamily="34" charset="0"/>
              </a:rPr>
              <a:t>图的</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87</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2018/11/23</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xmlns="" val="20000"/>
                    </a:ext>
                  </a:extLst>
                </a:gridCol>
                <a:gridCol w="1883414">
                  <a:extLst>
                    <a:ext uri="{9D8B030D-6E8A-4147-A177-3AD203B41FA5}">
                      <a16:colId xmlns:a16="http://schemas.microsoft.com/office/drawing/2014/main" xmlns="" val="20001"/>
                    </a:ext>
                  </a:extLst>
                </a:gridCol>
                <a:gridCol w="1884342">
                  <a:extLst>
                    <a:ext uri="{9D8B030D-6E8A-4147-A177-3AD203B41FA5}">
                      <a16:colId xmlns:a16="http://schemas.microsoft.com/office/drawing/2014/main" xmlns="" val="20002"/>
                    </a:ext>
                  </a:extLst>
                </a:gridCol>
                <a:gridCol w="2485396">
                  <a:extLst>
                    <a:ext uri="{9D8B030D-6E8A-4147-A177-3AD203B41FA5}">
                      <a16:colId xmlns:a16="http://schemas.microsoft.com/office/drawing/2014/main" xmlns=""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xmlns="" val="20000"/>
                    </a:ext>
                  </a:extLst>
                </a:gridCol>
                <a:gridCol w="1349381">
                  <a:extLst>
                    <a:ext uri="{9D8B030D-6E8A-4147-A177-3AD203B41FA5}">
                      <a16:colId xmlns:a16="http://schemas.microsoft.com/office/drawing/2014/main" xmlns="" val="20001"/>
                    </a:ext>
                  </a:extLst>
                </a:gridCol>
                <a:gridCol w="1512105">
                  <a:extLst>
                    <a:ext uri="{9D8B030D-6E8A-4147-A177-3AD203B41FA5}">
                      <a16:colId xmlns:a16="http://schemas.microsoft.com/office/drawing/2014/main" xmlns="" val="20002"/>
                    </a:ext>
                  </a:extLst>
                </a:gridCol>
                <a:gridCol w="1224085">
                  <a:extLst>
                    <a:ext uri="{9D8B030D-6E8A-4147-A177-3AD203B41FA5}">
                      <a16:colId xmlns:a16="http://schemas.microsoft.com/office/drawing/2014/main" xmlns="" val="20003"/>
                    </a:ext>
                  </a:extLst>
                </a:gridCol>
                <a:gridCol w="2448170">
                  <a:extLst>
                    <a:ext uri="{9D8B030D-6E8A-4147-A177-3AD203B41FA5}">
                      <a16:colId xmlns:a16="http://schemas.microsoft.com/office/drawing/2014/main" xmlns=""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1123</TotalTime>
  <Pages>0</Pages>
  <Words>3736</Words>
  <Characters>0</Characters>
  <Application>Microsoft Office PowerPoint</Application>
  <DocSecurity>0</DocSecurity>
  <PresentationFormat>全屏显示(16:9)</PresentationFormat>
  <Lines>0</Lines>
  <Paragraphs>824</Paragraphs>
  <Slides>61</Slides>
  <Notes>61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374</cp:revision>
  <dcterms:created xsi:type="dcterms:W3CDTF">2014-07-25T06:09:36Z</dcterms:created>
  <dcterms:modified xsi:type="dcterms:W3CDTF">2018-11-23T08:33:49Z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