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80" r:id="rId4"/>
    <p:sldId id="355" r:id="rId5"/>
    <p:sldId id="354" r:id="rId6"/>
    <p:sldId id="359" r:id="rId7"/>
    <p:sldId id="364" r:id="rId8"/>
    <p:sldId id="365" r:id="rId9"/>
    <p:sldId id="402" r:id="rId10"/>
    <p:sldId id="366" r:id="rId11"/>
    <p:sldId id="367" r:id="rId12"/>
    <p:sldId id="368" r:id="rId13"/>
    <p:sldId id="369" r:id="rId14"/>
    <p:sldId id="370" r:id="rId15"/>
    <p:sldId id="371" r:id="rId16"/>
    <p:sldId id="345" r:id="rId17"/>
    <p:sldId id="346" r:id="rId18"/>
    <p:sldId id="347" r:id="rId19"/>
    <p:sldId id="379" r:id="rId20"/>
    <p:sldId id="375" r:id="rId21"/>
    <p:sldId id="374" r:id="rId22"/>
    <p:sldId id="376" r:id="rId23"/>
    <p:sldId id="405" r:id="rId24"/>
    <p:sldId id="406" r:id="rId25"/>
    <p:sldId id="407" r:id="rId26"/>
    <p:sldId id="334" r:id="rId27"/>
    <p:sldId id="372" r:id="rId28"/>
    <p:sldId id="328" r:id="rId29"/>
    <p:sldId id="350" r:id="rId30"/>
    <p:sldId id="408" r:id="rId31"/>
    <p:sldId id="278" r:id="rId32"/>
    <p:sldId id="382" r:id="rId33"/>
    <p:sldId id="380" r:id="rId34"/>
    <p:sldId id="352" r:id="rId35"/>
    <p:sldId id="383" r:id="rId36"/>
    <p:sldId id="353" r:id="rId37"/>
    <p:sldId id="385" r:id="rId38"/>
    <p:sldId id="386" r:id="rId39"/>
    <p:sldId id="387" r:id="rId40"/>
    <p:sldId id="388" r:id="rId41"/>
    <p:sldId id="389" r:id="rId42"/>
    <p:sldId id="390" r:id="rId43"/>
    <p:sldId id="391" r:id="rId44"/>
    <p:sldId id="392" r:id="rId45"/>
    <p:sldId id="398" r:id="rId46"/>
    <p:sldId id="397" r:id="rId47"/>
    <p:sldId id="403" r:id="rId48"/>
    <p:sldId id="311" r:id="rId49"/>
    <p:sldId id="404" r:id="rId50"/>
    <p:sldId id="399" r:id="rId51"/>
    <p:sldId id="310" r:id="rId52"/>
    <p:sldId id="308" r:id="rId53"/>
    <p:sldId id="275" r:id="rId54"/>
  </p:sldIdLst>
  <p:sldSz cx="9144000" cy="5143500" type="screen16x9"/>
  <p:notesSz cx="6858000" cy="9144000"/>
  <p:custDataLst>
    <p:tags r:id="rId56"/>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2"/>
    <p:restoredTop sz="62924" autoAdjust="0"/>
  </p:normalViewPr>
  <p:slideViewPr>
    <p:cSldViewPr>
      <p:cViewPr varScale="1">
        <p:scale>
          <a:sx n="91" d="100"/>
          <a:sy n="91" d="100"/>
        </p:scale>
        <p:origin x="-556" y="-60"/>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2019/1/2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53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2019/1/2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2019/1/2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2019/1/2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2019/1/2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2019/1/2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2019/1/2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2019/1/2</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2019/1/2</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2019/1/2</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2019/1/2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2019/1/2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2019/1/2</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smtClean="0">
                <a:solidFill>
                  <a:schemeClr val="bg1"/>
                </a:solidFill>
                <a:latin typeface="HelveticaNeueLT Pro 35 Th" pitchFamily="34" charset="0"/>
                <a:ea typeface="微软雅黑" pitchFamily="34" charset="-122"/>
              </a:rPr>
              <a:t>需求规格说明书</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6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2-3 </a:t>
            </a:r>
            <a:r>
              <a:rPr lang="zh-CN" altLang="en-US" sz="2800" b="1" dirty="0" smtClean="0">
                <a:solidFill>
                  <a:schemeClr val="bg1"/>
                </a:solidFill>
                <a:latin typeface="Calibri" pitchFamily="34" charset="0"/>
                <a:sym typeface="Calibri" pitchFamily="34" charset="0"/>
              </a:rPr>
              <a:t>特性</a:t>
            </a:r>
            <a:r>
              <a:rPr lang="zh-CN" altLang="en-US" sz="2800" b="1" dirty="0">
                <a:solidFill>
                  <a:schemeClr val="bg1"/>
                </a:solidFill>
                <a:latin typeface="Calibri" pitchFamily="34" charset="0"/>
                <a:sym typeface="Calibri" pitchFamily="34" charset="0"/>
              </a:rPr>
              <a:t>树</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611725" y="991953"/>
            <a:ext cx="7776540" cy="3955962"/>
          </a:xfrm>
          <a:prstGeom prst="rect">
            <a:avLst/>
          </a:prstGeom>
        </p:spPr>
      </p:pic>
    </p:spTree>
    <p:extLst>
      <p:ext uri="{BB962C8B-B14F-4D97-AF65-F5344CB8AC3E}">
        <p14:creationId xmlns:p14="http://schemas.microsoft.com/office/powerpoint/2010/main" val="2172105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2-4 </a:t>
            </a:r>
            <a:r>
              <a:rPr lang="zh-CN" altLang="en-US" sz="2800" b="1" dirty="0" smtClean="0">
                <a:solidFill>
                  <a:schemeClr val="bg1"/>
                </a:solidFill>
                <a:latin typeface="Calibri" pitchFamily="34" charset="0"/>
                <a:sym typeface="Calibri" pitchFamily="34" charset="0"/>
              </a:rPr>
              <a:t>关联图</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pic>
        <p:nvPicPr>
          <p:cNvPr id="11" name="图片 10"/>
          <p:cNvPicPr/>
          <p:nvPr/>
        </p:nvPicPr>
        <p:blipFill>
          <a:blip r:embed="rId3" cstate="print">
            <a:extLst>
              <a:ext uri="{28A0092B-C50C-407E-A947-70E740481C1C}">
                <a14:useLocalDpi xmlns:a14="http://schemas.microsoft.com/office/drawing/2010/main" val="0"/>
              </a:ext>
            </a:extLst>
          </a:blip>
          <a:stretch>
            <a:fillRect/>
          </a:stretch>
        </p:blipFill>
        <p:spPr>
          <a:xfrm>
            <a:off x="539720" y="991953"/>
            <a:ext cx="7776539" cy="3595937"/>
          </a:xfrm>
          <a:prstGeom prst="rect">
            <a:avLst/>
          </a:prstGeom>
        </p:spPr>
      </p:pic>
    </p:spTree>
    <p:extLst>
      <p:ext uri="{BB962C8B-B14F-4D97-AF65-F5344CB8AC3E}">
        <p14:creationId xmlns:p14="http://schemas.microsoft.com/office/powerpoint/2010/main" val="5176117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2-5 </a:t>
            </a:r>
            <a:r>
              <a:rPr lang="zh-CN" altLang="en-US" sz="2800" b="1" dirty="0" smtClean="0">
                <a:solidFill>
                  <a:schemeClr val="bg1"/>
                </a:solidFill>
                <a:latin typeface="Calibri" pitchFamily="34" charset="0"/>
                <a:sym typeface="Calibri" pitchFamily="34" charset="0"/>
              </a:rPr>
              <a:t>事件</a:t>
            </a:r>
            <a:r>
              <a:rPr lang="zh-CN" altLang="en-US" sz="2800" b="1" dirty="0">
                <a:solidFill>
                  <a:schemeClr val="bg1"/>
                </a:solidFill>
                <a:latin typeface="Calibri" pitchFamily="34" charset="0"/>
                <a:sym typeface="Calibri" pitchFamily="34" charset="0"/>
              </a:rPr>
              <a:t>响应列表</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4108104926"/>
              </p:ext>
            </p:extLst>
          </p:nvPr>
        </p:nvGraphicFramePr>
        <p:xfrm>
          <a:off x="611725" y="1059642"/>
          <a:ext cx="7992555" cy="3888270"/>
        </p:xfrm>
        <a:graphic>
          <a:graphicData uri="http://schemas.openxmlformats.org/drawingml/2006/table">
            <a:tbl>
              <a:tblPr>
                <a:tableStyleId>{5C22544A-7EE6-4342-B048-85BDC9FD1C3A}</a:tableStyleId>
              </a:tblPr>
              <a:tblGrid>
                <a:gridCol w="563135"/>
                <a:gridCol w="2242658"/>
                <a:gridCol w="2805792"/>
                <a:gridCol w="2380970"/>
              </a:tblGrid>
              <a:tr h="222032">
                <a:tc>
                  <a:txBody>
                    <a:bodyPr/>
                    <a:lstStyle/>
                    <a:p>
                      <a:pPr algn="just">
                        <a:spcAft>
                          <a:spcPts val="0"/>
                        </a:spcAft>
                      </a:pPr>
                      <a:r>
                        <a:rPr lang="en-US" sz="1400" kern="100" dirty="0">
                          <a:effectLst/>
                        </a:rPr>
                        <a:t>ID</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事件</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系统状态</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系统响应</a:t>
                      </a:r>
                      <a:endParaRPr lang="zh-CN" sz="1400" kern="100">
                        <a:effectLst/>
                        <a:latin typeface="Times New Roman"/>
                        <a:ea typeface="宋体"/>
                      </a:endParaRPr>
                    </a:p>
                  </a:txBody>
                  <a:tcPr marL="68580" marR="68580" marT="0" marB="0"/>
                </a:tc>
              </a:tr>
              <a:tr h="407962">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游客访问网站</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网站处于低响应状态</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不允许执行浏览外的操作</a:t>
                      </a:r>
                      <a:endParaRPr lang="zh-CN" sz="1400" kern="100">
                        <a:effectLst/>
                        <a:latin typeface="Times New Roman"/>
                        <a:ea typeface="宋体"/>
                      </a:endParaRPr>
                    </a:p>
                  </a:txBody>
                  <a:tcPr marL="68580" marR="68580" marT="0" marB="0"/>
                </a:tc>
              </a:tr>
              <a:tr h="407962">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用户创建项目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网站传输信息给管理员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提示创建项目成功正在审核</a:t>
                      </a:r>
                      <a:endParaRPr lang="zh-CN" sz="1400" kern="100">
                        <a:effectLst/>
                        <a:latin typeface="Times New Roman"/>
                        <a:ea typeface="宋体"/>
                      </a:endParaRPr>
                    </a:p>
                  </a:txBody>
                  <a:tcPr marL="68580" marR="68580" marT="0" marB="0"/>
                </a:tc>
              </a:tr>
              <a:tr h="407962">
                <a:tc>
                  <a:txBody>
                    <a:bodyPr/>
                    <a:lstStyle/>
                    <a:p>
                      <a:pPr algn="just">
                        <a:spcAft>
                          <a:spcPts val="0"/>
                        </a:spcAft>
                      </a:pPr>
                      <a:r>
                        <a:rPr lang="en-US" sz="1400" kern="100">
                          <a:effectLst/>
                        </a:rPr>
                        <a:t>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指导者创建案例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网站传输信息给管理员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提示创建案例成功正在审核</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4</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用户查看资料</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网站进入低响应状态</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进入案例资料界面</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用户注册</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网站调动数据库查询</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提示注册结果</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6</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用户登录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网站调动数据库查询</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提示注册结果</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7</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用户注销</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网站返回低响应状态</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将用户变为游客</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用户修改个人信息</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网站记录修改的信息</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更新个人信息</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9</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用户参与案例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网站进入低响应状态</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进入项目案例界面</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用户参与论坛</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网站记录信息</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结果返回</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管理员管理用户信息</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网站记录信息</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更新信息</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12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管理员管理论坛内容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网站记录信息</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更新信息</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13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管理员管理项目案例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网站记录信息</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向用户发送结果</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14</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管理员管理网站系统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网站记录信息</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提示结果</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7687204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E36C09"/>
                </a:solidFill>
                <a:latin typeface="宋体" pitchFamily="2" charset="-122"/>
                <a:sym typeface="宋体" pitchFamily="2" charset="-122"/>
              </a:rPr>
              <a:t>用户</a:t>
            </a:r>
            <a:r>
              <a:rPr lang="zh-CN" altLang="en-US" sz="2800" b="1" dirty="0" smtClean="0">
                <a:solidFill>
                  <a:srgbClr val="E36C09"/>
                </a:solidFill>
                <a:latin typeface="宋体" pitchFamily="2" charset="-122"/>
                <a:sym typeface="宋体" pitchFamily="2" charset="-122"/>
              </a:rPr>
              <a:t>群分类</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Tree>
    <p:extLst>
      <p:ext uri="{BB962C8B-B14F-4D97-AF65-F5344CB8AC3E}">
        <p14:creationId xmlns:p14="http://schemas.microsoft.com/office/powerpoint/2010/main" val="27961228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7" name="矩形 6"/>
          <p:cNvSpPr/>
          <p:nvPr/>
        </p:nvSpPr>
        <p:spPr>
          <a:xfrm>
            <a:off x="8388265" y="4193946"/>
            <a:ext cx="452368" cy="369332"/>
          </a:xfrm>
          <a:prstGeom prst="rect">
            <a:avLst/>
          </a:prstGeom>
        </p:spPr>
        <p:txBody>
          <a:bodyPr wrap="none">
            <a:spAutoFit/>
          </a:bodyPr>
          <a:lstStyle/>
          <a:p>
            <a:r>
              <a:rPr lang="en-US" altLang="zh-CN" b="1" dirty="0">
                <a:solidFill>
                  <a:srgbClr val="000000"/>
                </a:solidFill>
                <a:latin typeface="Calibri" pitchFamily="34" charset="0"/>
                <a:sym typeface="Calibri" pitchFamily="34" charset="0"/>
              </a:rPr>
              <a:t>[2]</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64922655"/>
              </p:ext>
            </p:extLst>
          </p:nvPr>
        </p:nvGraphicFramePr>
        <p:xfrm>
          <a:off x="611727" y="1059645"/>
          <a:ext cx="7632528" cy="3627120"/>
        </p:xfrm>
        <a:graphic>
          <a:graphicData uri="http://schemas.openxmlformats.org/drawingml/2006/table">
            <a:tbl>
              <a:tblPr firstRow="1" firstCol="1" bandRow="1">
                <a:tableStyleId>{5C22544A-7EE6-4342-B048-85BDC9FD1C3A}</a:tableStyleId>
              </a:tblPr>
              <a:tblGrid>
                <a:gridCol w="872996"/>
                <a:gridCol w="1126589"/>
                <a:gridCol w="1127473"/>
                <a:gridCol w="998466"/>
                <a:gridCol w="1979262"/>
                <a:gridCol w="1527742"/>
              </a:tblGrid>
              <a:tr h="169143">
                <a:tc>
                  <a:txBody>
                    <a:bodyPr/>
                    <a:lstStyle/>
                    <a:p>
                      <a:pPr algn="just">
                        <a:spcAft>
                          <a:spcPts val="0"/>
                        </a:spcAft>
                      </a:pPr>
                      <a:r>
                        <a:rPr lang="zh-CN" sz="1400" kern="100" dirty="0">
                          <a:effectLst/>
                        </a:rPr>
                        <a:t>用户类</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用户分类</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用户级别</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理由</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职责</a:t>
                      </a:r>
                      <a:endParaRPr lang="zh-CN" sz="1400" kern="100">
                        <a:effectLst/>
                        <a:latin typeface="Times New Roman"/>
                        <a:ea typeface="宋体"/>
                      </a:endParaRPr>
                    </a:p>
                  </a:txBody>
                  <a:tcPr marL="68580" marR="68580" marT="0" marB="0"/>
                </a:tc>
              </a:tr>
              <a:tr h="1184003">
                <a:tc>
                  <a:txBody>
                    <a:bodyPr/>
                    <a:lstStyle/>
                    <a:p>
                      <a:pPr algn="just">
                        <a:spcAft>
                          <a:spcPts val="0"/>
                        </a:spcAft>
                      </a:pPr>
                      <a:r>
                        <a:rPr lang="zh-CN" sz="1400" kern="0">
                          <a:effectLst/>
                        </a:rPr>
                        <a:t>教师用户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杨枨老师</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关键用户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项目由杨枨老师布置，杨枨老师做教师用户代表可以清楚的反应教师用户的需求，杨枨老师同时作为项目下达者，清楚的知道项目内容及要求。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同分析师交流与沟通，提出教师方的需求，在开发过程中发现和总结存在的问题和弊端并审查最终结果。</a:t>
                      </a:r>
                      <a:endParaRPr lang="zh-CN" sz="1400" kern="100">
                        <a:effectLst/>
                        <a:latin typeface="Times New Roman"/>
                        <a:ea typeface="宋体"/>
                      </a:endParaRPr>
                    </a:p>
                  </a:txBody>
                  <a:tcPr marL="68580" marR="68580" marT="0" marB="0"/>
                </a:tc>
              </a:tr>
              <a:tr h="1014860">
                <a:tc>
                  <a:txBody>
                    <a:bodyPr/>
                    <a:lstStyle/>
                    <a:p>
                      <a:pPr algn="just">
                        <a:spcAft>
                          <a:spcPts val="0"/>
                        </a:spcAft>
                      </a:pPr>
                      <a:r>
                        <a:rPr lang="zh-CN" sz="1400" kern="0">
                          <a:effectLst/>
                        </a:rPr>
                        <a:t>管理员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陈尚辉</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直接用户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学长作为杨老师的学生，具有丰富的学习经验，能够帮助我们更好地分析系统，发现我们的不足并给与指导。</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以管理员的身份提出需求并拟定好设计方案，发现过程中的问题并提出意见。</a:t>
                      </a:r>
                      <a:endParaRPr lang="zh-CN" sz="1400" kern="100">
                        <a:effectLst/>
                        <a:latin typeface="Times New Roman"/>
                        <a:ea typeface="宋体"/>
                      </a:endParaRPr>
                    </a:p>
                  </a:txBody>
                  <a:tcPr marL="68580" marR="68580" marT="0" marB="0"/>
                </a:tc>
              </a:tr>
              <a:tr h="845716">
                <a:tc>
                  <a:txBody>
                    <a:bodyPr/>
                    <a:lstStyle/>
                    <a:p>
                      <a:pPr algn="just">
                        <a:spcAft>
                          <a:spcPts val="0"/>
                        </a:spcAft>
                      </a:pPr>
                      <a:r>
                        <a:rPr lang="zh-CN" sz="1400" kern="0">
                          <a:effectLst/>
                        </a:rPr>
                        <a:t>学生代表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骆一辉</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作为本专业的学生，能更清楚的理解自己对该方面的知识欠缺什么需要什么，且约谈容易。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从学生的角度出发，共同探讨提出学生方的需求与对界面的要求。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038699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488641105"/>
              </p:ext>
            </p:extLst>
          </p:nvPr>
        </p:nvGraphicFramePr>
        <p:xfrm>
          <a:off x="467715" y="987640"/>
          <a:ext cx="8064560" cy="4053840"/>
        </p:xfrm>
        <a:graphic>
          <a:graphicData uri="http://schemas.openxmlformats.org/drawingml/2006/table">
            <a:tbl>
              <a:tblPr firstCol="1" bandRow="1">
                <a:tableStyleId>{5C22544A-7EE6-4342-B048-85BDC9FD1C3A}</a:tableStyleId>
              </a:tblPr>
              <a:tblGrid>
                <a:gridCol w="922412"/>
                <a:gridCol w="1190358"/>
                <a:gridCol w="1191292"/>
                <a:gridCol w="1054985"/>
                <a:gridCol w="2091295"/>
                <a:gridCol w="1614218"/>
              </a:tblGrid>
              <a:tr h="1061126">
                <a:tc>
                  <a:txBody>
                    <a:bodyPr/>
                    <a:lstStyle/>
                    <a:p>
                      <a:pPr algn="just">
                        <a:spcAft>
                          <a:spcPts val="0"/>
                        </a:spcAft>
                      </a:pPr>
                      <a:r>
                        <a:rPr lang="zh-CN" sz="1400" kern="0" dirty="0">
                          <a:effectLst/>
                        </a:rPr>
                        <a:t>学生代表</a:t>
                      </a:r>
                      <a:endParaRPr lang="zh-CN" sz="1400" kern="100" dirty="0">
                        <a:effectLst/>
                        <a:latin typeface="Times New Roman"/>
                        <a:ea typeface="宋体"/>
                      </a:endParaRPr>
                    </a:p>
                  </a:txBody>
                  <a:tcPr marL="66118" marR="66118" marT="0" marB="0"/>
                </a:tc>
                <a:tc>
                  <a:txBody>
                    <a:bodyPr/>
                    <a:lstStyle/>
                    <a:p>
                      <a:pPr algn="just">
                        <a:spcAft>
                          <a:spcPts val="0"/>
                        </a:spcAft>
                      </a:pPr>
                      <a:r>
                        <a:rPr lang="zh-CN" sz="1400" b="0" kern="100" dirty="0">
                          <a:effectLst/>
                        </a:rPr>
                        <a:t>蓝舒雯</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直接用户</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关键用户</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作为常规项目的参与者，能从旁观的角度发现我们的问题，给出建议，且约谈容易。</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从学生的角度同附近的学生一同探讨决定并提出学生方的需求与界面的要求。</a:t>
                      </a:r>
                      <a:endParaRPr lang="zh-CN" sz="1400" b="0" kern="100" dirty="0">
                        <a:effectLst/>
                        <a:latin typeface="Times New Roman"/>
                        <a:ea typeface="宋体"/>
                      </a:endParaRPr>
                    </a:p>
                  </a:txBody>
                  <a:tcPr marL="66118" marR="66118" marT="0" marB="0"/>
                </a:tc>
              </a:tr>
              <a:tr h="1061126">
                <a:tc>
                  <a:txBody>
                    <a:bodyPr/>
                    <a:lstStyle/>
                    <a:p>
                      <a:pPr algn="just">
                        <a:spcAft>
                          <a:spcPts val="0"/>
                        </a:spcAft>
                      </a:pPr>
                      <a:r>
                        <a:rPr lang="zh-CN" sz="1400" kern="0">
                          <a:effectLst/>
                        </a:rPr>
                        <a:t>学生代表</a:t>
                      </a:r>
                      <a:endParaRPr lang="zh-CN" sz="1400" kern="100">
                        <a:effectLst/>
                        <a:latin typeface="Times New Roman"/>
                        <a:ea typeface="宋体"/>
                      </a:endParaRPr>
                    </a:p>
                  </a:txBody>
                  <a:tcPr marL="66118" marR="66118" marT="0" marB="0"/>
                </a:tc>
                <a:tc>
                  <a:txBody>
                    <a:bodyPr/>
                    <a:lstStyle/>
                    <a:p>
                      <a:pPr algn="just">
                        <a:spcAft>
                          <a:spcPts val="0"/>
                        </a:spcAft>
                      </a:pPr>
                      <a:r>
                        <a:rPr lang="zh-CN" sz="1400" b="0" kern="100" dirty="0">
                          <a:effectLst/>
                        </a:rPr>
                        <a:t>陈铉文</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直接用户</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关键用户</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作为同一个项目的竞争者、合作者，能更清楚的理解我们的项目，并给出专业的意见及建议，且约谈容易。</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从学生的角度同附近的学生一同探讨决定并提出学生方的需求与界面的要求。</a:t>
                      </a:r>
                      <a:endParaRPr lang="zh-CN" sz="1400" b="0" kern="100" dirty="0">
                        <a:effectLst/>
                        <a:latin typeface="Times New Roman"/>
                        <a:ea typeface="宋体"/>
                      </a:endParaRPr>
                    </a:p>
                  </a:txBody>
                  <a:tcPr marL="66118" marR="66118" marT="0" marB="0"/>
                </a:tc>
              </a:tr>
              <a:tr h="1061126">
                <a:tc>
                  <a:txBody>
                    <a:bodyPr/>
                    <a:lstStyle/>
                    <a:p>
                      <a:pPr algn="just">
                        <a:spcAft>
                          <a:spcPts val="0"/>
                        </a:spcAft>
                      </a:pPr>
                      <a:r>
                        <a:rPr lang="zh-CN" sz="1400" kern="0">
                          <a:effectLst/>
                        </a:rPr>
                        <a:t>学生代表</a:t>
                      </a:r>
                      <a:endParaRPr lang="zh-CN" sz="1400" kern="100">
                        <a:effectLst/>
                        <a:latin typeface="Times New Roman"/>
                        <a:ea typeface="宋体"/>
                      </a:endParaRPr>
                    </a:p>
                  </a:txBody>
                  <a:tcPr marL="66118" marR="66118" marT="0" marB="0"/>
                </a:tc>
                <a:tc>
                  <a:txBody>
                    <a:bodyPr/>
                    <a:lstStyle/>
                    <a:p>
                      <a:pPr algn="just">
                        <a:spcAft>
                          <a:spcPts val="0"/>
                        </a:spcAft>
                      </a:pPr>
                      <a:r>
                        <a:rPr lang="zh-CN" sz="1400" b="0" kern="100">
                          <a:effectLst/>
                        </a:rPr>
                        <a:t>陈佳敏</a:t>
                      </a:r>
                      <a:endParaRPr lang="zh-CN" sz="1400" b="0" kern="100">
                        <a:effectLst/>
                        <a:latin typeface="Times New Roman"/>
                        <a:ea typeface="宋体"/>
                      </a:endParaRPr>
                    </a:p>
                  </a:txBody>
                  <a:tcPr marL="66118" marR="66118" marT="0" marB="0"/>
                </a:tc>
                <a:tc>
                  <a:txBody>
                    <a:bodyPr/>
                    <a:lstStyle/>
                    <a:p>
                      <a:pPr algn="just">
                        <a:spcAft>
                          <a:spcPts val="0"/>
                        </a:spcAft>
                      </a:pPr>
                      <a:r>
                        <a:rPr lang="zh-CN" sz="1400" b="0" kern="0">
                          <a:effectLst/>
                        </a:rPr>
                        <a:t>直接用户</a:t>
                      </a:r>
                      <a:endParaRPr lang="zh-CN" sz="1400" b="0" kern="100">
                        <a:effectLst/>
                        <a:latin typeface="Times New Roman"/>
                        <a:ea typeface="宋体"/>
                      </a:endParaRPr>
                    </a:p>
                  </a:txBody>
                  <a:tcPr marL="66118" marR="66118" marT="0" marB="0"/>
                </a:tc>
                <a:tc>
                  <a:txBody>
                    <a:bodyPr/>
                    <a:lstStyle/>
                    <a:p>
                      <a:pPr algn="just">
                        <a:spcAft>
                          <a:spcPts val="0"/>
                        </a:spcAft>
                      </a:pPr>
                      <a:r>
                        <a:rPr lang="zh-CN" sz="1400" b="0" kern="0" dirty="0">
                          <a:effectLst/>
                        </a:rPr>
                        <a:t>关键用户</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作为同一个项目的竞争者、合作者，能更清楚的理解我们的项目，并给出专业的意见及建议，且约谈容易。</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a:effectLst/>
                        </a:rPr>
                        <a:t>从学生的角度同附近的学生一同探讨决定并提出学生方的需求与界面的要求。</a:t>
                      </a:r>
                      <a:endParaRPr lang="zh-CN" sz="1400" b="0" kern="100">
                        <a:effectLst/>
                        <a:latin typeface="Times New Roman"/>
                        <a:ea typeface="宋体"/>
                      </a:endParaRPr>
                    </a:p>
                  </a:txBody>
                  <a:tcPr marL="66118" marR="66118" marT="0" marB="0"/>
                </a:tc>
              </a:tr>
              <a:tr h="848901">
                <a:tc>
                  <a:txBody>
                    <a:bodyPr/>
                    <a:lstStyle/>
                    <a:p>
                      <a:pPr algn="just">
                        <a:spcAft>
                          <a:spcPts val="0"/>
                        </a:spcAft>
                      </a:pPr>
                      <a:r>
                        <a:rPr lang="zh-CN" sz="1400" kern="0">
                          <a:effectLst/>
                        </a:rPr>
                        <a:t>游客代表</a:t>
                      </a:r>
                      <a:endParaRPr lang="zh-CN" sz="1400" kern="100">
                        <a:effectLst/>
                        <a:latin typeface="Times New Roman"/>
                        <a:ea typeface="宋体"/>
                      </a:endParaRPr>
                    </a:p>
                  </a:txBody>
                  <a:tcPr marL="66118" marR="66118" marT="0" marB="0"/>
                </a:tc>
                <a:tc>
                  <a:txBody>
                    <a:bodyPr/>
                    <a:lstStyle/>
                    <a:p>
                      <a:pPr algn="just">
                        <a:spcAft>
                          <a:spcPts val="0"/>
                        </a:spcAft>
                      </a:pPr>
                      <a:r>
                        <a:rPr lang="zh-CN" sz="1400" b="0" kern="100">
                          <a:effectLst/>
                        </a:rPr>
                        <a:t>姜森豪</a:t>
                      </a:r>
                      <a:endParaRPr lang="zh-CN" sz="1400" b="0" kern="100">
                        <a:effectLst/>
                        <a:latin typeface="Times New Roman"/>
                        <a:ea typeface="宋体"/>
                      </a:endParaRPr>
                    </a:p>
                  </a:txBody>
                  <a:tcPr marL="66118" marR="66118" marT="0" marB="0"/>
                </a:tc>
                <a:tc>
                  <a:txBody>
                    <a:bodyPr/>
                    <a:lstStyle/>
                    <a:p>
                      <a:pPr algn="just">
                        <a:spcAft>
                          <a:spcPts val="0"/>
                        </a:spcAft>
                      </a:pPr>
                      <a:r>
                        <a:rPr lang="zh-CN" sz="1400" b="0" kern="0">
                          <a:effectLst/>
                        </a:rPr>
                        <a:t>直接用户</a:t>
                      </a:r>
                      <a:endParaRPr lang="zh-CN" sz="1400" b="0" kern="100">
                        <a:effectLst/>
                        <a:latin typeface="Times New Roman"/>
                        <a:ea typeface="宋体"/>
                      </a:endParaRPr>
                    </a:p>
                  </a:txBody>
                  <a:tcPr marL="66118" marR="66118" marT="0" marB="0"/>
                </a:tc>
                <a:tc>
                  <a:txBody>
                    <a:bodyPr/>
                    <a:lstStyle/>
                    <a:p>
                      <a:pPr algn="just">
                        <a:spcAft>
                          <a:spcPts val="0"/>
                        </a:spcAft>
                      </a:pPr>
                      <a:r>
                        <a:rPr lang="zh-CN" sz="1400" b="0" kern="100">
                          <a:effectLst/>
                        </a:rPr>
                        <a:t>次要用户</a:t>
                      </a:r>
                      <a:endParaRPr lang="zh-CN" sz="1400" b="0" kern="100">
                        <a:effectLst/>
                        <a:latin typeface="Times New Roman"/>
                        <a:ea typeface="宋体"/>
                      </a:endParaRPr>
                    </a:p>
                  </a:txBody>
                  <a:tcPr marL="66118" marR="66118" marT="0" marB="0"/>
                </a:tc>
                <a:tc>
                  <a:txBody>
                    <a:bodyPr/>
                    <a:lstStyle/>
                    <a:p>
                      <a:pPr algn="just">
                        <a:spcAft>
                          <a:spcPts val="0"/>
                        </a:spcAft>
                      </a:pPr>
                      <a:r>
                        <a:rPr lang="zh-CN" sz="1400" b="0" kern="0" dirty="0">
                          <a:effectLst/>
                        </a:rPr>
                        <a:t>作为还未接触该学科的学生，有一定的兴趣，能够</a:t>
                      </a:r>
                      <a:r>
                        <a:rPr lang="zh-CN" sz="1400" b="0" kern="100" dirty="0">
                          <a:effectLst/>
                        </a:rPr>
                        <a:t>提出建设性意见，扩大宣传</a:t>
                      </a:r>
                      <a:r>
                        <a:rPr lang="zh-CN" sz="1400" b="0" kern="0" dirty="0">
                          <a:effectLst/>
                        </a:rPr>
                        <a:t>且约谈容易。</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以游客的角度总结游客方的需求并提出建议。</a:t>
                      </a:r>
                      <a:endParaRPr lang="zh-CN" sz="1400" b="0" kern="100" dirty="0">
                        <a:effectLst/>
                        <a:latin typeface="Times New Roman"/>
                        <a:ea typeface="宋体"/>
                      </a:endParaRPr>
                    </a:p>
                  </a:txBody>
                  <a:tcPr marL="66118" marR="66118" marT="0" marB="0"/>
                </a:tc>
              </a:tr>
            </a:tbl>
          </a:graphicData>
        </a:graphic>
      </p:graphicFrame>
    </p:spTree>
    <p:extLst>
      <p:ext uri="{BB962C8B-B14F-4D97-AF65-F5344CB8AC3E}">
        <p14:creationId xmlns:p14="http://schemas.microsoft.com/office/powerpoint/2010/main" val="69560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0"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255"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267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5667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5453"/>
            <a:ext cx="3599999" cy="369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5537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3480" y="915453"/>
            <a:ext cx="3599999"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09762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7" name="椭圆 14"/>
          <p:cNvSpPr>
            <a:spLocks noChangeArrowheads="1"/>
          </p:cNvSpPr>
          <p:nvPr/>
        </p:nvSpPr>
        <p:spPr bwMode="auto">
          <a:xfrm>
            <a:off x="3563938" y="109015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003244"/>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用户群分类</a:t>
            </a:r>
            <a:endParaRPr lang="zh-CN" altLang="en-US" b="1" dirty="0">
              <a:solidFill>
                <a:srgbClr val="E36C09"/>
              </a:solidFill>
              <a:latin typeface="宋体" pitchFamily="2" charset="-122"/>
              <a:sym typeface="宋体" pitchFamily="2" charset="-122"/>
            </a:endParaRPr>
          </a:p>
        </p:txBody>
      </p:sp>
      <p:sp>
        <p:nvSpPr>
          <p:cNvPr id="23" name="椭圆 10"/>
          <p:cNvSpPr>
            <a:spLocks noChangeArrowheads="1"/>
          </p:cNvSpPr>
          <p:nvPr/>
        </p:nvSpPr>
        <p:spPr bwMode="auto">
          <a:xfrm>
            <a:off x="3563938" y="196731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1882908"/>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a:t>
            </a:r>
            <a:r>
              <a:rPr lang="zh-CN" altLang="en-US" b="1" dirty="0">
                <a:solidFill>
                  <a:srgbClr val="E36C09"/>
                </a:solidFill>
                <a:latin typeface="宋体" pitchFamily="2" charset="-122"/>
                <a:sym typeface="宋体" pitchFamily="2" charset="-122"/>
              </a:rPr>
              <a:t>优先级</a:t>
            </a:r>
          </a:p>
        </p:txBody>
      </p:sp>
      <p:sp>
        <p:nvSpPr>
          <p:cNvPr id="25" name="椭圆 12"/>
          <p:cNvSpPr>
            <a:spLocks noChangeArrowheads="1"/>
          </p:cNvSpPr>
          <p:nvPr/>
        </p:nvSpPr>
        <p:spPr bwMode="auto">
          <a:xfrm>
            <a:off x="3563938" y="4598789"/>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452189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文档</a:t>
            </a:r>
            <a:r>
              <a:rPr lang="zh-CN" altLang="en-US" b="1" dirty="0" smtClean="0">
                <a:solidFill>
                  <a:srgbClr val="E36C09"/>
                </a:solidFill>
                <a:latin typeface="宋体" pitchFamily="2" charset="-122"/>
                <a:sym typeface="宋体" pitchFamily="2" charset="-122"/>
              </a:rPr>
              <a:t>参考及</a:t>
            </a:r>
            <a:r>
              <a:rPr lang="zh-CN" altLang="en-US" b="1" dirty="0">
                <a:solidFill>
                  <a:srgbClr val="E36C09"/>
                </a:solidFill>
                <a:latin typeface="宋体" pitchFamily="2" charset="-122"/>
                <a:sym typeface="宋体" pitchFamily="2" charset="-122"/>
              </a:rPr>
              <a:t>分工明细</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15" name="椭圆 10"/>
          <p:cNvSpPr>
            <a:spLocks noChangeArrowheads="1"/>
          </p:cNvSpPr>
          <p:nvPr/>
        </p:nvSpPr>
        <p:spPr bwMode="auto">
          <a:xfrm>
            <a:off x="3563938" y="6515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 name="矩形 11"/>
          <p:cNvSpPr>
            <a:spLocks noChangeArrowheads="1"/>
          </p:cNvSpPr>
          <p:nvPr/>
        </p:nvSpPr>
        <p:spPr bwMode="auto">
          <a:xfrm>
            <a:off x="3965575" y="56341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愿</a:t>
            </a:r>
            <a:r>
              <a:rPr lang="zh-CN" altLang="en-US" b="1" dirty="0" smtClean="0">
                <a:solidFill>
                  <a:srgbClr val="E36C09"/>
                </a:solidFill>
                <a:latin typeface="宋体" pitchFamily="2" charset="-122"/>
                <a:sym typeface="宋体" pitchFamily="2" charset="-122"/>
              </a:rPr>
              <a:t>景与范围</a:t>
            </a:r>
            <a:endParaRPr lang="zh-CN" altLang="en-US" b="1" dirty="0">
              <a:solidFill>
                <a:srgbClr val="E36C09"/>
              </a:solidFill>
              <a:latin typeface="宋体" pitchFamily="2" charset="-122"/>
              <a:sym typeface="宋体" pitchFamily="2" charset="-122"/>
            </a:endParaRPr>
          </a:p>
        </p:txBody>
      </p:sp>
      <p:sp>
        <p:nvSpPr>
          <p:cNvPr id="17" name="椭圆 10"/>
          <p:cNvSpPr>
            <a:spLocks noChangeArrowheads="1"/>
          </p:cNvSpPr>
          <p:nvPr/>
        </p:nvSpPr>
        <p:spPr bwMode="auto">
          <a:xfrm>
            <a:off x="3563938" y="152873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 name="矩形 11"/>
          <p:cNvSpPr>
            <a:spLocks noChangeArrowheads="1"/>
          </p:cNvSpPr>
          <p:nvPr/>
        </p:nvSpPr>
        <p:spPr bwMode="auto">
          <a:xfrm>
            <a:off x="3965575" y="1443076"/>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用</a:t>
            </a:r>
            <a:r>
              <a:rPr lang="zh-CN" altLang="en-US" b="1" dirty="0" smtClean="0">
                <a:solidFill>
                  <a:srgbClr val="E36C09"/>
                </a:solidFill>
                <a:latin typeface="宋体" pitchFamily="2" charset="-122"/>
                <a:sym typeface="宋体" pitchFamily="2" charset="-122"/>
              </a:rPr>
              <a:t>例图与用例描述</a:t>
            </a:r>
            <a:endParaRPr lang="zh-CN" altLang="en-US" b="1" dirty="0">
              <a:solidFill>
                <a:srgbClr val="E36C09"/>
              </a:solidFill>
              <a:latin typeface="宋体" pitchFamily="2" charset="-122"/>
              <a:sym typeface="宋体" pitchFamily="2" charset="-122"/>
            </a:endParaRPr>
          </a:p>
        </p:txBody>
      </p:sp>
      <p:sp>
        <p:nvSpPr>
          <p:cNvPr id="19" name="椭圆 10"/>
          <p:cNvSpPr>
            <a:spLocks noChangeArrowheads="1"/>
          </p:cNvSpPr>
          <p:nvPr/>
        </p:nvSpPr>
        <p:spPr bwMode="auto">
          <a:xfrm>
            <a:off x="3563938" y="240589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 name="矩形 11"/>
          <p:cNvSpPr>
            <a:spLocks noChangeArrowheads="1"/>
          </p:cNvSpPr>
          <p:nvPr/>
        </p:nvSpPr>
        <p:spPr bwMode="auto">
          <a:xfrm>
            <a:off x="3965575" y="2322740"/>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数据需求</a:t>
            </a:r>
            <a:endParaRPr lang="zh-CN" altLang="en-US" b="1" dirty="0">
              <a:solidFill>
                <a:srgbClr val="E36C09"/>
              </a:solidFill>
              <a:latin typeface="宋体" pitchFamily="2" charset="-122"/>
              <a:sym typeface="宋体" pitchFamily="2" charset="-122"/>
            </a:endParaRPr>
          </a:p>
        </p:txBody>
      </p:sp>
      <p:sp>
        <p:nvSpPr>
          <p:cNvPr id="21" name="椭圆 10"/>
          <p:cNvSpPr>
            <a:spLocks noChangeArrowheads="1"/>
          </p:cNvSpPr>
          <p:nvPr/>
        </p:nvSpPr>
        <p:spPr bwMode="auto">
          <a:xfrm>
            <a:off x="3563938" y="28444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11"/>
          <p:cNvSpPr>
            <a:spLocks noChangeArrowheads="1"/>
          </p:cNvSpPr>
          <p:nvPr/>
        </p:nvSpPr>
        <p:spPr bwMode="auto">
          <a:xfrm>
            <a:off x="3965575" y="2762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外部接口需求</a:t>
            </a:r>
            <a:endParaRPr lang="zh-CN" altLang="en-US" b="1" dirty="0">
              <a:solidFill>
                <a:srgbClr val="E36C09"/>
              </a:solidFill>
              <a:latin typeface="宋体" pitchFamily="2" charset="-122"/>
              <a:sym typeface="宋体" pitchFamily="2" charset="-122"/>
            </a:endParaRPr>
          </a:p>
        </p:txBody>
      </p:sp>
      <p:sp>
        <p:nvSpPr>
          <p:cNvPr id="27" name="椭圆 10"/>
          <p:cNvSpPr>
            <a:spLocks noChangeArrowheads="1"/>
          </p:cNvSpPr>
          <p:nvPr/>
        </p:nvSpPr>
        <p:spPr bwMode="auto">
          <a:xfrm>
            <a:off x="3563938" y="328305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1"/>
          <p:cNvSpPr>
            <a:spLocks noChangeArrowheads="1"/>
          </p:cNvSpPr>
          <p:nvPr/>
        </p:nvSpPr>
        <p:spPr bwMode="auto">
          <a:xfrm>
            <a:off x="3965575" y="3202404"/>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其他非功能需求</a:t>
            </a:r>
            <a:endParaRPr lang="zh-CN" altLang="en-US" b="1" dirty="0">
              <a:solidFill>
                <a:srgbClr val="E36C09"/>
              </a:solidFill>
              <a:latin typeface="宋体" pitchFamily="2" charset="-122"/>
              <a:sym typeface="宋体" pitchFamily="2" charset="-122"/>
            </a:endParaRPr>
          </a:p>
        </p:txBody>
      </p:sp>
      <p:sp>
        <p:nvSpPr>
          <p:cNvPr id="29" name="椭圆 10"/>
          <p:cNvSpPr>
            <a:spLocks noChangeArrowheads="1"/>
          </p:cNvSpPr>
          <p:nvPr/>
        </p:nvSpPr>
        <p:spPr bwMode="auto">
          <a:xfrm>
            <a:off x="3563938" y="372163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1"/>
          <p:cNvSpPr>
            <a:spLocks noChangeArrowheads="1"/>
          </p:cNvSpPr>
          <p:nvPr/>
        </p:nvSpPr>
        <p:spPr bwMode="auto">
          <a:xfrm>
            <a:off x="3965575" y="3642236"/>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测试用例</a:t>
            </a:r>
            <a:endParaRPr lang="zh-CN" altLang="en-US" b="1" dirty="0">
              <a:solidFill>
                <a:srgbClr val="E36C09"/>
              </a:solidFill>
              <a:latin typeface="宋体" pitchFamily="2" charset="-122"/>
              <a:sym typeface="宋体" pitchFamily="2" charset="-122"/>
            </a:endParaRPr>
          </a:p>
        </p:txBody>
      </p:sp>
      <p:sp>
        <p:nvSpPr>
          <p:cNvPr id="31" name="椭圆 10"/>
          <p:cNvSpPr>
            <a:spLocks noChangeArrowheads="1"/>
          </p:cNvSpPr>
          <p:nvPr/>
        </p:nvSpPr>
        <p:spPr bwMode="auto">
          <a:xfrm>
            <a:off x="3563938" y="416021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1"/>
          <p:cNvSpPr>
            <a:spLocks noChangeArrowheads="1"/>
          </p:cNvSpPr>
          <p:nvPr/>
        </p:nvSpPr>
        <p:spPr bwMode="auto">
          <a:xfrm>
            <a:off x="3965575" y="4082068"/>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用户手册</a:t>
            </a:r>
            <a:endParaRPr lang="zh-CN" altLang="en-US" b="1" dirty="0">
              <a:solidFill>
                <a:srgbClr val="E36C09"/>
              </a:solidFill>
              <a:latin typeface="宋体" pitchFamily="2" charset="-122"/>
              <a:sym typeface="宋体" pitchFamily="2" charset="-122"/>
            </a:endParaRPr>
          </a:p>
        </p:txBody>
      </p:sp>
      <p:sp>
        <p:nvSpPr>
          <p:cNvPr id="35" name="椭圆 10"/>
          <p:cNvSpPr>
            <a:spLocks noChangeArrowheads="1"/>
          </p:cNvSpPr>
          <p:nvPr/>
        </p:nvSpPr>
        <p:spPr bwMode="auto">
          <a:xfrm>
            <a:off x="3563938" y="21299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6" name="矩形 11"/>
          <p:cNvSpPr>
            <a:spLocks noChangeArrowheads="1"/>
          </p:cNvSpPr>
          <p:nvPr/>
        </p:nvSpPr>
        <p:spPr bwMode="auto">
          <a:xfrm>
            <a:off x="3965575" y="123580"/>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SRS</a:t>
            </a:r>
            <a:r>
              <a:rPr lang="zh-CN" altLang="en-US" b="1" dirty="0" smtClean="0">
                <a:solidFill>
                  <a:srgbClr val="E36C09"/>
                </a:solidFill>
                <a:latin typeface="宋体" pitchFamily="2" charset="-122"/>
                <a:sym typeface="宋体" pitchFamily="2" charset="-122"/>
              </a:rPr>
              <a:t>概述</a:t>
            </a:r>
            <a:endParaRPr lang="zh-CN" altLang="en-US" b="1" dirty="0">
              <a:solidFill>
                <a:srgbClr val="E36C09"/>
              </a:solidFill>
              <a:latin typeface="宋体" pitchFamily="2" charset="-122"/>
              <a:sym typeface="宋体"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4107"/>
                                        </p:tgtEl>
                                        <p:attrNameLst>
                                          <p:attrName>style.visibility</p:attrName>
                                        </p:attrNameLst>
                                      </p:cBhvr>
                                      <p:to>
                                        <p:strVal val="visible"/>
                                      </p:to>
                                    </p:set>
                                    <p:animEffect>
                                      <p:cBhvr>
                                        <p:cTn id="23" dur="500"/>
                                        <p:tgtEl>
                                          <p:spTgt spid="4107"/>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4108"/>
                                        </p:tgtEl>
                                        <p:attrNameLst>
                                          <p:attrName>style.visibility</p:attrName>
                                        </p:attrNameLst>
                                      </p:cBhvr>
                                      <p:to>
                                        <p:strVal val="visible"/>
                                      </p:to>
                                    </p:set>
                                    <p:anim calcmode="lin" valueType="num">
                                      <p:cBhvr>
                                        <p:cTn id="26" dur="500" fill="hold"/>
                                        <p:tgtEl>
                                          <p:spTgt spid="4108"/>
                                        </p:tgtEl>
                                        <p:attrNameLst>
                                          <p:attrName>ppt_x</p:attrName>
                                        </p:attrNameLst>
                                      </p:cBhvr>
                                      <p:tavLst>
                                        <p:tav tm="0">
                                          <p:val>
                                            <p:strVal val="1+#ppt_w/2"/>
                                          </p:val>
                                        </p:tav>
                                        <p:tav tm="100000">
                                          <p:val>
                                            <p:strVal val="#ppt_x"/>
                                          </p:val>
                                        </p:tav>
                                      </p:tavLst>
                                    </p:anim>
                                    <p:anim calcmode="lin" valueType="num">
                                      <p:cBhvr>
                                        <p:cTn id="27" dur="500" fill="hold"/>
                                        <p:tgtEl>
                                          <p:spTgt spid="4108"/>
                                        </p:tgtEl>
                                        <p:attrNameLst>
                                          <p:attrName>ppt_y</p:attrName>
                                        </p:attrNameLst>
                                      </p:cBhvr>
                                      <p:tavLst>
                                        <p:tav tm="0">
                                          <p:val>
                                            <p:strVal val="#ppt_y"/>
                                          </p:val>
                                        </p:tav>
                                        <p:tav tm="100000">
                                          <p:val>
                                            <p:strVal val="#ppt_y"/>
                                          </p:val>
                                        </p:tav>
                                      </p:tavLst>
                                    </p:anim>
                                  </p:childTnLst>
                                </p:cTn>
                              </p:par>
                              <p:par>
                                <p:cTn id="28" presetID="6" presetClass="entr" presetSubtype="16"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p:cBhvr>
                                        <p:cTn id="30" dur="500"/>
                                        <p:tgtEl>
                                          <p:spTgt spid="23"/>
                                        </p:tgtEl>
                                      </p:cBhvr>
                                    </p:animEffect>
                                  </p:childTnLst>
                                </p:cTn>
                              </p:par>
                              <p:par>
                                <p:cTn id="31" presetID="2" presetClass="entr" presetSubtype="2"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ppt_x</p:attrName>
                                        </p:attrNameLst>
                                      </p:cBhvr>
                                      <p:tavLst>
                                        <p:tav tm="0">
                                          <p:val>
                                            <p:strVal val="1+#ppt_w/2"/>
                                          </p:val>
                                        </p:tav>
                                        <p:tav tm="100000">
                                          <p:val>
                                            <p:strVal val="#ppt_x"/>
                                          </p:val>
                                        </p:tav>
                                      </p:tavLst>
                                    </p:anim>
                                    <p:anim calcmode="lin" valueType="num">
                                      <p:cBhvr>
                                        <p:cTn id="34" dur="500" fill="hold"/>
                                        <p:tgtEl>
                                          <p:spTgt spid="24"/>
                                        </p:tgtEl>
                                        <p:attrNameLst>
                                          <p:attrName>ppt_y</p:attrName>
                                        </p:attrNameLst>
                                      </p:cBhvr>
                                      <p:tavLst>
                                        <p:tav tm="0">
                                          <p:val>
                                            <p:strVal val="#ppt_y"/>
                                          </p:val>
                                        </p:tav>
                                        <p:tav tm="100000">
                                          <p:val>
                                            <p:strVal val="#ppt_y"/>
                                          </p:val>
                                        </p:tav>
                                      </p:tavLst>
                                    </p:anim>
                                  </p:childTnLst>
                                </p:cTn>
                              </p:par>
                              <p:par>
                                <p:cTn id="35" presetID="6"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p:cBhvr>
                                        <p:cTn id="37" dur="500"/>
                                        <p:tgtEl>
                                          <p:spTgt spid="25"/>
                                        </p:tgtEl>
                                      </p:cBhvr>
                                    </p:animEffect>
                                  </p:childTnLst>
                                </p:cTn>
                              </p:par>
                              <p:par>
                                <p:cTn id="38" presetID="2" presetClass="entr" presetSubtype="2"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ppt_x</p:attrName>
                                        </p:attrNameLst>
                                      </p:cBhvr>
                                      <p:tavLst>
                                        <p:tav tm="0">
                                          <p:val>
                                            <p:strVal val="1+#ppt_w/2"/>
                                          </p:val>
                                        </p:tav>
                                        <p:tav tm="100000">
                                          <p:val>
                                            <p:strVal val="#ppt_x"/>
                                          </p:val>
                                        </p:tav>
                                      </p:tavLst>
                                    </p:anim>
                                    <p:anim calcmode="lin" valueType="num">
                                      <p:cBhvr>
                                        <p:cTn id="41" dur="500" fill="hold"/>
                                        <p:tgtEl>
                                          <p:spTgt spid="26"/>
                                        </p:tgtEl>
                                        <p:attrNameLst>
                                          <p:attrName>ppt_y</p:attrName>
                                        </p:attrNameLst>
                                      </p:cBhvr>
                                      <p:tavLst>
                                        <p:tav tm="0">
                                          <p:val>
                                            <p:strVal val="#ppt_y"/>
                                          </p:val>
                                        </p:tav>
                                        <p:tav tm="100000">
                                          <p:val>
                                            <p:strVal val="#ppt_y"/>
                                          </p:val>
                                        </p:tav>
                                      </p:tavLst>
                                    </p:anim>
                                  </p:childTnLst>
                                </p:cTn>
                              </p:par>
                              <p:par>
                                <p:cTn id="42" presetID="6" presetClass="entr" presetSubtype="16"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p:cBhvr>
                                        <p:cTn id="44" dur="500"/>
                                        <p:tgtEl>
                                          <p:spTgt spid="15"/>
                                        </p:tgtEl>
                                      </p:cBhvr>
                                    </p:animEffect>
                                  </p:childTnLst>
                                </p:cTn>
                              </p:par>
                              <p:par>
                                <p:cTn id="45" presetID="2" presetClass="entr" presetSubtype="2"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ppt_x</p:attrName>
                                        </p:attrNameLst>
                                      </p:cBhvr>
                                      <p:tavLst>
                                        <p:tav tm="0">
                                          <p:val>
                                            <p:strVal val="1+#ppt_w/2"/>
                                          </p:val>
                                        </p:tav>
                                        <p:tav tm="100000">
                                          <p:val>
                                            <p:strVal val="#ppt_x"/>
                                          </p:val>
                                        </p:tav>
                                      </p:tavLst>
                                    </p:anim>
                                    <p:anim calcmode="lin" valueType="num">
                                      <p:cBhvr>
                                        <p:cTn id="48" dur="500" fill="hold"/>
                                        <p:tgtEl>
                                          <p:spTgt spid="16"/>
                                        </p:tgtEl>
                                        <p:attrNameLst>
                                          <p:attrName>ppt_y</p:attrName>
                                        </p:attrNameLst>
                                      </p:cBhvr>
                                      <p:tavLst>
                                        <p:tav tm="0">
                                          <p:val>
                                            <p:strVal val="#ppt_y"/>
                                          </p:val>
                                        </p:tav>
                                        <p:tav tm="100000">
                                          <p:val>
                                            <p:strVal val="#ppt_y"/>
                                          </p:val>
                                        </p:tav>
                                      </p:tavLst>
                                    </p:anim>
                                  </p:childTnLst>
                                </p:cTn>
                              </p:par>
                              <p:par>
                                <p:cTn id="49" presetID="6" presetClass="entr" presetSubtype="16"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p:cBhvr>
                                        <p:cTn id="51" dur="500"/>
                                        <p:tgtEl>
                                          <p:spTgt spid="17"/>
                                        </p:tgtEl>
                                      </p:cBhvr>
                                    </p:animEffect>
                                  </p:childTnLst>
                                </p:cTn>
                              </p:par>
                              <p:par>
                                <p:cTn id="52" presetID="2" presetClass="entr" presetSubtype="2"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ppt_x</p:attrName>
                                        </p:attrNameLst>
                                      </p:cBhvr>
                                      <p:tavLst>
                                        <p:tav tm="0">
                                          <p:val>
                                            <p:strVal val="1+#ppt_w/2"/>
                                          </p:val>
                                        </p:tav>
                                        <p:tav tm="100000">
                                          <p:val>
                                            <p:strVal val="#ppt_x"/>
                                          </p:val>
                                        </p:tav>
                                      </p:tavLst>
                                    </p:anim>
                                    <p:anim calcmode="lin" valueType="num">
                                      <p:cBhvr>
                                        <p:cTn id="55" dur="500" fill="hold"/>
                                        <p:tgtEl>
                                          <p:spTgt spid="18"/>
                                        </p:tgtEl>
                                        <p:attrNameLst>
                                          <p:attrName>ppt_y</p:attrName>
                                        </p:attrNameLst>
                                      </p:cBhvr>
                                      <p:tavLst>
                                        <p:tav tm="0">
                                          <p:val>
                                            <p:strVal val="#ppt_y"/>
                                          </p:val>
                                        </p:tav>
                                        <p:tav tm="100000">
                                          <p:val>
                                            <p:strVal val="#ppt_y"/>
                                          </p:val>
                                        </p:tav>
                                      </p:tavLst>
                                    </p:anim>
                                  </p:childTnLst>
                                </p:cTn>
                              </p:par>
                              <p:par>
                                <p:cTn id="56" presetID="6" presetClass="entr" presetSubtype="16"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p:cBhvr>
                                        <p:cTn id="58" dur="500"/>
                                        <p:tgtEl>
                                          <p:spTgt spid="19"/>
                                        </p:tgtEl>
                                      </p:cBhvr>
                                    </p:animEffect>
                                  </p:childTnLst>
                                </p:cTn>
                              </p:par>
                              <p:par>
                                <p:cTn id="59" presetID="2" presetClass="entr" presetSubtype="2"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ppt_x</p:attrName>
                                        </p:attrNameLst>
                                      </p:cBhvr>
                                      <p:tavLst>
                                        <p:tav tm="0">
                                          <p:val>
                                            <p:strVal val="1+#ppt_w/2"/>
                                          </p:val>
                                        </p:tav>
                                        <p:tav tm="100000">
                                          <p:val>
                                            <p:strVal val="#ppt_x"/>
                                          </p:val>
                                        </p:tav>
                                      </p:tavLst>
                                    </p:anim>
                                    <p:anim calcmode="lin" valueType="num">
                                      <p:cBhvr>
                                        <p:cTn id="62" dur="500" fill="hold"/>
                                        <p:tgtEl>
                                          <p:spTgt spid="20"/>
                                        </p:tgtEl>
                                        <p:attrNameLst>
                                          <p:attrName>ppt_y</p:attrName>
                                        </p:attrNameLst>
                                      </p:cBhvr>
                                      <p:tavLst>
                                        <p:tav tm="0">
                                          <p:val>
                                            <p:strVal val="#ppt_y"/>
                                          </p:val>
                                        </p:tav>
                                        <p:tav tm="100000">
                                          <p:val>
                                            <p:strVal val="#ppt_y"/>
                                          </p:val>
                                        </p:tav>
                                      </p:tavLst>
                                    </p:anim>
                                  </p:childTnLst>
                                </p:cTn>
                              </p:par>
                              <p:par>
                                <p:cTn id="63" presetID="6" presetClass="entr" presetSubtype="16"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p:cBhvr>
                                        <p:cTn id="65" dur="500"/>
                                        <p:tgtEl>
                                          <p:spTgt spid="21"/>
                                        </p:tgtEl>
                                      </p:cBhvr>
                                    </p:animEffect>
                                  </p:childTnLst>
                                </p:cTn>
                              </p:par>
                              <p:par>
                                <p:cTn id="66" presetID="2" presetClass="entr" presetSubtype="2"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500" fill="hold"/>
                                        <p:tgtEl>
                                          <p:spTgt spid="22"/>
                                        </p:tgtEl>
                                        <p:attrNameLst>
                                          <p:attrName>ppt_x</p:attrName>
                                        </p:attrNameLst>
                                      </p:cBhvr>
                                      <p:tavLst>
                                        <p:tav tm="0">
                                          <p:val>
                                            <p:strVal val="1+#ppt_w/2"/>
                                          </p:val>
                                        </p:tav>
                                        <p:tav tm="100000">
                                          <p:val>
                                            <p:strVal val="#ppt_x"/>
                                          </p:val>
                                        </p:tav>
                                      </p:tavLst>
                                    </p:anim>
                                    <p:anim calcmode="lin" valueType="num">
                                      <p:cBhvr>
                                        <p:cTn id="69" dur="500" fill="hold"/>
                                        <p:tgtEl>
                                          <p:spTgt spid="22"/>
                                        </p:tgtEl>
                                        <p:attrNameLst>
                                          <p:attrName>ppt_y</p:attrName>
                                        </p:attrNameLst>
                                      </p:cBhvr>
                                      <p:tavLst>
                                        <p:tav tm="0">
                                          <p:val>
                                            <p:strVal val="#ppt_y"/>
                                          </p:val>
                                        </p:tav>
                                        <p:tav tm="100000">
                                          <p:val>
                                            <p:strVal val="#ppt_y"/>
                                          </p:val>
                                        </p:tav>
                                      </p:tavLst>
                                    </p:anim>
                                  </p:childTnLst>
                                </p:cTn>
                              </p:par>
                              <p:par>
                                <p:cTn id="70" presetID="6" presetClass="entr" presetSubtype="16"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p:cBhvr>
                                        <p:cTn id="72" dur="500"/>
                                        <p:tgtEl>
                                          <p:spTgt spid="27"/>
                                        </p:tgtEl>
                                      </p:cBhvr>
                                    </p:animEffect>
                                  </p:childTnLst>
                                </p:cTn>
                              </p:par>
                              <p:par>
                                <p:cTn id="73" presetID="2" presetClass="entr" presetSubtype="2"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p:cTn id="75" dur="500" fill="hold"/>
                                        <p:tgtEl>
                                          <p:spTgt spid="28"/>
                                        </p:tgtEl>
                                        <p:attrNameLst>
                                          <p:attrName>ppt_x</p:attrName>
                                        </p:attrNameLst>
                                      </p:cBhvr>
                                      <p:tavLst>
                                        <p:tav tm="0">
                                          <p:val>
                                            <p:strVal val="1+#ppt_w/2"/>
                                          </p:val>
                                        </p:tav>
                                        <p:tav tm="100000">
                                          <p:val>
                                            <p:strVal val="#ppt_x"/>
                                          </p:val>
                                        </p:tav>
                                      </p:tavLst>
                                    </p:anim>
                                    <p:anim calcmode="lin" valueType="num">
                                      <p:cBhvr>
                                        <p:cTn id="76" dur="500" fill="hold"/>
                                        <p:tgtEl>
                                          <p:spTgt spid="28"/>
                                        </p:tgtEl>
                                        <p:attrNameLst>
                                          <p:attrName>ppt_y</p:attrName>
                                        </p:attrNameLst>
                                      </p:cBhvr>
                                      <p:tavLst>
                                        <p:tav tm="0">
                                          <p:val>
                                            <p:strVal val="#ppt_y"/>
                                          </p:val>
                                        </p:tav>
                                        <p:tav tm="100000">
                                          <p:val>
                                            <p:strVal val="#ppt_y"/>
                                          </p:val>
                                        </p:tav>
                                      </p:tavLst>
                                    </p:anim>
                                  </p:childTnLst>
                                </p:cTn>
                              </p:par>
                              <p:par>
                                <p:cTn id="77" presetID="6" presetClass="entr" presetSubtype="16"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p:cBhvr>
                                        <p:cTn id="79" dur="500"/>
                                        <p:tgtEl>
                                          <p:spTgt spid="29"/>
                                        </p:tgtEl>
                                      </p:cBhvr>
                                    </p:animEffect>
                                  </p:childTnLst>
                                </p:cTn>
                              </p:par>
                              <p:par>
                                <p:cTn id="80" presetID="2" presetClass="entr" presetSubtype="2"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 calcmode="lin" valueType="num">
                                      <p:cBhvr>
                                        <p:cTn id="82" dur="500" fill="hold"/>
                                        <p:tgtEl>
                                          <p:spTgt spid="30"/>
                                        </p:tgtEl>
                                        <p:attrNameLst>
                                          <p:attrName>ppt_x</p:attrName>
                                        </p:attrNameLst>
                                      </p:cBhvr>
                                      <p:tavLst>
                                        <p:tav tm="0">
                                          <p:val>
                                            <p:strVal val="1+#ppt_w/2"/>
                                          </p:val>
                                        </p:tav>
                                        <p:tav tm="100000">
                                          <p:val>
                                            <p:strVal val="#ppt_x"/>
                                          </p:val>
                                        </p:tav>
                                      </p:tavLst>
                                    </p:anim>
                                    <p:anim calcmode="lin" valueType="num">
                                      <p:cBhvr>
                                        <p:cTn id="83" dur="500" fill="hold"/>
                                        <p:tgtEl>
                                          <p:spTgt spid="30"/>
                                        </p:tgtEl>
                                        <p:attrNameLst>
                                          <p:attrName>ppt_y</p:attrName>
                                        </p:attrNameLst>
                                      </p:cBhvr>
                                      <p:tavLst>
                                        <p:tav tm="0">
                                          <p:val>
                                            <p:strVal val="#ppt_y"/>
                                          </p:val>
                                        </p:tav>
                                        <p:tav tm="100000">
                                          <p:val>
                                            <p:strVal val="#ppt_y"/>
                                          </p:val>
                                        </p:tav>
                                      </p:tavLst>
                                    </p:anim>
                                  </p:childTnLst>
                                </p:cTn>
                              </p:par>
                              <p:par>
                                <p:cTn id="84" presetID="6" presetClass="entr" presetSubtype="16"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p:cBhvr>
                                        <p:cTn id="86" dur="500"/>
                                        <p:tgtEl>
                                          <p:spTgt spid="31"/>
                                        </p:tgtEl>
                                      </p:cBhvr>
                                    </p:animEffect>
                                  </p:childTnLst>
                                </p:cTn>
                              </p:par>
                              <p:par>
                                <p:cTn id="87" presetID="2" presetClass="entr" presetSubtype="2"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p:cTn id="89" dur="500" fill="hold"/>
                                        <p:tgtEl>
                                          <p:spTgt spid="32"/>
                                        </p:tgtEl>
                                        <p:attrNameLst>
                                          <p:attrName>ppt_x</p:attrName>
                                        </p:attrNameLst>
                                      </p:cBhvr>
                                      <p:tavLst>
                                        <p:tav tm="0">
                                          <p:val>
                                            <p:strVal val="1+#ppt_w/2"/>
                                          </p:val>
                                        </p:tav>
                                        <p:tav tm="100000">
                                          <p:val>
                                            <p:strVal val="#ppt_x"/>
                                          </p:val>
                                        </p:tav>
                                      </p:tavLst>
                                    </p:anim>
                                    <p:anim calcmode="lin" valueType="num">
                                      <p:cBhvr>
                                        <p:cTn id="90" dur="500" fill="hold"/>
                                        <p:tgtEl>
                                          <p:spTgt spid="32"/>
                                        </p:tgtEl>
                                        <p:attrNameLst>
                                          <p:attrName>ppt_y</p:attrName>
                                        </p:attrNameLst>
                                      </p:cBhvr>
                                      <p:tavLst>
                                        <p:tav tm="0">
                                          <p:val>
                                            <p:strVal val="#ppt_y"/>
                                          </p:val>
                                        </p:tav>
                                        <p:tav tm="100000">
                                          <p:val>
                                            <p:strVal val="#ppt_y"/>
                                          </p:val>
                                        </p:tav>
                                      </p:tavLst>
                                    </p:anim>
                                  </p:childTnLst>
                                </p:cTn>
                              </p:par>
                              <p:par>
                                <p:cTn id="91" presetID="6" presetClass="entr" presetSubtype="16" fill="hold" grpId="0" nodeType="withEffect">
                                  <p:stCondLst>
                                    <p:cond delay="0"/>
                                  </p:stCondLst>
                                  <p:childTnLst>
                                    <p:set>
                                      <p:cBhvr>
                                        <p:cTn id="92" dur="1" fill="hold">
                                          <p:stCondLst>
                                            <p:cond delay="0"/>
                                          </p:stCondLst>
                                        </p:cTn>
                                        <p:tgtEl>
                                          <p:spTgt spid="35"/>
                                        </p:tgtEl>
                                        <p:attrNameLst>
                                          <p:attrName>style.visibility</p:attrName>
                                        </p:attrNameLst>
                                      </p:cBhvr>
                                      <p:to>
                                        <p:strVal val="visible"/>
                                      </p:to>
                                    </p:set>
                                    <p:animEffect>
                                      <p:cBhvr>
                                        <p:cTn id="93" dur="500"/>
                                        <p:tgtEl>
                                          <p:spTgt spid="35"/>
                                        </p:tgtEl>
                                      </p:cBhvr>
                                    </p:animEffect>
                                  </p:childTnLst>
                                </p:cTn>
                              </p:par>
                              <p:par>
                                <p:cTn id="94" presetID="2" presetClass="entr" presetSubtype="2"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 calcmode="lin" valueType="num">
                                      <p:cBhvr>
                                        <p:cTn id="96" dur="500" fill="hold"/>
                                        <p:tgtEl>
                                          <p:spTgt spid="36"/>
                                        </p:tgtEl>
                                        <p:attrNameLst>
                                          <p:attrName>ppt_x</p:attrName>
                                        </p:attrNameLst>
                                      </p:cBhvr>
                                      <p:tavLst>
                                        <p:tav tm="0">
                                          <p:val>
                                            <p:strVal val="1+#ppt_w/2"/>
                                          </p:val>
                                        </p:tav>
                                        <p:tav tm="100000">
                                          <p:val>
                                            <p:strVal val="#ppt_x"/>
                                          </p:val>
                                        </p:tav>
                                      </p:tavLst>
                                    </p:anim>
                                    <p:anim calcmode="lin" valueType="num">
                                      <p:cBhvr>
                                        <p:cTn id="97"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7" grpId="0" bldLvl="0" animBg="1" autoUpdateAnimBg="0"/>
      <p:bldP spid="4108" grpId="0" bldLvl="0" animBg="1" autoUpdateAnimBg="0"/>
      <p:bldP spid="23" grpId="0" bldLvl="0" animBg="1" autoUpdateAnimBg="0"/>
      <p:bldP spid="24" grpId="0" bldLvl="0" animBg="1" autoUpdateAnimBg="0"/>
      <p:bldP spid="25" grpId="0" bldLvl="0" animBg="1" autoUpdateAnimBg="0"/>
      <p:bldP spid="26" grpId="0" bldLvl="0" animBg="1"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nimBg="1" autoUpdateAnimBg="0"/>
      <p:bldP spid="21" grpId="0" bldLvl="0" animBg="1" autoUpdateAnimBg="0"/>
      <p:bldP spid="22"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5" grpId="0" bldLvl="0" animBg="1" autoUpdateAnimBg="0"/>
      <p:bldP spid="36"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915885" y="2531265"/>
            <a:ext cx="30962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solidFill>
                  <a:srgbClr val="E36C09"/>
                </a:solidFill>
                <a:latin typeface="宋体" pitchFamily="2" charset="-122"/>
                <a:sym typeface="宋体" pitchFamily="2" charset="-122"/>
              </a:rPr>
              <a:t>用</a:t>
            </a:r>
            <a:r>
              <a:rPr lang="zh-CN" altLang="en-US" sz="2800" b="1" dirty="0" smtClean="0">
                <a:solidFill>
                  <a:srgbClr val="E36C09"/>
                </a:solidFill>
                <a:latin typeface="宋体" pitchFamily="2" charset="-122"/>
                <a:sym typeface="宋体" pitchFamily="2" charset="-122"/>
              </a:rPr>
              <a:t>例图与用例描述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1890575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4-1 </a:t>
            </a:r>
            <a:r>
              <a:rPr lang="zh-CN" altLang="en-US" sz="2800" b="1" dirty="0" smtClean="0">
                <a:solidFill>
                  <a:schemeClr val="bg1"/>
                </a:solidFill>
                <a:latin typeface="Calibri" pitchFamily="34" charset="0"/>
                <a:sym typeface="Calibri" pitchFamily="34" charset="0"/>
              </a:rPr>
              <a:t>用例图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a:solidFill>
                <a:schemeClr val="tx1"/>
              </a:solidFill>
            </a:endParaRPr>
          </a:p>
        </p:txBody>
      </p:sp>
      <p:sp>
        <p:nvSpPr>
          <p:cNvPr id="8" name="TextBox 7"/>
          <p:cNvSpPr>
            <a:spLocks noChangeArrowheads="1"/>
          </p:cNvSpPr>
          <p:nvPr/>
        </p:nvSpPr>
        <p:spPr bwMode="auto">
          <a:xfrm>
            <a:off x="5508065" y="4168416"/>
            <a:ext cx="3096215" cy="4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1.2.14 </a:t>
            </a:r>
            <a:r>
              <a:rPr lang="zh-CN" altLang="en-US" sz="1600" b="1" dirty="0">
                <a:solidFill>
                  <a:srgbClr val="000000"/>
                </a:solidFill>
                <a:latin typeface="Calibri" pitchFamily="34" charset="0"/>
                <a:sym typeface="Calibri" pitchFamily="34" charset="0"/>
              </a:rPr>
              <a:t>使用功能模块用例图</a:t>
            </a:r>
          </a:p>
        </p:txBody>
      </p:sp>
      <p:pic>
        <p:nvPicPr>
          <p:cNvPr id="10" name="图片 9"/>
          <p:cNvPicPr/>
          <p:nvPr/>
        </p:nvPicPr>
        <p:blipFill>
          <a:blip r:embed="rId3"/>
          <a:stretch>
            <a:fillRect/>
          </a:stretch>
        </p:blipFill>
        <p:spPr>
          <a:xfrm>
            <a:off x="1475785" y="932332"/>
            <a:ext cx="4320300" cy="3671478"/>
          </a:xfrm>
          <a:prstGeom prst="rect">
            <a:avLst/>
          </a:prstGeom>
        </p:spPr>
      </p:pic>
    </p:spTree>
    <p:extLst>
      <p:ext uri="{BB962C8B-B14F-4D97-AF65-F5344CB8AC3E}">
        <p14:creationId xmlns:p14="http://schemas.microsoft.com/office/powerpoint/2010/main" val="8752807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4-2 </a:t>
            </a:r>
            <a:r>
              <a:rPr lang="zh-CN" altLang="en-US" sz="2800" b="1" dirty="0" smtClean="0">
                <a:solidFill>
                  <a:schemeClr val="bg1"/>
                </a:solidFill>
                <a:latin typeface="Calibri" pitchFamily="34" charset="0"/>
                <a:sym typeface="Calibri" pitchFamily="34" charset="0"/>
              </a:rPr>
              <a:t>用例描述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sp>
        <p:nvSpPr>
          <p:cNvPr id="7" name="TextBox 7"/>
          <p:cNvSpPr>
            <a:spLocks noChangeArrowheads="1"/>
          </p:cNvSpPr>
          <p:nvPr/>
        </p:nvSpPr>
        <p:spPr bwMode="auto">
          <a:xfrm>
            <a:off x="4139970" y="4270235"/>
            <a:ext cx="4392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2.2.13 </a:t>
            </a:r>
            <a:r>
              <a:rPr lang="zh-CN" altLang="en-US" sz="1600" b="1" dirty="0">
                <a:solidFill>
                  <a:srgbClr val="000000"/>
                </a:solidFill>
                <a:latin typeface="Calibri" pitchFamily="34" charset="0"/>
                <a:sym typeface="Calibri" pitchFamily="34" charset="0"/>
              </a:rPr>
              <a:t>学习者查看项目列表用例描述</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695" y="915635"/>
            <a:ext cx="4416087" cy="3887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表格 8"/>
          <p:cNvGraphicFramePr>
            <a:graphicFrameLocks noGrp="1"/>
          </p:cNvGraphicFramePr>
          <p:nvPr>
            <p:extLst>
              <p:ext uri="{D42A27DB-BD31-4B8C-83A1-F6EECF244321}">
                <p14:modId xmlns:p14="http://schemas.microsoft.com/office/powerpoint/2010/main" val="3395795254"/>
              </p:ext>
            </p:extLst>
          </p:nvPr>
        </p:nvGraphicFramePr>
        <p:xfrm>
          <a:off x="5796084" y="1563680"/>
          <a:ext cx="2664186" cy="1994568"/>
        </p:xfrm>
        <a:graphic>
          <a:graphicData uri="http://schemas.openxmlformats.org/drawingml/2006/table">
            <a:tbl>
              <a:tblPr firstRow="1" firstCol="1" bandRow="1">
                <a:tableStyleId>{5C22544A-7EE6-4342-B048-85BDC9FD1C3A}</a:tableStyleId>
              </a:tblPr>
              <a:tblGrid>
                <a:gridCol w="1332093"/>
                <a:gridCol w="1332093"/>
              </a:tblGrid>
              <a:tr h="332428">
                <a:tc>
                  <a:txBody>
                    <a:bodyPr/>
                    <a:lstStyle/>
                    <a:p>
                      <a:pPr algn="just">
                        <a:spcAft>
                          <a:spcPts val="0"/>
                        </a:spcAft>
                      </a:pPr>
                      <a:r>
                        <a:rPr lang="zh-CN" sz="1400" kern="100" dirty="0">
                          <a:effectLst/>
                        </a:rPr>
                        <a:t>参与者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smtClean="0">
                          <a:effectLst/>
                        </a:rPr>
                        <a:t>用例</a:t>
                      </a:r>
                      <a:r>
                        <a:rPr lang="zh-CN" altLang="en-US" sz="1400" kern="100" dirty="0" smtClean="0">
                          <a:effectLst/>
                        </a:rPr>
                        <a:t>描述数量</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游客</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6</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学习者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38</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指导者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21</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管理员</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9</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altLang="en-US" sz="1400" kern="100" dirty="0" smtClean="0">
                          <a:effectLst/>
                          <a:latin typeface="Calibri"/>
                          <a:ea typeface="宋体"/>
                          <a:cs typeface="Times New Roman"/>
                        </a:rPr>
                        <a:t>总数</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Calibri"/>
                          <a:ea typeface="宋体"/>
                          <a:cs typeface="Times New Roman"/>
                        </a:rPr>
                        <a:t>74</a:t>
                      </a:r>
                      <a:endParaRPr lang="zh-CN" sz="1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6941325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735" y="915635"/>
            <a:ext cx="7952412"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5929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03537" y="915635"/>
            <a:ext cx="7856807"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60343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-4 </a:t>
            </a:r>
            <a:r>
              <a:rPr lang="zh-CN" altLang="en-US" sz="2800" b="1" dirty="0" smtClean="0">
                <a:solidFill>
                  <a:schemeClr val="bg1"/>
                </a:solidFill>
                <a:latin typeface="Calibri" pitchFamily="34" charset="0"/>
                <a:sym typeface="Calibri" pitchFamily="34" charset="0"/>
              </a:rPr>
              <a:t>对话框图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31444393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08318"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E36C09"/>
                </a:solidFill>
                <a:latin typeface="宋体" pitchFamily="2" charset="-122"/>
                <a:sym typeface="宋体" pitchFamily="2" charset="-122"/>
              </a:rPr>
              <a:t>需求</a:t>
            </a:r>
            <a:r>
              <a:rPr lang="zh-CN" altLang="en-US" sz="2800" b="1" dirty="0" smtClean="0">
                <a:solidFill>
                  <a:srgbClr val="E36C09"/>
                </a:solidFill>
                <a:latin typeface="宋体" pitchFamily="2" charset="-122"/>
                <a:sym typeface="宋体" pitchFamily="2" charset="-122"/>
              </a:rPr>
              <a:t>优先级</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5-1 </a:t>
            </a:r>
            <a:r>
              <a:rPr lang="zh-CN" altLang="en-US" sz="2800" b="1" dirty="0" smtClean="0">
                <a:solidFill>
                  <a:schemeClr val="bg1"/>
                </a:solidFill>
                <a:latin typeface="Calibri" pitchFamily="34" charset="0"/>
                <a:sym typeface="Calibri" pitchFamily="34" charset="0"/>
              </a:rPr>
              <a:t>优先级描述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
        <p:nvSpPr>
          <p:cNvPr id="7"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、参与优先级打分的用户代表主要有：客户</a:t>
            </a:r>
            <a:r>
              <a:rPr lang="zh-CN" altLang="en-US" sz="1600" b="1" dirty="0" smtClean="0">
                <a:solidFill>
                  <a:srgbClr val="000000"/>
                </a:solidFill>
                <a:latin typeface="Calibri" pitchFamily="34" charset="0"/>
                <a:sym typeface="Calibri" pitchFamily="34" charset="0"/>
              </a:rPr>
              <a:t>代表、游客代表、</a:t>
            </a:r>
            <a:r>
              <a:rPr lang="zh-CN" altLang="en-US" sz="1600" b="1" dirty="0">
                <a:solidFill>
                  <a:srgbClr val="000000"/>
                </a:solidFill>
                <a:latin typeface="Calibri" pitchFamily="34" charset="0"/>
                <a:sym typeface="Calibri" pitchFamily="34" charset="0"/>
              </a:rPr>
              <a:t>教师</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管理员</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学生</a:t>
            </a:r>
            <a:r>
              <a:rPr lang="zh-CN" altLang="en-US" sz="1600" b="1" dirty="0" smtClean="0">
                <a:solidFill>
                  <a:srgbClr val="000000"/>
                </a:solidFill>
                <a:latin typeface="Calibri" pitchFamily="34" charset="0"/>
                <a:sym typeface="Calibri" pitchFamily="34" charset="0"/>
              </a:rPr>
              <a:t>代表。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、用户代表负责为用例的相对收益、相对损失部分打分，项目经理负责为用例的相对风险、相对成本打分，权重比例由客户代表（杨枨老师）提出。</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利益表示“如果实现，给用户带来的利益”；损失表示“如果不实现，给用户带来的损失”；风险表示“如果实现，存在的技术风险”；费用表示“如果实现，需要产生的费用”；权重比例是各个用户分类在最后评分时的加权值。</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优先级采用</a:t>
            </a:r>
            <a:r>
              <a:rPr lang="en-US" altLang="zh-CN" sz="1600" b="1" dirty="0">
                <a:solidFill>
                  <a:srgbClr val="FF0000"/>
                </a:solidFill>
                <a:latin typeface="Calibri" pitchFamily="34" charset="0"/>
                <a:sym typeface="Calibri" pitchFamily="34" charset="0"/>
              </a:rPr>
              <a:t>QFD</a:t>
            </a:r>
            <a:r>
              <a:rPr lang="zh-CN" altLang="en-US" sz="1600" b="1" dirty="0">
                <a:solidFill>
                  <a:srgbClr val="FF0000"/>
                </a:solidFill>
                <a:latin typeface="Calibri" pitchFamily="34" charset="0"/>
                <a:sym typeface="Calibri" pitchFamily="34" charset="0"/>
              </a:rPr>
              <a:t>算法。公式：优先级</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（价值）</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（成本</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风险）</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、本次开发建议优先级为</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以上（包括</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）的必须实现</a:t>
            </a:r>
            <a:r>
              <a:rPr lang="zh-CN" altLang="en-US" sz="1600" b="1" dirty="0">
                <a:solidFill>
                  <a:srgbClr val="000000"/>
                </a:solidFill>
                <a:latin typeface="Calibri" pitchFamily="34" charset="0"/>
                <a:sym typeface="Calibri" pitchFamily="34" charset="0"/>
              </a:rPr>
              <a:t>；若优先级低于</a:t>
            </a:r>
            <a:r>
              <a:rPr lang="en-US" altLang="zh-CN" sz="1600" b="1" dirty="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，可根据开发进度选择实现。</a:t>
            </a:r>
          </a:p>
        </p:txBody>
      </p:sp>
    </p:spTree>
    <p:extLst>
      <p:ext uri="{BB962C8B-B14F-4D97-AF65-F5344CB8AC3E}">
        <p14:creationId xmlns:p14="http://schemas.microsoft.com/office/powerpoint/2010/main" val="5831672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5</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622686475"/>
              </p:ext>
            </p:extLst>
          </p:nvPr>
        </p:nvGraphicFramePr>
        <p:xfrm>
          <a:off x="1043754" y="1388701"/>
          <a:ext cx="6624461" cy="679014"/>
        </p:xfrm>
        <a:graphic>
          <a:graphicData uri="http://schemas.openxmlformats.org/drawingml/2006/table">
            <a:tbl>
              <a:tblPr firstRow="1" firstCol="1" bandRow="1">
                <a:tableStyleId>{5C22544A-7EE6-4342-B048-85BDC9FD1C3A}</a:tableStyleId>
              </a:tblPr>
              <a:tblGrid>
                <a:gridCol w="1308896"/>
                <a:gridCol w="1328691"/>
                <a:gridCol w="1328691"/>
                <a:gridCol w="1328691"/>
                <a:gridCol w="1329492"/>
              </a:tblGrid>
              <a:tr h="343932">
                <a:tc>
                  <a:txBody>
                    <a:bodyPr/>
                    <a:lstStyle/>
                    <a:p>
                      <a:pPr algn="just">
                        <a:spcAft>
                          <a:spcPts val="0"/>
                        </a:spcAft>
                      </a:pPr>
                      <a:r>
                        <a:rPr lang="zh-CN" sz="1400" kern="100" dirty="0">
                          <a:effectLst/>
                        </a:rPr>
                        <a:t>　</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相对收益</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相对损失</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相对成本</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相对风险</a:t>
                      </a:r>
                      <a:endParaRPr lang="zh-CN" sz="1400" kern="100">
                        <a:effectLst/>
                        <a:latin typeface="Times New Roman"/>
                        <a:ea typeface="宋体"/>
                      </a:endParaRPr>
                    </a:p>
                  </a:txBody>
                  <a:tcPr marL="68580" marR="68580" marT="0" marB="0" anchor="ctr"/>
                </a:tc>
              </a:tr>
              <a:tr h="335082">
                <a:tc>
                  <a:txBody>
                    <a:bodyPr/>
                    <a:lstStyle/>
                    <a:p>
                      <a:pPr algn="just">
                        <a:spcAft>
                          <a:spcPts val="0"/>
                        </a:spcAft>
                      </a:pPr>
                      <a:r>
                        <a:rPr lang="zh-CN" sz="1400" kern="100" dirty="0">
                          <a:effectLst/>
                        </a:rPr>
                        <a:t>相对权重</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04565887"/>
              </p:ext>
            </p:extLst>
          </p:nvPr>
        </p:nvGraphicFramePr>
        <p:xfrm>
          <a:off x="1043754" y="2831891"/>
          <a:ext cx="6696468" cy="747929"/>
        </p:xfrm>
        <a:graphic>
          <a:graphicData uri="http://schemas.openxmlformats.org/drawingml/2006/table">
            <a:tbl>
              <a:tblPr firstRow="1" firstCol="1" bandRow="1">
                <a:tableStyleId>{5C22544A-7EE6-4342-B048-85BDC9FD1C3A}</a:tableStyleId>
              </a:tblPr>
              <a:tblGrid>
                <a:gridCol w="1116078"/>
                <a:gridCol w="1116078"/>
                <a:gridCol w="1116078"/>
                <a:gridCol w="1116078"/>
                <a:gridCol w="1116078"/>
                <a:gridCol w="1116078"/>
              </a:tblGrid>
              <a:tr h="360000">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客户代表</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dirty="0">
                          <a:effectLst/>
                        </a:rPr>
                        <a:t>教师用户</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学生用户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管理员用户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游客用户</a:t>
                      </a:r>
                      <a:endParaRPr lang="zh-CN" sz="1400" kern="100">
                        <a:effectLst/>
                        <a:latin typeface="Times New Roman"/>
                        <a:ea typeface="宋体"/>
                      </a:endParaRPr>
                    </a:p>
                  </a:txBody>
                  <a:tcPr marL="68580" marR="68580" marT="0" marB="0" anchor="ctr"/>
                </a:tc>
              </a:tr>
              <a:tr h="387929">
                <a:tc>
                  <a:txBody>
                    <a:bodyPr/>
                    <a:lstStyle/>
                    <a:p>
                      <a:pPr algn="just">
                        <a:spcAft>
                          <a:spcPts val="0"/>
                        </a:spcAft>
                      </a:pPr>
                      <a:r>
                        <a:rPr lang="zh-CN" sz="1400" kern="100">
                          <a:effectLst/>
                        </a:rPr>
                        <a:t>相对权重</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1.5</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　</a:t>
                      </a:r>
                      <a:r>
                        <a:rPr lang="en-US" sz="1400" kern="100" dirty="0">
                          <a:effectLst/>
                        </a:rPr>
                        <a:t>0.5</a:t>
                      </a:r>
                      <a:endParaRPr lang="zh-CN" sz="14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5</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935955152"/>
              </p:ext>
            </p:extLst>
          </p:nvPr>
        </p:nvGraphicFramePr>
        <p:xfrm>
          <a:off x="827742" y="1203655"/>
          <a:ext cx="6912480" cy="3312228"/>
        </p:xfrm>
        <a:graphic>
          <a:graphicData uri="http://schemas.openxmlformats.org/drawingml/2006/table">
            <a:tbl>
              <a:tblPr>
                <a:tableStyleId>{5C22544A-7EE6-4342-B048-85BDC9FD1C3A}</a:tableStyleId>
              </a:tblPr>
              <a:tblGrid>
                <a:gridCol w="1338712"/>
                <a:gridCol w="550447"/>
                <a:gridCol w="558322"/>
                <a:gridCol w="558322"/>
                <a:gridCol w="669356"/>
                <a:gridCol w="558322"/>
                <a:gridCol w="669356"/>
                <a:gridCol w="558322"/>
                <a:gridCol w="670143"/>
                <a:gridCol w="781178"/>
              </a:tblGrid>
              <a:tr h="544832">
                <a:tc>
                  <a:txBody>
                    <a:bodyPr/>
                    <a:lstStyle/>
                    <a:p>
                      <a:pPr algn="just">
                        <a:spcAft>
                          <a:spcPts val="0"/>
                        </a:spcAft>
                      </a:pPr>
                      <a:r>
                        <a:rPr lang="zh-CN" sz="1400" kern="100">
                          <a:effectLst/>
                        </a:rPr>
                        <a:t>用例</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相对收益</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相对损失</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总价值</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价值</a:t>
                      </a:r>
                      <a:r>
                        <a:rPr lang="en-US" sz="1400" kern="100">
                          <a:effectLst/>
                        </a:rPr>
                        <a:t>%</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相对成本</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成本</a:t>
                      </a:r>
                      <a:r>
                        <a:rPr lang="en-US" sz="1400" kern="100">
                          <a:effectLst/>
                        </a:rPr>
                        <a:t>%</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相对风险</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风险</a:t>
                      </a:r>
                      <a:r>
                        <a:rPr lang="en-US" sz="1400" kern="100">
                          <a:effectLst/>
                        </a:rPr>
                        <a:t>%</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优先级</a:t>
                      </a:r>
                      <a:endParaRPr lang="zh-CN" sz="1400" kern="100">
                        <a:effectLst/>
                        <a:latin typeface="Times New Roman"/>
                        <a:ea typeface="宋体"/>
                      </a:endParaRPr>
                    </a:p>
                  </a:txBody>
                  <a:tcPr marL="68580" marR="68580" marT="0" marB="0"/>
                </a:tc>
              </a:tr>
              <a:tr h="272415">
                <a:tc>
                  <a:txBody>
                    <a:bodyPr/>
                    <a:lstStyle/>
                    <a:p>
                      <a:pPr algn="l">
                        <a:spcAft>
                          <a:spcPts val="0"/>
                        </a:spcAft>
                      </a:pPr>
                      <a:r>
                        <a:rPr lang="zh-CN" sz="1400" kern="100">
                          <a:effectLst/>
                        </a:rPr>
                        <a:t>修改密码</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8</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13</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2.24%</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3.25</a:t>
                      </a:r>
                      <a:endParaRPr lang="zh-CN" sz="1400" kern="100">
                        <a:effectLst/>
                        <a:latin typeface="Times New Roman"/>
                        <a:ea typeface="宋体"/>
                      </a:endParaRPr>
                    </a:p>
                  </a:txBody>
                  <a:tcPr marL="68580" marR="68580" marT="0" marB="0" anchor="ctr"/>
                </a:tc>
              </a:tr>
              <a:tr h="353492">
                <a:tc>
                  <a:txBody>
                    <a:bodyPr/>
                    <a:lstStyle/>
                    <a:p>
                      <a:pPr algn="just">
                        <a:spcAft>
                          <a:spcPts val="0"/>
                        </a:spcAft>
                      </a:pPr>
                      <a:r>
                        <a:rPr lang="zh-CN" sz="1400" kern="100">
                          <a:effectLst/>
                        </a:rPr>
                        <a:t>找回密码</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4.3</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4.3</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8.6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1.48%</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0.78%</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2.87</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登录</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8</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14</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2.41%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3</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2.33%</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2.8</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评论帖子</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1.89%</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2.75</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管理自发帖</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1.89%</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2.75</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删除评论</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1.89%</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2.75</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发帖</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1.89%</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1.55%</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a:effectLst/>
                        </a:rPr>
                        <a:t>2.75</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资料修改</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1.89%</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2.75</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案例资料查看</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1.89%</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2.75</a:t>
                      </a:r>
                      <a:endParaRPr lang="zh-CN" sz="1400" kern="100" dirty="0">
                        <a:effectLst/>
                        <a:latin typeface="Times New Roman"/>
                        <a:ea typeface="宋体"/>
                      </a:endParaRPr>
                    </a:p>
                  </a:txBody>
                  <a:tcPr marL="68580" marR="68580" marT="0" marB="0" anchor="ctr"/>
                </a:tc>
              </a:tr>
            </a:tbl>
          </a:graphicData>
        </a:graphic>
      </p:graphicFrame>
      <p:sp>
        <p:nvSpPr>
          <p:cNvPr id="9" name="TextBox 7"/>
          <p:cNvSpPr>
            <a:spLocks noChangeArrowheads="1"/>
          </p:cNvSpPr>
          <p:nvPr/>
        </p:nvSpPr>
        <p:spPr bwMode="auto">
          <a:xfrm>
            <a:off x="7308190" y="4083855"/>
            <a:ext cx="2016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（部分）</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3866305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a:solidFill>
                  <a:srgbClr val="E36C09"/>
                </a:solidFill>
                <a:latin typeface="宋体" pitchFamily="2" charset="-122"/>
                <a:sym typeface="宋体" pitchFamily="2" charset="-122"/>
              </a:rPr>
              <a:t>SRS</a:t>
            </a:r>
            <a:r>
              <a:rPr lang="zh-CN" altLang="en-US" sz="2800" b="1" dirty="0" smtClean="0">
                <a:solidFill>
                  <a:srgbClr val="E36C09"/>
                </a:solidFill>
                <a:latin typeface="宋体" pitchFamily="2" charset="-122"/>
                <a:sym typeface="宋体" pitchFamily="2" charset="-122"/>
              </a:rPr>
              <a:t>概述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2843881"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298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5</a:t>
            </a:r>
            <a:r>
              <a:rPr lang="en-US" altLang="zh-CN" sz="2800" b="1" dirty="0" smtClean="0">
                <a:solidFill>
                  <a:schemeClr val="bg1"/>
                </a:solidFill>
                <a:latin typeface="Calibri" pitchFamily="34" charset="0"/>
                <a:sym typeface="Calibri" pitchFamily="34" charset="0"/>
              </a:rPr>
              <a:t>-3 JAD</a:t>
            </a:r>
            <a:r>
              <a:rPr lang="zh-CN" altLang="en-US" sz="2800" b="1" dirty="0" smtClean="0">
                <a:solidFill>
                  <a:schemeClr val="bg1"/>
                </a:solidFill>
                <a:latin typeface="Calibri" pitchFamily="34" charset="0"/>
                <a:sym typeface="Calibri" pitchFamily="34" charset="0"/>
              </a:rPr>
              <a:t>会议</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Tree>
    <p:extLst>
      <p:ext uri="{BB962C8B-B14F-4D97-AF65-F5344CB8AC3E}">
        <p14:creationId xmlns:p14="http://schemas.microsoft.com/office/powerpoint/2010/main" val="13453486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704146"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数据需求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6-1 E-R</a:t>
            </a:r>
            <a:r>
              <a:rPr lang="zh-CN" altLang="en-US" sz="2800" b="1" dirty="0" smtClean="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09" y="987640"/>
            <a:ext cx="7560525" cy="36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7416515" y="4126225"/>
            <a:ext cx="16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详细见附件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9664446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6-2 </a:t>
            </a:r>
            <a:r>
              <a:rPr lang="zh-CN" altLang="en-US" sz="2800" b="1" dirty="0" smtClean="0">
                <a:solidFill>
                  <a:schemeClr val="bg1"/>
                </a:solidFill>
                <a:latin typeface="Calibri" pitchFamily="34" charset="0"/>
                <a:sym typeface="Calibri" pitchFamily="34" charset="0"/>
              </a:rPr>
              <a:t>数据字典</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714704833"/>
              </p:ext>
            </p:extLst>
          </p:nvPr>
        </p:nvGraphicFramePr>
        <p:xfrm>
          <a:off x="683730" y="1059645"/>
          <a:ext cx="7848545" cy="3484282"/>
        </p:xfrm>
        <a:graphic>
          <a:graphicData uri="http://schemas.openxmlformats.org/drawingml/2006/table">
            <a:tbl>
              <a:tblPr firstRow="1" firstCol="1" bandRow="1">
                <a:tableStyleId>{5C22544A-7EE6-4342-B048-85BDC9FD1C3A}</a:tableStyleId>
              </a:tblPr>
              <a:tblGrid>
                <a:gridCol w="1569709"/>
                <a:gridCol w="1569709"/>
                <a:gridCol w="1569709"/>
                <a:gridCol w="1569709"/>
                <a:gridCol w="1569709"/>
              </a:tblGrid>
              <a:tr h="177651">
                <a:tc>
                  <a:txBody>
                    <a:bodyPr/>
                    <a:lstStyle/>
                    <a:p>
                      <a:pPr algn="just">
                        <a:spcAft>
                          <a:spcPts val="0"/>
                        </a:spcAft>
                      </a:pPr>
                      <a:r>
                        <a:rPr lang="en-US" sz="1400" kern="100" dirty="0">
                          <a:effectLst/>
                        </a:rPr>
                        <a:t>Field name</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Data type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Field Length</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Constrain</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Description</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userid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 PRIMARY KEY</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instanceid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实例的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roleid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用户所扮演的角色</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isindicator</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标记是否为指导者</a:t>
                      </a:r>
                      <a:endParaRPr lang="zh-CN" sz="1400" kern="100" dirty="0">
                        <a:effectLst/>
                        <a:latin typeface="Times New Roman"/>
                        <a:ea typeface="宋体"/>
                      </a:endParaRPr>
                    </a:p>
                  </a:txBody>
                  <a:tcPr marL="68580" marR="68580" marT="0" marB="0"/>
                </a:tc>
              </a:tr>
              <a:tr h="355301">
                <a:tc>
                  <a:txBody>
                    <a:bodyPr/>
                    <a:lstStyle/>
                    <a:p>
                      <a:pPr algn="just">
                        <a:spcAft>
                          <a:spcPts val="0"/>
                        </a:spcAft>
                      </a:pPr>
                      <a:r>
                        <a:rPr lang="en-US" sz="1400" kern="100">
                          <a:effectLst/>
                        </a:rPr>
                        <a:t>isobserver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标记是否为观察者</a:t>
                      </a:r>
                      <a:endParaRPr lang="zh-CN" sz="1400" kern="100">
                        <a:effectLst/>
                        <a:latin typeface="Times New Roman"/>
                        <a:ea typeface="宋体"/>
                      </a:endParaRPr>
                    </a:p>
                  </a:txBody>
                  <a:tcPr marL="68580" marR="68580" marT="0" marB="0"/>
                </a:tc>
              </a:tr>
              <a:tr h="1065904">
                <a:tc>
                  <a:txBody>
                    <a:bodyPr/>
                    <a:lstStyle/>
                    <a:p>
                      <a:pPr algn="just">
                        <a:spcAft>
                          <a:spcPts val="0"/>
                        </a:spcAft>
                      </a:pPr>
                      <a:r>
                        <a:rPr lang="en-US" sz="1400" kern="100">
                          <a:effectLst/>
                        </a:rPr>
                        <a:t>applytime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timestamp</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NOT NULL DEFAULT CURRENT_TIMESTAMP ON UPDATE CURRENT_TIMESTAMP</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用户申请时间</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ischecked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是否审核过</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isaccepted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是否审核通过</a:t>
                      </a:r>
                      <a:endParaRPr lang="zh-CN" sz="1400" kern="100" dirty="0">
                        <a:effectLst/>
                        <a:latin typeface="Times New Roman"/>
                        <a:ea typeface="宋体"/>
                      </a:endParaRPr>
                    </a:p>
                  </a:txBody>
                  <a:tcPr marL="68580" marR="68580" marT="0" marB="0"/>
                </a:tc>
              </a:tr>
            </a:tbl>
          </a:graphicData>
        </a:graphic>
      </p:graphicFrame>
      <p:sp>
        <p:nvSpPr>
          <p:cNvPr id="5" name="矩形 4"/>
          <p:cNvSpPr/>
          <p:nvPr/>
        </p:nvSpPr>
        <p:spPr>
          <a:xfrm>
            <a:off x="4355985" y="627062"/>
            <a:ext cx="1385379" cy="338554"/>
          </a:xfrm>
          <a:prstGeom prst="rect">
            <a:avLst/>
          </a:prstGeom>
        </p:spPr>
        <p:txBody>
          <a:bodyPr wrap="none">
            <a:spAutoFit/>
          </a:bodyPr>
          <a:lstStyle/>
          <a:p>
            <a:r>
              <a:rPr lang="en-US" altLang="zh-CN" sz="1600" b="1" dirty="0" smtClean="0">
                <a:solidFill>
                  <a:srgbClr val="000000"/>
                </a:solidFill>
                <a:latin typeface="Calibri" pitchFamily="34" charset="0"/>
              </a:rPr>
              <a:t>application </a:t>
            </a:r>
            <a:r>
              <a:rPr lang="zh-CN" altLang="en-US" sz="1600" b="1" dirty="0">
                <a:solidFill>
                  <a:srgbClr val="000000"/>
                </a:solidFill>
                <a:latin typeface="Calibri" pitchFamily="34" charset="0"/>
              </a:rPr>
              <a:t>表</a:t>
            </a:r>
            <a:endParaRPr lang="zh-CN" altLang="zh-CN" sz="1600" b="1" dirty="0">
              <a:solidFill>
                <a:srgbClr val="000000"/>
              </a:solidFill>
              <a:latin typeface="Calibri" pitchFamily="34" charset="0"/>
            </a:endParaRPr>
          </a:p>
        </p:txBody>
      </p:sp>
    </p:spTree>
    <p:extLst>
      <p:ext uri="{BB962C8B-B14F-4D97-AF65-F5344CB8AC3E}">
        <p14:creationId xmlns:p14="http://schemas.microsoft.com/office/powerpoint/2010/main" val="19664446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594009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5940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6-3 </a:t>
            </a:r>
            <a:r>
              <a:rPr lang="zh-CN" altLang="en-US" sz="2800" b="1" dirty="0" smtClean="0">
                <a:solidFill>
                  <a:schemeClr val="bg1"/>
                </a:solidFill>
                <a:latin typeface="Calibri" pitchFamily="34" charset="0"/>
                <a:sym typeface="Calibri" pitchFamily="34" charset="0"/>
              </a:rPr>
              <a:t>数据获取</a:t>
            </a:r>
            <a:r>
              <a:rPr lang="zh-CN" altLang="en-US" sz="2800" b="1" dirty="0">
                <a:solidFill>
                  <a:schemeClr val="bg1"/>
                </a:solidFill>
                <a:latin typeface="Calibri" pitchFamily="34" charset="0"/>
                <a:sym typeface="Calibri" pitchFamily="34" charset="0"/>
              </a:rPr>
              <a:t>、整合、保存和处理</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
        <p:nvSpPr>
          <p:cNvPr id="7" name="TextBox 7"/>
          <p:cNvSpPr>
            <a:spLocks noChangeArrowheads="1"/>
          </p:cNvSpPr>
          <p:nvPr/>
        </p:nvSpPr>
        <p:spPr bwMode="auto">
          <a:xfrm>
            <a:off x="558215" y="1347665"/>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、案例资料自上传日期起，将永久保存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2</a:t>
            </a:r>
            <a:r>
              <a:rPr lang="zh-CN" altLang="en-US" sz="1600" b="1" dirty="0" smtClean="0">
                <a:solidFill>
                  <a:srgbClr val="000000"/>
                </a:solidFill>
                <a:latin typeface="Calibri" pitchFamily="34" charset="0"/>
              </a:rPr>
              <a:t>、讨论</a:t>
            </a:r>
            <a:r>
              <a:rPr lang="zh-CN" altLang="en-US" sz="1600" b="1" dirty="0">
                <a:solidFill>
                  <a:srgbClr val="000000"/>
                </a:solidFill>
                <a:latin typeface="Calibri" pitchFamily="34" charset="0"/>
              </a:rPr>
              <a:t>版里的发帖自发起日期起，将永久保存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、答疑的记录自教师答疑后起，将永久保存。</a:t>
            </a:r>
          </a:p>
        </p:txBody>
      </p:sp>
    </p:spTree>
    <p:extLst>
      <p:ext uri="{BB962C8B-B14F-4D97-AF65-F5344CB8AC3E}">
        <p14:creationId xmlns:p14="http://schemas.microsoft.com/office/powerpoint/2010/main" val="1982711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370464" y="2571750"/>
            <a:ext cx="2376164" cy="57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smtClean="0">
                <a:solidFill>
                  <a:srgbClr val="E36C09"/>
                </a:solidFill>
                <a:latin typeface="宋体" pitchFamily="2" charset="-122"/>
                <a:sym typeface="宋体" pitchFamily="2" charset="-122"/>
              </a:rPr>
              <a:t>外部接口</a:t>
            </a:r>
            <a:r>
              <a:rPr lang="zh-CN" altLang="en-US" sz="2800" b="1" dirty="0">
                <a:solidFill>
                  <a:srgbClr val="E36C09"/>
                </a:solidFill>
                <a:latin typeface="宋体" pitchFamily="2" charset="-122"/>
                <a:sym typeface="宋体" pitchFamily="2" charset="-122"/>
              </a:rPr>
              <a:t>需求</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355357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7-1 </a:t>
            </a:r>
            <a:r>
              <a:rPr lang="zh-CN" altLang="en-US" sz="2800" b="1" dirty="0" smtClean="0">
                <a:solidFill>
                  <a:schemeClr val="bg1"/>
                </a:solidFill>
                <a:latin typeface="Calibri" pitchFamily="34" charset="0"/>
                <a:sym typeface="Calibri" pitchFamily="34" charset="0"/>
              </a:rPr>
              <a:t>用户接口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9" name="图片 8"/>
          <p:cNvPicPr/>
          <p:nvPr/>
        </p:nvPicPr>
        <p:blipFill>
          <a:blip r:embed="rId3"/>
          <a:stretch>
            <a:fillRect/>
          </a:stretch>
        </p:blipFill>
        <p:spPr>
          <a:xfrm>
            <a:off x="2267839" y="1995710"/>
            <a:ext cx="3960276" cy="2617550"/>
          </a:xfrm>
          <a:prstGeom prst="rect">
            <a:avLst/>
          </a:prstGeom>
          <a:noFill/>
          <a:ln w="9525">
            <a:noFill/>
          </a:ln>
        </p:spPr>
      </p:pic>
      <p:graphicFrame>
        <p:nvGraphicFramePr>
          <p:cNvPr id="4" name="表格 3"/>
          <p:cNvGraphicFramePr>
            <a:graphicFrameLocks noGrp="1"/>
          </p:cNvGraphicFramePr>
          <p:nvPr>
            <p:extLst>
              <p:ext uri="{D42A27DB-BD31-4B8C-83A1-F6EECF244321}">
                <p14:modId xmlns:p14="http://schemas.microsoft.com/office/powerpoint/2010/main" val="632535416"/>
              </p:ext>
            </p:extLst>
          </p:nvPr>
        </p:nvGraphicFramePr>
        <p:xfrm>
          <a:off x="1835810" y="1059645"/>
          <a:ext cx="5040351" cy="736438"/>
        </p:xfrm>
        <a:graphic>
          <a:graphicData uri="http://schemas.openxmlformats.org/drawingml/2006/table">
            <a:tbl>
              <a:tblPr firstRow="1" firstCol="1" bandRow="1">
                <a:tableStyleId>{5C22544A-7EE6-4342-B048-85BDC9FD1C3A}</a:tableStyleId>
              </a:tblPr>
              <a:tblGrid>
                <a:gridCol w="1679723"/>
                <a:gridCol w="1680314"/>
                <a:gridCol w="1680314"/>
              </a:tblGrid>
              <a:tr h="267796">
                <a:tc>
                  <a:txBody>
                    <a:bodyPr/>
                    <a:lstStyle/>
                    <a:p>
                      <a:pPr algn="just">
                        <a:spcAft>
                          <a:spcPts val="0"/>
                        </a:spcAft>
                      </a:pPr>
                      <a:r>
                        <a:rPr lang="zh-CN" sz="1400" kern="100" dirty="0">
                          <a:effectLst/>
                        </a:rPr>
                        <a:t>编号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动作</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结果</a:t>
                      </a:r>
                      <a:endParaRPr lang="zh-CN" sz="1400" kern="100">
                        <a:effectLst/>
                        <a:latin typeface="Times New Roman"/>
                        <a:ea typeface="宋体"/>
                      </a:endParaRPr>
                    </a:p>
                  </a:txBody>
                  <a:tcPr marL="68580" marR="68580" marT="0" marB="0"/>
                </a:tc>
              </a:tr>
              <a:tr h="234321">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点击上方输入框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输入用户名</a:t>
                      </a:r>
                      <a:endParaRPr lang="zh-CN" sz="1400" kern="100">
                        <a:effectLst/>
                        <a:latin typeface="Times New Roman"/>
                        <a:ea typeface="宋体"/>
                      </a:endParaRPr>
                    </a:p>
                  </a:txBody>
                  <a:tcPr marL="68580" marR="68580" marT="0" marB="0"/>
                </a:tc>
              </a:tr>
              <a:tr h="234321">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点击下方输入框</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输入用户密码</a:t>
                      </a:r>
                      <a:endParaRPr lang="zh-CN" sz="1400" kern="100" dirty="0">
                        <a:effectLst/>
                        <a:latin typeface="Times New Roman"/>
                        <a:ea typeface="宋体"/>
                      </a:endParaRPr>
                    </a:p>
                  </a:txBody>
                  <a:tcPr marL="68580" marR="68580" marT="0" marB="0"/>
                </a:tc>
              </a:tr>
            </a:tbl>
          </a:graphicData>
        </a:graphic>
      </p:graphicFrame>
      <p:sp>
        <p:nvSpPr>
          <p:cNvPr id="7" name="矩形 6"/>
          <p:cNvSpPr/>
          <p:nvPr/>
        </p:nvSpPr>
        <p:spPr>
          <a:xfrm>
            <a:off x="6516135" y="4097880"/>
            <a:ext cx="1425390" cy="338554"/>
          </a:xfrm>
          <a:prstGeom prst="rect">
            <a:avLst/>
          </a:prstGeom>
        </p:spPr>
        <p:txBody>
          <a:bodyPr wrap="none">
            <a:spAutoFit/>
          </a:bodyPr>
          <a:lstStyle/>
          <a:p>
            <a:r>
              <a:rPr lang="zh-CN" altLang="en-US" sz="1600" b="1" dirty="0">
                <a:solidFill>
                  <a:srgbClr val="000000"/>
                </a:solidFill>
                <a:latin typeface="Calibri" pitchFamily="34" charset="0"/>
              </a:rPr>
              <a:t>用户登录操作</a:t>
            </a:r>
          </a:p>
        </p:txBody>
      </p:sp>
    </p:spTree>
    <p:extLst>
      <p:ext uri="{BB962C8B-B14F-4D97-AF65-F5344CB8AC3E}">
        <p14:creationId xmlns:p14="http://schemas.microsoft.com/office/powerpoint/2010/main" val="1982711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smtClean="0">
                <a:solidFill>
                  <a:schemeClr val="bg1"/>
                </a:solidFill>
                <a:latin typeface="Calibri" pitchFamily="34" charset="0"/>
                <a:sym typeface="Calibri" pitchFamily="34" charset="0"/>
              </a:rPr>
              <a:t>软件接口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348453718"/>
              </p:ext>
            </p:extLst>
          </p:nvPr>
        </p:nvGraphicFramePr>
        <p:xfrm>
          <a:off x="611725" y="1491675"/>
          <a:ext cx="6176060" cy="1000104"/>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服务器软件</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IIS</a:t>
                      </a:r>
                      <a:r>
                        <a:rPr lang="zh-CN" sz="1400" kern="100">
                          <a:effectLst/>
                        </a:rPr>
                        <a:t>或</a:t>
                      </a:r>
                      <a:r>
                        <a:rPr lang="en-US" sz="1400" kern="100">
                          <a:effectLst/>
                        </a:rPr>
                        <a:t>Apache</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数据库</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MySQL</a:t>
                      </a:r>
                      <a:endParaRPr lang="zh-CN" sz="1400" kern="100" dirty="0">
                        <a:effectLst/>
                        <a:latin typeface="Times New Roman"/>
                        <a:ea typeface="宋体"/>
                      </a:endParaRPr>
                    </a:p>
                  </a:txBody>
                  <a:tcPr marL="68580" marR="68580" marT="0" marB="0"/>
                </a:tc>
              </a:tr>
            </a:tbl>
          </a:graphicData>
        </a:graphic>
      </p:graphicFrame>
      <p:sp>
        <p:nvSpPr>
          <p:cNvPr id="13" name="矩形 12"/>
          <p:cNvSpPr/>
          <p:nvPr/>
        </p:nvSpPr>
        <p:spPr>
          <a:xfrm>
            <a:off x="539720" y="1059645"/>
            <a:ext cx="1011815" cy="338554"/>
          </a:xfrm>
          <a:prstGeom prst="rect">
            <a:avLst/>
          </a:prstGeom>
        </p:spPr>
        <p:txBody>
          <a:bodyPr wrap="none">
            <a:spAutoFit/>
          </a:bodyPr>
          <a:lstStyle/>
          <a:p>
            <a:r>
              <a:rPr lang="zh-CN" altLang="en-US" sz="1600" b="1" dirty="0">
                <a:solidFill>
                  <a:srgbClr val="000000"/>
                </a:solidFill>
                <a:latin typeface="Calibri" pitchFamily="34" charset="0"/>
              </a:rPr>
              <a:t>服务器端</a:t>
            </a:r>
          </a:p>
        </p:txBody>
      </p:sp>
      <p:graphicFrame>
        <p:nvGraphicFramePr>
          <p:cNvPr id="10" name="表格 9"/>
          <p:cNvGraphicFramePr>
            <a:graphicFrameLocks noGrp="1"/>
          </p:cNvGraphicFramePr>
          <p:nvPr>
            <p:extLst>
              <p:ext uri="{D42A27DB-BD31-4B8C-83A1-F6EECF244321}">
                <p14:modId xmlns:p14="http://schemas.microsoft.com/office/powerpoint/2010/main" val="2904634224"/>
              </p:ext>
            </p:extLst>
          </p:nvPr>
        </p:nvGraphicFramePr>
        <p:xfrm>
          <a:off x="611725" y="3477787"/>
          <a:ext cx="6176060" cy="750078"/>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浏览器</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IE</a:t>
                      </a:r>
                      <a:r>
                        <a:rPr lang="zh-CN" sz="1400" kern="100" dirty="0">
                          <a:effectLst/>
                        </a:rPr>
                        <a:t>、</a:t>
                      </a:r>
                      <a:r>
                        <a:rPr lang="en-US" sz="1400" kern="100" dirty="0">
                          <a:effectLst/>
                        </a:rPr>
                        <a:t>Firefox</a:t>
                      </a:r>
                      <a:r>
                        <a:rPr lang="zh-CN" sz="1400" kern="100" dirty="0">
                          <a:effectLst/>
                        </a:rPr>
                        <a:t>、</a:t>
                      </a:r>
                      <a:r>
                        <a:rPr lang="en-US" sz="1400" kern="100" dirty="0">
                          <a:effectLst/>
                        </a:rPr>
                        <a:t>Chrome</a:t>
                      </a:r>
                      <a:r>
                        <a:rPr lang="zh-CN" sz="1400" kern="100" dirty="0">
                          <a:effectLst/>
                        </a:rPr>
                        <a:t>等</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2054126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7-3 </a:t>
            </a:r>
            <a:r>
              <a:rPr lang="zh-CN" altLang="en-US" sz="2800" b="1" dirty="0" smtClean="0">
                <a:solidFill>
                  <a:schemeClr val="bg1"/>
                </a:solidFill>
                <a:latin typeface="Calibri" pitchFamily="34" charset="0"/>
                <a:sym typeface="Calibri" pitchFamily="34" charset="0"/>
              </a:rPr>
              <a:t>硬件</a:t>
            </a:r>
            <a:r>
              <a:rPr lang="zh-CN" altLang="en-US" sz="2800" b="1" dirty="0">
                <a:solidFill>
                  <a:schemeClr val="bg1"/>
                </a:solidFill>
                <a:latin typeface="Calibri" pitchFamily="34" charset="0"/>
                <a:sym typeface="Calibri" pitchFamily="34" charset="0"/>
              </a:rPr>
              <a:t>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sp>
        <p:nvSpPr>
          <p:cNvPr id="13" name="矩形 12"/>
          <p:cNvSpPr/>
          <p:nvPr/>
        </p:nvSpPr>
        <p:spPr>
          <a:xfrm>
            <a:off x="539720" y="1059645"/>
            <a:ext cx="6523261" cy="338554"/>
          </a:xfrm>
          <a:prstGeom prst="rect">
            <a:avLst/>
          </a:prstGeom>
        </p:spPr>
        <p:txBody>
          <a:bodyPr wrap="none">
            <a:spAutoFit/>
          </a:bodyPr>
          <a:lstStyle/>
          <a:p>
            <a:r>
              <a:rPr lang="zh-CN" altLang="en-US" sz="1600" b="1" dirty="0" smtClean="0">
                <a:solidFill>
                  <a:srgbClr val="000000"/>
                </a:solidFill>
                <a:latin typeface="Calibri" pitchFamily="34" charset="0"/>
              </a:rPr>
              <a:t>服务器选用</a:t>
            </a:r>
            <a:r>
              <a:rPr lang="en-US" altLang="zh-CN" sz="1600" b="1" dirty="0">
                <a:solidFill>
                  <a:srgbClr val="000000"/>
                </a:solidFill>
                <a:latin typeface="Calibri" pitchFamily="34" charset="0"/>
              </a:rPr>
              <a:t>Intel CPU</a:t>
            </a:r>
            <a:r>
              <a:rPr lang="zh-CN" altLang="en-US" sz="1600" b="1" dirty="0">
                <a:solidFill>
                  <a:srgbClr val="000000"/>
                </a:solidFill>
                <a:latin typeface="Calibri" pitchFamily="34" charset="0"/>
              </a:rPr>
              <a:t>，选择</a:t>
            </a:r>
            <a:r>
              <a:rPr lang="en-US" altLang="zh-CN" sz="1600" b="1" dirty="0">
                <a:solidFill>
                  <a:srgbClr val="000000"/>
                </a:solidFill>
                <a:latin typeface="Calibri" pitchFamily="34" charset="0"/>
              </a:rPr>
              <a:t>Windows</a:t>
            </a:r>
            <a:r>
              <a:rPr lang="zh-CN" altLang="en-US" sz="1600" b="1" dirty="0">
                <a:solidFill>
                  <a:srgbClr val="000000"/>
                </a:solidFill>
                <a:latin typeface="Calibri" pitchFamily="34" charset="0"/>
              </a:rPr>
              <a:t>开发平台，</a:t>
            </a:r>
            <a:r>
              <a:rPr lang="zh-CN" altLang="en-US" sz="1600" b="1" dirty="0" smtClean="0">
                <a:solidFill>
                  <a:srgbClr val="000000"/>
                </a:solidFill>
                <a:latin typeface="Calibri" pitchFamily="34" charset="0"/>
              </a:rPr>
              <a:t>提供相应</a:t>
            </a:r>
            <a:r>
              <a:rPr lang="zh-CN" altLang="en-US" sz="1600" b="1" dirty="0">
                <a:solidFill>
                  <a:srgbClr val="000000"/>
                </a:solidFill>
                <a:latin typeface="Calibri" pitchFamily="34" charset="0"/>
              </a:rPr>
              <a:t>的安全保障。</a:t>
            </a:r>
          </a:p>
        </p:txBody>
      </p:sp>
      <p:graphicFrame>
        <p:nvGraphicFramePr>
          <p:cNvPr id="4" name="表格 3"/>
          <p:cNvGraphicFramePr>
            <a:graphicFrameLocks noGrp="1"/>
          </p:cNvGraphicFramePr>
          <p:nvPr>
            <p:extLst>
              <p:ext uri="{D42A27DB-BD31-4B8C-83A1-F6EECF244321}">
                <p14:modId xmlns:p14="http://schemas.microsoft.com/office/powerpoint/2010/main" val="302593334"/>
              </p:ext>
            </p:extLst>
          </p:nvPr>
        </p:nvGraphicFramePr>
        <p:xfrm>
          <a:off x="539718" y="1635685"/>
          <a:ext cx="6120426" cy="1152080"/>
        </p:xfrm>
        <a:graphic>
          <a:graphicData uri="http://schemas.openxmlformats.org/drawingml/2006/table">
            <a:tbl>
              <a:tblPr>
                <a:tableStyleId>{5C22544A-7EE6-4342-B048-85BDC9FD1C3A}</a:tableStyleId>
              </a:tblPr>
              <a:tblGrid>
                <a:gridCol w="3060213"/>
                <a:gridCol w="3060213"/>
              </a:tblGrid>
              <a:tr h="23041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英特尔至强</a:t>
                      </a:r>
                      <a:r>
                        <a:rPr lang="en-US" altLang="zh-CN" sz="1400" kern="100" dirty="0" smtClean="0">
                          <a:effectLst/>
                          <a:latin typeface="Times New Roman"/>
                          <a:ea typeface="宋体"/>
                        </a:rPr>
                        <a:t>E3</a:t>
                      </a:r>
                      <a:r>
                        <a:rPr lang="zh-CN" altLang="en-US" sz="1400" kern="100" dirty="0" smtClean="0">
                          <a:effectLst/>
                          <a:latin typeface="Times New Roman"/>
                          <a:ea typeface="宋体"/>
                        </a:rPr>
                        <a:t>或以上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磁盘</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SCSI</a:t>
                      </a:r>
                      <a:r>
                        <a:rPr lang="zh-CN" sz="1400" kern="100" dirty="0">
                          <a:effectLst/>
                        </a:rPr>
                        <a:t>接口、</a:t>
                      </a:r>
                      <a:r>
                        <a:rPr lang="zh-CN" sz="1400" kern="100" dirty="0" smtClean="0">
                          <a:effectLst/>
                        </a:rPr>
                        <a:t>转速</a:t>
                      </a:r>
                      <a:r>
                        <a:rPr lang="en-US" altLang="zh-CN" sz="1400" kern="100" dirty="0" smtClean="0">
                          <a:effectLst/>
                        </a:rPr>
                        <a:t>54</a:t>
                      </a:r>
                      <a:r>
                        <a:rPr lang="en-US" sz="1400" kern="100" dirty="0" smtClean="0">
                          <a:effectLst/>
                        </a:rPr>
                        <a:t>00</a:t>
                      </a:r>
                      <a:r>
                        <a:rPr lang="zh-CN" sz="1400" kern="100" dirty="0">
                          <a:effectLst/>
                        </a:rPr>
                        <a:t>转</a:t>
                      </a:r>
                      <a:r>
                        <a:rPr lang="en-US" sz="1400" kern="100" dirty="0" smtClean="0">
                          <a:effectLst/>
                        </a:rPr>
                        <a:t>/</a:t>
                      </a:r>
                      <a:r>
                        <a:rPr lang="zh-CN" altLang="en-US" sz="1400" kern="100" dirty="0" smtClean="0">
                          <a:effectLst/>
                        </a:rPr>
                        <a:t>分或</a:t>
                      </a:r>
                      <a:r>
                        <a:rPr lang="zh-CN" sz="1400" kern="100" dirty="0" smtClean="0">
                          <a:effectLst/>
                        </a:rPr>
                        <a:t>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浙江大学城市学院校园网、</a:t>
                      </a:r>
                      <a:r>
                        <a:rPr lang="en-US" sz="1400" kern="100">
                          <a:effectLst/>
                        </a:rPr>
                        <a:t>100M</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sz="1400" kern="100">
                          <a:effectLst/>
                        </a:rPr>
                        <a:t>备份</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数据备份使用</a:t>
                      </a:r>
                      <a:r>
                        <a:rPr lang="en-US" sz="1400" kern="100" dirty="0">
                          <a:effectLst/>
                        </a:rPr>
                        <a:t>RAID5</a:t>
                      </a:r>
                      <a:endParaRPr lang="zh-CN" sz="1400" kern="100" dirty="0">
                        <a:effectLst/>
                        <a:latin typeface="Times New Roman"/>
                        <a:ea typeface="宋体"/>
                      </a:endParaRPr>
                    </a:p>
                  </a:txBody>
                  <a:tcPr marL="68580" marR="68580" marT="0" marB="0"/>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703922576"/>
              </p:ext>
            </p:extLst>
          </p:nvPr>
        </p:nvGraphicFramePr>
        <p:xfrm>
          <a:off x="539718" y="3579820"/>
          <a:ext cx="6389652" cy="864060"/>
        </p:xfrm>
        <a:graphic>
          <a:graphicData uri="http://schemas.openxmlformats.org/drawingml/2006/table">
            <a:tbl>
              <a:tblPr>
                <a:tableStyleId>{5C22544A-7EE6-4342-B048-85BDC9FD1C3A}</a:tableStyleId>
              </a:tblPr>
              <a:tblGrid>
                <a:gridCol w="3194826"/>
                <a:gridCol w="3194826"/>
              </a:tblGrid>
              <a:tr h="216015">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16015">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奔腾双核或以上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显卡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分辨率</a:t>
                      </a:r>
                      <a:r>
                        <a:rPr lang="en-US" sz="1400" kern="100" dirty="0" smtClean="0">
                          <a:effectLst/>
                        </a:rPr>
                        <a:t>1024*768</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r>
                        <a:rPr lang="en-US" sz="1400" kern="100" dirty="0" smtClean="0">
                          <a:effectLst/>
                        </a:rPr>
                        <a:t>10M</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3192630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7-4 </a:t>
            </a:r>
            <a:r>
              <a:rPr lang="zh-CN" altLang="en-US" sz="2800" b="1" dirty="0" smtClean="0">
                <a:solidFill>
                  <a:schemeClr val="bg1"/>
                </a:solidFill>
                <a:latin typeface="Calibri" pitchFamily="34" charset="0"/>
                <a:sym typeface="Calibri" pitchFamily="34" charset="0"/>
              </a:rPr>
              <a:t>通信接口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48242758"/>
              </p:ext>
            </p:extLst>
          </p:nvPr>
        </p:nvGraphicFramePr>
        <p:xfrm>
          <a:off x="899745" y="1563680"/>
          <a:ext cx="6768470" cy="755996"/>
        </p:xfrm>
        <a:graphic>
          <a:graphicData uri="http://schemas.openxmlformats.org/drawingml/2006/table">
            <a:tbl>
              <a:tblPr>
                <a:tableStyleId>{5C22544A-7EE6-4342-B048-85BDC9FD1C3A}</a:tableStyleId>
              </a:tblPr>
              <a:tblGrid>
                <a:gridCol w="3384235"/>
                <a:gridCol w="3384235"/>
              </a:tblGrid>
              <a:tr h="377998">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377998">
                <a:tc>
                  <a:txBody>
                    <a:bodyPr/>
                    <a:lstStyle/>
                    <a:p>
                      <a:pPr algn="just">
                        <a:spcAft>
                          <a:spcPts val="0"/>
                        </a:spcAft>
                      </a:pPr>
                      <a:r>
                        <a:rPr lang="zh-CN" sz="1400" kern="100" dirty="0">
                          <a:effectLst/>
                        </a:rPr>
                        <a:t>网络环境</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1568284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699" y="2718617"/>
            <a:ext cx="41042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a:t>
            </a:r>
            <a:r>
              <a:rPr lang="zh-CN" altLang="en-US" sz="1600" b="1" dirty="0" smtClean="0">
                <a:latin typeface="宋体" pitchFamily="2" charset="-122"/>
                <a:sym typeface="宋体" pitchFamily="2" charset="-122"/>
              </a:rPr>
              <a:t>系统</a:t>
            </a:r>
            <a:endParaRPr lang="en-US" altLang="zh-CN" sz="1600" b="1" dirty="0" smtClean="0">
              <a:latin typeface="宋体" pitchFamily="2" charset="-122"/>
              <a:sym typeface="宋体" pitchFamily="2" charset="-122"/>
            </a:endParaRPr>
          </a:p>
          <a:p>
            <a:endParaRPr lang="zh-CN" altLang="en-US" sz="1600" b="1" dirty="0">
              <a:latin typeface="宋体" pitchFamily="2" charset="-122"/>
              <a:sym typeface="宋体" pitchFamily="2" charset="-122"/>
            </a:endParaRPr>
          </a:p>
          <a:p>
            <a:r>
              <a:rPr lang="en-US" altLang="zh-CN" sz="1600" b="1" dirty="0">
                <a:latin typeface="Microsoft JhengHei UI" pitchFamily="34" charset="-120"/>
                <a:ea typeface="Microsoft JhengHei UI" pitchFamily="34" charset="-120"/>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2019/1/2</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extLst>
      <p:ext uri="{BB962C8B-B14F-4D97-AF65-F5344CB8AC3E}">
        <p14:creationId xmlns:p14="http://schemas.microsoft.com/office/powerpoint/2010/main" val="1064299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835811"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其他非功能需求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17654297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8-1 </a:t>
            </a:r>
            <a:r>
              <a:rPr lang="zh-CN" altLang="en-US" sz="2800" b="1" dirty="0" smtClean="0">
                <a:solidFill>
                  <a:schemeClr val="bg1"/>
                </a:solidFill>
                <a:latin typeface="Calibri" pitchFamily="34" charset="0"/>
                <a:sym typeface="Calibri" pitchFamily="34" charset="0"/>
              </a:rPr>
              <a:t>易</a:t>
            </a:r>
            <a:r>
              <a:rPr lang="zh-CN" altLang="en-US" sz="2800" b="1" dirty="0">
                <a:solidFill>
                  <a:schemeClr val="bg1"/>
                </a:solidFill>
                <a:latin typeface="Calibri" pitchFamily="34" charset="0"/>
                <a:sym typeface="Calibri" pitchFamily="34" charset="0"/>
              </a:rPr>
              <a:t>用</a:t>
            </a:r>
            <a:r>
              <a:rPr lang="zh-CN" altLang="en-US" sz="2800" b="1" dirty="0" smtClean="0">
                <a:solidFill>
                  <a:schemeClr val="bg1"/>
                </a:solidFill>
                <a:latin typeface="Calibri" pitchFamily="34" charset="0"/>
                <a:sym typeface="Calibri" pitchFamily="34" charset="0"/>
              </a:rPr>
              <a:t>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5685" y="915635"/>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用户可以查看系统中存在的并且可以进行学习的案例，同时也能够对该案例进行讨论。</a:t>
            </a:r>
            <a:r>
              <a:rPr lang="zh-CN" altLang="en-US" sz="1600" b="1" dirty="0">
                <a:solidFill>
                  <a:srgbClr val="000000"/>
                </a:solidFill>
                <a:latin typeface="Calibri" pitchFamily="34" charset="0"/>
                <a:sym typeface="Calibri" pitchFamily="34" charset="0"/>
              </a:rPr>
              <a:t>也能够通过查看案例的详细信息获得从该案例中所建立的相关项目信息，或者自行建立一个基于该案例的项目。</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用户能够查看在系统中存在的并且可以进行参与的项目。</a:t>
            </a:r>
            <a:r>
              <a:rPr lang="zh-CN" altLang="en-US" sz="1600" b="1" dirty="0">
                <a:solidFill>
                  <a:srgbClr val="000000"/>
                </a:solidFill>
                <a:latin typeface="Calibri" pitchFamily="34" charset="0"/>
                <a:sym typeface="Calibri" pitchFamily="34" charset="0"/>
              </a:rPr>
              <a:t>用户还能够对某一项目进行申请或者退出等操作；建立该项目的用户则能够进行项目的关闭或者打开等操作。</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用户可以管理自己在该系统中所注册的信息</a:t>
            </a:r>
            <a:r>
              <a:rPr lang="zh-CN" altLang="en-US" sz="1600" b="1" dirty="0">
                <a:solidFill>
                  <a:srgbClr val="000000"/>
                </a:solidFill>
                <a:latin typeface="Calibri" pitchFamily="34" charset="0"/>
                <a:sym typeface="Calibri" pitchFamily="34" charset="0"/>
              </a:rPr>
              <a:t>，并可以查看其他用户的留言或者给其他用户进行留言。</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管理员能够查找和查看系统中存在的案例，并且对系统中存在的案例进行冻结与删除。</a:t>
            </a:r>
            <a:r>
              <a:rPr lang="zh-CN" altLang="en-US" sz="1600" b="1" dirty="0">
                <a:solidFill>
                  <a:srgbClr val="000000"/>
                </a:solidFill>
                <a:latin typeface="Calibri" pitchFamily="34" charset="0"/>
                <a:sym typeface="Calibri" pitchFamily="34" charset="0"/>
              </a:rPr>
              <a:t>同时管理员还能够上传符合系统要求的案例。</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管理员能够查找和查看系统中的某一用户的相应信息，并对其进行相应的操作，如</a:t>
            </a:r>
            <a:r>
              <a:rPr lang="zh-CN" altLang="en-US" sz="1600" b="1" dirty="0" smtClean="0">
                <a:solidFill>
                  <a:srgbClr val="FF0000"/>
                </a:solidFill>
                <a:latin typeface="Calibri" pitchFamily="34" charset="0"/>
                <a:sym typeface="Calibri" pitchFamily="34" charset="0"/>
              </a:rPr>
              <a:t>冻结</a:t>
            </a:r>
            <a:r>
              <a:rPr lang="zh-CN" altLang="en-US" sz="1600" b="1" dirty="0">
                <a:solidFill>
                  <a:srgbClr val="FF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Tree>
    <p:extLst>
      <p:ext uri="{BB962C8B-B14F-4D97-AF65-F5344CB8AC3E}">
        <p14:creationId xmlns:p14="http://schemas.microsoft.com/office/powerpoint/2010/main" val="8464191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8-2 </a:t>
            </a:r>
            <a:r>
              <a:rPr lang="zh-CN" altLang="en-US" sz="2800" b="1" dirty="0" smtClean="0">
                <a:solidFill>
                  <a:schemeClr val="bg1"/>
                </a:solidFill>
                <a:latin typeface="Calibri" pitchFamily="34" charset="0"/>
                <a:sym typeface="Calibri" pitchFamily="34" charset="0"/>
              </a:rPr>
              <a:t>性能要求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63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、客户端一般响应时间不超过</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秒。</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、教师答疑期间，系统将能适应</a:t>
            </a:r>
            <a:r>
              <a:rPr lang="en-US" altLang="zh-CN" sz="1600" b="1" dirty="0">
                <a:solidFill>
                  <a:srgbClr val="000000"/>
                </a:solidFill>
                <a:latin typeface="Calibri" pitchFamily="34" charset="0"/>
                <a:sym typeface="Calibri" pitchFamily="34" charset="0"/>
              </a:rPr>
              <a:t>5000</a:t>
            </a:r>
            <a:r>
              <a:rPr lang="zh-CN" altLang="en-US" sz="1600" b="1" dirty="0">
                <a:solidFill>
                  <a:srgbClr val="000000"/>
                </a:solidFill>
                <a:latin typeface="Calibri" pitchFamily="34" charset="0"/>
                <a:sym typeface="Calibri" pitchFamily="34" charset="0"/>
              </a:rPr>
              <a:t>个学生提问。</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、支持</a:t>
            </a:r>
            <a:r>
              <a:rPr lang="en-US" altLang="zh-CN" sz="1600" b="1" dirty="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名用户信息的一次性导入，导入时间不超过</a:t>
            </a:r>
            <a:r>
              <a:rPr lang="en-US" altLang="zh-CN" sz="1600" b="1" dirty="0">
                <a:solidFill>
                  <a:srgbClr val="000000"/>
                </a:solidFill>
                <a:latin typeface="Calibri" pitchFamily="34" charset="0"/>
                <a:sym typeface="Calibri" pitchFamily="34" charset="0"/>
              </a:rPr>
              <a:t>300</a:t>
            </a:r>
            <a:r>
              <a:rPr lang="zh-CN" altLang="en-US" sz="1600" b="1" dirty="0">
                <a:solidFill>
                  <a:srgbClr val="000000"/>
                </a:solidFill>
                <a:latin typeface="Calibri" pitchFamily="34" charset="0"/>
                <a:sym typeface="Calibri" pitchFamily="34" charset="0"/>
              </a:rPr>
              <a:t>秒。</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、支持</a:t>
            </a:r>
            <a:r>
              <a:rPr lang="en-US" altLang="zh-CN" sz="1600" b="1" dirty="0">
                <a:solidFill>
                  <a:srgbClr val="000000"/>
                </a:solidFill>
                <a:latin typeface="Calibri" pitchFamily="34" charset="0"/>
                <a:sym typeface="Calibri" pitchFamily="34" charset="0"/>
              </a:rPr>
              <a:t>400</a:t>
            </a:r>
            <a:r>
              <a:rPr lang="zh-CN" altLang="en-US" sz="1600" b="1" dirty="0">
                <a:solidFill>
                  <a:srgbClr val="000000"/>
                </a:solidFill>
                <a:latin typeface="Calibri" pitchFamily="34" charset="0"/>
                <a:sym typeface="Calibri" pitchFamily="34" charset="0"/>
              </a:rPr>
              <a:t>名用户并发使用，并保证性能不受影响。</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、用户向系统提交信息后，系统将在</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秒内向用户显示确认信息。</a:t>
            </a:r>
          </a:p>
          <a:p>
            <a:pPr lvl="1">
              <a:lnSpc>
                <a:spcPct val="150000"/>
              </a:lnSpc>
              <a:buClr>
                <a:srgbClr val="E36C09"/>
              </a:buClr>
            </a:pPr>
            <a:r>
              <a:rPr lang="en-US" altLang="zh-CN" sz="1600" b="1" dirty="0">
                <a:solidFill>
                  <a:srgbClr val="000000"/>
                </a:solidFill>
                <a:latin typeface="Calibri" pitchFamily="34" charset="0"/>
                <a:sym typeface="Calibri" pitchFamily="34" charset="0"/>
              </a:rPr>
              <a:t>6</a:t>
            </a:r>
            <a:r>
              <a:rPr lang="zh-CN" altLang="en-US" sz="1600" b="1" dirty="0">
                <a:solidFill>
                  <a:srgbClr val="000000"/>
                </a:solidFill>
                <a:latin typeface="Calibri" pitchFamily="34" charset="0"/>
                <a:sym typeface="Calibri" pitchFamily="34" charset="0"/>
              </a:rPr>
              <a:t>、用户登录、上传文件、下载资料等事务成功率为</a:t>
            </a:r>
            <a:r>
              <a:rPr lang="en-US" altLang="zh-CN" sz="1600" b="1" dirty="0">
                <a:solidFill>
                  <a:srgbClr val="000000"/>
                </a:solidFill>
                <a:latin typeface="Calibri" pitchFamily="34" charset="0"/>
                <a:sym typeface="Calibri" pitchFamily="34" charset="0"/>
              </a:rPr>
              <a:t>99%</a:t>
            </a:r>
            <a:r>
              <a:rPr lang="zh-CN" altLang="en-US" sz="1600" b="1" dirty="0">
                <a:solidFill>
                  <a:srgbClr val="000000"/>
                </a:solidFill>
                <a:latin typeface="Calibri" pitchFamily="34" charset="0"/>
                <a:sym typeface="Calibri" pitchFamily="34" charset="0"/>
              </a:rPr>
              <a:t>以上。</a:t>
            </a:r>
          </a:p>
          <a:p>
            <a:pPr lvl="1">
              <a:lnSpc>
                <a:spcPct val="150000"/>
              </a:lnSpc>
              <a:buClr>
                <a:srgbClr val="E36C09"/>
              </a:buClr>
            </a:pPr>
            <a:r>
              <a:rPr lang="en-US" altLang="zh-CN" sz="1600" b="1" dirty="0">
                <a:solidFill>
                  <a:srgbClr val="000000"/>
                </a:solidFill>
                <a:latin typeface="Calibri" pitchFamily="34" charset="0"/>
                <a:sym typeface="Calibri" pitchFamily="34" charset="0"/>
              </a:rPr>
              <a:t>7</a:t>
            </a:r>
            <a:r>
              <a:rPr lang="zh-CN" altLang="en-US" sz="1600" b="1" dirty="0">
                <a:solidFill>
                  <a:srgbClr val="000000"/>
                </a:solidFill>
                <a:latin typeface="Calibri" pitchFamily="34" charset="0"/>
                <a:sym typeface="Calibri" pitchFamily="34" charset="0"/>
              </a:rPr>
              <a:t>、一般至少有</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可用内存，内存使用率可接受上限为</a:t>
            </a:r>
            <a:r>
              <a:rPr lang="en-US" altLang="zh-CN" sz="1600" b="1" dirty="0">
                <a:solidFill>
                  <a:srgbClr val="000000"/>
                </a:solidFill>
                <a:latin typeface="Calibri" pitchFamily="34" charset="0"/>
                <a:sym typeface="Calibri" pitchFamily="34" charset="0"/>
              </a:rPr>
              <a:t>85%</a:t>
            </a:r>
            <a:r>
              <a:rPr lang="zh-CN" altLang="en-US" sz="1600" b="1" dirty="0">
                <a:solidFill>
                  <a:srgbClr val="00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Tree>
    <p:extLst>
      <p:ext uri="{BB962C8B-B14F-4D97-AF65-F5344CB8AC3E}">
        <p14:creationId xmlns:p14="http://schemas.microsoft.com/office/powerpoint/2010/main" val="15284697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8-3 </a:t>
            </a:r>
            <a:r>
              <a:rPr lang="zh-CN" altLang="en-US" sz="2800" b="1" dirty="0" smtClean="0">
                <a:solidFill>
                  <a:schemeClr val="bg1"/>
                </a:solidFill>
                <a:latin typeface="Calibri" pitchFamily="34" charset="0"/>
                <a:sym typeface="Calibri" pitchFamily="34" charset="0"/>
              </a:rPr>
              <a:t>防护</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系统能在网络、硬件或系统出现故障时，提供不同级别的</a:t>
            </a:r>
            <a:r>
              <a:rPr lang="zh-CN" altLang="en-US" sz="1600" b="1" dirty="0">
                <a:solidFill>
                  <a:srgbClr val="FF0000"/>
                </a:solidFill>
                <a:latin typeface="Calibri" pitchFamily="34" charset="0"/>
                <a:sym typeface="Calibri" pitchFamily="34" charset="0"/>
              </a:rPr>
              <a:t>容灾服务</a:t>
            </a:r>
            <a:r>
              <a:rPr lang="zh-CN" altLang="en-US" sz="1600" b="1" dirty="0">
                <a:solidFill>
                  <a:srgbClr val="000000"/>
                </a:solidFill>
                <a:latin typeface="Calibri" pitchFamily="34" charset="0"/>
                <a:sym typeface="Calibri" pitchFamily="34" charset="0"/>
              </a:rPr>
              <a:t>。系统平台通过严格的流程与权限控制，做到严格审核与分配系统权限，严禁未经许可的用户访问和操作。同时由于系统的运行环境是分布式的，我们将采取有效、严格的软件防护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防病毒软件</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与硬件防护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硬件防火墙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措施相结合预防外界用户对系统的攻击与破坏</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 </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另外系统建立了健全的</a:t>
            </a:r>
            <a:r>
              <a:rPr lang="zh-CN" altLang="en-US" sz="1600" b="1" dirty="0">
                <a:solidFill>
                  <a:srgbClr val="FF0000"/>
                </a:solidFill>
                <a:latin typeface="Calibri" pitchFamily="34" charset="0"/>
                <a:sym typeface="Calibri" pitchFamily="34" charset="0"/>
              </a:rPr>
              <a:t>备份和灾难恢复机制</a:t>
            </a:r>
            <a:r>
              <a:rPr lang="zh-CN" altLang="en-US" sz="1600" b="1" dirty="0">
                <a:solidFill>
                  <a:srgbClr val="000000"/>
                </a:solidFill>
                <a:latin typeface="Calibri" pitchFamily="34" charset="0"/>
                <a:sym typeface="Calibri" pitchFamily="34" charset="0"/>
              </a:rPr>
              <a:t>，系统文件、应用服务的配置文件及二次开发代码文件都需要做一个全备份，然后每天做一次增量备份，并进行异地存储，分别存放在移动机房和其他机房。</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Tree>
    <p:extLst>
      <p:ext uri="{BB962C8B-B14F-4D97-AF65-F5344CB8AC3E}">
        <p14:creationId xmlns:p14="http://schemas.microsoft.com/office/powerpoint/2010/main" val="15284697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8-4 </a:t>
            </a:r>
            <a:r>
              <a:rPr lang="zh-CN" altLang="en-US" sz="2800" b="1" dirty="0" smtClean="0">
                <a:solidFill>
                  <a:schemeClr val="bg1"/>
                </a:solidFill>
                <a:latin typeface="Calibri" pitchFamily="34" charset="0"/>
                <a:sym typeface="Calibri" pitchFamily="34" charset="0"/>
              </a:rPr>
              <a:t>安全</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248"/>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FF0000"/>
                </a:solidFill>
                <a:latin typeface="Calibri" pitchFamily="34" charset="0"/>
                <a:sym typeface="Calibri" pitchFamily="34" charset="0"/>
              </a:rPr>
              <a:t>1</a:t>
            </a:r>
            <a:r>
              <a:rPr lang="zh-CN" altLang="en-US" sz="1600" b="1" dirty="0">
                <a:solidFill>
                  <a:srgbClr val="FF0000"/>
                </a:solidFill>
                <a:latin typeface="Calibri" pitchFamily="34" charset="0"/>
                <a:sym typeface="Calibri" pitchFamily="34" charset="0"/>
              </a:rPr>
              <a:t>、权限控制 </a:t>
            </a:r>
          </a:p>
          <a:p>
            <a:pPr lvl="1">
              <a:lnSpc>
                <a:spcPct val="150000"/>
              </a:lnSpc>
              <a:buClr>
                <a:srgbClr val="E36C09"/>
              </a:buClr>
            </a:pPr>
            <a:r>
              <a:rPr lang="zh-CN" altLang="en-US" sz="1600" b="1" dirty="0">
                <a:solidFill>
                  <a:srgbClr val="000000"/>
                </a:solidFill>
                <a:latin typeface="Calibri" pitchFamily="34" charset="0"/>
                <a:sym typeface="Calibri" pitchFamily="34" charset="0"/>
              </a:rPr>
              <a:t>根据不同用户角色，设置相应权限，用户的重要操作都做相应的日志记录以备查看，没有权限的用户禁止使用</a:t>
            </a:r>
            <a:r>
              <a:rPr lang="zh-CN" altLang="en-US" sz="1600" b="1" dirty="0" smtClean="0">
                <a:solidFill>
                  <a:srgbClr val="000000"/>
                </a:solidFill>
                <a:latin typeface="Calibri" pitchFamily="34" charset="0"/>
                <a:sym typeface="Calibri" pitchFamily="34" charset="0"/>
              </a:rPr>
              <a:t>系统的相应功能。</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FF0000"/>
                </a:solidFill>
                <a:latin typeface="Calibri" pitchFamily="34" charset="0"/>
                <a:sym typeface="Calibri" pitchFamily="34" charset="0"/>
              </a:rPr>
              <a:t>2</a:t>
            </a:r>
            <a:r>
              <a:rPr lang="zh-CN" altLang="en-US" sz="1600" b="1" dirty="0">
                <a:solidFill>
                  <a:srgbClr val="FF0000"/>
                </a:solidFill>
                <a:latin typeface="Calibri" pitchFamily="34" charset="0"/>
                <a:sym typeface="Calibri" pitchFamily="34" charset="0"/>
              </a:rPr>
              <a:t>、重要数据加密 </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 </a:t>
            </a:r>
          </a:p>
          <a:p>
            <a:pPr lvl="1">
              <a:lnSpc>
                <a:spcPct val="150000"/>
              </a:lnSpc>
              <a:buClr>
                <a:srgbClr val="E36C09"/>
              </a:buClr>
            </a:pPr>
            <a:r>
              <a:rPr lang="en-US" altLang="zh-CN" sz="1600" b="1" dirty="0">
                <a:solidFill>
                  <a:srgbClr val="FF0000"/>
                </a:solidFill>
                <a:latin typeface="Calibri" pitchFamily="34" charset="0"/>
                <a:sym typeface="Calibri" pitchFamily="34" charset="0"/>
              </a:rPr>
              <a:t>3</a:t>
            </a:r>
            <a:r>
              <a:rPr lang="zh-CN" altLang="en-US" sz="1600" b="1" dirty="0">
                <a:solidFill>
                  <a:srgbClr val="FF0000"/>
                </a:solidFill>
                <a:latin typeface="Calibri" pitchFamily="34" charset="0"/>
                <a:sym typeface="Calibri" pitchFamily="34" charset="0"/>
              </a:rPr>
              <a:t>、数据备份 </a:t>
            </a:r>
          </a:p>
          <a:p>
            <a:pPr lvl="1">
              <a:lnSpc>
                <a:spcPct val="150000"/>
              </a:lnSpc>
              <a:buClr>
                <a:srgbClr val="E36C09"/>
              </a:buClr>
            </a:pPr>
            <a:r>
              <a:rPr lang="zh-CN" altLang="en-US" sz="1600" b="1" dirty="0">
                <a:solidFill>
                  <a:srgbClr val="000000"/>
                </a:solidFill>
                <a:latin typeface="Calibri" pitchFamily="34" charset="0"/>
                <a:sym typeface="Calibri" pitchFamily="34" charset="0"/>
              </a:rPr>
              <a:t>允许用户进行数据的备份和恢复，以弥补数据的破坏和丢失。 </a:t>
            </a:r>
          </a:p>
          <a:p>
            <a:pPr lvl="1">
              <a:lnSpc>
                <a:spcPct val="150000"/>
              </a:lnSpc>
              <a:buClr>
                <a:srgbClr val="E36C09"/>
              </a:buClr>
            </a:pPr>
            <a:r>
              <a:rPr lang="en-US" altLang="zh-CN" sz="1600" b="1" dirty="0">
                <a:solidFill>
                  <a:srgbClr val="FF0000"/>
                </a:solidFill>
                <a:latin typeface="Calibri" pitchFamily="34" charset="0"/>
                <a:sym typeface="Calibri" pitchFamily="34" charset="0"/>
              </a:rPr>
              <a:t>4</a:t>
            </a:r>
            <a:r>
              <a:rPr lang="zh-CN" altLang="en-US" sz="1600" b="1" dirty="0">
                <a:solidFill>
                  <a:srgbClr val="FF0000"/>
                </a:solidFill>
                <a:latin typeface="Calibri" pitchFamily="34" charset="0"/>
                <a:sym typeface="Calibri" pitchFamily="34" charset="0"/>
              </a:rPr>
              <a:t>、记录日志 </a:t>
            </a:r>
          </a:p>
          <a:p>
            <a:pPr lvl="1">
              <a:lnSpc>
                <a:spcPct val="150000"/>
              </a:lnSpc>
              <a:buClr>
                <a:srgbClr val="E36C09"/>
              </a:buClr>
            </a:pPr>
            <a:r>
              <a:rPr lang="zh-CN" altLang="en-US" sz="1600" b="1" dirty="0">
                <a:solidFill>
                  <a:srgbClr val="000000"/>
                </a:solidFill>
                <a:latin typeface="Calibri" pitchFamily="34" charset="0"/>
                <a:sym typeface="Calibri" pitchFamily="34" charset="0"/>
              </a:rPr>
              <a:t>本网站能够记录系统运行时所发生的所有错误，包括本机错误和网络错误。这些错误记录便于查找错误的原因。日志同时记录用户的关键性操作信息。</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Tree>
    <p:extLst>
      <p:ext uri="{BB962C8B-B14F-4D97-AF65-F5344CB8AC3E}">
        <p14:creationId xmlns:p14="http://schemas.microsoft.com/office/powerpoint/2010/main" val="15284697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8-5 </a:t>
            </a:r>
            <a:r>
              <a:rPr lang="zh-CN" altLang="en-US" sz="2800" b="1" dirty="0">
                <a:solidFill>
                  <a:schemeClr val="bg1"/>
                </a:solidFill>
                <a:latin typeface="Calibri" pitchFamily="34" charset="0"/>
                <a:sym typeface="Calibri" pitchFamily="34" charset="0"/>
              </a:rPr>
              <a:t>保密性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健壮性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完整性要求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685"/>
            <a:ext cx="8749625" cy="33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保密性要求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健壮性要求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如果在讨论版里成功发布消息前，与网站的连接中断，那么用户只要再次登录网站，网站将会提示用户是否要恢复未完成消息并继续对该消息进行处理</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完整性要求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所有输入数据都有相应规则，只有管理员用户才可以对网站的信息进行管理</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Tree>
    <p:extLst>
      <p:ext uri="{BB962C8B-B14F-4D97-AF65-F5344CB8AC3E}">
        <p14:creationId xmlns:p14="http://schemas.microsoft.com/office/powerpoint/2010/main" val="14238783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91800"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测试用例  </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Tree>
    <p:extLst>
      <p:ext uri="{BB962C8B-B14F-4D97-AF65-F5344CB8AC3E}">
        <p14:creationId xmlns:p14="http://schemas.microsoft.com/office/powerpoint/2010/main" val="2535314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dirty="0">
                <a:solidFill>
                  <a:srgbClr val="FFFFFF"/>
                </a:solidFill>
                <a:latin typeface="宋体" pitchFamily="2" charset="-122"/>
                <a:sym typeface="宋体" pitchFamily="2" charset="-122"/>
              </a:rPr>
              <a:t>1.1</a:t>
            </a:r>
            <a:r>
              <a:rPr lang="zh-CN" altLang="en-US" dirty="0">
                <a:solidFill>
                  <a:srgbClr val="FFFFFF"/>
                </a:solidFill>
                <a:latin typeface="宋体" pitchFamily="2" charset="-122"/>
                <a:sym typeface="宋体" pitchFamily="2" charset="-122"/>
              </a:rPr>
              <a:t>用户登录</a:t>
            </a: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测试用例</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95" y="889000"/>
            <a:ext cx="5184360" cy="372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7"/>
          <p:cNvSpPr>
            <a:spLocks noChangeArrowheads="1"/>
          </p:cNvSpPr>
          <p:nvPr/>
        </p:nvSpPr>
        <p:spPr bwMode="auto">
          <a:xfrm>
            <a:off x="5868090" y="1403138"/>
            <a:ext cx="306156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主要依据等价类划分方法进行编写测试用例</a:t>
            </a:r>
            <a:endParaRPr lang="en-US" altLang="zh-CN" sz="1600" b="1" dirty="0">
              <a:solidFill>
                <a:srgbClr val="000000"/>
              </a:solidFill>
              <a:latin typeface="Calibri" pitchFamily="34" charset="0"/>
              <a:sym typeface="Calibri" pitchFamily="34" charset="0"/>
            </a:endParaRPr>
          </a:p>
        </p:txBody>
      </p:sp>
      <p:sp>
        <p:nvSpPr>
          <p:cNvPr id="10" name="TextBox 7"/>
          <p:cNvSpPr>
            <a:spLocks noChangeArrowheads="1"/>
          </p:cNvSpPr>
          <p:nvPr/>
        </p:nvSpPr>
        <p:spPr bwMode="auto">
          <a:xfrm>
            <a:off x="5407385" y="4190710"/>
            <a:ext cx="3061560" cy="4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1.1 </a:t>
            </a:r>
            <a:r>
              <a:rPr lang="zh-CN" altLang="en-US" sz="1600" b="1" dirty="0" smtClean="0">
                <a:solidFill>
                  <a:srgbClr val="000000"/>
                </a:solidFill>
                <a:latin typeface="Calibri" pitchFamily="34" charset="0"/>
                <a:sym typeface="Calibri" pitchFamily="34" charset="0"/>
              </a:rPr>
              <a:t>用户登录测试用例</a:t>
            </a:r>
            <a:endParaRPr lang="en-US" altLang="zh-CN"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9286550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555860" y="2552565"/>
            <a:ext cx="36002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用户手册</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10</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用户手册</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Tree>
    <p:extLst>
      <p:ext uri="{BB962C8B-B14F-4D97-AF65-F5344CB8AC3E}">
        <p14:creationId xmlns:p14="http://schemas.microsoft.com/office/powerpoint/2010/main" val="385221410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 </a:t>
            </a:r>
            <a:r>
              <a:rPr lang="zh-CN" altLang="en-US" sz="2800" b="1" dirty="0" smtClean="0">
                <a:solidFill>
                  <a:schemeClr val="bg1"/>
                </a:solidFill>
                <a:latin typeface="Calibri" pitchFamily="34" charset="0"/>
                <a:sym typeface="Calibri" pitchFamily="34" charset="0"/>
              </a:rPr>
              <a:t>版本历史</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版本号</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4292790546"/>
              </p:ext>
            </p:extLst>
          </p:nvPr>
        </p:nvGraphicFramePr>
        <p:xfrm>
          <a:off x="865411" y="1198218"/>
          <a:ext cx="7450849" cy="1805562"/>
        </p:xfrm>
        <a:graphic>
          <a:graphicData uri="http://schemas.openxmlformats.org/drawingml/2006/table">
            <a:tbl>
              <a:tblPr firstRow="1" firstCol="1" bandRow="1">
                <a:tableStyleId>{5C22544A-7EE6-4342-B048-85BDC9FD1C3A}</a:tableStyleId>
              </a:tblPr>
              <a:tblGrid>
                <a:gridCol w="1276964"/>
                <a:gridCol w="2270157"/>
                <a:gridCol w="1311548"/>
                <a:gridCol w="2592180"/>
              </a:tblGrid>
              <a:tr h="361112">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0" marR="0" marT="0" marB="0"/>
                </a:tc>
              </a:tr>
              <a:tr h="722225">
                <a:tc>
                  <a:txBody>
                    <a:bodyPr/>
                    <a:lstStyle/>
                    <a:p>
                      <a:pPr algn="just">
                        <a:spcAft>
                          <a:spcPts val="0"/>
                        </a:spcAft>
                      </a:pPr>
                      <a:r>
                        <a:rPr lang="en-US" sz="1600" kern="100" dirty="0">
                          <a:effectLst/>
                        </a:rPr>
                        <a:t>0.1.0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a:effectLst/>
                        </a:rPr>
                        <a:t>2018-12-08</a:t>
                      </a:r>
                      <a:r>
                        <a:rPr lang="zh-CN" sz="1600" kern="100" dirty="0">
                          <a:effectLst/>
                        </a:rPr>
                        <a:t>至</a:t>
                      </a:r>
                      <a:r>
                        <a:rPr lang="en-US" sz="1600" kern="100" dirty="0">
                          <a:effectLst/>
                        </a:rPr>
                        <a:t>2018-12-23</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编写软件需求规格说明书</a:t>
                      </a:r>
                      <a:endParaRPr lang="zh-CN" sz="1600" kern="100">
                        <a:effectLst/>
                        <a:latin typeface="Times New Roman"/>
                        <a:ea typeface="宋体"/>
                      </a:endParaRPr>
                    </a:p>
                  </a:txBody>
                  <a:tcPr marL="0" marR="0" marT="0" marB="0"/>
                </a:tc>
              </a:tr>
              <a:tr h="722225">
                <a:tc>
                  <a:txBody>
                    <a:bodyPr/>
                    <a:lstStyle/>
                    <a:p>
                      <a:pPr algn="just">
                        <a:spcAft>
                          <a:spcPts val="0"/>
                        </a:spcAft>
                      </a:pPr>
                      <a:r>
                        <a:rPr lang="en-US" sz="1600" kern="100">
                          <a:effectLst/>
                        </a:rPr>
                        <a:t>0.2.0</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a:effectLst/>
                        </a:rPr>
                        <a:t>2018-12-26</a:t>
                      </a:r>
                      <a:r>
                        <a:rPr lang="zh-CN" sz="1600" kern="100">
                          <a:effectLst/>
                        </a:rPr>
                        <a:t>至</a:t>
                      </a:r>
                      <a:r>
                        <a:rPr lang="en-US" sz="1600" kern="100">
                          <a:effectLst/>
                        </a:rPr>
                        <a:t>2018-12-30</a:t>
                      </a:r>
                      <a:endParaRPr lang="zh-CN" sz="1600" kern="100">
                        <a:effectLst/>
                        <a:latin typeface="Times New Roman"/>
                        <a:ea typeface="宋体"/>
                      </a:endParaRPr>
                    </a:p>
                  </a:txBody>
                  <a:tcPr marL="0" marR="0" marT="0" marB="0"/>
                </a:tc>
                <a:tc>
                  <a:txBody>
                    <a:bodyPr/>
                    <a:lstStyle/>
                    <a:p>
                      <a:pPr algn="just">
                        <a:spcAft>
                          <a:spcPts val="0"/>
                        </a:spcAft>
                      </a:pPr>
                      <a:r>
                        <a:rPr lang="zh-CN" sz="1600" kern="100" dirty="0">
                          <a:effectLst/>
                        </a:rPr>
                        <a:t>修改软件需求规格说明书</a:t>
                      </a:r>
                      <a:endParaRPr lang="zh-CN" sz="1600" kern="100" dirty="0">
                        <a:effectLst/>
                        <a:latin typeface="Times New Roman"/>
                        <a:ea typeface="宋体"/>
                      </a:endParaRPr>
                    </a:p>
                  </a:txBody>
                  <a:tcPr marL="0" marR="0" marT="0" marB="0"/>
                </a:tc>
              </a:tr>
            </a:tbl>
          </a:graphicData>
        </a:graphic>
      </p:graphicFrame>
      <p:sp>
        <p:nvSpPr>
          <p:cNvPr id="11" name="TextBox 7"/>
          <p:cNvSpPr>
            <a:spLocks noChangeArrowheads="1"/>
          </p:cNvSpPr>
          <p:nvPr/>
        </p:nvSpPr>
        <p:spPr bwMode="auto">
          <a:xfrm>
            <a:off x="323037" y="3372386"/>
            <a:ext cx="849792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版本号：</a:t>
            </a:r>
            <a:r>
              <a:rPr lang="en-US" altLang="zh-CN" sz="1600" b="1" dirty="0">
                <a:solidFill>
                  <a:srgbClr val="000000"/>
                </a:solidFill>
                <a:latin typeface="Calibri" pitchFamily="34" charset="0"/>
                <a:sym typeface="Calibri" pitchFamily="34" charset="0"/>
              </a:rPr>
              <a:t>IEEE 830-1998 SRS</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7025371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1"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92714"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1" y="2552565"/>
            <a:ext cx="3528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文献</a:t>
            </a:r>
            <a:r>
              <a:rPr lang="zh-CN" altLang="en-US" sz="2800" b="1" dirty="0" smtClean="0">
                <a:solidFill>
                  <a:srgbClr val="E36C09"/>
                </a:solidFill>
                <a:latin typeface="宋体" pitchFamily="2" charset="-122"/>
                <a:sym typeface="宋体" pitchFamily="2" charset="-122"/>
              </a:rPr>
              <a:t>参考及</a:t>
            </a:r>
            <a:r>
              <a:rPr lang="zh-CN" altLang="en-US" sz="2800" b="1" dirty="0">
                <a:solidFill>
                  <a:srgbClr val="E36C09"/>
                </a:solidFill>
                <a:latin typeface="宋体" pitchFamily="2" charset="-122"/>
                <a:sym typeface="宋体" pitchFamily="2" charset="-122"/>
              </a:rPr>
              <a:t>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10821941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a:t>
            </a:r>
            <a:r>
              <a:rPr lang="en-US" altLang="zh-CN" sz="2800" b="1" dirty="0" smtClean="0">
                <a:solidFill>
                  <a:schemeClr val="bg1"/>
                </a:solidFill>
                <a:latin typeface="Calibri" pitchFamily="34" charset="0"/>
                <a:sym typeface="Calibri" pitchFamily="34" charset="0"/>
              </a:rPr>
              <a:t>-1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愿景与范围</a:t>
            </a:r>
            <a:r>
              <a:rPr lang="en-US" altLang="zh-CN" sz="1600" b="1" dirty="0" smtClean="0">
                <a:solidFill>
                  <a:srgbClr val="000000"/>
                </a:solidFill>
                <a:latin typeface="Calibri" pitchFamily="34" charset="0"/>
                <a:sym typeface="Calibri" pitchFamily="34" charset="0"/>
              </a:rPr>
              <a:t>1.0.docx   2019/1/2</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用户群分类</a:t>
            </a:r>
            <a:r>
              <a:rPr lang="en-US" altLang="zh-CN" sz="1600" b="1" dirty="0" smtClean="0">
                <a:solidFill>
                  <a:srgbClr val="000000"/>
                </a:solidFill>
                <a:latin typeface="Calibri" pitchFamily="34" charset="0"/>
                <a:sym typeface="Calibri" pitchFamily="34" charset="0"/>
              </a:rPr>
              <a:t>1.0.docx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[3]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用例图和用例描述</a:t>
            </a:r>
            <a:r>
              <a:rPr lang="en-US" altLang="zh-CN" sz="1600" b="1" dirty="0">
                <a:solidFill>
                  <a:srgbClr val="000000"/>
                </a:solidFill>
                <a:latin typeface="Calibri" pitchFamily="34" charset="0"/>
                <a:sym typeface="Calibri" pitchFamily="34" charset="0"/>
              </a:rPr>
              <a:t>0.2.docx   </a:t>
            </a:r>
            <a:r>
              <a:rPr lang="en-US" altLang="zh-CN" sz="1600" b="1" dirty="0" smtClean="0">
                <a:solidFill>
                  <a:srgbClr val="000000"/>
                </a:solidFill>
                <a:latin typeface="Calibri" pitchFamily="34" charset="0"/>
                <a:sym typeface="Calibri" pitchFamily="34" charset="0"/>
              </a:rPr>
              <a:t>2019/1/2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测试用例</a:t>
            </a:r>
            <a:r>
              <a:rPr lang="en-US" altLang="zh-CN" sz="1600" b="1" dirty="0" smtClean="0">
                <a:solidFill>
                  <a:srgbClr val="000000"/>
                </a:solidFill>
                <a:latin typeface="Calibri" pitchFamily="34" charset="0"/>
                <a:sym typeface="Calibri" pitchFamily="34" charset="0"/>
              </a:rPr>
              <a:t>0.2.docx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5</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用户手册</a:t>
            </a:r>
            <a:r>
              <a:rPr lang="en-US" altLang="zh-CN" sz="1600" b="1" dirty="0" smtClean="0">
                <a:solidFill>
                  <a:srgbClr val="000000"/>
                </a:solidFill>
                <a:latin typeface="Calibri" pitchFamily="34" charset="0"/>
                <a:sym typeface="Calibri" pitchFamily="34" charset="0"/>
              </a:rPr>
              <a:t>0.1.docx  </a:t>
            </a:r>
            <a:r>
              <a:rPr lang="en-US" altLang="zh-CN" sz="1600" b="1" dirty="0">
                <a:solidFill>
                  <a:srgbClr val="000000"/>
                </a:solidFill>
                <a:latin typeface="Calibri" pitchFamily="34" charset="0"/>
                <a:sym typeface="Calibri" pitchFamily="34" charset="0"/>
              </a:rPr>
              <a:t>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a:t>
            </a:r>
            <a:r>
              <a:rPr lang="en-US" altLang="zh-CN" sz="2800" b="1" dirty="0" smtClean="0">
                <a:solidFill>
                  <a:schemeClr val="bg1"/>
                </a:solidFill>
                <a:latin typeface="Calibri" pitchFamily="34" charset="0"/>
                <a:sym typeface="Calibri" pitchFamily="34" charset="0"/>
              </a:rPr>
              <a:t>-2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smtClean="0">
                <a:solidFill>
                  <a:srgbClr val="000000"/>
                </a:solidFill>
                <a:latin typeface="Calibri" pitchFamily="34" charset="0"/>
              </a:rPr>
              <a:t>整合及用例书写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张光程</a:t>
            </a:r>
            <a:r>
              <a:rPr lang="en-US" altLang="zh-CN" sz="1600" b="1" dirty="0">
                <a:solidFill>
                  <a:srgbClr val="000000"/>
                </a:solidFill>
                <a:latin typeface="Calibri" pitchFamily="34" charset="0"/>
              </a:rPr>
              <a:t>		94</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en-US" altLang="zh-CN" sz="1600" b="1" dirty="0" smtClean="0">
                <a:solidFill>
                  <a:srgbClr val="000000"/>
                </a:solidFill>
                <a:latin typeface="Calibri" pitchFamily="34" charset="0"/>
              </a:rPr>
              <a:t>PPT</a:t>
            </a:r>
            <a:r>
              <a:rPr lang="zh-CN" altLang="en-US" sz="1600" b="1" dirty="0" smtClean="0">
                <a:solidFill>
                  <a:srgbClr val="000000"/>
                </a:solidFill>
                <a:latin typeface="Calibri" pitchFamily="34" charset="0"/>
              </a:rPr>
              <a:t>审核及</a:t>
            </a:r>
            <a:r>
              <a:rPr lang="en-US" altLang="zh-CN" sz="1600" b="1" dirty="0" smtClean="0">
                <a:solidFill>
                  <a:srgbClr val="000000"/>
                </a:solidFill>
                <a:latin typeface="Calibri" pitchFamily="34" charset="0"/>
              </a:rPr>
              <a:t>SRS</a:t>
            </a:r>
            <a:r>
              <a:rPr lang="zh-CN" altLang="en-US" sz="1600" b="1" dirty="0" smtClean="0">
                <a:solidFill>
                  <a:srgbClr val="000000"/>
                </a:solidFill>
                <a:latin typeface="Calibri" pitchFamily="34" charset="0"/>
              </a:rPr>
              <a:t>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刘晓倩  </a:t>
            </a:r>
            <a:r>
              <a:rPr lang="en-US" altLang="zh-CN" sz="1600" b="1" dirty="0">
                <a:solidFill>
                  <a:srgbClr val="000000"/>
                </a:solidFill>
                <a:latin typeface="Calibri" pitchFamily="34" charset="0"/>
              </a:rPr>
              <a:t>		92</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界面绘制</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                 </a:t>
            </a:r>
            <a:r>
              <a:rPr lang="en-US" altLang="zh-CN" sz="1600" b="1" dirty="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91</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测试用例书写</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对话框图绘制</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89</a:t>
            </a:r>
            <a:r>
              <a:rPr lang="zh-CN" altLang="en-US" sz="1600" b="1" dirty="0">
                <a:solidFill>
                  <a:srgbClr val="000000"/>
                </a:solidFill>
                <a:latin typeface="Calibri" pitchFamily="34" charset="0"/>
              </a:rPr>
              <a:t>分</a:t>
            </a:r>
            <a:r>
              <a:rPr lang="en-US" altLang="zh-CN" sz="1600" b="1" dirty="0">
                <a:solidFill>
                  <a:srgbClr val="000000"/>
                </a:solidFill>
                <a:latin typeface="Calibri" pitchFamily="34" charset="0"/>
              </a:rPr>
              <a:t>	</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愿景与范围</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spTree>
    <p:extLst>
      <p:ext uri="{BB962C8B-B14F-4D97-AF65-F5344CB8AC3E}">
        <p14:creationId xmlns:p14="http://schemas.microsoft.com/office/powerpoint/2010/main" val="29678497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sp>
        <p:nvSpPr>
          <p:cNvPr id="13" name="TextBox 7"/>
          <p:cNvSpPr>
            <a:spLocks noChangeArrowheads="1"/>
          </p:cNvSpPr>
          <p:nvPr/>
        </p:nvSpPr>
        <p:spPr bwMode="auto">
          <a:xfrm>
            <a:off x="323037" y="1557622"/>
            <a:ext cx="8497925" cy="115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针对工程类项目实践不足的问题，我们建立了基于项目的案例教学系统，是以“</a:t>
            </a:r>
            <a:r>
              <a:rPr lang="en-US" altLang="zh-CN" sz="1600" b="1" dirty="0" smtClean="0">
                <a:solidFill>
                  <a:srgbClr val="FF0000"/>
                </a:solidFill>
                <a:latin typeface="Calibri" pitchFamily="34" charset="0"/>
                <a:sym typeface="Calibri" pitchFamily="34" charset="0"/>
              </a:rPr>
              <a:t>Learning-by-Doing</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为主要教学思想，以互联网</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作为载体，融合案例教学法、项目教学法以及问题导向型学习法各种优点的学习系统。</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1468075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sp>
        <p:nvSpPr>
          <p:cNvPr id="13"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基于项目的案例教学系统具有以下几个明显优势：</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学生可以扮演案例中的某个角色</a:t>
            </a:r>
            <a:r>
              <a:rPr lang="zh-CN" altLang="en-US" sz="1600" b="1" dirty="0">
                <a:solidFill>
                  <a:srgbClr val="000000"/>
                </a:solidFill>
                <a:latin typeface="Calibri" pitchFamily="34" charset="0"/>
                <a:sym typeface="Calibri" pitchFamily="34" charset="0"/>
              </a:rPr>
              <a:t>，根据其分配到的任务完成相应的工作和学习，与小组其他人员共同协作完成一个项目。学生通过在线学习可以了解到整个项目的流程，加深对理论知识的理解，提高项目实践能力。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项目化的案例把项目分解成一个个任务</a:t>
            </a:r>
            <a:r>
              <a:rPr lang="zh-CN" altLang="en-US" sz="1600" b="1" dirty="0">
                <a:solidFill>
                  <a:srgbClr val="000000"/>
                </a:solidFill>
                <a:latin typeface="Calibri" pitchFamily="34" charset="0"/>
                <a:sym typeface="Calibri" pitchFamily="34" charset="0"/>
              </a:rPr>
              <a:t>，任务之间有相互的依赖关系，这比较像游戏中的一个个场景，增加了学习的趣味性，促进了学习体验。</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系统支持多个案例</a:t>
            </a:r>
            <a:r>
              <a:rPr lang="zh-CN" altLang="en-US" sz="1600" b="1" dirty="0">
                <a:solidFill>
                  <a:srgbClr val="000000"/>
                </a:solidFill>
                <a:latin typeface="Calibri" pitchFamily="34" charset="0"/>
                <a:sym typeface="Calibri" pitchFamily="34" charset="0"/>
              </a:rPr>
              <a:t>，只要符合其定义和规范的案例都可以用来学习，这为学生的学习创造了很好的环境。</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）教师，以指导者的身份，</a:t>
            </a:r>
            <a:r>
              <a:rPr lang="zh-CN" altLang="en-US" sz="1600" b="1" dirty="0">
                <a:solidFill>
                  <a:srgbClr val="FF0000"/>
                </a:solidFill>
                <a:latin typeface="Calibri" pitchFamily="34" charset="0"/>
                <a:sym typeface="Calibri" pitchFamily="34" charset="0"/>
              </a:rPr>
              <a:t>可以随时跟踪、监控各个小组的项目情况</a:t>
            </a:r>
            <a:r>
              <a:rPr lang="zh-CN" altLang="en-US" sz="1600" b="1" dirty="0">
                <a:solidFill>
                  <a:srgbClr val="000000"/>
                </a:solidFill>
                <a:latin typeface="Calibri" pitchFamily="34" charset="0"/>
                <a:sym typeface="Calibri" pitchFamily="34" charset="0"/>
              </a:rPr>
              <a:t>，并可以方便的对项目进行讲评。</a:t>
            </a:r>
          </a:p>
        </p:txBody>
      </p:sp>
    </p:spTree>
    <p:extLst>
      <p:ext uri="{BB962C8B-B14F-4D97-AF65-F5344CB8AC3E}">
        <p14:creationId xmlns:p14="http://schemas.microsoft.com/office/powerpoint/2010/main" val="4695993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2</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上下文图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pic>
        <p:nvPicPr>
          <p:cNvPr id="8" name="图片 7"/>
          <p:cNvPicPr/>
          <p:nvPr/>
        </p:nvPicPr>
        <p:blipFill>
          <a:blip r:embed="rId3"/>
          <a:stretch>
            <a:fillRect/>
          </a:stretch>
        </p:blipFill>
        <p:spPr>
          <a:xfrm>
            <a:off x="1475785" y="870870"/>
            <a:ext cx="6120425" cy="4149050"/>
          </a:xfrm>
          <a:prstGeom prst="rect">
            <a:avLst/>
          </a:prstGeom>
        </p:spPr>
      </p:pic>
    </p:spTree>
    <p:extLst>
      <p:ext uri="{BB962C8B-B14F-4D97-AF65-F5344CB8AC3E}">
        <p14:creationId xmlns:p14="http://schemas.microsoft.com/office/powerpoint/2010/main" val="14881755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1646</TotalTime>
  <Pages>0</Pages>
  <Words>2700</Words>
  <Characters>0</Characters>
  <Application>Microsoft Office PowerPoint</Application>
  <DocSecurity>0</DocSecurity>
  <PresentationFormat>全屏显示(16:9)</PresentationFormat>
  <Lines>0</Lines>
  <Paragraphs>675</Paragraphs>
  <Slides>53</Slides>
  <Notes>53</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532</cp:revision>
  <dcterms:created xsi:type="dcterms:W3CDTF">2014-07-25T06:09:36Z</dcterms:created>
  <dcterms:modified xsi:type="dcterms:W3CDTF">2019-01-02T11:51:57Z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