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8871" autoAdjust="0"/>
  </p:normalViewPr>
  <p:slideViewPr>
    <p:cSldViewPr snapToGrid="0">
      <p:cViewPr varScale="1">
        <p:scale>
          <a:sx n="178" d="100"/>
          <a:sy n="178" d="100"/>
        </p:scale>
        <p:origin x="301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0B4FF-F8FC-4C7B-B1CE-D3A73FA02FA5}"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48E1B-D74A-40BF-A652-D9EE5106DF7A}" type="slidenum">
              <a:rPr lang="en-US" smtClean="0"/>
              <a:t>‹#›</a:t>
            </a:fld>
            <a:endParaRPr lang="en-US"/>
          </a:p>
        </p:txBody>
      </p:sp>
    </p:spTree>
    <p:extLst>
      <p:ext uri="{BB962C8B-B14F-4D97-AF65-F5344CB8AC3E}">
        <p14:creationId xmlns:p14="http://schemas.microsoft.com/office/powerpoint/2010/main" val="186474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F48E1B-D74A-40BF-A652-D9EE5106DF7A}" type="slidenum">
              <a:rPr lang="en-US" smtClean="0"/>
              <a:t>1</a:t>
            </a:fld>
            <a:endParaRPr lang="en-US"/>
          </a:p>
        </p:txBody>
      </p:sp>
    </p:spTree>
    <p:extLst>
      <p:ext uri="{BB962C8B-B14F-4D97-AF65-F5344CB8AC3E}">
        <p14:creationId xmlns:p14="http://schemas.microsoft.com/office/powerpoint/2010/main" val="30417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am I going to talk about?</a:t>
            </a:r>
          </a:p>
          <a:p>
            <a:r>
              <a:rPr lang="en-US" dirty="0" smtClean="0"/>
              <a:t>I will introduce the concept</a:t>
            </a:r>
            <a:r>
              <a:rPr lang="en-US" baseline="0" dirty="0" smtClean="0"/>
              <a:t> of unit testing in embedded systems using the </a:t>
            </a:r>
            <a:r>
              <a:rPr lang="en-US" baseline="0" dirty="0" err="1" smtClean="0"/>
              <a:t>ceedling</a:t>
            </a:r>
            <a:r>
              <a:rPr lang="en-US" baseline="0" dirty="0" smtClean="0"/>
              <a:t> framework. This presentation includes a practical demonstration on an embedded platform, in this case </a:t>
            </a:r>
            <a:r>
              <a:rPr lang="en-US" baseline="0" dirty="0" err="1" smtClean="0"/>
              <a:t>esp-idf</a:t>
            </a:r>
            <a:r>
              <a:rPr lang="en-US" baseline="0" dirty="0" smtClean="0"/>
              <a:t>. I will briefly mention 3 testing types and where unit testing fits in. I have asked Alexey to buy a book on unit testing in embedded systems, this can be used as a great learning tool or reference manual for those interested. Please keep questions for the end.</a:t>
            </a:r>
            <a:r>
              <a:rPr lang="en-US" dirty="0" smtClean="0"/>
              <a:t/>
            </a:r>
            <a:br>
              <a:rPr lang="en-US" dirty="0" smtClean="0"/>
            </a:br>
            <a:endParaRPr lang="en-US" dirty="0" smtClean="0"/>
          </a:p>
          <a:p>
            <a:r>
              <a:rPr lang="en-US" dirty="0" smtClean="0"/>
              <a:t>What can you expect?</a:t>
            </a:r>
          </a:p>
          <a:p>
            <a:r>
              <a:rPr lang="en-US" dirty="0" smtClean="0"/>
              <a:t>By the end of this demonstration you should be familiar with what</a:t>
            </a:r>
            <a:r>
              <a:rPr lang="en-US" baseline="0" dirty="0" smtClean="0"/>
              <a:t> unit tests are and how </a:t>
            </a:r>
            <a:r>
              <a:rPr lang="en-US" baseline="0" dirty="0" err="1" smtClean="0"/>
              <a:t>ceedling</a:t>
            </a:r>
            <a:r>
              <a:rPr lang="en-US" baseline="0" dirty="0" smtClean="0"/>
              <a:t> can be embedded in a project. I do not expect anyone to be able to start unit testing right away, but being aware of what is available, with a demonstration and additionally some literature for future reference should be more than enough to get anyone started.</a:t>
            </a:r>
          </a:p>
          <a:p>
            <a:r>
              <a:rPr lang="en-US" baseline="0" dirty="0" smtClean="0"/>
              <a:t>If interested I’ll make this presentation available afterwards including the examples </a:t>
            </a:r>
            <a:r>
              <a:rPr lang="en-US" baseline="0" smtClean="0"/>
              <a:t>for reference</a:t>
            </a:r>
            <a:endParaRPr lang="en-US" dirty="0" smtClean="0"/>
          </a:p>
        </p:txBody>
      </p:sp>
      <p:sp>
        <p:nvSpPr>
          <p:cNvPr id="4" name="Slide Number Placeholder 3"/>
          <p:cNvSpPr>
            <a:spLocks noGrp="1"/>
          </p:cNvSpPr>
          <p:nvPr>
            <p:ph type="sldNum" sz="quarter" idx="10"/>
          </p:nvPr>
        </p:nvSpPr>
        <p:spPr/>
        <p:txBody>
          <a:bodyPr/>
          <a:lstStyle/>
          <a:p>
            <a:fld id="{7CF48E1B-D74A-40BF-A652-D9EE5106DF7A}" type="slidenum">
              <a:rPr lang="en-US" smtClean="0"/>
              <a:t>3</a:t>
            </a:fld>
            <a:endParaRPr lang="en-US"/>
          </a:p>
        </p:txBody>
      </p:sp>
    </p:spTree>
    <p:extLst>
      <p:ext uri="{BB962C8B-B14F-4D97-AF65-F5344CB8AC3E}">
        <p14:creationId xmlns:p14="http://schemas.microsoft.com/office/powerpoint/2010/main" val="268034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unit testing we isolate a single unit which we put under test. Similar to having a device under test, we can have a single module under test.</a:t>
            </a:r>
          </a:p>
          <a:p>
            <a:endParaRPr lang="en-US" baseline="0" dirty="0" smtClean="0"/>
          </a:p>
          <a:p>
            <a:r>
              <a:rPr lang="en-US" baseline="0" dirty="0" smtClean="0"/>
              <a:t>When I say single unit, I mean a module. Modules should be responsible for the smallest scope possible. Some examples are a UART driver which should only be responsible for UART and a PID controller which should only be responsible for PID control.</a:t>
            </a:r>
          </a:p>
          <a:p>
            <a:endParaRPr lang="en-US" baseline="0" dirty="0" smtClean="0"/>
          </a:p>
          <a:p>
            <a:r>
              <a:rPr lang="en-US" baseline="0" dirty="0" smtClean="0"/>
              <a:t>There are several types and subtypes of tests, but I want to mention the following to put unit tests in their respectful place:</a:t>
            </a:r>
          </a:p>
          <a:p>
            <a:pPr marL="228600" indent="-228600">
              <a:buAutoNum type="arabicPeriod"/>
            </a:pPr>
            <a:r>
              <a:rPr lang="en-US" baseline="0" dirty="0" smtClean="0"/>
              <a:t>Acceptance test – A finished product will be tested to see if it behaves as expected when the target audience uses the device.</a:t>
            </a:r>
          </a:p>
          <a:p>
            <a:pPr marL="228600" indent="-228600">
              <a:buAutoNum type="arabicPeriod"/>
            </a:pPr>
            <a:r>
              <a:rPr lang="en-US" baseline="0" dirty="0" smtClean="0"/>
              <a:t>Integration test – Several modules have been combined to create a system, their interaction is verified.</a:t>
            </a:r>
          </a:p>
          <a:p>
            <a:pPr marL="228600" indent="-228600">
              <a:buAutoNum type="arabicPeriod"/>
            </a:pPr>
            <a:r>
              <a:rPr lang="en-US" baseline="0" dirty="0" smtClean="0"/>
              <a:t>Unit test – Testing of individual modules to ensure their single responsibility is satisfied.</a:t>
            </a:r>
            <a:endParaRPr lang="en-US" dirty="0"/>
          </a:p>
        </p:txBody>
      </p:sp>
      <p:sp>
        <p:nvSpPr>
          <p:cNvPr id="4" name="Slide Number Placeholder 3"/>
          <p:cNvSpPr>
            <a:spLocks noGrp="1"/>
          </p:cNvSpPr>
          <p:nvPr>
            <p:ph type="sldNum" sz="quarter" idx="10"/>
          </p:nvPr>
        </p:nvSpPr>
        <p:spPr/>
        <p:txBody>
          <a:bodyPr/>
          <a:lstStyle/>
          <a:p>
            <a:fld id="{7CF48E1B-D74A-40BF-A652-D9EE5106DF7A}" type="slidenum">
              <a:rPr lang="en-US" smtClean="0"/>
              <a:t>4</a:t>
            </a:fld>
            <a:endParaRPr lang="en-US"/>
          </a:p>
        </p:txBody>
      </p:sp>
    </p:spTree>
    <p:extLst>
      <p:ext uri="{BB962C8B-B14F-4D97-AF65-F5344CB8AC3E}">
        <p14:creationId xmlns:p14="http://schemas.microsoft.com/office/powerpoint/2010/main" val="392706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several upsides and downsides to including unit testing in projects. The main issue around unit testing lies in the initial investment of effort. After that, the engineer only needs to worry about which modules make sense to be tested.</a:t>
            </a:r>
          </a:p>
          <a:p>
            <a:endParaRPr lang="en-US" baseline="0" dirty="0" smtClean="0"/>
          </a:p>
          <a:p>
            <a:r>
              <a:rPr lang="en-US" baseline="0" dirty="0" smtClean="0"/>
              <a:t>In summary: Unit testing forces us to consider best practices and testability. Starting from this perspective results in less bugs and easier to maintain code. As a bonus, the tests serve as documentation which is very easily shared and handed over.</a:t>
            </a:r>
            <a:endParaRPr lang="en-US" dirty="0"/>
          </a:p>
        </p:txBody>
      </p:sp>
      <p:sp>
        <p:nvSpPr>
          <p:cNvPr id="4" name="Slide Number Placeholder 3"/>
          <p:cNvSpPr>
            <a:spLocks noGrp="1"/>
          </p:cNvSpPr>
          <p:nvPr>
            <p:ph type="sldNum" sz="quarter" idx="10"/>
          </p:nvPr>
        </p:nvSpPr>
        <p:spPr/>
        <p:txBody>
          <a:bodyPr/>
          <a:lstStyle/>
          <a:p>
            <a:fld id="{7CF48E1B-D74A-40BF-A652-D9EE5106DF7A}" type="slidenum">
              <a:rPr lang="en-US" smtClean="0"/>
              <a:t>5</a:t>
            </a:fld>
            <a:endParaRPr lang="en-US"/>
          </a:p>
        </p:txBody>
      </p:sp>
    </p:spTree>
    <p:extLst>
      <p:ext uri="{BB962C8B-B14F-4D97-AF65-F5344CB8AC3E}">
        <p14:creationId xmlns:p14="http://schemas.microsoft.com/office/powerpoint/2010/main" val="393514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 focuses</a:t>
            </a:r>
            <a:r>
              <a:rPr lang="en-US" baseline="0" dirty="0" smtClean="0"/>
              <a:t> on using the </a:t>
            </a:r>
            <a:r>
              <a:rPr lang="en-US" baseline="0" dirty="0" err="1" smtClean="0"/>
              <a:t>ceedling</a:t>
            </a:r>
            <a:r>
              <a:rPr lang="en-US" baseline="0" dirty="0" smtClean="0"/>
              <a:t> framework to test C code. Other languages may require other testing frameworks.</a:t>
            </a:r>
          </a:p>
          <a:p>
            <a:r>
              <a:rPr lang="en-US" dirty="0" smtClean="0"/>
              <a:t>To</a:t>
            </a:r>
            <a:r>
              <a:rPr lang="en-US" baseline="0" dirty="0" smtClean="0"/>
              <a:t> use </a:t>
            </a:r>
            <a:r>
              <a:rPr lang="en-US" baseline="0" dirty="0" err="1" smtClean="0"/>
              <a:t>ceedling</a:t>
            </a:r>
            <a:r>
              <a:rPr lang="en-US" baseline="0" dirty="0" smtClean="0"/>
              <a:t>, follow the following process</a:t>
            </a:r>
            <a:endParaRPr lang="en-US" dirty="0"/>
          </a:p>
        </p:txBody>
      </p:sp>
      <p:sp>
        <p:nvSpPr>
          <p:cNvPr id="4" name="Slide Number Placeholder 3"/>
          <p:cNvSpPr>
            <a:spLocks noGrp="1"/>
          </p:cNvSpPr>
          <p:nvPr>
            <p:ph type="sldNum" sz="quarter" idx="10"/>
          </p:nvPr>
        </p:nvSpPr>
        <p:spPr/>
        <p:txBody>
          <a:bodyPr/>
          <a:lstStyle/>
          <a:p>
            <a:fld id="{7CF48E1B-D74A-40BF-A652-D9EE5106DF7A}" type="slidenum">
              <a:rPr lang="en-US" smtClean="0"/>
              <a:t>6</a:t>
            </a:fld>
            <a:endParaRPr lang="en-US"/>
          </a:p>
        </p:txBody>
      </p:sp>
    </p:spTree>
    <p:extLst>
      <p:ext uri="{BB962C8B-B14F-4D97-AF65-F5344CB8AC3E}">
        <p14:creationId xmlns:p14="http://schemas.microsoft.com/office/powerpoint/2010/main" val="176184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a:t>
            </a:r>
            <a:r>
              <a:rPr lang="en-US" baseline="0" dirty="0" smtClean="0"/>
              <a:t> to show a test repository I made in which I implemented a PID controller to control an LED. I will mention what is relevant in the context of the unit and what we will be testing.</a:t>
            </a:r>
            <a:br>
              <a:rPr lang="en-US" baseline="0" dirty="0" smtClean="0"/>
            </a:br>
            <a:r>
              <a:rPr lang="en-US" baseline="0" dirty="0" smtClean="0"/>
              <a:t>Then I am going to show the unit test framework. I will briefly mention the structure and follow with showing the test code.</a:t>
            </a:r>
          </a:p>
          <a:p>
            <a:r>
              <a:rPr lang="en-US" baseline="0" dirty="0" smtClean="0"/>
              <a:t>Finally I will run the code and show the output as well as the code </a:t>
            </a:r>
            <a:r>
              <a:rPr lang="en-US" baseline="0" smtClean="0"/>
              <a:t>coverage report.</a:t>
            </a:r>
            <a:endParaRPr lang="en-US"/>
          </a:p>
        </p:txBody>
      </p:sp>
      <p:sp>
        <p:nvSpPr>
          <p:cNvPr id="4" name="Slide Number Placeholder 3"/>
          <p:cNvSpPr>
            <a:spLocks noGrp="1"/>
          </p:cNvSpPr>
          <p:nvPr>
            <p:ph type="sldNum" sz="quarter" idx="10"/>
          </p:nvPr>
        </p:nvSpPr>
        <p:spPr/>
        <p:txBody>
          <a:bodyPr/>
          <a:lstStyle/>
          <a:p>
            <a:fld id="{7CF48E1B-D74A-40BF-A652-D9EE5106DF7A}" type="slidenum">
              <a:rPr lang="en-US" smtClean="0"/>
              <a:t>7</a:t>
            </a:fld>
            <a:endParaRPr lang="en-US"/>
          </a:p>
        </p:txBody>
      </p:sp>
    </p:spTree>
    <p:extLst>
      <p:ext uri="{BB962C8B-B14F-4D97-AF65-F5344CB8AC3E}">
        <p14:creationId xmlns:p14="http://schemas.microsoft.com/office/powerpoint/2010/main" val="290155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F48E1B-D74A-40BF-A652-D9EE5106DF7A}" type="slidenum">
              <a:rPr lang="en-US" smtClean="0"/>
              <a:t>10</a:t>
            </a:fld>
            <a:endParaRPr lang="en-US"/>
          </a:p>
        </p:txBody>
      </p:sp>
    </p:spTree>
    <p:extLst>
      <p:ext uri="{BB962C8B-B14F-4D97-AF65-F5344CB8AC3E}">
        <p14:creationId xmlns:p14="http://schemas.microsoft.com/office/powerpoint/2010/main" val="137848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CB94BC-4DD5-424B-A4F2-471CA0AD210C}"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dirty="0"/>
          </a:p>
        </p:txBody>
      </p:sp>
    </p:spTree>
    <p:extLst>
      <p:ext uri="{BB962C8B-B14F-4D97-AF65-F5344CB8AC3E}">
        <p14:creationId xmlns:p14="http://schemas.microsoft.com/office/powerpoint/2010/main" val="126196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261CC-A017-49AD-8BDA-ABA72C1B5AF7}" type="datetime1">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13080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C6DB43-2421-402A-A02F-AA7045AF705B}"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3172380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38093-97C9-421A-A1C7-D4FFB0F0812D}"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3500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54728-5DDC-4774-A6F6-DEB35CB9E086}"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293729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4923CC-8801-41A5-8E07-9A20D439AAAD}" type="datetime1">
              <a:rPr lang="en-US" smtClean="0"/>
              <a:t>7/8/2025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4085948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542874-1E88-4272-9EA7-8795C0ECC806}" type="datetime1">
              <a:rPr lang="en-US" smtClean="0"/>
              <a:t>7/8/2025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77980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1C91EB-BFFC-4689-BE18-E3DD070BBDD7}"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299555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8D77E-DA78-4712-B638-EF96EAC51F22}"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325250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441A20-AA3B-4980-8FBB-099A13839A4B}"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389085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B6E7BD-79C2-44D0-A27B-0A838C28D9B0}" type="datetime1">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352175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9F1D47-0122-4DDE-9C27-40B3584A1252}" type="datetime1">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350301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BCBC1F-1E24-4AF9-99EA-BA423EA6EB55}" type="datetime1">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128316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818E4A1-4AB2-48B7-9FC9-770C75DBAAB2}" type="datetime1">
              <a:rPr lang="en-US" smtClean="0"/>
              <a:t>7/8/2025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252620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FA3490-58B3-4701-B4B3-2E71D593EE38}" type="datetime1">
              <a:rPr lang="en-US" smtClean="0"/>
              <a:t>7/8/2025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251538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9CD873-ECB6-41D7-B59E-D7F0BB1526FA}" type="datetime1">
              <a:rPr lang="en-US" smtClean="0"/>
              <a:t>7/8/2025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76986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F8C0E-F4AD-48DD-BD93-F7D6B39894C8}" type="datetime1">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D79C-EF30-453C-894E-5D96A70B1039}" type="slidenum">
              <a:rPr lang="en-US" smtClean="0"/>
              <a:t>‹#›</a:t>
            </a:fld>
            <a:endParaRPr lang="en-US"/>
          </a:p>
        </p:txBody>
      </p:sp>
    </p:spTree>
    <p:extLst>
      <p:ext uri="{BB962C8B-B14F-4D97-AF65-F5344CB8AC3E}">
        <p14:creationId xmlns:p14="http://schemas.microsoft.com/office/powerpoint/2010/main" val="22623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063D6E-9EC5-4505-9C3B-6F7D5A9B5DD7}" type="datetime1">
              <a:rPr lang="en-US" smtClean="0"/>
              <a:t>7/8/2025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F6DD79C-EF30-453C-894E-5D96A70B1039}" type="slidenum">
              <a:rPr lang="en-US" smtClean="0"/>
              <a:t>‹#›</a:t>
            </a:fld>
            <a:endParaRPr lang="en-US"/>
          </a:p>
        </p:txBody>
      </p:sp>
      <p:sp>
        <p:nvSpPr>
          <p:cNvPr id="15" name="Rectangle 14"/>
          <p:cNvSpPr/>
          <p:nvPr userDrawn="1"/>
        </p:nvSpPr>
        <p:spPr>
          <a:xfrm>
            <a:off x="-107556" y="-110444"/>
            <a:ext cx="3076818" cy="967740"/>
          </a:xfrm>
          <a:prstGeom prst="rect">
            <a:avLst/>
          </a:prstGeom>
          <a:blipFill dpi="0" rotWithShape="1">
            <a:blip r:embed="rId23">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764574"/>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ftwareShenzheneer/UnitTestDem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a:t>
            </a:r>
            <a:endParaRPr lang="en-US" dirty="0"/>
          </a:p>
        </p:txBody>
      </p:sp>
      <p:sp>
        <p:nvSpPr>
          <p:cNvPr id="3" name="Subtitle 2"/>
          <p:cNvSpPr>
            <a:spLocks noGrp="1"/>
          </p:cNvSpPr>
          <p:nvPr>
            <p:ph type="subTitle" idx="1"/>
          </p:nvPr>
        </p:nvSpPr>
        <p:spPr/>
        <p:txBody>
          <a:bodyPr/>
          <a:lstStyle/>
          <a:p>
            <a:r>
              <a:rPr lang="en-US" dirty="0" smtClean="0"/>
              <a:t>In </a:t>
            </a:r>
            <a:r>
              <a:rPr lang="en-US" dirty="0" err="1" smtClean="0"/>
              <a:t>ceedling</a:t>
            </a:r>
            <a:endParaRPr lang="en-US" dirty="0"/>
          </a:p>
        </p:txBody>
      </p:sp>
    </p:spTree>
    <p:extLst>
      <p:ext uri="{BB962C8B-B14F-4D97-AF65-F5344CB8AC3E}">
        <p14:creationId xmlns:p14="http://schemas.microsoft.com/office/powerpoint/2010/main" val="1209591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253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What is Unit Testing?</a:t>
            </a:r>
          </a:p>
          <a:p>
            <a:r>
              <a:rPr lang="en-US" dirty="0" smtClean="0"/>
              <a:t>Benefits</a:t>
            </a:r>
          </a:p>
          <a:p>
            <a:r>
              <a:rPr lang="en-US" dirty="0" smtClean="0"/>
              <a:t>Tools</a:t>
            </a:r>
          </a:p>
          <a:p>
            <a:r>
              <a:rPr lang="en-US" dirty="0" smtClean="0"/>
              <a:t>Demonstration</a:t>
            </a:r>
          </a:p>
          <a:p>
            <a:r>
              <a:rPr lang="en-US" dirty="0" smtClean="0"/>
              <a:t>Questions?</a:t>
            </a:r>
          </a:p>
          <a:p>
            <a:r>
              <a:rPr lang="en-US" dirty="0" smtClean="0"/>
              <a:t>Resources</a:t>
            </a:r>
            <a:endParaRPr lang="en-US" dirty="0"/>
          </a:p>
        </p:txBody>
      </p:sp>
      <p:sp>
        <p:nvSpPr>
          <p:cNvPr id="4" name="Slide Number Placeholder 3"/>
          <p:cNvSpPr>
            <a:spLocks noGrp="1"/>
          </p:cNvSpPr>
          <p:nvPr>
            <p:ph type="sldNum" sz="quarter" idx="12"/>
          </p:nvPr>
        </p:nvSpPr>
        <p:spPr/>
        <p:txBody>
          <a:bodyPr/>
          <a:lstStyle/>
          <a:p>
            <a:fld id="{8F6DD79C-EF30-453C-894E-5D96A70B1039}" type="slidenum">
              <a:rPr lang="en-US" smtClean="0"/>
              <a:t>2</a:t>
            </a:fld>
            <a:endParaRPr lang="en-US"/>
          </a:p>
        </p:txBody>
      </p:sp>
    </p:spTree>
    <p:extLst>
      <p:ext uri="{BB962C8B-B14F-4D97-AF65-F5344CB8AC3E}">
        <p14:creationId xmlns:p14="http://schemas.microsoft.com/office/powerpoint/2010/main" val="662767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r>
              <a:rPr lang="en-US" dirty="0" smtClean="0"/>
              <a:t>Expectations</a:t>
            </a:r>
          </a:p>
        </p:txBody>
      </p:sp>
      <p:sp>
        <p:nvSpPr>
          <p:cNvPr id="4" name="Slide Number Placeholder 3"/>
          <p:cNvSpPr>
            <a:spLocks noGrp="1"/>
          </p:cNvSpPr>
          <p:nvPr>
            <p:ph type="sldNum" sz="quarter" idx="12"/>
          </p:nvPr>
        </p:nvSpPr>
        <p:spPr/>
        <p:txBody>
          <a:bodyPr/>
          <a:lstStyle/>
          <a:p>
            <a:fld id="{8F6DD79C-EF30-453C-894E-5D96A70B1039}" type="slidenum">
              <a:rPr lang="en-US" smtClean="0"/>
              <a:t>3</a:t>
            </a:fld>
            <a:endParaRPr lang="en-US"/>
          </a:p>
        </p:txBody>
      </p:sp>
      <p:pic>
        <p:nvPicPr>
          <p:cNvPr id="1026" name="Picture 2" descr="Test Driven Development for Embedded C[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756" y="1853248"/>
            <a:ext cx="6579227" cy="345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5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Unit Testing?</a:t>
            </a:r>
            <a:endParaRPr lang="en-US" dirty="0"/>
          </a:p>
        </p:txBody>
      </p:sp>
      <p:sp>
        <p:nvSpPr>
          <p:cNvPr id="3" name="Content Placeholder 2"/>
          <p:cNvSpPr>
            <a:spLocks noGrp="1"/>
          </p:cNvSpPr>
          <p:nvPr>
            <p:ph idx="1"/>
          </p:nvPr>
        </p:nvSpPr>
        <p:spPr/>
        <p:txBody>
          <a:bodyPr/>
          <a:lstStyle/>
          <a:p>
            <a:r>
              <a:rPr lang="en-US" dirty="0" smtClean="0"/>
              <a:t>Isolated test from whole</a:t>
            </a:r>
          </a:p>
          <a:p>
            <a:r>
              <a:rPr lang="en-US" dirty="0" smtClean="0"/>
              <a:t>Single unit</a:t>
            </a:r>
          </a:p>
          <a:p>
            <a:r>
              <a:rPr lang="en-US" dirty="0" smtClean="0"/>
              <a:t>Comparison</a:t>
            </a:r>
            <a:endParaRPr lang="en-US" dirty="0"/>
          </a:p>
        </p:txBody>
      </p:sp>
      <p:pic>
        <p:nvPicPr>
          <p:cNvPr id="1030" name="Picture 6" descr="What is Unit Testing? A Complete Gui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1532" y="2052918"/>
            <a:ext cx="6048375" cy="33568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F6DD79C-EF30-453C-894E-5D96A70B1039}" type="slidenum">
              <a:rPr lang="en-US" smtClean="0"/>
              <a:t>4</a:t>
            </a:fld>
            <a:endParaRPr lang="en-US"/>
          </a:p>
        </p:txBody>
      </p:sp>
    </p:spTree>
    <p:extLst>
      <p:ext uri="{BB962C8B-B14F-4D97-AF65-F5344CB8AC3E}">
        <p14:creationId xmlns:p14="http://schemas.microsoft.com/office/powerpoint/2010/main" val="22998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a:t>
            </a:r>
            <a:endParaRPr lang="en-US" dirty="0"/>
          </a:p>
        </p:txBody>
      </p:sp>
      <p:sp>
        <p:nvSpPr>
          <p:cNvPr id="3" name="Content Placeholder 2"/>
          <p:cNvSpPr>
            <a:spLocks noGrp="1"/>
          </p:cNvSpPr>
          <p:nvPr>
            <p:ph idx="1"/>
          </p:nvPr>
        </p:nvSpPr>
        <p:spPr>
          <a:xfrm>
            <a:off x="838200" y="1825625"/>
            <a:ext cx="5266267" cy="4351338"/>
          </a:xfrm>
        </p:spPr>
        <p:txBody>
          <a:bodyPr/>
          <a:lstStyle/>
          <a:p>
            <a:pPr marL="0" indent="0">
              <a:buNone/>
            </a:pPr>
            <a:r>
              <a:rPr lang="en-US" dirty="0" smtClean="0"/>
              <a:t>Positive</a:t>
            </a:r>
          </a:p>
          <a:p>
            <a:pPr>
              <a:buFont typeface="Adobe Kaiti Std R" panose="02020400000000000000" pitchFamily="18" charset="-128"/>
              <a:buChar char="+"/>
            </a:pPr>
            <a:r>
              <a:rPr lang="en-US" dirty="0" smtClean="0"/>
              <a:t>Proven tested</a:t>
            </a:r>
          </a:p>
          <a:p>
            <a:pPr>
              <a:buFont typeface="Adobe Kaiti Std R" panose="02020400000000000000" pitchFamily="18" charset="-128"/>
              <a:buChar char="+"/>
            </a:pPr>
            <a:r>
              <a:rPr lang="en-US" dirty="0" smtClean="0"/>
              <a:t>Workflow better thought through</a:t>
            </a:r>
          </a:p>
          <a:p>
            <a:pPr>
              <a:buFont typeface="Adobe Kaiti Std R" panose="02020400000000000000" pitchFamily="18" charset="-128"/>
              <a:buChar char="+"/>
            </a:pPr>
            <a:r>
              <a:rPr lang="en-US" dirty="0" smtClean="0"/>
              <a:t>Better maintainability</a:t>
            </a:r>
          </a:p>
          <a:p>
            <a:pPr>
              <a:buFont typeface="Adobe Kaiti Std R" panose="02020400000000000000" pitchFamily="18" charset="-128"/>
              <a:buChar char="+"/>
            </a:pPr>
            <a:r>
              <a:rPr lang="en-US" dirty="0" smtClean="0"/>
              <a:t>Better code structure</a:t>
            </a:r>
          </a:p>
          <a:p>
            <a:pPr>
              <a:buFont typeface="Adobe Kaiti Std R" panose="02020400000000000000" pitchFamily="18" charset="-128"/>
              <a:buChar char="+"/>
            </a:pPr>
            <a:r>
              <a:rPr lang="en-US" dirty="0" smtClean="0"/>
              <a:t>Documentation source</a:t>
            </a:r>
          </a:p>
          <a:p>
            <a:pPr>
              <a:buFont typeface="Adobe Kaiti Std R" panose="02020400000000000000" pitchFamily="18" charset="-128"/>
              <a:buChar char="+"/>
            </a:pPr>
            <a:r>
              <a:rPr lang="en-US" dirty="0" smtClean="0"/>
              <a:t>Easy handover</a:t>
            </a:r>
          </a:p>
          <a:p>
            <a:pPr>
              <a:buFont typeface="Adobe Kaiti Std R" panose="02020400000000000000" pitchFamily="18" charset="-128"/>
              <a:buChar char="+"/>
            </a:pPr>
            <a:r>
              <a:rPr lang="en-US" dirty="0" smtClean="0"/>
              <a:t>Less bugs</a:t>
            </a:r>
          </a:p>
        </p:txBody>
      </p:sp>
      <p:sp>
        <p:nvSpPr>
          <p:cNvPr id="5" name="Slide Number Placeholder 4"/>
          <p:cNvSpPr>
            <a:spLocks noGrp="1"/>
          </p:cNvSpPr>
          <p:nvPr>
            <p:ph type="sldNum" sz="quarter" idx="12"/>
          </p:nvPr>
        </p:nvSpPr>
        <p:spPr/>
        <p:txBody>
          <a:bodyPr/>
          <a:lstStyle/>
          <a:p>
            <a:fld id="{8F6DD79C-EF30-453C-894E-5D96A70B1039}" type="slidenum">
              <a:rPr lang="en-US" smtClean="0"/>
              <a:t>5</a:t>
            </a:fld>
            <a:endParaRPr lang="en-US"/>
          </a:p>
        </p:txBody>
      </p:sp>
      <p:sp>
        <p:nvSpPr>
          <p:cNvPr id="6" name="Content Placeholder 2"/>
          <p:cNvSpPr txBox="1">
            <a:spLocks/>
          </p:cNvSpPr>
          <p:nvPr/>
        </p:nvSpPr>
        <p:spPr>
          <a:xfrm>
            <a:off x="5505372" y="1825625"/>
            <a:ext cx="5266267" cy="43513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Clr>
                <a:srgbClr val="FF0000"/>
              </a:buClr>
              <a:buNone/>
            </a:pPr>
            <a:r>
              <a:rPr lang="en-US" dirty="0" smtClean="0"/>
              <a:t>Negative</a:t>
            </a:r>
          </a:p>
          <a:p>
            <a:pPr>
              <a:buClr>
                <a:srgbClr val="FF0000"/>
              </a:buClr>
              <a:buFont typeface="Century Gothic" panose="020B0502020202020204" pitchFamily="34" charset="0"/>
              <a:buChar char="−"/>
            </a:pPr>
            <a:r>
              <a:rPr lang="en-US" dirty="0" smtClean="0"/>
              <a:t>Test </a:t>
            </a:r>
            <a:r>
              <a:rPr lang="en-US" dirty="0"/>
              <a:t>framework learning curve</a:t>
            </a:r>
          </a:p>
          <a:p>
            <a:pPr>
              <a:buClr>
                <a:srgbClr val="FF0000"/>
              </a:buClr>
              <a:buFont typeface="Century Gothic" panose="020B0502020202020204" pitchFamily="34" charset="0"/>
              <a:buChar char="−"/>
            </a:pPr>
            <a:r>
              <a:rPr lang="en-US" dirty="0"/>
              <a:t>Mindset learning curve</a:t>
            </a:r>
          </a:p>
          <a:p>
            <a:pPr>
              <a:buClr>
                <a:srgbClr val="FF0000"/>
              </a:buClr>
              <a:buFont typeface="Century Gothic" panose="020B0502020202020204" pitchFamily="34" charset="0"/>
              <a:buChar char="−"/>
            </a:pPr>
            <a:r>
              <a:rPr lang="en-US" dirty="0"/>
              <a:t>Not all tests are created equal</a:t>
            </a:r>
          </a:p>
          <a:p>
            <a:endParaRPr lang="en-US" dirty="0" smtClean="0"/>
          </a:p>
        </p:txBody>
      </p:sp>
    </p:spTree>
    <p:extLst>
      <p:ext uri="{BB962C8B-B14F-4D97-AF65-F5344CB8AC3E}">
        <p14:creationId xmlns:p14="http://schemas.microsoft.com/office/powerpoint/2010/main" val="169550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err="1" smtClean="0"/>
              <a:t>Ceedling</a:t>
            </a:r>
            <a:endParaRPr lang="en-US" dirty="0" smtClean="0"/>
          </a:p>
          <a:p>
            <a:pPr lvl="1"/>
            <a:r>
              <a:rPr lang="en-US" dirty="0" smtClean="0"/>
              <a:t>GCC</a:t>
            </a:r>
          </a:p>
          <a:p>
            <a:pPr lvl="1"/>
            <a:r>
              <a:rPr lang="en-US" dirty="0" smtClean="0"/>
              <a:t>GCOV</a:t>
            </a:r>
          </a:p>
          <a:p>
            <a:pPr lvl="1"/>
            <a:r>
              <a:rPr lang="en-US" dirty="0" smtClean="0"/>
              <a:t>GCOVR</a:t>
            </a:r>
          </a:p>
          <a:p>
            <a:r>
              <a:rPr lang="en-US" dirty="0" smtClean="0"/>
              <a:t>Install </a:t>
            </a:r>
            <a:r>
              <a:rPr lang="en-US" dirty="0" err="1" smtClean="0"/>
              <a:t>ceedling</a:t>
            </a:r>
            <a:endParaRPr lang="en-US" dirty="0"/>
          </a:p>
          <a:p>
            <a:r>
              <a:rPr lang="en-US" dirty="0" smtClean="0"/>
              <a:t>Embed in repository</a:t>
            </a:r>
          </a:p>
          <a:p>
            <a:r>
              <a:rPr lang="en-US" dirty="0" smtClean="0"/>
              <a:t>Start unit testing</a:t>
            </a:r>
          </a:p>
          <a:p>
            <a:r>
              <a:rPr lang="en-US" dirty="0" smtClean="0"/>
              <a:t>Run tests</a:t>
            </a:r>
          </a:p>
          <a:p>
            <a:r>
              <a:rPr lang="en-US" dirty="0" smtClean="0"/>
              <a:t>Verify results</a:t>
            </a:r>
          </a:p>
        </p:txBody>
      </p:sp>
      <p:sp>
        <p:nvSpPr>
          <p:cNvPr id="4" name="Slide Number Placeholder 3"/>
          <p:cNvSpPr>
            <a:spLocks noGrp="1"/>
          </p:cNvSpPr>
          <p:nvPr>
            <p:ph type="sldNum" sz="quarter" idx="12"/>
          </p:nvPr>
        </p:nvSpPr>
        <p:spPr/>
        <p:txBody>
          <a:bodyPr/>
          <a:lstStyle/>
          <a:p>
            <a:fld id="{8F6DD79C-EF30-453C-894E-5D96A70B1039}" type="slidenum">
              <a:rPr lang="en-US" smtClean="0"/>
              <a:t>6</a:t>
            </a:fld>
            <a:endParaRPr lang="en-US"/>
          </a:p>
        </p:txBody>
      </p:sp>
    </p:spTree>
    <p:extLst>
      <p:ext uri="{BB962C8B-B14F-4D97-AF65-F5344CB8AC3E}">
        <p14:creationId xmlns:p14="http://schemas.microsoft.com/office/powerpoint/2010/main" val="40773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Test repository (</a:t>
            </a:r>
            <a:r>
              <a:rPr lang="en-US" dirty="0" err="1" smtClean="0"/>
              <a:t>esp</a:t>
            </a:r>
            <a:r>
              <a:rPr lang="en-US" dirty="0" smtClean="0"/>
              <a:t> project)</a:t>
            </a:r>
          </a:p>
          <a:p>
            <a:r>
              <a:rPr lang="en-US" dirty="0" smtClean="0"/>
              <a:t>Brief introduction to structure</a:t>
            </a:r>
          </a:p>
          <a:p>
            <a:r>
              <a:rPr lang="en-US" dirty="0" smtClean="0"/>
              <a:t>Test code</a:t>
            </a:r>
          </a:p>
          <a:p>
            <a:r>
              <a:rPr lang="en-US" dirty="0" smtClean="0"/>
              <a:t>Test output and code coverage</a:t>
            </a:r>
          </a:p>
          <a:p>
            <a:endParaRPr lang="en-US" dirty="0"/>
          </a:p>
        </p:txBody>
      </p:sp>
      <p:sp>
        <p:nvSpPr>
          <p:cNvPr id="4" name="Slide Number Placeholder 3"/>
          <p:cNvSpPr>
            <a:spLocks noGrp="1"/>
          </p:cNvSpPr>
          <p:nvPr>
            <p:ph type="sldNum" sz="quarter" idx="12"/>
          </p:nvPr>
        </p:nvSpPr>
        <p:spPr/>
        <p:txBody>
          <a:bodyPr/>
          <a:lstStyle/>
          <a:p>
            <a:fld id="{8F6DD79C-EF30-453C-894E-5D96A70B1039}" type="slidenum">
              <a:rPr lang="en-US" smtClean="0"/>
              <a:t>7</a:t>
            </a:fld>
            <a:endParaRPr lang="en-US"/>
          </a:p>
        </p:txBody>
      </p:sp>
    </p:spTree>
    <p:extLst>
      <p:ext uri="{BB962C8B-B14F-4D97-AF65-F5344CB8AC3E}">
        <p14:creationId xmlns:p14="http://schemas.microsoft.com/office/powerpoint/2010/main" val="4214968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F6DD79C-EF30-453C-894E-5D96A70B1039}" type="slidenum">
              <a:rPr lang="en-US" smtClean="0"/>
              <a:t>8</a:t>
            </a:fld>
            <a:endParaRPr lang="en-US"/>
          </a:p>
        </p:txBody>
      </p:sp>
    </p:spTree>
    <p:extLst>
      <p:ext uri="{BB962C8B-B14F-4D97-AF65-F5344CB8AC3E}">
        <p14:creationId xmlns:p14="http://schemas.microsoft.com/office/powerpoint/2010/main" val="385179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Resources</a:t>
            </a:r>
            <a:endParaRPr lang="en-US" dirty="0"/>
          </a:p>
        </p:txBody>
      </p:sp>
      <p:sp>
        <p:nvSpPr>
          <p:cNvPr id="3" name="Content Placeholder 2"/>
          <p:cNvSpPr>
            <a:spLocks noGrp="1"/>
          </p:cNvSpPr>
          <p:nvPr>
            <p:ph idx="1"/>
          </p:nvPr>
        </p:nvSpPr>
        <p:spPr/>
        <p:txBody>
          <a:bodyPr/>
          <a:lstStyle/>
          <a:p>
            <a:r>
              <a:rPr lang="en-US" dirty="0" smtClean="0"/>
              <a:t>Book:</a:t>
            </a:r>
          </a:p>
          <a:p>
            <a:pPr marL="0" indent="0">
              <a:buNone/>
            </a:pPr>
            <a:r>
              <a:rPr lang="en-US" dirty="0" smtClean="0"/>
              <a:t>Test-Driven Development for Embedded C by James W. </a:t>
            </a:r>
            <a:r>
              <a:rPr lang="en-US" dirty="0" err="1" smtClean="0"/>
              <a:t>Grenning</a:t>
            </a:r>
            <a:endParaRPr lang="en-US" dirty="0" smtClean="0"/>
          </a:p>
          <a:p>
            <a:r>
              <a:rPr lang="en-US" dirty="0" err="1" smtClean="0"/>
              <a:t>Github</a:t>
            </a:r>
            <a:r>
              <a:rPr lang="en-US" dirty="0" smtClean="0"/>
              <a:t> Repository:</a:t>
            </a:r>
          </a:p>
          <a:p>
            <a:pPr marL="0" indent="0">
              <a:buNone/>
            </a:pPr>
            <a:r>
              <a:rPr lang="en-US" dirty="0">
                <a:hlinkClick r:id="rId2"/>
              </a:rPr>
              <a:t>https://</a:t>
            </a:r>
            <a:r>
              <a:rPr lang="en-US" dirty="0" smtClean="0">
                <a:hlinkClick r:id="rId2"/>
              </a:rPr>
              <a:t>github.com/SoftwareShenzheneer/UnitTestDemo.git</a:t>
            </a:r>
            <a:endParaRPr lang="en-US" dirty="0" smtClean="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F6DD79C-EF30-453C-894E-5D96A70B1039}" type="slidenum">
              <a:rPr lang="en-US" smtClean="0"/>
              <a:t>9</a:t>
            </a:fld>
            <a:endParaRPr lang="en-US"/>
          </a:p>
        </p:txBody>
      </p:sp>
    </p:spTree>
    <p:extLst>
      <p:ext uri="{BB962C8B-B14F-4D97-AF65-F5344CB8AC3E}">
        <p14:creationId xmlns:p14="http://schemas.microsoft.com/office/powerpoint/2010/main" val="2353583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550</Words>
  <Application>Microsoft Office PowerPoint</Application>
  <PresentationFormat>Widescreen</PresentationFormat>
  <Paragraphs>86</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Adobe Kaiti Std R</vt:lpstr>
      <vt:lpstr>Arial</vt:lpstr>
      <vt:lpstr>Calibri</vt:lpstr>
      <vt:lpstr>Century Gothic</vt:lpstr>
      <vt:lpstr>Wingdings 3</vt:lpstr>
      <vt:lpstr>Ion</vt:lpstr>
      <vt:lpstr>Unit testing</vt:lpstr>
      <vt:lpstr>Table of contents</vt:lpstr>
      <vt:lpstr>Introduction</vt:lpstr>
      <vt:lpstr>What is Unit Testing?</vt:lpstr>
      <vt:lpstr>Benefits</vt:lpstr>
      <vt:lpstr>Tools</vt:lpstr>
      <vt:lpstr>Demonstration</vt:lpstr>
      <vt:lpstr>Questions?</vt:lpstr>
      <vt:lpstr>Resources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Fujikon</dc:creator>
  <cp:lastModifiedBy>Fujikon</cp:lastModifiedBy>
  <cp:revision>16</cp:revision>
  <dcterms:created xsi:type="dcterms:W3CDTF">2025-07-04T01:57:38Z</dcterms:created>
  <dcterms:modified xsi:type="dcterms:W3CDTF">2025-07-08T08:19:16Z</dcterms:modified>
</cp:coreProperties>
</file>