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4"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6A8A763B-57DD-45AF-9173-616A65A5B0F6}">
          <p14:sldIdLst>
            <p14:sldId id="256"/>
            <p14:sldId id="274"/>
            <p14:sldId id="257"/>
            <p14:sldId id="258"/>
            <p14:sldId id="259"/>
            <p14:sldId id="260"/>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rabParihar" initials="P" lastIdx="1" clrIdx="0">
    <p:extLst>
      <p:ext uri="{19B8F6BF-5375-455C-9EA6-DF929625EA0E}">
        <p15:presenceInfo xmlns:p15="http://schemas.microsoft.com/office/powerpoint/2012/main" userId="PurabParih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64" autoAdjust="0"/>
    <p:restoredTop sz="94618" autoAdjust="0"/>
  </p:normalViewPr>
  <p:slideViewPr>
    <p:cSldViewPr>
      <p:cViewPr varScale="1">
        <p:scale>
          <a:sx n="74" d="100"/>
          <a:sy n="74" d="100"/>
        </p:scale>
        <p:origin x="1338" y="6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12T11:20:52.459"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C97521B0-FF5F-40D6-AF23-9185FE2EA89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55331" name="Rectangle 3">
            <a:extLst>
              <a:ext uri="{FF2B5EF4-FFF2-40B4-BE49-F238E27FC236}">
                <a16:creationId xmlns:a16="http://schemas.microsoft.com/office/drawing/2014/main" id="{F28CE5EC-4541-47A0-ACC3-1FDA126A287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55332" name="Rectangle 4">
            <a:extLst>
              <a:ext uri="{FF2B5EF4-FFF2-40B4-BE49-F238E27FC236}">
                <a16:creationId xmlns:a16="http://schemas.microsoft.com/office/drawing/2014/main" id="{F279462F-E559-406F-BE03-9287200C44A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5333" name="Rectangle 5">
            <a:extLst>
              <a:ext uri="{FF2B5EF4-FFF2-40B4-BE49-F238E27FC236}">
                <a16:creationId xmlns:a16="http://schemas.microsoft.com/office/drawing/2014/main" id="{716D9AFB-D19A-40EC-95AA-7BD08EAF599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55334" name="Rectangle 6">
            <a:extLst>
              <a:ext uri="{FF2B5EF4-FFF2-40B4-BE49-F238E27FC236}">
                <a16:creationId xmlns:a16="http://schemas.microsoft.com/office/drawing/2014/main" id="{F08B9E64-7E15-4426-AED2-F898D4AFEBD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55335" name="Rectangle 7">
            <a:extLst>
              <a:ext uri="{FF2B5EF4-FFF2-40B4-BE49-F238E27FC236}">
                <a16:creationId xmlns:a16="http://schemas.microsoft.com/office/drawing/2014/main" id="{0D8E12B8-FC98-4CC7-B120-2828F02163C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15F5D78-CF76-4D21-BAD2-9B3E6FEF0F9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AC6CE6-F079-4354-9E92-A883CC03BCB4}"/>
              </a:ext>
            </a:extLst>
          </p:cNvPr>
          <p:cNvSpPr>
            <a:spLocks noGrp="1" noChangeArrowheads="1"/>
          </p:cNvSpPr>
          <p:nvPr>
            <p:ph type="sldNum" sz="quarter" idx="5"/>
          </p:nvPr>
        </p:nvSpPr>
        <p:spPr>
          <a:ln/>
        </p:spPr>
        <p:txBody>
          <a:bodyPr/>
          <a:lstStyle/>
          <a:p>
            <a:fld id="{C9477F84-223F-4A1A-A2DB-31E6F170B058}" type="slidenum">
              <a:rPr lang="en-US" altLang="en-US"/>
              <a:pPr/>
              <a:t>1</a:t>
            </a:fld>
            <a:endParaRPr lang="en-US" altLang="en-US"/>
          </a:p>
        </p:txBody>
      </p:sp>
      <p:sp>
        <p:nvSpPr>
          <p:cNvPr id="356354" name="Rectangle 2">
            <a:extLst>
              <a:ext uri="{FF2B5EF4-FFF2-40B4-BE49-F238E27FC236}">
                <a16:creationId xmlns:a16="http://schemas.microsoft.com/office/drawing/2014/main" id="{52198C06-D031-4E7A-AD1F-1F3324740872}"/>
              </a:ext>
            </a:extLst>
          </p:cNvPr>
          <p:cNvSpPr>
            <a:spLocks noGrp="1" noRot="1" noChangeAspect="1" noChangeArrowheads="1" noTextEdit="1"/>
          </p:cNvSpPr>
          <p:nvPr>
            <p:ph type="sldImg"/>
          </p:nvPr>
        </p:nvSpPr>
        <p:spPr>
          <a:ln/>
        </p:spPr>
      </p:sp>
      <p:sp>
        <p:nvSpPr>
          <p:cNvPr id="356355" name="Rectangle 3">
            <a:extLst>
              <a:ext uri="{FF2B5EF4-FFF2-40B4-BE49-F238E27FC236}">
                <a16:creationId xmlns:a16="http://schemas.microsoft.com/office/drawing/2014/main" id="{09C2EFD2-1AF6-4675-8E42-6C8A8276E6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443EF2-C0D1-4FED-8AB0-96443D9A0B1D}"/>
              </a:ext>
            </a:extLst>
          </p:cNvPr>
          <p:cNvSpPr>
            <a:spLocks noGrp="1" noChangeArrowheads="1"/>
          </p:cNvSpPr>
          <p:nvPr>
            <p:ph type="sldNum" sz="quarter" idx="5"/>
          </p:nvPr>
        </p:nvSpPr>
        <p:spPr>
          <a:ln/>
        </p:spPr>
        <p:txBody>
          <a:bodyPr/>
          <a:lstStyle/>
          <a:p>
            <a:fld id="{B559BD1D-CFBB-4081-8CA0-6410C8C36F83}" type="slidenum">
              <a:rPr lang="en-US" altLang="en-US"/>
              <a:pPr/>
              <a:t>2</a:t>
            </a:fld>
            <a:endParaRPr lang="en-US" altLang="en-US"/>
          </a:p>
        </p:txBody>
      </p:sp>
      <p:sp>
        <p:nvSpPr>
          <p:cNvPr id="357378" name="Rectangle 2">
            <a:extLst>
              <a:ext uri="{FF2B5EF4-FFF2-40B4-BE49-F238E27FC236}">
                <a16:creationId xmlns:a16="http://schemas.microsoft.com/office/drawing/2014/main" id="{2925B0CD-8AB5-4F68-81AE-1E2B3190E5F9}"/>
              </a:ext>
            </a:extLst>
          </p:cNvPr>
          <p:cNvSpPr>
            <a:spLocks noGrp="1" noRot="1" noChangeAspect="1" noChangeArrowheads="1" noTextEdit="1"/>
          </p:cNvSpPr>
          <p:nvPr>
            <p:ph type="sldImg"/>
          </p:nvPr>
        </p:nvSpPr>
        <p:spPr>
          <a:ln/>
        </p:spPr>
      </p:sp>
      <p:sp>
        <p:nvSpPr>
          <p:cNvPr id="357379" name="Rectangle 3">
            <a:extLst>
              <a:ext uri="{FF2B5EF4-FFF2-40B4-BE49-F238E27FC236}">
                <a16:creationId xmlns:a16="http://schemas.microsoft.com/office/drawing/2014/main" id="{F2CE70F3-77AA-4225-AE9D-A8BDA7A3EC3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1783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443EF2-C0D1-4FED-8AB0-96443D9A0B1D}"/>
              </a:ext>
            </a:extLst>
          </p:cNvPr>
          <p:cNvSpPr>
            <a:spLocks noGrp="1" noChangeArrowheads="1"/>
          </p:cNvSpPr>
          <p:nvPr>
            <p:ph type="sldNum" sz="quarter" idx="5"/>
          </p:nvPr>
        </p:nvSpPr>
        <p:spPr>
          <a:ln/>
        </p:spPr>
        <p:txBody>
          <a:bodyPr/>
          <a:lstStyle/>
          <a:p>
            <a:fld id="{B559BD1D-CFBB-4081-8CA0-6410C8C36F83}" type="slidenum">
              <a:rPr lang="en-US" altLang="en-US"/>
              <a:pPr/>
              <a:t>3</a:t>
            </a:fld>
            <a:endParaRPr lang="en-US" altLang="en-US"/>
          </a:p>
        </p:txBody>
      </p:sp>
      <p:sp>
        <p:nvSpPr>
          <p:cNvPr id="357378" name="Rectangle 2">
            <a:extLst>
              <a:ext uri="{FF2B5EF4-FFF2-40B4-BE49-F238E27FC236}">
                <a16:creationId xmlns:a16="http://schemas.microsoft.com/office/drawing/2014/main" id="{2925B0CD-8AB5-4F68-81AE-1E2B3190E5F9}"/>
              </a:ext>
            </a:extLst>
          </p:cNvPr>
          <p:cNvSpPr>
            <a:spLocks noGrp="1" noRot="1" noChangeAspect="1" noChangeArrowheads="1" noTextEdit="1"/>
          </p:cNvSpPr>
          <p:nvPr>
            <p:ph type="sldImg"/>
          </p:nvPr>
        </p:nvSpPr>
        <p:spPr>
          <a:ln/>
        </p:spPr>
      </p:sp>
      <p:sp>
        <p:nvSpPr>
          <p:cNvPr id="357379" name="Rectangle 3">
            <a:extLst>
              <a:ext uri="{FF2B5EF4-FFF2-40B4-BE49-F238E27FC236}">
                <a16:creationId xmlns:a16="http://schemas.microsoft.com/office/drawing/2014/main" id="{F2CE70F3-77AA-4225-AE9D-A8BDA7A3EC3F}"/>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30464D0-BEFF-4F46-9D19-E94221FD7919}"/>
              </a:ext>
            </a:extLst>
          </p:cNvPr>
          <p:cNvSpPr>
            <a:spLocks noGrp="1" noChangeArrowheads="1"/>
          </p:cNvSpPr>
          <p:nvPr>
            <p:ph type="ctrTitle"/>
          </p:nvPr>
        </p:nvSpPr>
        <p:spPr>
          <a:xfrm>
            <a:off x="2195513" y="1844675"/>
            <a:ext cx="6048375" cy="750888"/>
          </a:xfrm>
        </p:spPr>
        <p:txBody>
          <a:bodyPr/>
          <a:lstStyle>
            <a:lvl1pPr>
              <a:defRPr sz="2800" b="1"/>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9087B0B5-FAB2-4DCB-9914-F48BFBA99378}"/>
              </a:ext>
            </a:extLst>
          </p:cNvPr>
          <p:cNvSpPr>
            <a:spLocks noGrp="1" noChangeArrowheads="1"/>
          </p:cNvSpPr>
          <p:nvPr>
            <p:ph type="subTitle" idx="1"/>
          </p:nvPr>
        </p:nvSpPr>
        <p:spPr>
          <a:xfrm>
            <a:off x="2195513" y="2565400"/>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buFontTx/>
              <a:buNone/>
              <a:defRPr sz="2400" b="1"/>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9A5D-2791-4D7F-80EC-959570052D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464EC3-FD1F-4BF7-AE4D-89ADBDAEC3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2079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206CD7-D707-4F3D-A274-D7BA54DF779A}"/>
              </a:ext>
            </a:extLst>
          </p:cNvPr>
          <p:cNvSpPr>
            <a:spLocks noGrp="1"/>
          </p:cNvSpPr>
          <p:nvPr>
            <p:ph type="title" orient="vert"/>
          </p:nvPr>
        </p:nvSpPr>
        <p:spPr>
          <a:xfrm>
            <a:off x="7065963" y="620713"/>
            <a:ext cx="2078037" cy="583088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ACFC16-369D-4239-8555-F728E7CD865E}"/>
              </a:ext>
            </a:extLst>
          </p:cNvPr>
          <p:cNvSpPr>
            <a:spLocks noGrp="1"/>
          </p:cNvSpPr>
          <p:nvPr>
            <p:ph type="body" orient="vert" idx="1"/>
          </p:nvPr>
        </p:nvSpPr>
        <p:spPr>
          <a:xfrm>
            <a:off x="827088" y="620713"/>
            <a:ext cx="6086475" cy="58308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02423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8331-07D8-4314-BEA4-0B19646EAB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ED785-FCE3-41DB-BE74-27BDC51E3C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6845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7437-3571-46B3-8551-3766B161EEC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7AF5FC-1E44-4C8C-AD57-16221841F81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924017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7051-0013-4A46-B019-43A172F501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B5F1C0-2B45-4F33-9A88-06E1B2C68A86}"/>
              </a:ext>
            </a:extLst>
          </p:cNvPr>
          <p:cNvSpPr>
            <a:spLocks noGrp="1"/>
          </p:cNvSpPr>
          <p:nvPr>
            <p:ph sz="half" idx="1"/>
          </p:nvPr>
        </p:nvSpPr>
        <p:spPr>
          <a:xfrm>
            <a:off x="827088" y="1557338"/>
            <a:ext cx="3667125" cy="4894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2F6023-C0D0-4772-B01A-3731080CAF92}"/>
              </a:ext>
            </a:extLst>
          </p:cNvPr>
          <p:cNvSpPr>
            <a:spLocks noGrp="1"/>
          </p:cNvSpPr>
          <p:nvPr>
            <p:ph sz="half" idx="2"/>
          </p:nvPr>
        </p:nvSpPr>
        <p:spPr>
          <a:xfrm>
            <a:off x="4646613" y="1557338"/>
            <a:ext cx="3668712" cy="4894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2768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0866-DDDA-488B-B105-C98967A10CC3}"/>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CB20B-D9AD-456F-AAC5-2736D06C9A4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D1531-0C96-49E1-A97F-1882E508BFAD}"/>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EE01A-AD2D-46EA-85F8-8F0504610DB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DC50F9-33FA-4A96-8115-249D69FD34C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9655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F807-0351-4723-A32B-EBD17D61237B}"/>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4979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55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49C2-2D8D-4714-A339-3EED2FE13AE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ECFD7B-C0E7-477D-900B-198AB247646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55255B-EC3F-4B8D-A8A9-67483E412AE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2868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1B56-AA78-4171-818B-30BC625A188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4A179D-2400-4C24-B0FF-303B04A34F7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4F2EA2E2-D32D-4A25-A5C7-306E1E9C95F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7602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60E701A-8FDB-46B5-BAAC-16E4A80DA528}"/>
              </a:ext>
            </a:extLst>
          </p:cNvPr>
          <p:cNvSpPr>
            <a:spLocks noGrp="1" noChangeArrowheads="1"/>
          </p:cNvSpPr>
          <p:nvPr>
            <p:ph type="title"/>
          </p:nvPr>
        </p:nvSpPr>
        <p:spPr bwMode="auto">
          <a:xfrm>
            <a:off x="1511300" y="620713"/>
            <a:ext cx="76327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5F4EDC12-468D-46D0-9E67-94343A7AE7CF}"/>
              </a:ext>
            </a:extLst>
          </p:cNvPr>
          <p:cNvSpPr>
            <a:spLocks noGrp="1" noChangeArrowheads="1"/>
          </p:cNvSpPr>
          <p:nvPr>
            <p:ph type="body" idx="1"/>
          </p:nvPr>
        </p:nvSpPr>
        <p:spPr bwMode="auto">
          <a:xfrm>
            <a:off x="827088" y="1557338"/>
            <a:ext cx="7488237"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nderthewire.tech/" TargetMode="External"/><Relationship Id="rId7" Type="http://schemas.openxmlformats.org/officeDocument/2006/relationships/hyperlink" Target="https://www.vulnhub.com/" TargetMode="External"/><Relationship Id="rId2" Type="http://schemas.openxmlformats.org/officeDocument/2006/relationships/hyperlink" Target="https://overthewire.org/wargames/" TargetMode="External"/><Relationship Id="rId1" Type="http://schemas.openxmlformats.org/officeDocument/2006/relationships/slideLayout" Target="../slideLayouts/slideLayout2.xml"/><Relationship Id="rId6" Type="http://schemas.openxmlformats.org/officeDocument/2006/relationships/hyperlink" Target="https://www.hackthissite.org/" TargetMode="External"/><Relationship Id="rId5" Type="http://schemas.openxmlformats.org/officeDocument/2006/relationships/hyperlink" Target="https://www.hackthebox.eu/" TargetMode="External"/><Relationship Id="rId4" Type="http://schemas.openxmlformats.org/officeDocument/2006/relationships/hyperlink" Target="https://tryhackm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Gallopsled/pwntools" TargetMode="External"/><Relationship Id="rId2" Type="http://schemas.openxmlformats.org/officeDocument/2006/relationships/hyperlink" Target="https://github.com/InteliSecureLabs/Linux_Exploit_Suggest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djadmin/awesome-bug-bounty" TargetMode="External"/><Relationship Id="rId3" Type="http://schemas.openxmlformats.org/officeDocument/2006/relationships/hyperlink" Target="https://github.com/snoopysecurity/awesome-burp-extensions/blob/master/README.md" TargetMode="External"/><Relationship Id="rId7" Type="http://schemas.openxmlformats.org/officeDocument/2006/relationships/hyperlink" Target="https://github.com/Hack-with-Github/Awesome-Hacking" TargetMode="External"/><Relationship Id="rId12" Type="http://schemas.openxmlformats.org/officeDocument/2006/relationships/hyperlink" Target="https://github.com/enaqx/awesome-pentest" TargetMode="External"/><Relationship Id="rId2" Type="http://schemas.openxmlformats.org/officeDocument/2006/relationships/hyperlink" Target="https://github.com/nahamsec/Resources-for-Beginner-Bug-Bounty-Hunters" TargetMode="External"/><Relationship Id="rId1" Type="http://schemas.openxmlformats.org/officeDocument/2006/relationships/slideLayout" Target="../slideLayouts/slideLayout2.xml"/><Relationship Id="rId6" Type="http://schemas.openxmlformats.org/officeDocument/2006/relationships/hyperlink" Target="https://github.com/jdonsec/AllThingsAndroid" TargetMode="External"/><Relationship Id="rId11" Type="http://schemas.openxmlformats.org/officeDocument/2006/relationships/hyperlink" Target="https://github.com/vitalysim/Awesome-Hacking-Resources" TargetMode="External"/><Relationship Id="rId5" Type="http://schemas.openxmlformats.org/officeDocument/2006/relationships/hyperlink" Target="https://github.com/payloadbox/xss-payload-list" TargetMode="External"/><Relationship Id="rId10" Type="http://schemas.openxmlformats.org/officeDocument/2006/relationships/hyperlink" Target="https://github.com/infoslack/awesome-web-hacking" TargetMode="External"/><Relationship Id="rId4" Type="http://schemas.openxmlformats.org/officeDocument/2006/relationships/hyperlink" Target="https://azeria-labs.com/assembly-basics-cheatsheet/" TargetMode="External"/><Relationship Id="rId9" Type="http://schemas.openxmlformats.org/officeDocument/2006/relationships/hyperlink" Target="https://github.com/wtsxDev/Penetration-Testing"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059FCB2-13BF-4C4A-B120-D8DC873AD64E}"/>
              </a:ext>
            </a:extLst>
          </p:cNvPr>
          <p:cNvSpPr>
            <a:spLocks noGrp="1" noChangeArrowheads="1"/>
          </p:cNvSpPr>
          <p:nvPr>
            <p:ph type="ctrTitle"/>
          </p:nvPr>
        </p:nvSpPr>
        <p:spPr>
          <a:xfrm>
            <a:off x="-22147" y="2492896"/>
            <a:ext cx="4175125" cy="504825"/>
          </a:xfrm>
          <a:noFill/>
        </p:spPr>
        <p:txBody>
          <a:bodyPr/>
          <a:lstStyle/>
          <a:p>
            <a:r>
              <a:rPr lang="en-IN" altLang="en-US" dirty="0">
                <a:latin typeface="Tahoma" panose="020B0604030504040204" pitchFamily="34" charset="0"/>
              </a:rPr>
              <a:t>Offensive Security</a:t>
            </a:r>
            <a:endParaRPr lang="uk-UA" altLang="en-US" dirty="0">
              <a:latin typeface="Tahoma" panose="020B0604030504040204" pitchFamily="34" charset="0"/>
            </a:endParaRPr>
          </a:p>
        </p:txBody>
      </p:sp>
      <p:sp>
        <p:nvSpPr>
          <p:cNvPr id="34819" name="Rectangle 3">
            <a:extLst>
              <a:ext uri="{FF2B5EF4-FFF2-40B4-BE49-F238E27FC236}">
                <a16:creationId xmlns:a16="http://schemas.microsoft.com/office/drawing/2014/main" id="{57CC44F6-465B-40EC-A3C6-9C346D8724D6}"/>
              </a:ext>
            </a:extLst>
          </p:cNvPr>
          <p:cNvSpPr>
            <a:spLocks noGrp="1" noChangeArrowheads="1"/>
          </p:cNvSpPr>
          <p:nvPr>
            <p:ph type="subTitle" idx="1"/>
          </p:nvPr>
        </p:nvSpPr>
        <p:spPr>
          <a:xfrm>
            <a:off x="1547664" y="2997721"/>
            <a:ext cx="3852863" cy="274637"/>
          </a:xfrm>
        </p:spPr>
        <p:txBody>
          <a:bodyPr/>
          <a:lstStyle/>
          <a:p>
            <a:pPr>
              <a:lnSpc>
                <a:spcPct val="90000"/>
              </a:lnSpc>
            </a:pPr>
            <a:r>
              <a:rPr lang="en-IN" altLang="en-US" sz="1800" dirty="0"/>
              <a:t>By Software User</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1000"/>
                                        <p:tgtEl>
                                          <p:spTgt spid="34818"/>
                                        </p:tgtEl>
                                      </p:cBhvr>
                                    </p:animEffect>
                                    <p:anim calcmode="lin" valueType="num">
                                      <p:cBhvr>
                                        <p:cTn id="8" dur="1000" fill="hold"/>
                                        <p:tgtEl>
                                          <p:spTgt spid="34818"/>
                                        </p:tgtEl>
                                        <p:attrNameLst>
                                          <p:attrName>ppt_x</p:attrName>
                                        </p:attrNameLst>
                                      </p:cBhvr>
                                      <p:tavLst>
                                        <p:tav tm="0">
                                          <p:val>
                                            <p:strVal val="#ppt_x"/>
                                          </p:val>
                                        </p:tav>
                                        <p:tav tm="100000">
                                          <p:val>
                                            <p:strVal val="#ppt_x"/>
                                          </p:val>
                                        </p:tav>
                                      </p:tavLst>
                                    </p:anim>
                                    <p:anim calcmode="lin" valueType="num">
                                      <p:cBhvr>
                                        <p:cTn id="9" dur="1000" fill="hold"/>
                                        <p:tgtEl>
                                          <p:spTgt spid="348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819">
                                            <p:txEl>
                                              <p:pRg st="0" end="0"/>
                                            </p:txEl>
                                          </p:spTgt>
                                        </p:tgtEl>
                                        <p:attrNameLst>
                                          <p:attrName>style.visibility</p:attrName>
                                        </p:attrNameLst>
                                      </p:cBhvr>
                                      <p:to>
                                        <p:strVal val="visible"/>
                                      </p:to>
                                    </p:set>
                                    <p:animEffect transition="in" filter="fade">
                                      <p:cBhvr>
                                        <p:cTn id="14" dur="1000"/>
                                        <p:tgtEl>
                                          <p:spTgt spid="34819">
                                            <p:txEl>
                                              <p:pRg st="0" end="0"/>
                                            </p:txEl>
                                          </p:spTgt>
                                        </p:tgtEl>
                                      </p:cBhvr>
                                    </p:animEffect>
                                    <p:anim calcmode="lin" valueType="num">
                                      <p:cBhvr>
                                        <p:cTn id="15" dur="10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48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D5C9-365A-4C62-B0B9-F8FA0E3167CF}"/>
              </a:ext>
            </a:extLst>
          </p:cNvPr>
          <p:cNvSpPr>
            <a:spLocks noGrp="1"/>
          </p:cNvSpPr>
          <p:nvPr>
            <p:ph type="title"/>
          </p:nvPr>
        </p:nvSpPr>
        <p:spPr>
          <a:xfrm>
            <a:off x="840254" y="836712"/>
            <a:ext cx="7632700" cy="508000"/>
          </a:xfrm>
        </p:spPr>
        <p:txBody>
          <a:bodyPr/>
          <a:lstStyle/>
          <a:p>
            <a:r>
              <a:rPr lang="en-IN" dirty="0"/>
              <a:t>Platforms for offensive hacking</a:t>
            </a:r>
          </a:p>
        </p:txBody>
      </p:sp>
      <p:sp>
        <p:nvSpPr>
          <p:cNvPr id="3" name="Content Placeholder 2">
            <a:extLst>
              <a:ext uri="{FF2B5EF4-FFF2-40B4-BE49-F238E27FC236}">
                <a16:creationId xmlns:a16="http://schemas.microsoft.com/office/drawing/2014/main" id="{DF469C20-952C-453F-BACE-8FAAF9BD1525}"/>
              </a:ext>
            </a:extLst>
          </p:cNvPr>
          <p:cNvSpPr>
            <a:spLocks noGrp="1"/>
          </p:cNvSpPr>
          <p:nvPr>
            <p:ph idx="1"/>
          </p:nvPr>
        </p:nvSpPr>
        <p:spPr/>
        <p:txBody>
          <a:bodyPr/>
          <a:lstStyle/>
          <a:p>
            <a:r>
              <a:rPr lang="en-US" dirty="0"/>
              <a:t>For Learning </a:t>
            </a:r>
            <a:r>
              <a:rPr lang="en-US" dirty="0" err="1"/>
              <a:t>linux</a:t>
            </a:r>
            <a:r>
              <a:rPr lang="en-US" dirty="0"/>
              <a:t> (Command Line) -: </a:t>
            </a:r>
            <a:r>
              <a:rPr lang="en-US" dirty="0">
                <a:hlinkClick r:id="rId2"/>
              </a:rPr>
              <a:t>https://overthewire.org/wargames/</a:t>
            </a:r>
            <a:endParaRPr lang="en-US" dirty="0"/>
          </a:p>
          <a:p>
            <a:r>
              <a:rPr lang="en-US" dirty="0"/>
              <a:t>For learning windows (PowerShell) -: </a:t>
            </a:r>
            <a:r>
              <a:rPr lang="en-US" dirty="0">
                <a:hlinkClick r:id="rId3"/>
              </a:rPr>
              <a:t>https://underthewire.tech/</a:t>
            </a:r>
            <a:endParaRPr lang="en-US" dirty="0"/>
          </a:p>
          <a:p>
            <a:r>
              <a:rPr lang="en-US" dirty="0"/>
              <a:t>CTFS / Labs - </a:t>
            </a:r>
            <a:r>
              <a:rPr lang="en-US" dirty="0">
                <a:hlinkClick r:id="rId4"/>
              </a:rPr>
              <a:t>https://tryhackme.com/</a:t>
            </a:r>
            <a:endParaRPr lang="en-US" dirty="0"/>
          </a:p>
          <a:p>
            <a:r>
              <a:rPr lang="en-US" dirty="0">
                <a:hlinkClick r:id="rId5"/>
              </a:rPr>
              <a:t>https://www.hackthebox.eu/</a:t>
            </a:r>
            <a:endParaRPr lang="en-US" dirty="0"/>
          </a:p>
          <a:p>
            <a:r>
              <a:rPr lang="en-US" dirty="0">
                <a:hlinkClick r:id="rId6"/>
              </a:rPr>
              <a:t>https://www.hackthissite.org/</a:t>
            </a:r>
            <a:endParaRPr lang="en-US" dirty="0"/>
          </a:p>
          <a:p>
            <a:r>
              <a:rPr lang="en-US" dirty="0">
                <a:hlinkClick r:id="rId7"/>
              </a:rPr>
              <a:t>https://www.vulnhub.com/</a:t>
            </a:r>
            <a:endParaRPr lang="en-US" dirty="0"/>
          </a:p>
          <a:p>
            <a:pPr marL="0" indent="0">
              <a:buNone/>
            </a:pPr>
            <a:endParaRPr lang="en-IN" dirty="0"/>
          </a:p>
        </p:txBody>
      </p:sp>
    </p:spTree>
    <p:extLst>
      <p:ext uri="{BB962C8B-B14F-4D97-AF65-F5344CB8AC3E}">
        <p14:creationId xmlns:p14="http://schemas.microsoft.com/office/powerpoint/2010/main" val="2474227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A048-98B9-4045-A67C-1D127C6969CD}"/>
              </a:ext>
            </a:extLst>
          </p:cNvPr>
          <p:cNvSpPr>
            <a:spLocks noGrp="1"/>
          </p:cNvSpPr>
          <p:nvPr>
            <p:ph type="title"/>
          </p:nvPr>
        </p:nvSpPr>
        <p:spPr>
          <a:xfrm>
            <a:off x="827088" y="836712"/>
            <a:ext cx="7632700" cy="508000"/>
          </a:xfrm>
        </p:spPr>
        <p:txBody>
          <a:bodyPr/>
          <a:lstStyle/>
          <a:p>
            <a:r>
              <a:rPr lang="en-IN" dirty="0"/>
              <a:t>Types of attack</a:t>
            </a:r>
          </a:p>
        </p:txBody>
      </p:sp>
      <p:sp>
        <p:nvSpPr>
          <p:cNvPr id="3" name="Content Placeholder 2">
            <a:extLst>
              <a:ext uri="{FF2B5EF4-FFF2-40B4-BE49-F238E27FC236}">
                <a16:creationId xmlns:a16="http://schemas.microsoft.com/office/drawing/2014/main" id="{C7A2CCCC-FC33-4A04-BE2D-FF5D84C06BFE}"/>
              </a:ext>
            </a:extLst>
          </p:cNvPr>
          <p:cNvSpPr>
            <a:spLocks noGrp="1"/>
          </p:cNvSpPr>
          <p:nvPr>
            <p:ph idx="1"/>
          </p:nvPr>
        </p:nvSpPr>
        <p:spPr/>
        <p:txBody>
          <a:bodyPr/>
          <a:lstStyle/>
          <a:p>
            <a:r>
              <a:rPr lang="en-US" sz="1800" dirty="0"/>
              <a:t>1. ROOTKITS  -: A </a:t>
            </a:r>
            <a:r>
              <a:rPr lang="en-US" sz="1800" b="1" dirty="0"/>
              <a:t>rootkit</a:t>
            </a:r>
            <a:r>
              <a:rPr lang="en-US" sz="1800" dirty="0"/>
              <a:t> is a malicious software that allows an unauthorized user to have privileged access to a computer and to restricted areas of its software.</a:t>
            </a:r>
          </a:p>
          <a:p>
            <a:r>
              <a:rPr lang="en-US" sz="1800" dirty="0"/>
              <a:t>2. DDOS (Distributed denial-of-service attacks) -: A distributed denial-of-service (</a:t>
            </a:r>
            <a:r>
              <a:rPr lang="en-US" sz="1800" i="1" dirty="0"/>
              <a:t>DDoS</a:t>
            </a:r>
            <a:r>
              <a:rPr lang="en-US" sz="1800" dirty="0"/>
              <a:t>) attack is a malicious attempt to disrupt normal traffic of a targeted server, service or network by overwhelming the target or its surrounding infrastructure with a flood of Internet traffic.</a:t>
            </a:r>
          </a:p>
          <a:p>
            <a:r>
              <a:rPr lang="en-US" sz="1800" dirty="0"/>
              <a:t>3. Phishing attacks -: Phishing is the fraudulent attempt to obtain sensitive information, or data, such as usernames, passwords and credit card details by disguising oneself as a trustworthy entity in an electronic communication.</a:t>
            </a:r>
          </a:p>
          <a:p>
            <a:r>
              <a:rPr lang="en-US" sz="1800" dirty="0"/>
              <a:t>4. Spoofing attack -: A </a:t>
            </a:r>
            <a:r>
              <a:rPr lang="en-US" sz="1800" b="1" dirty="0"/>
              <a:t>spoofing attack</a:t>
            </a:r>
            <a:r>
              <a:rPr lang="en-US" sz="1800" dirty="0"/>
              <a:t> is when a malicious party impersonates another device or user on a network in order to launch </a:t>
            </a:r>
            <a:r>
              <a:rPr lang="en-US" sz="1800" b="1" dirty="0"/>
              <a:t>attacks</a:t>
            </a:r>
            <a:r>
              <a:rPr lang="en-US" sz="1800" dirty="0"/>
              <a:t> against network hosts, steal data, spread malware or bypass access controls. </a:t>
            </a:r>
          </a:p>
        </p:txBody>
      </p:sp>
    </p:spTree>
    <p:extLst>
      <p:ext uri="{BB962C8B-B14F-4D97-AF65-F5344CB8AC3E}">
        <p14:creationId xmlns:p14="http://schemas.microsoft.com/office/powerpoint/2010/main" val="644540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34B9-2A75-4086-877D-4B5BD224F794}"/>
              </a:ext>
            </a:extLst>
          </p:cNvPr>
          <p:cNvSpPr>
            <a:spLocks noGrp="1"/>
          </p:cNvSpPr>
          <p:nvPr>
            <p:ph type="title"/>
          </p:nvPr>
        </p:nvSpPr>
        <p:spPr>
          <a:xfrm>
            <a:off x="827088" y="692696"/>
            <a:ext cx="7632700" cy="508000"/>
          </a:xfrm>
        </p:spPr>
        <p:txBody>
          <a:bodyPr/>
          <a:lstStyle/>
          <a:p>
            <a:r>
              <a:rPr lang="en-IN" dirty="0"/>
              <a:t>Types of attack</a:t>
            </a:r>
          </a:p>
        </p:txBody>
      </p:sp>
      <p:sp>
        <p:nvSpPr>
          <p:cNvPr id="3" name="Content Placeholder 2">
            <a:extLst>
              <a:ext uri="{FF2B5EF4-FFF2-40B4-BE49-F238E27FC236}">
                <a16:creationId xmlns:a16="http://schemas.microsoft.com/office/drawing/2014/main" id="{5F9F0F21-00D5-4C52-9D10-96923DDD15E0}"/>
              </a:ext>
            </a:extLst>
          </p:cNvPr>
          <p:cNvSpPr>
            <a:spLocks noGrp="1"/>
          </p:cNvSpPr>
          <p:nvPr>
            <p:ph idx="1"/>
          </p:nvPr>
        </p:nvSpPr>
        <p:spPr/>
        <p:txBody>
          <a:bodyPr/>
          <a:lstStyle/>
          <a:p>
            <a:r>
              <a:rPr lang="en-US" sz="1800" dirty="0"/>
              <a:t>5. Password attack -: </a:t>
            </a:r>
            <a:r>
              <a:rPr lang="en-US" sz="1800" b="1" dirty="0"/>
              <a:t>Password attacks</a:t>
            </a:r>
            <a:r>
              <a:rPr lang="en-US" sz="1800" dirty="0"/>
              <a:t>, when performed by ethical hackers, verifies the probability of being hacked. In other words, the technique secures your accounts by ensuring that they cannot be hacked by cybercriminals.</a:t>
            </a:r>
          </a:p>
          <a:p>
            <a:r>
              <a:rPr lang="en-US" sz="1800" dirty="0"/>
              <a:t>6. Application attack -: Attackers were able to manipulate </a:t>
            </a:r>
            <a:r>
              <a:rPr lang="en-US" sz="1800" b="1" dirty="0"/>
              <a:t>application</a:t>
            </a:r>
            <a:r>
              <a:rPr lang="en-US" sz="1800" dirty="0"/>
              <a:t> input and obtain confidential data without being detected by network defense systems.</a:t>
            </a:r>
          </a:p>
          <a:p>
            <a:r>
              <a:rPr lang="en-US" sz="1800" dirty="0"/>
              <a:t>7. Identity attack -: Identity is the modern perimeter, and threat agents recognize this. Let's discuss the types of </a:t>
            </a:r>
            <a:r>
              <a:rPr lang="en-US" sz="1800" i="1" dirty="0"/>
              <a:t>identity attacks</a:t>
            </a:r>
            <a:r>
              <a:rPr lang="en-US" sz="1800" dirty="0"/>
              <a:t> that are most likely to impact your organization.</a:t>
            </a:r>
          </a:p>
          <a:p>
            <a:r>
              <a:rPr lang="en-US" sz="1800" dirty="0"/>
              <a:t>8. Operating System attack -: </a:t>
            </a:r>
            <a:r>
              <a:rPr lang="en-US" sz="1800" dirty="0">
                <a:effectLst/>
              </a:rPr>
              <a:t>System threats can be used to launch program threats on a complete network called as program </a:t>
            </a:r>
            <a:r>
              <a:rPr lang="en-US" sz="1800" b="1" dirty="0">
                <a:effectLst/>
              </a:rPr>
              <a:t>attack</a:t>
            </a:r>
            <a:r>
              <a:rPr lang="en-US" sz="1800" dirty="0">
                <a:effectLst/>
              </a:rPr>
              <a:t>. </a:t>
            </a:r>
            <a:r>
              <a:rPr lang="en-US" sz="1800" b="1" dirty="0">
                <a:effectLst/>
              </a:rPr>
              <a:t>System</a:t>
            </a:r>
            <a:r>
              <a:rPr lang="en-US" sz="1800" dirty="0">
                <a:effectLst/>
              </a:rPr>
              <a:t> threats creates such an environment that </a:t>
            </a:r>
            <a:r>
              <a:rPr lang="en-US" sz="1800" b="1" dirty="0">
                <a:effectLst/>
              </a:rPr>
              <a:t>operating system</a:t>
            </a:r>
            <a:r>
              <a:rPr lang="en-US" sz="1800" dirty="0">
                <a:effectLst/>
              </a:rPr>
              <a:t> resources/ user files are misused</a:t>
            </a:r>
          </a:p>
          <a:p>
            <a:endParaRPr lang="en-IN" sz="1800" dirty="0"/>
          </a:p>
          <a:p>
            <a:endParaRPr lang="en-IN" sz="1800" dirty="0"/>
          </a:p>
        </p:txBody>
      </p:sp>
    </p:spTree>
    <p:extLst>
      <p:ext uri="{BB962C8B-B14F-4D97-AF65-F5344CB8AC3E}">
        <p14:creationId xmlns:p14="http://schemas.microsoft.com/office/powerpoint/2010/main" val="35338862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E7D4-1EF4-4831-AC3A-D4D32E6120B0}"/>
              </a:ext>
            </a:extLst>
          </p:cNvPr>
          <p:cNvSpPr>
            <a:spLocks noGrp="1"/>
          </p:cNvSpPr>
          <p:nvPr>
            <p:ph type="title"/>
          </p:nvPr>
        </p:nvSpPr>
        <p:spPr>
          <a:xfrm>
            <a:off x="688986" y="836712"/>
            <a:ext cx="7632700" cy="508000"/>
          </a:xfrm>
        </p:spPr>
        <p:txBody>
          <a:bodyPr/>
          <a:lstStyle/>
          <a:p>
            <a:r>
              <a:rPr lang="en-IN" dirty="0"/>
              <a:t>Important tools -:</a:t>
            </a:r>
          </a:p>
        </p:txBody>
      </p:sp>
      <p:sp>
        <p:nvSpPr>
          <p:cNvPr id="3" name="Content Placeholder 2">
            <a:extLst>
              <a:ext uri="{FF2B5EF4-FFF2-40B4-BE49-F238E27FC236}">
                <a16:creationId xmlns:a16="http://schemas.microsoft.com/office/drawing/2014/main" id="{99E0D3CD-CF70-4732-9175-CCFA35F4296D}"/>
              </a:ext>
            </a:extLst>
          </p:cNvPr>
          <p:cNvSpPr>
            <a:spLocks noGrp="1"/>
          </p:cNvSpPr>
          <p:nvPr>
            <p:ph idx="1"/>
          </p:nvPr>
        </p:nvSpPr>
        <p:spPr>
          <a:xfrm>
            <a:off x="688986" y="1628800"/>
            <a:ext cx="7488237" cy="4894262"/>
          </a:xfrm>
        </p:spPr>
        <p:txBody>
          <a:bodyPr/>
          <a:lstStyle/>
          <a:p>
            <a:r>
              <a:rPr lang="en-IN" sz="2000" dirty="0"/>
              <a:t>NMAP </a:t>
            </a:r>
          </a:p>
          <a:p>
            <a:r>
              <a:rPr lang="en-IN" sz="2000" dirty="0"/>
              <a:t>WIRESHARK </a:t>
            </a:r>
          </a:p>
          <a:p>
            <a:r>
              <a:rPr lang="en-IN" sz="2000" dirty="0"/>
              <a:t>NESSUS</a:t>
            </a:r>
          </a:p>
          <a:p>
            <a:r>
              <a:rPr lang="en-IN" sz="2000" dirty="0"/>
              <a:t>BURPSUITE</a:t>
            </a:r>
          </a:p>
          <a:p>
            <a:r>
              <a:rPr lang="en-IN" sz="2000" dirty="0"/>
              <a:t>MIMIKATZ</a:t>
            </a:r>
          </a:p>
          <a:p>
            <a:r>
              <a:rPr lang="en-IN" sz="2000" dirty="0"/>
              <a:t>JOHN </a:t>
            </a:r>
          </a:p>
          <a:p>
            <a:r>
              <a:rPr lang="en-IN" sz="2000" dirty="0"/>
              <a:t>NIKTO </a:t>
            </a:r>
          </a:p>
          <a:p>
            <a:r>
              <a:rPr lang="en-IN" sz="2000" dirty="0"/>
              <a:t>HYDRA </a:t>
            </a:r>
          </a:p>
          <a:p>
            <a:r>
              <a:rPr lang="en-IN" sz="2000" dirty="0"/>
              <a:t>SQL-MAP</a:t>
            </a:r>
          </a:p>
          <a:p>
            <a:r>
              <a:rPr lang="en-IN" sz="2000" dirty="0"/>
              <a:t>OWASP-ZAP </a:t>
            </a:r>
          </a:p>
          <a:p>
            <a:r>
              <a:rPr lang="en-IN" sz="2000" dirty="0"/>
              <a:t>WFUZZ / DIRSEARCH </a:t>
            </a:r>
          </a:p>
        </p:txBody>
      </p:sp>
    </p:spTree>
    <p:extLst>
      <p:ext uri="{BB962C8B-B14F-4D97-AF65-F5344CB8AC3E}">
        <p14:creationId xmlns:p14="http://schemas.microsoft.com/office/powerpoint/2010/main" val="3872126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3E60-DA94-4460-B338-7D3B2B8ACEC6}"/>
              </a:ext>
            </a:extLst>
          </p:cNvPr>
          <p:cNvSpPr>
            <a:spLocks noGrp="1"/>
          </p:cNvSpPr>
          <p:nvPr>
            <p:ph type="title"/>
          </p:nvPr>
        </p:nvSpPr>
        <p:spPr>
          <a:xfrm>
            <a:off x="827088" y="692696"/>
            <a:ext cx="7632700" cy="508000"/>
          </a:xfrm>
        </p:spPr>
        <p:txBody>
          <a:bodyPr/>
          <a:lstStyle/>
          <a:p>
            <a:r>
              <a:rPr lang="en-IN" dirty="0"/>
              <a:t>Resources for offensive hacking</a:t>
            </a:r>
          </a:p>
        </p:txBody>
      </p:sp>
      <p:sp>
        <p:nvSpPr>
          <p:cNvPr id="3" name="Content Placeholder 2">
            <a:extLst>
              <a:ext uri="{FF2B5EF4-FFF2-40B4-BE49-F238E27FC236}">
                <a16:creationId xmlns:a16="http://schemas.microsoft.com/office/drawing/2014/main" id="{A2FC5ABE-D8B9-4C5E-B379-4D822D3B1665}"/>
              </a:ext>
            </a:extLst>
          </p:cNvPr>
          <p:cNvSpPr>
            <a:spLocks noGrp="1"/>
          </p:cNvSpPr>
          <p:nvPr>
            <p:ph idx="1"/>
          </p:nvPr>
        </p:nvSpPr>
        <p:spPr/>
        <p:txBody>
          <a:bodyPr/>
          <a:lstStyle/>
          <a:p>
            <a:r>
              <a:rPr lang="en-US" sz="2400" dirty="0"/>
              <a:t>SOME OF THE BEST REPOS FROM GITHUB –</a:t>
            </a:r>
          </a:p>
          <a:p>
            <a:r>
              <a:rPr lang="en-US" sz="2400" dirty="0"/>
              <a:t>-TOOLS FOR CTF/MACHINES-</a:t>
            </a:r>
            <a:r>
              <a:rPr lang="en-US" sz="2400" dirty="0" err="1"/>
              <a:t>Linux_Exploit_Suggester</a:t>
            </a:r>
            <a:r>
              <a:rPr lang="en-US" sz="2400" dirty="0"/>
              <a:t> - (</a:t>
            </a:r>
            <a:r>
              <a:rPr lang="en-US" sz="2400" dirty="0">
                <a:hlinkClick r:id="rId2"/>
              </a:rPr>
              <a:t>https://github.com/InteliSecureLabs/Linux_Exploit_Suggester</a:t>
            </a:r>
            <a:r>
              <a:rPr lang="en-US" sz="2400" dirty="0"/>
              <a:t>)</a:t>
            </a:r>
          </a:p>
          <a:p>
            <a:r>
              <a:rPr lang="en-US" sz="2400" dirty="0" err="1"/>
              <a:t>Pwntools</a:t>
            </a:r>
            <a:r>
              <a:rPr lang="en-US" sz="2400" dirty="0"/>
              <a:t> - (</a:t>
            </a:r>
            <a:r>
              <a:rPr lang="en-US" sz="2400" dirty="0">
                <a:hlinkClick r:id="rId3"/>
              </a:rPr>
              <a:t>https://github.com/Gallopsled/pwntools</a:t>
            </a:r>
            <a:r>
              <a:rPr lang="en-US" sz="2400" dirty="0"/>
              <a:t>)</a:t>
            </a:r>
          </a:p>
          <a:p>
            <a:r>
              <a:rPr lang="en-US" sz="2400" dirty="0"/>
              <a:t>Public </a:t>
            </a:r>
            <a:r>
              <a:rPr lang="en-US" sz="2400" dirty="0" err="1"/>
              <a:t>Pentesting</a:t>
            </a:r>
            <a:r>
              <a:rPr lang="en-US" sz="2400" dirty="0"/>
              <a:t> Reports  - (https://github.com/juliocesarfort/public-pentesting-reports)</a:t>
            </a:r>
            <a:endParaRPr lang="en-IN" sz="2400" dirty="0"/>
          </a:p>
        </p:txBody>
      </p:sp>
    </p:spTree>
    <p:extLst>
      <p:ext uri="{BB962C8B-B14F-4D97-AF65-F5344CB8AC3E}">
        <p14:creationId xmlns:p14="http://schemas.microsoft.com/office/powerpoint/2010/main" val="9531834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D9F3-58AE-4EF7-ABB3-CFC70908BC2F}"/>
              </a:ext>
            </a:extLst>
          </p:cNvPr>
          <p:cNvSpPr>
            <a:spLocks noGrp="1"/>
          </p:cNvSpPr>
          <p:nvPr>
            <p:ph type="title"/>
          </p:nvPr>
        </p:nvSpPr>
        <p:spPr>
          <a:xfrm>
            <a:off x="827088" y="692696"/>
            <a:ext cx="7632700" cy="508000"/>
          </a:xfrm>
        </p:spPr>
        <p:txBody>
          <a:bodyPr/>
          <a:lstStyle/>
          <a:p>
            <a:r>
              <a:rPr lang="en-IN" dirty="0"/>
              <a:t>BOOKS</a:t>
            </a:r>
          </a:p>
        </p:txBody>
      </p:sp>
      <p:sp>
        <p:nvSpPr>
          <p:cNvPr id="3" name="Content Placeholder 2">
            <a:extLst>
              <a:ext uri="{FF2B5EF4-FFF2-40B4-BE49-F238E27FC236}">
                <a16:creationId xmlns:a16="http://schemas.microsoft.com/office/drawing/2014/main" id="{803F6C78-C6A1-43F1-B3B6-4BA73DD6D9A8}"/>
              </a:ext>
            </a:extLst>
          </p:cNvPr>
          <p:cNvSpPr>
            <a:spLocks noGrp="1"/>
          </p:cNvSpPr>
          <p:nvPr>
            <p:ph idx="1"/>
          </p:nvPr>
        </p:nvSpPr>
        <p:spPr/>
        <p:txBody>
          <a:bodyPr/>
          <a:lstStyle/>
          <a:p>
            <a:r>
              <a:rPr lang="en-IN" sz="1600" dirty="0"/>
              <a:t>The Art of Exploitation - (The Art of Exploitation)</a:t>
            </a:r>
          </a:p>
          <a:p>
            <a:r>
              <a:rPr lang="en-IN" sz="1600" dirty="0"/>
              <a:t>Metasploit: The Penetration Tester’s Guide </a:t>
            </a:r>
          </a:p>
          <a:p>
            <a:r>
              <a:rPr lang="en-IN" sz="1600" dirty="0"/>
              <a:t>Penetration Testing: A Hands-On Introduction to Hacking </a:t>
            </a:r>
          </a:p>
          <a:p>
            <a:r>
              <a:rPr lang="en-IN" sz="1600" dirty="0" err="1"/>
              <a:t>Rtfm</a:t>
            </a:r>
            <a:r>
              <a:rPr lang="en-IN" sz="1600" dirty="0"/>
              <a:t>: Red Team Field Manual </a:t>
            </a:r>
          </a:p>
          <a:p>
            <a:r>
              <a:rPr lang="en-IN" sz="1600" dirty="0"/>
              <a:t>The Basics of Hacking and Penetration Testing </a:t>
            </a:r>
          </a:p>
          <a:p>
            <a:r>
              <a:rPr lang="en-IN" sz="1600" dirty="0"/>
              <a:t>Professional Penetration Testing</a:t>
            </a:r>
          </a:p>
          <a:p>
            <a:r>
              <a:rPr lang="en-IN" sz="1600" dirty="0"/>
              <a:t>Black Hat Python: Python Programming for Hackers and </a:t>
            </a:r>
            <a:r>
              <a:rPr lang="en-IN" sz="1600" dirty="0" err="1"/>
              <a:t>Pentesters</a:t>
            </a:r>
            <a:endParaRPr lang="en-IN" sz="1600" dirty="0"/>
          </a:p>
          <a:p>
            <a:r>
              <a:rPr lang="en-IN" sz="1600" dirty="0"/>
              <a:t>Bug Hunter’s Diary</a:t>
            </a:r>
          </a:p>
          <a:p>
            <a:r>
              <a:rPr lang="en-IN" sz="1600" dirty="0"/>
              <a:t>Advanced Penetration Testing</a:t>
            </a:r>
          </a:p>
          <a:p>
            <a:r>
              <a:rPr lang="en-IN" sz="1600" dirty="0"/>
              <a:t>The Database Hacker’s Handbook</a:t>
            </a:r>
          </a:p>
          <a:p>
            <a:r>
              <a:rPr lang="en-IN" sz="1600" dirty="0"/>
              <a:t>The </a:t>
            </a:r>
            <a:r>
              <a:rPr lang="en-IN" sz="1600" dirty="0" err="1"/>
              <a:t>Shellcoders</a:t>
            </a:r>
            <a:r>
              <a:rPr lang="en-IN" sz="1600" dirty="0"/>
              <a:t> Handbook</a:t>
            </a:r>
          </a:p>
          <a:p>
            <a:r>
              <a:rPr lang="en-IN" sz="1600" dirty="0"/>
              <a:t>The Linux Command Line: A Complete Introduction </a:t>
            </a:r>
          </a:p>
          <a:p>
            <a:r>
              <a:rPr lang="en-IN" sz="1600" dirty="0"/>
              <a:t>Nmap Network Scanning by Gordon Fyodor Lyon </a:t>
            </a:r>
          </a:p>
          <a:p>
            <a:r>
              <a:rPr lang="en-IN" sz="1600" dirty="0"/>
              <a:t>Practical Malware Analysis</a:t>
            </a:r>
          </a:p>
          <a:p>
            <a:r>
              <a:rPr lang="en-IN" sz="1600" dirty="0"/>
              <a:t>Windows Internals </a:t>
            </a:r>
          </a:p>
        </p:txBody>
      </p:sp>
    </p:spTree>
    <p:extLst>
      <p:ext uri="{BB962C8B-B14F-4D97-AF65-F5344CB8AC3E}">
        <p14:creationId xmlns:p14="http://schemas.microsoft.com/office/powerpoint/2010/main" val="2344295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animEffect transition="in" filter="fade">
                                      <p:cBhvr>
                                        <p:cTn id="91" dur="1000"/>
                                        <p:tgtEl>
                                          <p:spTgt spid="3">
                                            <p:txEl>
                                              <p:pRg st="11" end="11"/>
                                            </p:txEl>
                                          </p:spTgt>
                                        </p:tgtEl>
                                      </p:cBhvr>
                                    </p:animEffect>
                                    <p:anim calcmode="lin" valueType="num">
                                      <p:cBhvr>
                                        <p:cTn id="9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2" end="12"/>
                                            </p:txEl>
                                          </p:spTgt>
                                        </p:tgtEl>
                                        <p:attrNameLst>
                                          <p:attrName>style.visibility</p:attrName>
                                        </p:attrNameLst>
                                      </p:cBhvr>
                                      <p:to>
                                        <p:strVal val="visible"/>
                                      </p:to>
                                    </p:set>
                                    <p:animEffect transition="in" filter="fade">
                                      <p:cBhvr>
                                        <p:cTn id="98" dur="1000"/>
                                        <p:tgtEl>
                                          <p:spTgt spid="3">
                                            <p:txEl>
                                              <p:pRg st="12" end="12"/>
                                            </p:txEl>
                                          </p:spTgt>
                                        </p:tgtEl>
                                      </p:cBhvr>
                                    </p:animEffect>
                                    <p:anim calcmode="lin" valueType="num">
                                      <p:cBhvr>
                                        <p:cTn id="9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3" end="13"/>
                                            </p:txEl>
                                          </p:spTgt>
                                        </p:tgtEl>
                                        <p:attrNameLst>
                                          <p:attrName>style.visibility</p:attrName>
                                        </p:attrNameLst>
                                      </p:cBhvr>
                                      <p:to>
                                        <p:strVal val="visible"/>
                                      </p:to>
                                    </p:set>
                                    <p:animEffect transition="in" filter="fade">
                                      <p:cBhvr>
                                        <p:cTn id="105" dur="1000"/>
                                        <p:tgtEl>
                                          <p:spTgt spid="3">
                                            <p:txEl>
                                              <p:pRg st="13" end="13"/>
                                            </p:txEl>
                                          </p:spTgt>
                                        </p:tgtEl>
                                      </p:cBhvr>
                                    </p:animEffect>
                                    <p:anim calcmode="lin" valueType="num">
                                      <p:cBhvr>
                                        <p:cTn id="106"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14" end="14"/>
                                            </p:txEl>
                                          </p:spTgt>
                                        </p:tgtEl>
                                        <p:attrNameLst>
                                          <p:attrName>style.visibility</p:attrName>
                                        </p:attrNameLst>
                                      </p:cBhvr>
                                      <p:to>
                                        <p:strVal val="visible"/>
                                      </p:to>
                                    </p:set>
                                    <p:animEffect transition="in" filter="fade">
                                      <p:cBhvr>
                                        <p:cTn id="112" dur="1000"/>
                                        <p:tgtEl>
                                          <p:spTgt spid="3">
                                            <p:txEl>
                                              <p:pRg st="14" end="14"/>
                                            </p:txEl>
                                          </p:spTgt>
                                        </p:tgtEl>
                                      </p:cBhvr>
                                    </p:animEffect>
                                    <p:anim calcmode="lin" valueType="num">
                                      <p:cBhvr>
                                        <p:cTn id="113"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A2F8-5445-411D-98CB-A0A187A5E115}"/>
              </a:ext>
            </a:extLst>
          </p:cNvPr>
          <p:cNvSpPr>
            <a:spLocks noGrp="1"/>
          </p:cNvSpPr>
          <p:nvPr>
            <p:ph type="title"/>
          </p:nvPr>
        </p:nvSpPr>
        <p:spPr>
          <a:xfrm>
            <a:off x="754856" y="548680"/>
            <a:ext cx="7632700" cy="508000"/>
          </a:xfrm>
        </p:spPr>
        <p:txBody>
          <a:bodyPr/>
          <a:lstStyle/>
          <a:p>
            <a:r>
              <a:rPr lang="en-IN" dirty="0"/>
              <a:t>Repositories</a:t>
            </a:r>
          </a:p>
        </p:txBody>
      </p:sp>
      <p:sp>
        <p:nvSpPr>
          <p:cNvPr id="3" name="Content Placeholder 2">
            <a:extLst>
              <a:ext uri="{FF2B5EF4-FFF2-40B4-BE49-F238E27FC236}">
                <a16:creationId xmlns:a16="http://schemas.microsoft.com/office/drawing/2014/main" id="{11B3E298-C8B9-4666-B52E-2D9692693826}"/>
              </a:ext>
            </a:extLst>
          </p:cNvPr>
          <p:cNvSpPr>
            <a:spLocks noGrp="1"/>
          </p:cNvSpPr>
          <p:nvPr>
            <p:ph idx="1"/>
          </p:nvPr>
        </p:nvSpPr>
        <p:spPr/>
        <p:txBody>
          <a:bodyPr/>
          <a:lstStyle/>
          <a:p>
            <a:r>
              <a:rPr lang="en-US" sz="1600" dirty="0"/>
              <a:t>Bug Hunting - </a:t>
            </a:r>
            <a:r>
              <a:rPr lang="en-US" sz="1600" dirty="0">
                <a:hlinkClick r:id="rId2"/>
              </a:rPr>
              <a:t>https://github.com/nahamsec/Resources-for-Beginner-Bug-Bounty-Hunters</a:t>
            </a:r>
            <a:endParaRPr lang="en-US" sz="1600" dirty="0"/>
          </a:p>
          <a:p>
            <a:r>
              <a:rPr lang="en-US" sz="1600" dirty="0"/>
              <a:t>Awesome Burp Extensions </a:t>
            </a:r>
            <a:r>
              <a:rPr lang="en-US" sz="1600" dirty="0">
                <a:hlinkClick r:id="rId3"/>
              </a:rPr>
              <a:t>https://github.com/snoopysecurity/awesome-burp-extensions/blob/master/README.md</a:t>
            </a:r>
            <a:endParaRPr lang="en-US" sz="1600" dirty="0"/>
          </a:p>
          <a:p>
            <a:r>
              <a:rPr lang="en-US" sz="1600" dirty="0"/>
              <a:t>Assembly Basics </a:t>
            </a:r>
            <a:r>
              <a:rPr lang="en-US" sz="1600" dirty="0" err="1"/>
              <a:t>Cheatsheet</a:t>
            </a:r>
            <a:r>
              <a:rPr lang="en-US" sz="1600" dirty="0"/>
              <a:t> </a:t>
            </a:r>
            <a:r>
              <a:rPr lang="en-US" sz="1600" dirty="0">
                <a:hlinkClick r:id="rId4"/>
              </a:rPr>
              <a:t>https://azeria-labs.com/assembly-basics-cheatsheet/</a:t>
            </a:r>
            <a:r>
              <a:rPr lang="en-US" sz="1600" dirty="0"/>
              <a:t> </a:t>
            </a:r>
          </a:p>
          <a:p>
            <a:r>
              <a:rPr lang="en-US" sz="1600" dirty="0" err="1"/>
              <a:t>xss</a:t>
            </a:r>
            <a:r>
              <a:rPr lang="en-US" sz="1600" dirty="0"/>
              <a:t>-payload-list - </a:t>
            </a:r>
            <a:r>
              <a:rPr lang="en-US" sz="1600" dirty="0">
                <a:hlinkClick r:id="rId5"/>
              </a:rPr>
              <a:t>https://github.com/payloadbox/xss-payload-list</a:t>
            </a:r>
            <a:endParaRPr lang="en-US" sz="1600" dirty="0"/>
          </a:p>
          <a:p>
            <a:r>
              <a:rPr lang="en-US" sz="1600" dirty="0"/>
              <a:t>related to Android </a:t>
            </a:r>
            <a:r>
              <a:rPr lang="en-US" sz="1600" dirty="0" err="1"/>
              <a:t>Pentesting</a:t>
            </a:r>
            <a:r>
              <a:rPr lang="en-US" sz="1600" dirty="0"/>
              <a:t> </a:t>
            </a:r>
            <a:r>
              <a:rPr lang="en-US" sz="1600" dirty="0">
                <a:hlinkClick r:id="rId6"/>
              </a:rPr>
              <a:t>https://github.com/jdonsec/AllThingsAndroid</a:t>
            </a:r>
            <a:endParaRPr lang="en-US" sz="1600" dirty="0"/>
          </a:p>
          <a:p>
            <a:r>
              <a:rPr lang="en-US" sz="1600" dirty="0"/>
              <a:t>Awesome Hacking = </a:t>
            </a:r>
            <a:r>
              <a:rPr lang="en-US" sz="1600" dirty="0">
                <a:hlinkClick r:id="rId7"/>
              </a:rPr>
              <a:t>https://github.com/Hack-with-Github/Awesome-Hacking</a:t>
            </a:r>
            <a:endParaRPr lang="en-US" sz="1600" dirty="0"/>
          </a:p>
          <a:p>
            <a:r>
              <a:rPr lang="en-US" sz="1600" dirty="0"/>
              <a:t>Awesome Bug Bounty = </a:t>
            </a:r>
            <a:r>
              <a:rPr lang="en-US" sz="1600" dirty="0">
                <a:hlinkClick r:id="rId8"/>
              </a:rPr>
              <a:t>https://github.com/djadmin/awesome-bug-bounty</a:t>
            </a:r>
            <a:endParaRPr lang="en-US" sz="1600" dirty="0"/>
          </a:p>
          <a:p>
            <a:r>
              <a:rPr lang="en-US" sz="1600" dirty="0"/>
              <a:t>Awesome Penetration Testing = </a:t>
            </a:r>
            <a:r>
              <a:rPr lang="en-US" sz="1600" dirty="0">
                <a:hlinkClick r:id="rId9"/>
              </a:rPr>
              <a:t>https://github.com/wtsxDev/Penetration-Testing</a:t>
            </a:r>
            <a:endParaRPr lang="en-US" sz="1600" dirty="0"/>
          </a:p>
          <a:p>
            <a:r>
              <a:rPr lang="en-US" sz="1600" dirty="0"/>
              <a:t>Awesome Web Hacking = </a:t>
            </a:r>
            <a:r>
              <a:rPr lang="en-US" sz="1600" dirty="0">
                <a:hlinkClick r:id="rId10"/>
              </a:rPr>
              <a:t>https://github.com/infoslack/awesome-web-hacking</a:t>
            </a:r>
            <a:endParaRPr lang="en-US" sz="1600" dirty="0"/>
          </a:p>
          <a:p>
            <a:r>
              <a:rPr lang="en-US" sz="1600" dirty="0"/>
              <a:t>Awesome Hacking Resources = </a:t>
            </a:r>
            <a:r>
              <a:rPr lang="en-US" sz="1600" dirty="0">
                <a:hlinkClick r:id="rId11"/>
              </a:rPr>
              <a:t>https://github.com/vitalysim/Awesome-Hacking-Resources</a:t>
            </a:r>
            <a:endParaRPr lang="en-US" sz="1600" dirty="0"/>
          </a:p>
          <a:p>
            <a:r>
              <a:rPr lang="en-US" sz="1600" dirty="0"/>
              <a:t>Awesome Pentest = </a:t>
            </a:r>
            <a:r>
              <a:rPr lang="en-US" sz="1600" dirty="0">
                <a:hlinkClick r:id="rId12"/>
              </a:rPr>
              <a:t>https://github.com/enaqx/awesome-pentest</a:t>
            </a:r>
            <a:endParaRPr lang="en-US" sz="1600" dirty="0"/>
          </a:p>
          <a:p>
            <a:pPr marL="0" indent="0">
              <a:buNone/>
            </a:pPr>
            <a:endParaRPr lang="en-IN" sz="1600" dirty="0"/>
          </a:p>
        </p:txBody>
      </p:sp>
    </p:spTree>
    <p:extLst>
      <p:ext uri="{BB962C8B-B14F-4D97-AF65-F5344CB8AC3E}">
        <p14:creationId xmlns:p14="http://schemas.microsoft.com/office/powerpoint/2010/main" val="18877162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B444-C476-4317-9123-141290C71E4E}"/>
              </a:ext>
            </a:extLst>
          </p:cNvPr>
          <p:cNvSpPr>
            <a:spLocks noGrp="1"/>
          </p:cNvSpPr>
          <p:nvPr>
            <p:ph type="title"/>
          </p:nvPr>
        </p:nvSpPr>
        <p:spPr>
          <a:xfrm>
            <a:off x="754856" y="409571"/>
            <a:ext cx="7632700" cy="508000"/>
          </a:xfrm>
        </p:spPr>
        <p:txBody>
          <a:bodyPr/>
          <a:lstStyle/>
          <a:p>
            <a:r>
              <a:rPr lang="en-IN" dirty="0"/>
              <a:t>Practical Hand’s On </a:t>
            </a:r>
            <a:r>
              <a:rPr lang="en-IN" dirty="0" err="1"/>
              <a:t>TryHackMe</a:t>
            </a:r>
            <a:endParaRPr lang="en-IN" dirty="0"/>
          </a:p>
        </p:txBody>
      </p:sp>
      <p:pic>
        <p:nvPicPr>
          <p:cNvPr id="5" name="Content Placeholder 4">
            <a:extLst>
              <a:ext uri="{FF2B5EF4-FFF2-40B4-BE49-F238E27FC236}">
                <a16:creationId xmlns:a16="http://schemas.microsoft.com/office/drawing/2014/main" id="{4AEC3845-780A-4147-8097-D9625C9CDD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4383" y="1340768"/>
            <a:ext cx="6253646" cy="3498702"/>
          </a:xfrm>
        </p:spPr>
      </p:pic>
    </p:spTree>
    <p:extLst>
      <p:ext uri="{BB962C8B-B14F-4D97-AF65-F5344CB8AC3E}">
        <p14:creationId xmlns:p14="http://schemas.microsoft.com/office/powerpoint/2010/main" val="1514102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79CF46-1D05-48E8-B185-3609CF45BE53}"/>
              </a:ext>
            </a:extLst>
          </p:cNvPr>
          <p:cNvSpPr>
            <a:spLocks noGrp="1"/>
          </p:cNvSpPr>
          <p:nvPr>
            <p:ph type="title"/>
          </p:nvPr>
        </p:nvSpPr>
        <p:spPr>
          <a:xfrm>
            <a:off x="2258743" y="1196752"/>
            <a:ext cx="4626514" cy="1368152"/>
          </a:xfrm>
        </p:spPr>
        <p:txBody>
          <a:bodyPr/>
          <a:lstStyle/>
          <a:p>
            <a:r>
              <a:rPr lang="en-IN" sz="7200" dirty="0">
                <a:latin typeface="Berlin Sans FB Demi" panose="020E0802020502020306" pitchFamily="34" charset="0"/>
              </a:rPr>
              <a:t>Thank You</a:t>
            </a:r>
          </a:p>
        </p:txBody>
      </p:sp>
      <p:sp>
        <p:nvSpPr>
          <p:cNvPr id="5" name="TextBox 4">
            <a:extLst>
              <a:ext uri="{FF2B5EF4-FFF2-40B4-BE49-F238E27FC236}">
                <a16:creationId xmlns:a16="http://schemas.microsoft.com/office/drawing/2014/main" id="{E71D3309-7685-4443-A783-30555F47B2BB}"/>
              </a:ext>
            </a:extLst>
          </p:cNvPr>
          <p:cNvSpPr txBox="1"/>
          <p:nvPr/>
        </p:nvSpPr>
        <p:spPr>
          <a:xfrm>
            <a:off x="395536" y="2780928"/>
            <a:ext cx="9649072" cy="2677656"/>
          </a:xfrm>
          <a:prstGeom prst="rect">
            <a:avLst/>
          </a:prstGeom>
          <a:noFill/>
        </p:spPr>
        <p:txBody>
          <a:bodyPr wrap="square" rtlCol="0">
            <a:spAutoFit/>
          </a:bodyPr>
          <a:lstStyle/>
          <a:p>
            <a:r>
              <a:rPr lang="en-IN" sz="2800" dirty="0">
                <a:solidFill>
                  <a:schemeClr val="bg1"/>
                </a:solidFill>
              </a:rPr>
              <a:t>For More Queries, You Can Contact us on Instagram: </a:t>
            </a:r>
          </a:p>
          <a:p>
            <a:r>
              <a:rPr lang="en-IN" sz="2800" dirty="0">
                <a:solidFill>
                  <a:schemeClr val="bg1"/>
                </a:solidFill>
              </a:rPr>
              <a:t>@software_user23</a:t>
            </a:r>
          </a:p>
          <a:p>
            <a:r>
              <a:rPr lang="en-IN" sz="2800" dirty="0">
                <a:solidFill>
                  <a:schemeClr val="bg1"/>
                </a:solidFill>
              </a:rPr>
              <a:t>@purabparihar</a:t>
            </a:r>
          </a:p>
          <a:p>
            <a:r>
              <a:rPr lang="en-IN" sz="2800" dirty="0">
                <a:solidFill>
                  <a:schemeClr val="bg1"/>
                </a:solidFill>
              </a:rPr>
              <a:t>@bugsploit</a:t>
            </a:r>
          </a:p>
          <a:p>
            <a:r>
              <a:rPr lang="en-IN" sz="2800" dirty="0">
                <a:solidFill>
                  <a:schemeClr val="bg1"/>
                </a:solidFill>
              </a:rPr>
              <a:t>@tecahead._com</a:t>
            </a:r>
          </a:p>
          <a:p>
            <a:r>
              <a:rPr lang="en-IN" sz="2800" dirty="0">
                <a:solidFill>
                  <a:schemeClr val="bg1"/>
                </a:solidFill>
              </a:rPr>
              <a:t>@error_404_unavilable </a:t>
            </a:r>
          </a:p>
        </p:txBody>
      </p:sp>
    </p:spTree>
    <p:extLst>
      <p:ext uri="{BB962C8B-B14F-4D97-AF65-F5344CB8AC3E}">
        <p14:creationId xmlns:p14="http://schemas.microsoft.com/office/powerpoint/2010/main" val="999265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06B9740-3E5E-4D45-B7B3-7958C3DC7E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398" y="461649"/>
            <a:ext cx="2952328" cy="2952328"/>
          </a:xfrm>
          <a:prstGeom prst="rect">
            <a:avLst/>
          </a:prstGeom>
        </p:spPr>
      </p:pic>
      <p:pic>
        <p:nvPicPr>
          <p:cNvPr id="9" name="Picture 8">
            <a:extLst>
              <a:ext uri="{FF2B5EF4-FFF2-40B4-BE49-F238E27FC236}">
                <a16:creationId xmlns:a16="http://schemas.microsoft.com/office/drawing/2014/main" id="{88FC2A81-97CE-4771-9F1C-BA54BE0684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1068" y="980195"/>
            <a:ext cx="3196533" cy="2412698"/>
          </a:xfrm>
          <a:prstGeom prst="rect">
            <a:avLst/>
          </a:prstGeom>
        </p:spPr>
      </p:pic>
      <p:sp>
        <p:nvSpPr>
          <p:cNvPr id="3" name="TextBox 2">
            <a:extLst>
              <a:ext uri="{FF2B5EF4-FFF2-40B4-BE49-F238E27FC236}">
                <a16:creationId xmlns:a16="http://schemas.microsoft.com/office/drawing/2014/main" id="{B78F3E78-FD68-41A2-B490-E148BF049611}"/>
              </a:ext>
            </a:extLst>
          </p:cNvPr>
          <p:cNvSpPr txBox="1"/>
          <p:nvPr/>
        </p:nvSpPr>
        <p:spPr>
          <a:xfrm>
            <a:off x="678562" y="466171"/>
            <a:ext cx="7786875" cy="523220"/>
          </a:xfrm>
          <a:prstGeom prst="rect">
            <a:avLst/>
          </a:prstGeom>
          <a:noFill/>
        </p:spPr>
        <p:txBody>
          <a:bodyPr wrap="none" rtlCol="0">
            <a:spAutoFit/>
          </a:bodyPr>
          <a:lstStyle/>
          <a:p>
            <a:r>
              <a:rPr lang="en-US" sz="2800" dirty="0">
                <a:solidFill>
                  <a:schemeClr val="bg1"/>
                </a:solidFill>
                <a:latin typeface="Arial Rounded MT Bold" panose="020F0704030504030204" pitchFamily="34" charset="0"/>
              </a:rPr>
              <a:t>TecAhead in Partnership with Purab Parihar</a:t>
            </a:r>
            <a:endParaRPr lang="en-IN" sz="2800" dirty="0">
              <a:solidFill>
                <a:schemeClr val="bg1"/>
              </a:solidFill>
              <a:latin typeface="Arial Rounded MT Bold" panose="020F0704030504030204" pitchFamily="34" charset="0"/>
            </a:endParaRPr>
          </a:p>
        </p:txBody>
      </p:sp>
      <p:sp>
        <p:nvSpPr>
          <p:cNvPr id="10" name="TextBox 9">
            <a:extLst>
              <a:ext uri="{FF2B5EF4-FFF2-40B4-BE49-F238E27FC236}">
                <a16:creationId xmlns:a16="http://schemas.microsoft.com/office/drawing/2014/main" id="{4B0317A7-5DE7-48CF-BC80-1014935760CB}"/>
              </a:ext>
            </a:extLst>
          </p:cNvPr>
          <p:cNvSpPr txBox="1"/>
          <p:nvPr/>
        </p:nvSpPr>
        <p:spPr>
          <a:xfrm>
            <a:off x="55286" y="3094523"/>
            <a:ext cx="5051930" cy="3365024"/>
          </a:xfrm>
          <a:prstGeom prst="rect">
            <a:avLst/>
          </a:prstGeom>
          <a:noFill/>
        </p:spPr>
        <p:txBody>
          <a:bodyPr wrap="square" rtlCol="0">
            <a:spAutoFit/>
          </a:bodyPr>
          <a:lstStyle/>
          <a:p>
            <a:pPr>
              <a:lnSpc>
                <a:spcPct val="150000"/>
              </a:lnSpc>
              <a:buClr>
                <a:schemeClr val="accent6"/>
              </a:buClr>
            </a:pPr>
            <a:r>
              <a:rPr lang="en-US">
                <a:solidFill>
                  <a:schemeClr val="bg1"/>
                </a:solidFill>
                <a:ea typeface="Open Sans" panose="020B0606030504020204" pitchFamily="34" charset="0"/>
                <a:cs typeface="Open Sans" panose="020B0606030504020204" pitchFamily="34" charset="0"/>
              </a:rPr>
              <a:t>TecAhead </a:t>
            </a:r>
            <a:r>
              <a:rPr lang="en-US" dirty="0">
                <a:solidFill>
                  <a:schemeClr val="bg1"/>
                </a:solidFill>
                <a:ea typeface="Open Sans" panose="020B0606030504020204" pitchFamily="34" charset="0"/>
                <a:cs typeface="Open Sans" panose="020B0606030504020204" pitchFamily="34" charset="0"/>
              </a:rPr>
              <a:t>is a community for cybersecurity enthusiasts</a:t>
            </a:r>
          </a:p>
          <a:p>
            <a:pPr>
              <a:lnSpc>
                <a:spcPct val="150000"/>
              </a:lnSpc>
              <a:buClr>
                <a:schemeClr val="accent6"/>
              </a:buClr>
            </a:pPr>
            <a:r>
              <a:rPr lang="en-US" dirty="0">
                <a:solidFill>
                  <a:schemeClr val="bg1"/>
                </a:solidFill>
                <a:ea typeface="Open Sans" panose="020B0606030504020204" pitchFamily="34" charset="0"/>
                <a:cs typeface="Open Sans" panose="020B0606030504020204" pitchFamily="34" charset="0"/>
              </a:rPr>
              <a:t>and learners providing quality education for the </a:t>
            </a:r>
          </a:p>
          <a:p>
            <a:pPr>
              <a:lnSpc>
                <a:spcPct val="150000"/>
              </a:lnSpc>
              <a:buClr>
                <a:schemeClr val="accent6"/>
              </a:buClr>
            </a:pPr>
            <a:r>
              <a:rPr lang="en-US" dirty="0">
                <a:solidFill>
                  <a:schemeClr val="bg1"/>
                </a:solidFill>
                <a:ea typeface="Open Sans" panose="020B0606030504020204" pitchFamily="34" charset="0"/>
                <a:cs typeface="Open Sans" panose="020B0606030504020204" pitchFamily="34" charset="0"/>
              </a:rPr>
              <a:t>learners who worth  it. Here you get the facilitate </a:t>
            </a:r>
          </a:p>
          <a:p>
            <a:pPr>
              <a:lnSpc>
                <a:spcPct val="150000"/>
              </a:lnSpc>
              <a:buClr>
                <a:schemeClr val="accent6"/>
              </a:buClr>
            </a:pPr>
            <a:r>
              <a:rPr lang="en-US" dirty="0">
                <a:solidFill>
                  <a:schemeClr val="bg1"/>
                </a:solidFill>
                <a:ea typeface="Open Sans" panose="020B0606030504020204" pitchFamily="34" charset="0"/>
                <a:cs typeface="Open Sans" panose="020B0606030504020204" pitchFamily="34" charset="0"/>
              </a:rPr>
              <a:t>tutorials about cybersecurity and  which boost up</a:t>
            </a:r>
          </a:p>
          <a:p>
            <a:pPr>
              <a:lnSpc>
                <a:spcPct val="150000"/>
              </a:lnSpc>
              <a:buClr>
                <a:schemeClr val="accent6"/>
              </a:buClr>
            </a:pPr>
            <a:r>
              <a:rPr lang="en-US" dirty="0">
                <a:solidFill>
                  <a:schemeClr val="bg1"/>
                </a:solidFill>
                <a:ea typeface="Open Sans" panose="020B0606030504020204" pitchFamily="34" charset="0"/>
                <a:cs typeface="Open Sans" panose="020B0606030504020204" pitchFamily="34" charset="0"/>
              </a:rPr>
              <a:t>your knowledge and skills. </a:t>
            </a:r>
            <a:endParaRPr lang="en-ID" dirty="0">
              <a:solidFill>
                <a:schemeClr val="bg1"/>
              </a:solidFill>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4FB4A52C-1530-4286-A5F3-9A5163A4A167}"/>
              </a:ext>
            </a:extLst>
          </p:cNvPr>
          <p:cNvSpPr txBox="1"/>
          <p:nvPr/>
        </p:nvSpPr>
        <p:spPr>
          <a:xfrm>
            <a:off x="5107217" y="2924944"/>
            <a:ext cx="3981498" cy="3780522"/>
          </a:xfrm>
          <a:prstGeom prst="rect">
            <a:avLst/>
          </a:prstGeom>
          <a:noFill/>
        </p:spPr>
        <p:txBody>
          <a:bodyPr wrap="square" rtlCol="0">
            <a:spAutoFit/>
          </a:bodyPr>
          <a:lstStyle/>
          <a:p>
            <a:pPr>
              <a:lnSpc>
                <a:spcPct val="150000"/>
              </a:lnSpc>
            </a:pPr>
            <a:r>
              <a:rPr lang="en-US" dirty="0" err="1">
                <a:solidFill>
                  <a:schemeClr val="bg1"/>
                </a:solidFill>
              </a:rPr>
              <a:t>Purab</a:t>
            </a:r>
            <a:r>
              <a:rPr lang="en-US" dirty="0">
                <a:solidFill>
                  <a:schemeClr val="bg1"/>
                </a:solidFill>
              </a:rPr>
              <a:t> </a:t>
            </a:r>
            <a:r>
              <a:rPr lang="en-US" dirty="0" err="1">
                <a:solidFill>
                  <a:schemeClr val="bg1"/>
                </a:solidFill>
              </a:rPr>
              <a:t>Parihar</a:t>
            </a:r>
            <a:r>
              <a:rPr lang="en-US" dirty="0">
                <a:solidFill>
                  <a:schemeClr val="bg1"/>
                </a:solidFill>
              </a:rPr>
              <a:t>, An Independent Cybersecurity </a:t>
            </a:r>
          </a:p>
          <a:p>
            <a:pPr>
              <a:lnSpc>
                <a:spcPct val="150000"/>
              </a:lnSpc>
            </a:pPr>
            <a:r>
              <a:rPr lang="en-US" dirty="0">
                <a:solidFill>
                  <a:schemeClr val="bg1"/>
                </a:solidFill>
              </a:rPr>
              <a:t>Researcher bug hunter and our media partner, </a:t>
            </a:r>
          </a:p>
          <a:p>
            <a:pPr>
              <a:lnSpc>
                <a:spcPct val="150000"/>
              </a:lnSpc>
            </a:pPr>
            <a:r>
              <a:rPr lang="en-US" dirty="0">
                <a:solidFill>
                  <a:schemeClr val="bg1"/>
                </a:solidFill>
              </a:rPr>
              <a:t>He has specialized  in Bug bounty hunting, Penetration</a:t>
            </a:r>
          </a:p>
          <a:p>
            <a:pPr>
              <a:lnSpc>
                <a:spcPct val="150000"/>
              </a:lnSpc>
            </a:pPr>
            <a:r>
              <a:rPr lang="en-US" dirty="0">
                <a:solidFill>
                  <a:schemeClr val="bg1"/>
                </a:solidFill>
              </a:rPr>
              <a:t>testing, Red team exercises and digital forensics</a:t>
            </a:r>
          </a:p>
          <a:p>
            <a:pPr>
              <a:lnSpc>
                <a:spcPct val="150000"/>
              </a:lnSpc>
            </a:pPr>
            <a:r>
              <a:rPr lang="en-US" dirty="0">
                <a:solidFill>
                  <a:schemeClr val="bg1"/>
                </a:solidFill>
              </a:rPr>
              <a:t> investigations</a:t>
            </a:r>
          </a:p>
        </p:txBody>
      </p:sp>
    </p:spTree>
    <p:extLst>
      <p:ext uri="{BB962C8B-B14F-4D97-AF65-F5344CB8AC3E}">
        <p14:creationId xmlns:p14="http://schemas.microsoft.com/office/powerpoint/2010/main" val="12886299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16" presetClass="entr" presetSubtype="37"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out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D4C1B50-3DFD-4CC0-99B7-E831DDF28E92}"/>
              </a:ext>
            </a:extLst>
          </p:cNvPr>
          <p:cNvSpPr>
            <a:spLocks noGrp="1" noChangeArrowheads="1"/>
          </p:cNvSpPr>
          <p:nvPr>
            <p:ph type="title"/>
          </p:nvPr>
        </p:nvSpPr>
        <p:spPr>
          <a:xfrm>
            <a:off x="161325" y="1925557"/>
            <a:ext cx="2736304" cy="701427"/>
          </a:xfrm>
        </p:spPr>
        <p:txBody>
          <a:bodyPr/>
          <a:lstStyle/>
          <a:p>
            <a:r>
              <a:rPr lang="en-IN" altLang="en-US" sz="3600" b="1" dirty="0">
                <a:latin typeface="Tahoma" panose="020B0604030504040204" pitchFamily="34" charset="0"/>
              </a:rPr>
              <a:t>WHO AM I</a:t>
            </a:r>
            <a:endParaRPr lang="uk-UA" altLang="en-US" sz="3600" b="1" dirty="0">
              <a:latin typeface="Tahoma" panose="020B0604030504040204" pitchFamily="34" charset="0"/>
            </a:endParaRPr>
          </a:p>
        </p:txBody>
      </p:sp>
      <p:sp>
        <p:nvSpPr>
          <p:cNvPr id="7" name="Text Placeholder 6">
            <a:extLst>
              <a:ext uri="{FF2B5EF4-FFF2-40B4-BE49-F238E27FC236}">
                <a16:creationId xmlns:a16="http://schemas.microsoft.com/office/drawing/2014/main" id="{F275DD14-0BF7-489A-A9DA-202FBCFE752D}"/>
              </a:ext>
            </a:extLst>
          </p:cNvPr>
          <p:cNvSpPr>
            <a:spLocks noGrp="1"/>
          </p:cNvSpPr>
          <p:nvPr>
            <p:ph type="body" idx="1"/>
          </p:nvPr>
        </p:nvSpPr>
        <p:spPr>
          <a:xfrm>
            <a:off x="161324" y="2782132"/>
            <a:ext cx="6426899" cy="1500187"/>
          </a:xfrm>
        </p:spPr>
        <p:txBody>
          <a:bodyPr/>
          <a:lstStyle/>
          <a:p>
            <a:r>
              <a:rPr lang="en-IN" dirty="0"/>
              <a:t>Myself Software User</a:t>
            </a:r>
          </a:p>
          <a:p>
            <a:r>
              <a:rPr lang="en-IN" dirty="0"/>
              <a:t>Ranked under Top 20 in India at </a:t>
            </a:r>
            <a:r>
              <a:rPr lang="en-IN" dirty="0" err="1"/>
              <a:t>HackTheBox</a:t>
            </a:r>
            <a:endParaRPr lang="en-IN" dirty="0"/>
          </a:p>
          <a:p>
            <a:r>
              <a:rPr lang="en-IN" dirty="0"/>
              <a:t>Appreciated by NCIIPC (Indian Government)</a:t>
            </a:r>
          </a:p>
          <a:p>
            <a:endParaRPr lang="en-IN" dirty="0"/>
          </a:p>
        </p:txBody>
      </p:sp>
      <p:pic>
        <p:nvPicPr>
          <p:cNvPr id="6" name="Picture 5">
            <a:extLst>
              <a:ext uri="{FF2B5EF4-FFF2-40B4-BE49-F238E27FC236}">
                <a16:creationId xmlns:a16="http://schemas.microsoft.com/office/drawing/2014/main" id="{B07DDE31-7E69-449F-9B59-B22BAA873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429" y="952847"/>
            <a:ext cx="2462385" cy="194542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6866"/>
                                        </p:tgtEl>
                                        <p:attrNameLst>
                                          <p:attrName>style.visibility</p:attrName>
                                        </p:attrNameLst>
                                      </p:cBhvr>
                                      <p:to>
                                        <p:strVal val="visible"/>
                                      </p:to>
                                    </p:set>
                                    <p:animEffect transition="in" filter="fade">
                                      <p:cBhvr>
                                        <p:cTn id="12" dur="1000"/>
                                        <p:tgtEl>
                                          <p:spTgt spid="36866"/>
                                        </p:tgtEl>
                                      </p:cBhvr>
                                    </p:animEffect>
                                    <p:anim calcmode="lin" valueType="num">
                                      <p:cBhvr>
                                        <p:cTn id="13" dur="1000" fill="hold"/>
                                        <p:tgtEl>
                                          <p:spTgt spid="36866"/>
                                        </p:tgtEl>
                                        <p:attrNameLst>
                                          <p:attrName>ppt_x</p:attrName>
                                        </p:attrNameLst>
                                      </p:cBhvr>
                                      <p:tavLst>
                                        <p:tav tm="0">
                                          <p:val>
                                            <p:strVal val="#ppt_x"/>
                                          </p:val>
                                        </p:tav>
                                        <p:tav tm="100000">
                                          <p:val>
                                            <p:strVal val="#ppt_x"/>
                                          </p:val>
                                        </p:tav>
                                      </p:tavLst>
                                    </p:anim>
                                    <p:anim calcmode="lin" valueType="num">
                                      <p:cBhvr>
                                        <p:cTn id="14" dur="1000" fill="hold"/>
                                        <p:tgtEl>
                                          <p:spTgt spid="3686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additive="base">
                                        <p:cTn id="3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5DD3F1-8199-4F75-943E-D4EFD9BF9144}"/>
              </a:ext>
            </a:extLst>
          </p:cNvPr>
          <p:cNvSpPr>
            <a:spLocks noGrp="1"/>
          </p:cNvSpPr>
          <p:nvPr>
            <p:ph type="title"/>
          </p:nvPr>
        </p:nvSpPr>
        <p:spPr>
          <a:xfrm>
            <a:off x="395536" y="393159"/>
            <a:ext cx="8064252" cy="508000"/>
          </a:xfrm>
        </p:spPr>
        <p:txBody>
          <a:bodyPr/>
          <a:lstStyle/>
          <a:p>
            <a:r>
              <a:rPr lang="en-US" dirty="0"/>
              <a:t>What is Offensive and Defensive Hacking ?</a:t>
            </a:r>
            <a:endParaRPr lang="en-IN" dirty="0"/>
          </a:p>
        </p:txBody>
      </p:sp>
      <p:sp>
        <p:nvSpPr>
          <p:cNvPr id="5" name="Content Placeholder 4">
            <a:extLst>
              <a:ext uri="{FF2B5EF4-FFF2-40B4-BE49-F238E27FC236}">
                <a16:creationId xmlns:a16="http://schemas.microsoft.com/office/drawing/2014/main" id="{EDCB7C40-61C3-40FA-9BAB-057433365E3F}"/>
              </a:ext>
            </a:extLst>
          </p:cNvPr>
          <p:cNvSpPr>
            <a:spLocks noGrp="1"/>
          </p:cNvSpPr>
          <p:nvPr>
            <p:ph idx="1"/>
          </p:nvPr>
        </p:nvSpPr>
        <p:spPr>
          <a:xfrm>
            <a:off x="539552" y="1124744"/>
            <a:ext cx="7775773" cy="4894262"/>
          </a:xfrm>
        </p:spPr>
        <p:txBody>
          <a:bodyPr/>
          <a:lstStyle/>
          <a:p>
            <a:r>
              <a:rPr lang="en-US" sz="2000" dirty="0"/>
              <a:t>Offensive hacking (more correctly, offensive security) looks at ways an attacker can get in from the attacker’s perspective, often in a black box situation (i.e. not knowing any user credentials).</a:t>
            </a:r>
          </a:p>
          <a:p>
            <a:r>
              <a:rPr lang="en-US" sz="2000" dirty="0"/>
              <a:t>Defensive hacking (more correctly, defensive security), analyzes attack patterns and signatures to detect and prevent potential attacks, from the defender’s perspective (SOC analyst, incident responder, etc.) and often knowing user credentials or having more insight on the end client’s network. Simple meaning of offensive and Defensive Hacking </a:t>
            </a:r>
            <a:endParaRPr lang="en-IN" sz="2000" dirty="0"/>
          </a:p>
        </p:txBody>
      </p:sp>
    </p:spTree>
    <p:extLst>
      <p:ext uri="{BB962C8B-B14F-4D97-AF65-F5344CB8AC3E}">
        <p14:creationId xmlns:p14="http://schemas.microsoft.com/office/powerpoint/2010/main" val="28426517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FB494-E9D7-47B9-93B7-EE0F50718560}"/>
              </a:ext>
            </a:extLst>
          </p:cNvPr>
          <p:cNvSpPr>
            <a:spLocks noGrp="1"/>
          </p:cNvSpPr>
          <p:nvPr>
            <p:ph type="title"/>
          </p:nvPr>
        </p:nvSpPr>
        <p:spPr>
          <a:xfrm>
            <a:off x="323528" y="385064"/>
            <a:ext cx="8424936" cy="508000"/>
          </a:xfrm>
        </p:spPr>
        <p:txBody>
          <a:bodyPr/>
          <a:lstStyle/>
          <a:p>
            <a:r>
              <a:rPr lang="en-US" dirty="0"/>
              <a:t>Why Organizations need offensive Hacking ?</a:t>
            </a:r>
            <a:endParaRPr lang="en-IN" dirty="0"/>
          </a:p>
        </p:txBody>
      </p:sp>
      <p:sp>
        <p:nvSpPr>
          <p:cNvPr id="3" name="Content Placeholder 2">
            <a:extLst>
              <a:ext uri="{FF2B5EF4-FFF2-40B4-BE49-F238E27FC236}">
                <a16:creationId xmlns:a16="http://schemas.microsoft.com/office/drawing/2014/main" id="{228BB68B-1ACF-4702-A78F-8D73D813F021}"/>
              </a:ext>
            </a:extLst>
          </p:cNvPr>
          <p:cNvSpPr>
            <a:spLocks noGrp="1"/>
          </p:cNvSpPr>
          <p:nvPr>
            <p:ph idx="1"/>
          </p:nvPr>
        </p:nvSpPr>
        <p:spPr>
          <a:xfrm>
            <a:off x="467544" y="1124744"/>
            <a:ext cx="8064895" cy="4894262"/>
          </a:xfrm>
        </p:spPr>
        <p:txBody>
          <a:bodyPr/>
          <a:lstStyle/>
          <a:p>
            <a:r>
              <a:rPr lang="en-US" sz="2000" dirty="0"/>
              <a:t>It's pretty easy to answer. That companies hire "Ethical Hacker (</a:t>
            </a:r>
            <a:r>
              <a:rPr lang="en-US" sz="2000" dirty="0" err="1"/>
              <a:t>Offsec</a:t>
            </a:r>
            <a:r>
              <a:rPr lang="en-US" sz="2000" dirty="0"/>
              <a:t>)" so, they can test their systems, networks, websites, servers.</a:t>
            </a:r>
          </a:p>
          <a:p>
            <a:r>
              <a:rPr lang="en-US" sz="2000" dirty="0"/>
              <a:t> Its like testing the whole company if they found any flaw(bug) so that can bug gets fixed and company will not suffer with problem.</a:t>
            </a:r>
          </a:p>
          <a:p>
            <a:r>
              <a:rPr lang="en-US" sz="2000" dirty="0"/>
              <a:t>Organizations prefer to focus on Offensive more than Defensive because Offensive is about a real hacker would compromise the systems.</a:t>
            </a:r>
            <a:endParaRPr lang="en-IN" sz="2000" dirty="0"/>
          </a:p>
        </p:txBody>
      </p:sp>
    </p:spTree>
    <p:extLst>
      <p:ext uri="{BB962C8B-B14F-4D97-AF65-F5344CB8AC3E}">
        <p14:creationId xmlns:p14="http://schemas.microsoft.com/office/powerpoint/2010/main" val="3125478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43FD-0F4E-4E5C-99B5-DF9ED9B7C603}"/>
              </a:ext>
            </a:extLst>
          </p:cNvPr>
          <p:cNvSpPr>
            <a:spLocks noGrp="1"/>
          </p:cNvSpPr>
          <p:nvPr>
            <p:ph type="title"/>
          </p:nvPr>
        </p:nvSpPr>
        <p:spPr>
          <a:xfrm>
            <a:off x="251520" y="406400"/>
            <a:ext cx="8352928" cy="574327"/>
          </a:xfrm>
        </p:spPr>
        <p:txBody>
          <a:bodyPr/>
          <a:lstStyle/>
          <a:p>
            <a:r>
              <a:rPr lang="en-US" dirty="0"/>
              <a:t>What are the prerequisites for learning offensive Hacking?</a:t>
            </a:r>
            <a:endParaRPr lang="en-IN" dirty="0"/>
          </a:p>
        </p:txBody>
      </p:sp>
      <p:sp>
        <p:nvSpPr>
          <p:cNvPr id="3" name="Content Placeholder 2">
            <a:extLst>
              <a:ext uri="{FF2B5EF4-FFF2-40B4-BE49-F238E27FC236}">
                <a16:creationId xmlns:a16="http://schemas.microsoft.com/office/drawing/2014/main" id="{BCC36C51-FCCA-4EA9-93E4-3CFED511ADB9}"/>
              </a:ext>
            </a:extLst>
          </p:cNvPr>
          <p:cNvSpPr>
            <a:spLocks noGrp="1"/>
          </p:cNvSpPr>
          <p:nvPr>
            <p:ph idx="1"/>
          </p:nvPr>
        </p:nvSpPr>
        <p:spPr>
          <a:xfrm>
            <a:off x="395536" y="1412776"/>
            <a:ext cx="8208912" cy="4894262"/>
          </a:xfrm>
        </p:spPr>
        <p:txBody>
          <a:bodyPr/>
          <a:lstStyle/>
          <a:p>
            <a:r>
              <a:rPr lang="en-IN" sz="2400" dirty="0"/>
              <a:t>Networking Fundamentals</a:t>
            </a:r>
          </a:p>
          <a:p>
            <a:r>
              <a:rPr lang="en-IN" sz="2400" dirty="0"/>
              <a:t>Linux/Unix Basics</a:t>
            </a:r>
          </a:p>
          <a:p>
            <a:r>
              <a:rPr lang="en-IN" sz="2400" dirty="0"/>
              <a:t>Familiar with any one </a:t>
            </a:r>
            <a:r>
              <a:rPr lang="en-IN" sz="2400" dirty="0" err="1"/>
              <a:t>os</a:t>
            </a:r>
            <a:r>
              <a:rPr lang="en-IN" sz="2400" dirty="0"/>
              <a:t> (Windows or Linux)4.Atleast One Programming Language (Python Recommended)</a:t>
            </a:r>
          </a:p>
          <a:p>
            <a:r>
              <a:rPr lang="en-IN" sz="2400" dirty="0"/>
              <a:t>Basic Hardware Knowledge</a:t>
            </a:r>
          </a:p>
          <a:p>
            <a:r>
              <a:rPr lang="en-IN" sz="2400" dirty="0"/>
              <a:t>Fundamentals of Web Development Languages(HTML,CSS,JS,PHP,DJANGO,FLASK,ASP)</a:t>
            </a:r>
          </a:p>
        </p:txBody>
      </p:sp>
    </p:spTree>
    <p:extLst>
      <p:ext uri="{BB962C8B-B14F-4D97-AF65-F5344CB8AC3E}">
        <p14:creationId xmlns:p14="http://schemas.microsoft.com/office/powerpoint/2010/main" val="2092300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BB60-734B-481E-85C9-1A61CC4FB590}"/>
              </a:ext>
            </a:extLst>
          </p:cNvPr>
          <p:cNvSpPr>
            <a:spLocks noGrp="1"/>
          </p:cNvSpPr>
          <p:nvPr>
            <p:ph type="title"/>
          </p:nvPr>
        </p:nvSpPr>
        <p:spPr>
          <a:xfrm>
            <a:off x="323528" y="548680"/>
            <a:ext cx="7991797" cy="508000"/>
          </a:xfrm>
        </p:spPr>
        <p:txBody>
          <a:bodyPr/>
          <a:lstStyle/>
          <a:p>
            <a:r>
              <a:rPr lang="en-US" dirty="0"/>
              <a:t>What are the prerequisites for learning offensive Hacking?</a:t>
            </a:r>
            <a:endParaRPr lang="en-IN" dirty="0"/>
          </a:p>
        </p:txBody>
      </p:sp>
      <p:sp>
        <p:nvSpPr>
          <p:cNvPr id="3" name="Content Placeholder 2">
            <a:extLst>
              <a:ext uri="{FF2B5EF4-FFF2-40B4-BE49-F238E27FC236}">
                <a16:creationId xmlns:a16="http://schemas.microsoft.com/office/drawing/2014/main" id="{E5040499-2FEB-419E-B8B5-9B83D37655FF}"/>
              </a:ext>
            </a:extLst>
          </p:cNvPr>
          <p:cNvSpPr>
            <a:spLocks noGrp="1"/>
          </p:cNvSpPr>
          <p:nvPr>
            <p:ph idx="1"/>
          </p:nvPr>
        </p:nvSpPr>
        <p:spPr>
          <a:xfrm>
            <a:off x="323528" y="1484784"/>
            <a:ext cx="8496944" cy="5184576"/>
          </a:xfrm>
        </p:spPr>
        <p:txBody>
          <a:bodyPr/>
          <a:lstStyle/>
          <a:p>
            <a:r>
              <a:rPr lang="en-IN" sz="2400" dirty="0"/>
              <a:t>Networking Fundamentals</a:t>
            </a:r>
          </a:p>
          <a:p>
            <a:r>
              <a:rPr lang="en-IN" sz="2400" dirty="0"/>
              <a:t>Linux/Unix Basics</a:t>
            </a:r>
          </a:p>
          <a:p>
            <a:r>
              <a:rPr lang="en-IN" sz="2400" dirty="0"/>
              <a:t>Familiar with any one </a:t>
            </a:r>
            <a:r>
              <a:rPr lang="en-IN" sz="2400" dirty="0" err="1"/>
              <a:t>os</a:t>
            </a:r>
            <a:r>
              <a:rPr lang="en-IN" sz="2400" dirty="0"/>
              <a:t> (Windows or Linux)</a:t>
            </a:r>
          </a:p>
          <a:p>
            <a:r>
              <a:rPr lang="en-IN" sz="2400" dirty="0" err="1"/>
              <a:t>Atleast</a:t>
            </a:r>
            <a:r>
              <a:rPr lang="en-IN" sz="2400" dirty="0"/>
              <a:t> One Programming Language (Python Recommended)</a:t>
            </a:r>
          </a:p>
          <a:p>
            <a:r>
              <a:rPr lang="en-IN" sz="2400" dirty="0"/>
              <a:t>Basic Hardware Knowledge</a:t>
            </a:r>
          </a:p>
          <a:p>
            <a:r>
              <a:rPr lang="en-IN" sz="2400" dirty="0"/>
              <a:t>Fundamentals of Web Development Languages(HTML,CSS,JS,PHP,DJANGO,FLASK,ASP)7. </a:t>
            </a:r>
          </a:p>
          <a:p>
            <a:r>
              <a:rPr lang="en-IN" sz="2400" dirty="0"/>
              <a:t>Most important - Google Dorking </a:t>
            </a:r>
          </a:p>
        </p:txBody>
      </p:sp>
    </p:spTree>
    <p:extLst>
      <p:ext uri="{BB962C8B-B14F-4D97-AF65-F5344CB8AC3E}">
        <p14:creationId xmlns:p14="http://schemas.microsoft.com/office/powerpoint/2010/main" val="2196577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FAA7-22A0-4875-A57B-B79406EA4190}"/>
              </a:ext>
            </a:extLst>
          </p:cNvPr>
          <p:cNvSpPr>
            <a:spLocks noGrp="1"/>
          </p:cNvSpPr>
          <p:nvPr>
            <p:ph type="title"/>
          </p:nvPr>
        </p:nvSpPr>
        <p:spPr>
          <a:xfrm>
            <a:off x="251520" y="692696"/>
            <a:ext cx="8496944" cy="508000"/>
          </a:xfrm>
        </p:spPr>
        <p:txBody>
          <a:bodyPr/>
          <a:lstStyle/>
          <a:p>
            <a:r>
              <a:rPr lang="en-US" dirty="0"/>
              <a:t>How many types of fields are in offensive Hacking</a:t>
            </a:r>
            <a:endParaRPr lang="en-IN" dirty="0"/>
          </a:p>
        </p:txBody>
      </p:sp>
      <p:sp>
        <p:nvSpPr>
          <p:cNvPr id="3" name="Content Placeholder 2">
            <a:extLst>
              <a:ext uri="{FF2B5EF4-FFF2-40B4-BE49-F238E27FC236}">
                <a16:creationId xmlns:a16="http://schemas.microsoft.com/office/drawing/2014/main" id="{B994D417-397C-40F3-A76D-95755823D1C7}"/>
              </a:ext>
            </a:extLst>
          </p:cNvPr>
          <p:cNvSpPr>
            <a:spLocks noGrp="1"/>
          </p:cNvSpPr>
          <p:nvPr>
            <p:ph idx="1"/>
          </p:nvPr>
        </p:nvSpPr>
        <p:spPr>
          <a:xfrm>
            <a:off x="323528" y="1557338"/>
            <a:ext cx="7991797" cy="4894262"/>
          </a:xfrm>
        </p:spPr>
        <p:txBody>
          <a:bodyPr/>
          <a:lstStyle/>
          <a:p>
            <a:r>
              <a:rPr lang="en-IN" dirty="0"/>
              <a:t>Penetration Tester</a:t>
            </a:r>
          </a:p>
          <a:p>
            <a:r>
              <a:rPr lang="en-IN" dirty="0"/>
              <a:t>Bug Bounty Hunter</a:t>
            </a:r>
          </a:p>
          <a:p>
            <a:r>
              <a:rPr lang="en-IN" dirty="0"/>
              <a:t>Red Teamer</a:t>
            </a:r>
          </a:p>
          <a:p>
            <a:r>
              <a:rPr lang="en-IN" dirty="0"/>
              <a:t>Exploit Developer</a:t>
            </a:r>
          </a:p>
          <a:p>
            <a:r>
              <a:rPr lang="en-IN" dirty="0"/>
              <a:t>Malware Analyst</a:t>
            </a:r>
          </a:p>
          <a:p>
            <a:endParaRPr lang="en-IN" dirty="0"/>
          </a:p>
        </p:txBody>
      </p:sp>
    </p:spTree>
    <p:extLst>
      <p:ext uri="{BB962C8B-B14F-4D97-AF65-F5344CB8AC3E}">
        <p14:creationId xmlns:p14="http://schemas.microsoft.com/office/powerpoint/2010/main" val="9565025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EBC5A-2B06-43E8-8329-ACCFACF3D780}"/>
              </a:ext>
            </a:extLst>
          </p:cNvPr>
          <p:cNvSpPr>
            <a:spLocks noGrp="1"/>
          </p:cNvSpPr>
          <p:nvPr>
            <p:ph type="title"/>
          </p:nvPr>
        </p:nvSpPr>
        <p:spPr>
          <a:xfrm>
            <a:off x="395536" y="764704"/>
            <a:ext cx="7632700" cy="508000"/>
          </a:xfrm>
        </p:spPr>
        <p:txBody>
          <a:bodyPr/>
          <a:lstStyle/>
          <a:p>
            <a:r>
              <a:rPr lang="en-US" dirty="0"/>
              <a:t>Certification which helps in Job</a:t>
            </a:r>
            <a:endParaRPr lang="en-IN" dirty="0"/>
          </a:p>
        </p:txBody>
      </p:sp>
      <p:sp>
        <p:nvSpPr>
          <p:cNvPr id="3" name="Content Placeholder 2">
            <a:extLst>
              <a:ext uri="{FF2B5EF4-FFF2-40B4-BE49-F238E27FC236}">
                <a16:creationId xmlns:a16="http://schemas.microsoft.com/office/drawing/2014/main" id="{38294B14-38BD-4636-BFED-EA8244EA9A52}"/>
              </a:ext>
            </a:extLst>
          </p:cNvPr>
          <p:cNvSpPr>
            <a:spLocks noGrp="1"/>
          </p:cNvSpPr>
          <p:nvPr>
            <p:ph idx="1"/>
          </p:nvPr>
        </p:nvSpPr>
        <p:spPr>
          <a:xfrm>
            <a:off x="395536" y="1484784"/>
            <a:ext cx="8352928" cy="4968552"/>
          </a:xfrm>
        </p:spPr>
        <p:txBody>
          <a:bodyPr/>
          <a:lstStyle/>
          <a:p>
            <a:r>
              <a:rPr lang="en-US" dirty="0"/>
              <a:t>CompTIA A+ </a:t>
            </a:r>
          </a:p>
          <a:p>
            <a:r>
              <a:rPr lang="en-US" dirty="0"/>
              <a:t>CEH (Certified Ethical Hacker) </a:t>
            </a:r>
          </a:p>
          <a:p>
            <a:r>
              <a:rPr lang="en-US" dirty="0" err="1"/>
              <a:t>eJPT</a:t>
            </a:r>
            <a:r>
              <a:rPr lang="en-US" dirty="0"/>
              <a:t> (</a:t>
            </a:r>
            <a:r>
              <a:rPr lang="en-US" dirty="0" err="1"/>
              <a:t>Elearn</a:t>
            </a:r>
            <a:r>
              <a:rPr lang="en-US" dirty="0"/>
              <a:t> Junior Penetration Tester) </a:t>
            </a:r>
          </a:p>
          <a:p>
            <a:r>
              <a:rPr lang="en-US" dirty="0" err="1"/>
              <a:t>eWAPT</a:t>
            </a:r>
            <a:r>
              <a:rPr lang="en-US" dirty="0"/>
              <a:t> (</a:t>
            </a:r>
            <a:r>
              <a:rPr lang="en-US" dirty="0" err="1"/>
              <a:t>Elearn</a:t>
            </a:r>
            <a:r>
              <a:rPr lang="en-US" dirty="0"/>
              <a:t> Web App Penetration Tester)</a:t>
            </a:r>
          </a:p>
          <a:p>
            <a:r>
              <a:rPr lang="en-US" dirty="0"/>
              <a:t>SANS GPEN</a:t>
            </a:r>
          </a:p>
          <a:p>
            <a:r>
              <a:rPr lang="en-US" dirty="0"/>
              <a:t>OSCP</a:t>
            </a:r>
          </a:p>
          <a:p>
            <a:r>
              <a:rPr lang="en-US" dirty="0"/>
              <a:t>OSWE </a:t>
            </a:r>
            <a:endParaRPr lang="en-IN" dirty="0"/>
          </a:p>
        </p:txBody>
      </p:sp>
    </p:spTree>
    <p:extLst>
      <p:ext uri="{BB962C8B-B14F-4D97-AF65-F5344CB8AC3E}">
        <p14:creationId xmlns:p14="http://schemas.microsoft.com/office/powerpoint/2010/main" val="6868474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347</TotalTime>
  <Words>1176</Words>
  <Application>Microsoft Office PowerPoint</Application>
  <PresentationFormat>On-screen Show (4:3)</PresentationFormat>
  <Paragraphs>125</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Rounded MT Bold</vt:lpstr>
      <vt:lpstr>Berlin Sans FB Demi</vt:lpstr>
      <vt:lpstr>Tahoma</vt:lpstr>
      <vt:lpstr>template</vt:lpstr>
      <vt:lpstr>Offensive Security</vt:lpstr>
      <vt:lpstr>PowerPoint Presentation</vt:lpstr>
      <vt:lpstr>WHO AM I</vt:lpstr>
      <vt:lpstr>What is Offensive and Defensive Hacking ?</vt:lpstr>
      <vt:lpstr>Why Organizations need offensive Hacking ?</vt:lpstr>
      <vt:lpstr>What are the prerequisites for learning offensive Hacking?</vt:lpstr>
      <vt:lpstr>What are the prerequisites for learning offensive Hacking?</vt:lpstr>
      <vt:lpstr>How many types of fields are in offensive Hacking</vt:lpstr>
      <vt:lpstr>Certification which helps in Job</vt:lpstr>
      <vt:lpstr>Platforms for offensive hacking</vt:lpstr>
      <vt:lpstr>Types of attack</vt:lpstr>
      <vt:lpstr>Types of attack</vt:lpstr>
      <vt:lpstr>Important tools -:</vt:lpstr>
      <vt:lpstr>Resources for offensive hacking</vt:lpstr>
      <vt:lpstr>BOOKS</vt:lpstr>
      <vt:lpstr>Repositories</vt:lpstr>
      <vt:lpstr>Practical Hand’s On TryHackMe</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Offensive Security</dc:title>
  <dc:creator>PurabParihar</dc:creator>
  <cp:lastModifiedBy>kush mehta</cp:lastModifiedBy>
  <cp:revision>19</cp:revision>
  <dcterms:created xsi:type="dcterms:W3CDTF">2020-07-10T13:09:55Z</dcterms:created>
  <dcterms:modified xsi:type="dcterms:W3CDTF">2020-10-19T11:45:23Z</dcterms:modified>
</cp:coreProperties>
</file>