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63" r:id="rId1"/>
  </p:sldMasterIdLst>
  <p:notesMasterIdLst>
    <p:notesMasterId r:id="rId13"/>
  </p:notesMasterIdLst>
  <p:sldIdLst>
    <p:sldId id="265" r:id="rId2"/>
    <p:sldId id="256" r:id="rId3"/>
    <p:sldId id="264" r:id="rId4"/>
    <p:sldId id="258" r:id="rId5"/>
    <p:sldId id="259" r:id="rId6"/>
    <p:sldId id="266" r:id="rId7"/>
    <p:sldId id="260" r:id="rId8"/>
    <p:sldId id="261" r:id="rId9"/>
    <p:sldId id="262" r:id="rId10"/>
    <p:sldId id="263"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F7"/>
          </a:solidFill>
        </a:fill>
      </a:tcStyle>
    </a:wholeTbl>
    <a:band2H>
      <a:tcTxStyle/>
      <a:tcStyle>
        <a:tcBdr/>
        <a:fill>
          <a:solidFill>
            <a:srgbClr val="E6EB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CCDF"/>
          </a:solidFill>
        </a:fill>
      </a:tcStyle>
    </a:wholeTbl>
    <a:band2H>
      <a:tcTxStyle/>
      <a:tcStyle>
        <a:tcBdr/>
        <a:fill>
          <a:solidFill>
            <a:srgbClr val="EBE7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CBF6"/>
          </a:solidFill>
        </a:fill>
      </a:tcStyle>
    </a:wholeTbl>
    <a:band2H>
      <a:tcTxStyle/>
      <a:tcStyle>
        <a:tcBdr/>
        <a:fill>
          <a:solidFill>
            <a:srgbClr val="FEE7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26" autoAdjust="0"/>
  </p:normalViewPr>
  <p:slideViewPr>
    <p:cSldViewPr snapToGrid="0">
      <p:cViewPr varScale="1">
        <p:scale>
          <a:sx n="73" d="100"/>
          <a:sy n="73" d="100"/>
        </p:scale>
        <p:origin x="17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9648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55160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199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374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9311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944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9687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41648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8623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6567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1871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7218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1745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9270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7368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8902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414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9/19/2022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95630722"/>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193" y="545858"/>
            <a:ext cx="7427215" cy="1776247"/>
          </a:xfrm>
        </p:spPr>
        <p:txBody>
          <a:bodyPr>
            <a:noAutofit/>
          </a:bodyPr>
          <a:lstStyle/>
          <a:p>
            <a:r>
              <a:rPr lang="en-US" sz="3500" b="1" dirty="0">
                <a:latin typeface="Times New Roman" panose="02020603050405020304" pitchFamily="18" charset="0"/>
                <a:cs typeface="Times New Roman" panose="02020603050405020304" pitchFamily="18" charset="0"/>
              </a:rPr>
              <a:t>  project -DELIVERABLE 1</a:t>
            </a:r>
          </a:p>
        </p:txBody>
      </p:sp>
      <p:sp>
        <p:nvSpPr>
          <p:cNvPr id="3" name="GROUP:…">
            <a:extLst>
              <a:ext uri="{FF2B5EF4-FFF2-40B4-BE49-F238E27FC236}">
                <a16:creationId xmlns:a16="http://schemas.microsoft.com/office/drawing/2014/main" id="{75992BE8-58A2-C603-2644-5E935179E2B7}"/>
              </a:ext>
            </a:extLst>
          </p:cNvPr>
          <p:cNvSpPr txBox="1"/>
          <p:nvPr/>
        </p:nvSpPr>
        <p:spPr>
          <a:xfrm>
            <a:off x="1229711" y="2398987"/>
            <a:ext cx="505445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r>
              <a:rPr sz="2400" b="1" dirty="0">
                <a:latin typeface="Times New Roman" panose="02020603050405020304" pitchFamily="18" charset="0"/>
                <a:cs typeface="Times New Roman" panose="02020603050405020304" pitchFamily="18" charset="0"/>
              </a:rPr>
              <a:t>GROU</a:t>
            </a:r>
            <a:r>
              <a:rPr lang="en-US" sz="2400" b="1" dirty="0">
                <a:latin typeface="Times New Roman" panose="02020603050405020304" pitchFamily="18" charset="0"/>
                <a:cs typeface="Times New Roman" panose="02020603050405020304" pitchFamily="18" charset="0"/>
              </a:rPr>
              <a:t>P-</a:t>
            </a:r>
            <a:r>
              <a:rPr lang="en-IN" sz="2400" b="1" dirty="0">
                <a:latin typeface="Times New Roman" panose="02020603050405020304" pitchFamily="18" charset="0"/>
                <a:cs typeface="Times New Roman" panose="02020603050405020304" pitchFamily="18" charset="0"/>
              </a:rPr>
              <a:t>BRAINSTORMERS</a:t>
            </a:r>
            <a:endParaRP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54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F128D-CAD7-4D12-9473-EDAAEB61E5AD}"/>
              </a:ext>
            </a:extLst>
          </p:cNvPr>
          <p:cNvSpPr txBox="1"/>
          <p:nvPr/>
        </p:nvSpPr>
        <p:spPr>
          <a:xfrm>
            <a:off x="4114800" y="2974156"/>
            <a:ext cx="914400"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37900432-90A6-4B95-8EA1-FE5223E30B71}"/>
              </a:ext>
            </a:extLst>
          </p:cNvPr>
          <p:cNvSpPr txBox="1"/>
          <p:nvPr/>
        </p:nvSpPr>
        <p:spPr>
          <a:xfrm>
            <a:off x="695565" y="639901"/>
            <a:ext cx="61368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RISK MANAGEMENT:</a:t>
            </a:r>
          </a:p>
        </p:txBody>
      </p:sp>
      <p:sp>
        <p:nvSpPr>
          <p:cNvPr id="4" name="TextBox 3">
            <a:extLst>
              <a:ext uri="{FF2B5EF4-FFF2-40B4-BE49-F238E27FC236}">
                <a16:creationId xmlns:a16="http://schemas.microsoft.com/office/drawing/2014/main" id="{10AF07A0-6DF8-4FE1-AC85-24D19E4F57E5}"/>
              </a:ext>
            </a:extLst>
          </p:cNvPr>
          <p:cNvSpPr txBox="1"/>
          <p:nvPr/>
        </p:nvSpPr>
        <p:spPr>
          <a:xfrm>
            <a:off x="562231" y="1170777"/>
            <a:ext cx="7729977" cy="34306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our group discussion while analysing the project requirements we identified the following major risks.</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 Since our project involves seven modules like Admin, Manager, Student, Time   Sheet, Payroll, Bank and Reports therefore integration between these modules may involve some mistakes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Difficulties in implementing the proper database design for the application.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Developing application by group members at different timings leads to delay in achieving the tasks.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2287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7114" y="2743200"/>
            <a:ext cx="4517571" cy="947058"/>
          </a:xfrm>
        </p:spPr>
        <p:txBody>
          <a:bodyPr>
            <a:normAutofit/>
          </a:bodyPr>
          <a:lstStyle/>
          <a:p>
            <a:r>
              <a:rPr lang="en-US" sz="3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016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55"/>
          <p:cNvSpPr txBox="1"/>
          <p:nvPr/>
        </p:nvSpPr>
        <p:spPr>
          <a:xfrm>
            <a:off x="-203108" y="2494544"/>
            <a:ext cx="8126891" cy="1061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defTabSz="914400">
              <a:lnSpc>
                <a:spcPct val="90000"/>
              </a:lnSpc>
              <a:defRPr sz="3200">
                <a:latin typeface="Impact"/>
                <a:ea typeface="Impact"/>
                <a:cs typeface="Impact"/>
                <a:sym typeface="Impact"/>
              </a:defRPr>
            </a:pPr>
            <a:r>
              <a:rPr lang="en-US" sz="3500" b="1" dirty="0">
                <a:latin typeface="Times New Roman" panose="02020603050405020304" pitchFamily="18" charset="0"/>
                <a:cs typeface="Times New Roman" panose="02020603050405020304" pitchFamily="18" charset="0"/>
              </a:rPr>
              <a:t>ON CAMPUS TIME SHEET AND PAYROLL MANAGEMENT SYSTEM</a:t>
            </a:r>
            <a:endParaRPr sz="3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DCED-4686-58B8-D5DE-0D55FB7CA472}"/>
              </a:ext>
            </a:extLst>
          </p:cNvPr>
          <p:cNvSpPr>
            <a:spLocks noGrp="1"/>
          </p:cNvSpPr>
          <p:nvPr>
            <p:ph type="ctrTitle"/>
          </p:nvPr>
        </p:nvSpPr>
        <p:spPr>
          <a:xfrm>
            <a:off x="533400" y="533400"/>
            <a:ext cx="6154713" cy="1074683"/>
          </a:xfrm>
        </p:spPr>
        <p:txBody>
          <a:bodyPr/>
          <a:lstStyle/>
          <a:p>
            <a:pPr algn="ctr"/>
            <a:r>
              <a:rPr lang="en-IN" sz="35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29C36320-DCC2-2F5D-77DA-799817D0F192}"/>
              </a:ext>
            </a:extLst>
          </p:cNvPr>
          <p:cNvSpPr>
            <a:spLocks noGrp="1"/>
          </p:cNvSpPr>
          <p:nvPr>
            <p:ph type="subTitle" idx="1"/>
          </p:nvPr>
        </p:nvSpPr>
        <p:spPr>
          <a:xfrm>
            <a:off x="599090" y="1965434"/>
            <a:ext cx="4888560" cy="3791900"/>
          </a:xfrm>
        </p:spPr>
        <p:txBody>
          <a:bodyPr>
            <a:normAutofit/>
          </a:bodyPr>
          <a:lstStyle/>
          <a:p>
            <a:pPr marL="342900" indent="-342900" algn="l">
              <a:buFont typeface="Arial" panose="020B0604020202020204" pitchFamily="34" charset="0"/>
              <a:buChar char="•"/>
            </a:pPr>
            <a:r>
              <a:rPr lang="en-US" b="1" dirty="0">
                <a:solidFill>
                  <a:schemeClr val="tx1"/>
                </a:solidFill>
              </a:rPr>
              <a:t>Motivation</a:t>
            </a:r>
          </a:p>
          <a:p>
            <a:pPr marL="342900" indent="-342900" algn="l">
              <a:buFont typeface="Arial" panose="020B0604020202020204" pitchFamily="34" charset="0"/>
              <a:buChar char="•"/>
            </a:pPr>
            <a:r>
              <a:rPr lang="en-US" b="1" dirty="0">
                <a:solidFill>
                  <a:schemeClr val="tx1"/>
                </a:solidFill>
              </a:rPr>
              <a:t>Major Functions</a:t>
            </a:r>
          </a:p>
          <a:p>
            <a:pPr marL="342900" indent="-342900" algn="l">
              <a:buFont typeface="Arial" panose="020B0604020202020204" pitchFamily="34" charset="0"/>
              <a:buChar char="•"/>
            </a:pPr>
            <a:r>
              <a:rPr lang="en-US" b="1" dirty="0">
                <a:solidFill>
                  <a:schemeClr val="tx1"/>
                </a:solidFill>
              </a:rPr>
              <a:t>Development Environment</a:t>
            </a:r>
          </a:p>
          <a:p>
            <a:pPr marL="342900" indent="-342900" algn="l">
              <a:buFont typeface="Arial" panose="020B0604020202020204" pitchFamily="34" charset="0"/>
              <a:buChar char="•"/>
            </a:pPr>
            <a:r>
              <a:rPr lang="en-US" b="1" dirty="0">
                <a:solidFill>
                  <a:schemeClr val="tx1"/>
                </a:solidFill>
              </a:rPr>
              <a:t>Team Roles</a:t>
            </a:r>
          </a:p>
          <a:p>
            <a:pPr marL="342900" indent="-342900" algn="l">
              <a:buFont typeface="Arial" panose="020B0604020202020204" pitchFamily="34" charset="0"/>
              <a:buChar char="•"/>
            </a:pPr>
            <a:r>
              <a:rPr lang="en-US" b="1" dirty="0">
                <a:solidFill>
                  <a:schemeClr val="tx1"/>
                </a:solidFill>
              </a:rPr>
              <a:t>Charts</a:t>
            </a:r>
          </a:p>
          <a:p>
            <a:pPr marL="342900" indent="-342900" algn="l">
              <a:buFont typeface="Arial" panose="020B0604020202020204" pitchFamily="34" charset="0"/>
              <a:buChar char="•"/>
            </a:pPr>
            <a:r>
              <a:rPr lang="en-US" b="1" dirty="0">
                <a:solidFill>
                  <a:schemeClr val="tx1"/>
                </a:solidFill>
              </a:rPr>
              <a:t>Risk Management</a:t>
            </a:r>
          </a:p>
          <a:p>
            <a:endParaRPr lang="en-IN" dirty="0"/>
          </a:p>
        </p:txBody>
      </p:sp>
    </p:spTree>
    <p:extLst>
      <p:ext uri="{BB962C8B-B14F-4D97-AF65-F5344CB8AC3E}">
        <p14:creationId xmlns:p14="http://schemas.microsoft.com/office/powerpoint/2010/main" val="210160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MOTIVATION"/>
          <p:cNvSpPr txBox="1"/>
          <p:nvPr/>
        </p:nvSpPr>
        <p:spPr>
          <a:xfrm>
            <a:off x="523515" y="984030"/>
            <a:ext cx="364920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000">
                <a:latin typeface="Impact"/>
                <a:ea typeface="Impact"/>
                <a:cs typeface="Impact"/>
                <a:sym typeface="Impact"/>
              </a:defRPr>
            </a:lvl1pPr>
          </a:lstStyle>
          <a:p>
            <a:r>
              <a:rPr sz="2400" b="1" dirty="0">
                <a:latin typeface="Times New Roman" panose="02020603050405020304" pitchFamily="18" charset="0"/>
                <a:cs typeface="Times New Roman" panose="02020603050405020304" pitchFamily="18" charset="0"/>
              </a:rPr>
              <a:t>MOTIVATION</a:t>
            </a:r>
            <a:r>
              <a:rPr lang="en-US"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sp>
        <p:nvSpPr>
          <p:cNvPr id="253" name="The project aims to develop an application which allows both the administrator and the employee to check the s"/>
          <p:cNvSpPr txBox="1"/>
          <p:nvPr/>
        </p:nvSpPr>
        <p:spPr>
          <a:xfrm>
            <a:off x="439432" y="1726434"/>
            <a:ext cx="7654161" cy="3693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Student employees at universities work part-time. Students visit institutions to meet with management to discuss employment schedules. The manager allots time for the students based on their course work. At the end of the week or month, the manager calculates the hours worked and pays the appropriate amount after subtracting tax. He also records the start and end times of each day worked. All of this data is entered manually, which requires extra time and labor. We created a web based application project called On Campus Time Sheet and Payroll Management System to computerize all of these processes.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U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2921F-ACE5-44F7-BA03-3B2CDBFB73D4}"/>
              </a:ext>
            </a:extLst>
          </p:cNvPr>
          <p:cNvSpPr txBox="1"/>
          <p:nvPr/>
        </p:nvSpPr>
        <p:spPr>
          <a:xfrm>
            <a:off x="773062" y="774526"/>
            <a:ext cx="484066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latin typeface="Times New Roman" panose="02020603050405020304" pitchFamily="18" charset="0"/>
                <a:cs typeface="Times New Roman" panose="02020603050405020304" pitchFamily="18" charset="0"/>
                <a:sym typeface="Calibri"/>
              </a:rPr>
              <a:t>MAJOR FUNCTIONS:</a:t>
            </a:r>
          </a:p>
        </p:txBody>
      </p:sp>
      <p:sp>
        <p:nvSpPr>
          <p:cNvPr id="4" name="TextBox 3">
            <a:extLst>
              <a:ext uri="{FF2B5EF4-FFF2-40B4-BE49-F238E27FC236}">
                <a16:creationId xmlns:a16="http://schemas.microsoft.com/office/drawing/2014/main" id="{E896422E-50A1-4EEA-9D5F-C511165A7F40}"/>
              </a:ext>
            </a:extLst>
          </p:cNvPr>
          <p:cNvSpPr txBox="1"/>
          <p:nvPr/>
        </p:nvSpPr>
        <p:spPr>
          <a:xfrm>
            <a:off x="773062" y="1747891"/>
            <a:ext cx="7861768" cy="4493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indent="457200" algn="just">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website the students enrolls their details for part time job.  The manager logins into the website where he allots the working hours for each student using time sheets and also see whether they are working at that hours or not.  The students view their working time sheet for the week in the website and works accordingly. At the end of the week or month the project calculates working hours of each student and calculates their payments with taxes and transfer amount to their bank accounts.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912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5863" y="790092"/>
            <a:ext cx="6858000" cy="4431890"/>
          </a:xfrm>
        </p:spPr>
        <p:txBody>
          <a:bodyPr>
            <a:normAutofit/>
          </a:bodyPr>
          <a:lstStyle/>
          <a:p>
            <a:pPr algn="just"/>
            <a:r>
              <a:rPr lang="en-US" b="1" dirty="0">
                <a:solidFill>
                  <a:schemeClr val="tx1"/>
                </a:solidFill>
                <a:latin typeface="Times New Roman" panose="02020603050405020304" pitchFamily="18" charset="0"/>
                <a:cs typeface="Times New Roman" panose="02020603050405020304" pitchFamily="18" charset="0"/>
              </a:rPr>
              <a:t>MODULES INVOLVED IN PROJECT:</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dirty="0">
                <a:solidFill>
                  <a:schemeClr val="tx1"/>
                </a:solidFill>
                <a:latin typeface="Times New Roman" panose="02020603050405020304" pitchFamily="18" charset="0"/>
                <a:ea typeface="Times New Roman" panose="02020603050405020304" pitchFamily="18" charset="0"/>
              </a:rPr>
              <a:t>1. Admin Module</a:t>
            </a:r>
          </a:p>
          <a:p>
            <a:pPr algn="just"/>
            <a:r>
              <a:rPr lang="en-US" dirty="0">
                <a:solidFill>
                  <a:schemeClr val="tx1"/>
                </a:solidFill>
                <a:latin typeface="Times New Roman" panose="02020603050405020304" pitchFamily="18" charset="0"/>
                <a:ea typeface="Times New Roman" panose="02020603050405020304" pitchFamily="18" charset="0"/>
              </a:rPr>
              <a:t>2. Manager Module</a:t>
            </a:r>
          </a:p>
          <a:p>
            <a:pPr algn="just"/>
            <a:r>
              <a:rPr lang="en-US" dirty="0">
                <a:solidFill>
                  <a:schemeClr val="tx1"/>
                </a:solidFill>
                <a:latin typeface="Times New Roman" panose="02020603050405020304" pitchFamily="18" charset="0"/>
                <a:ea typeface="Times New Roman" panose="02020603050405020304" pitchFamily="18" charset="0"/>
              </a:rPr>
              <a:t>3. Student Module</a:t>
            </a:r>
          </a:p>
          <a:p>
            <a:pPr algn="just"/>
            <a:r>
              <a:rPr lang="en-US" dirty="0">
                <a:solidFill>
                  <a:schemeClr val="tx1"/>
                </a:solidFill>
                <a:latin typeface="Times New Roman" panose="02020603050405020304" pitchFamily="18" charset="0"/>
                <a:ea typeface="Times New Roman" panose="02020603050405020304" pitchFamily="18" charset="0"/>
              </a:rPr>
              <a:t>4. Time sheet Module</a:t>
            </a:r>
          </a:p>
          <a:p>
            <a:pPr algn="just"/>
            <a:r>
              <a:rPr lang="en-US" dirty="0">
                <a:solidFill>
                  <a:schemeClr val="tx1"/>
                </a:solidFill>
                <a:latin typeface="Times New Roman" panose="02020603050405020304" pitchFamily="18" charset="0"/>
                <a:ea typeface="Times New Roman" panose="02020603050405020304" pitchFamily="18" charset="0"/>
              </a:rPr>
              <a:t>5. Payroll Module</a:t>
            </a:r>
          </a:p>
          <a:p>
            <a:pPr algn="just"/>
            <a:r>
              <a:rPr lang="en-US" dirty="0">
                <a:solidFill>
                  <a:schemeClr val="tx1"/>
                </a:solidFill>
                <a:latin typeface="Times New Roman" panose="02020603050405020304" pitchFamily="18" charset="0"/>
                <a:ea typeface="Times New Roman" panose="02020603050405020304" pitchFamily="18" charset="0"/>
              </a:rPr>
              <a:t>6. Bank Module</a:t>
            </a:r>
          </a:p>
          <a:p>
            <a:pPr algn="just"/>
            <a:r>
              <a:rPr lang="en-US" dirty="0">
                <a:solidFill>
                  <a:schemeClr val="tx1"/>
                </a:solidFill>
                <a:latin typeface="Times New Roman" panose="02020603050405020304" pitchFamily="18" charset="0"/>
                <a:ea typeface="Times New Roman" panose="02020603050405020304" pitchFamily="18" charset="0"/>
              </a:rPr>
              <a:t>7. Reports Module</a:t>
            </a:r>
          </a:p>
          <a:p>
            <a:endParaRPr lang="en-US" dirty="0"/>
          </a:p>
        </p:txBody>
      </p:sp>
    </p:spTree>
    <p:extLst>
      <p:ext uri="{BB962C8B-B14F-4D97-AF65-F5344CB8AC3E}">
        <p14:creationId xmlns:p14="http://schemas.microsoft.com/office/powerpoint/2010/main" val="98172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E80D4F-AA94-43E2-A301-31DFDE842A63}"/>
              </a:ext>
            </a:extLst>
          </p:cNvPr>
          <p:cNvSpPr txBox="1"/>
          <p:nvPr/>
        </p:nvSpPr>
        <p:spPr>
          <a:xfrm>
            <a:off x="761239" y="767526"/>
            <a:ext cx="502448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latin typeface="Times New Roman" panose="02020603050405020304" pitchFamily="18" charset="0"/>
                <a:cs typeface="Times New Roman" panose="02020603050405020304" pitchFamily="18" charset="0"/>
              </a:rPr>
              <a:t>DEVELOPMENT ENVIRONMENT:</a:t>
            </a:r>
            <a:endParaRPr kumimoji="0" lang="en-US" sz="2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8E9192F3-41B7-4F3B-8E5C-A487B9F1753C}"/>
              </a:ext>
            </a:extLst>
          </p:cNvPr>
          <p:cNvSpPr txBox="1"/>
          <p:nvPr/>
        </p:nvSpPr>
        <p:spPr>
          <a:xfrm>
            <a:off x="761239" y="1710204"/>
            <a:ext cx="808779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Front End Language</a:t>
            </a:r>
            <a:r>
              <a:rPr kumimoji="0" lang="en-US"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HTML, CSS, Java Script</a:t>
            </a:r>
          </a:p>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Back End Database</a:t>
            </a:r>
            <a:r>
              <a:rPr kumimoji="0" lang="en-US"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Java(Servlets/JSP) with MySQL</a:t>
            </a:r>
          </a:p>
          <a:p>
            <a:pPr marL="342900" marR="0" indent="-342900" algn="just" defTabSz="457200" rtl="0" fontAlgn="auto" latinLnBrk="0" hangingPunct="0">
              <a:lnSpc>
                <a:spcPct val="100000"/>
              </a:lnSpc>
              <a:spcBef>
                <a:spcPts val="0"/>
              </a:spcBef>
              <a:spcAft>
                <a:spcPts val="0"/>
              </a:spcAft>
              <a:buClrTx/>
              <a:buSzTx/>
              <a:buFont typeface="+mj-lt"/>
              <a:buAutoNum type="arabicPeriod"/>
              <a:tabLst/>
            </a:pPr>
            <a:r>
              <a:rPr kumimoji="0" lang="en-US"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Back End Language</a:t>
            </a:r>
            <a:r>
              <a:rPr kumimoji="0" lang="en-US" b="0"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 PHP</a:t>
            </a:r>
          </a:p>
        </p:txBody>
      </p:sp>
    </p:spTree>
    <p:extLst>
      <p:ext uri="{BB962C8B-B14F-4D97-AF65-F5344CB8AC3E}">
        <p14:creationId xmlns:p14="http://schemas.microsoft.com/office/powerpoint/2010/main" val="302211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EB2CF-6377-4C4C-A982-2AFCFB893FF7}"/>
              </a:ext>
            </a:extLst>
          </p:cNvPr>
          <p:cNvSpPr txBox="1"/>
          <p:nvPr/>
        </p:nvSpPr>
        <p:spPr>
          <a:xfrm>
            <a:off x="759733" y="653087"/>
            <a:ext cx="246510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TEAM ROLES:</a:t>
            </a:r>
          </a:p>
        </p:txBody>
      </p:sp>
      <p:sp>
        <p:nvSpPr>
          <p:cNvPr id="4" name="TextBox 3">
            <a:extLst>
              <a:ext uri="{FF2B5EF4-FFF2-40B4-BE49-F238E27FC236}">
                <a16:creationId xmlns:a16="http://schemas.microsoft.com/office/drawing/2014/main" id="{D4A127E9-4650-4101-BAD1-F656DCF55B19}"/>
              </a:ext>
            </a:extLst>
          </p:cNvPr>
          <p:cNvSpPr txBox="1"/>
          <p:nvPr/>
        </p:nvSpPr>
        <p:spPr>
          <a:xfrm>
            <a:off x="91440" y="1112520"/>
            <a:ext cx="8366760" cy="4302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lvl="0" indent="-342900" algn="just">
              <a:lnSpc>
                <a:spcPct val="115000"/>
              </a:lnSpc>
              <a:spcBef>
                <a:spcPts val="0"/>
              </a:spcBef>
              <a:spcAft>
                <a:spcPts val="0"/>
              </a:spcAft>
              <a:buFont typeface="+mj-lt"/>
              <a:buAutoNum type="arabicPeriod"/>
            </a:pPr>
            <a:r>
              <a:rPr lang="en-IN" sz="1600" b="1" dirty="0">
                <a:effectLst/>
                <a:latin typeface="Calibri" panose="020F0502020204030204" pitchFamily="34" charset="0"/>
                <a:ea typeface="Calibri" panose="020F0502020204030204" pitchFamily="34" charset="0"/>
                <a:cs typeface="Calibri" panose="020F0502020204030204" pitchFamily="34" charset="0"/>
              </a:rPr>
              <a:t>Vaishnavi </a:t>
            </a:r>
            <a:r>
              <a:rPr lang="en-IN" sz="1600" b="1" dirty="0" err="1">
                <a:effectLst/>
                <a:latin typeface="Calibri" panose="020F0502020204030204" pitchFamily="34" charset="0"/>
                <a:ea typeface="Calibri" panose="020F0502020204030204" pitchFamily="34" charset="0"/>
                <a:cs typeface="Calibri" panose="020F0502020204030204" pitchFamily="34" charset="0"/>
              </a:rPr>
              <a:t>Mandadi</a:t>
            </a:r>
            <a:r>
              <a:rPr lang="en-IN" sz="1600" b="1" dirty="0">
                <a:effectLst/>
                <a:latin typeface="Calibri" panose="020F0502020204030204" pitchFamily="34" charset="0"/>
                <a:ea typeface="Calibri" panose="020F0502020204030204" pitchFamily="34" charset="0"/>
                <a:cs typeface="Calibri" panose="020F0502020204030204" pitchFamily="34" charset="0"/>
              </a:rPr>
              <a:t> (Group Leader)</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effectLst/>
                <a:latin typeface="Calibri" panose="020F0502020204030204" pitchFamily="34" charset="0"/>
                <a:ea typeface="Calibri" panose="020F0502020204030204" pitchFamily="34" charset="0"/>
                <a:cs typeface="Calibri" panose="020F0502020204030204" pitchFamily="34" charset="0"/>
              </a:rPr>
              <a:t>       Design of UI, Middle layer integration from backend to frontend and frontend to backend.</a:t>
            </a:r>
          </a:p>
          <a:p>
            <a:pPr marL="342900" marR="0" lvl="0" indent="-342900" algn="just">
              <a:lnSpc>
                <a:spcPct val="115000"/>
              </a:lnSpc>
              <a:spcBef>
                <a:spcPts val="0"/>
              </a:spcBef>
              <a:spcAft>
                <a:spcPts val="0"/>
              </a:spcAft>
              <a:buAutoNum type="arabicPeriod" startAt="2"/>
            </a:pPr>
            <a:r>
              <a:rPr lang="en-IN" sz="1600" b="1" dirty="0">
                <a:effectLst/>
                <a:latin typeface="Calibri" panose="020F0502020204030204" pitchFamily="34" charset="0"/>
                <a:ea typeface="Calibri" panose="020F0502020204030204" pitchFamily="34" charset="0"/>
                <a:cs typeface="Calibri" panose="020F0502020204030204" pitchFamily="34" charset="0"/>
              </a:rPr>
              <a:t>Kiran </a:t>
            </a:r>
            <a:r>
              <a:rPr lang="en-IN" sz="1600" b="1" dirty="0">
                <a:latin typeface="Calibri" panose="020F0502020204030204" pitchFamily="34" charset="0"/>
                <a:ea typeface="Calibri" panose="020F0502020204030204" pitchFamily="34" charset="0"/>
                <a:cs typeface="Calibri" panose="020F0502020204030204" pitchFamily="34" charset="0"/>
              </a:rPr>
              <a:t>J</a:t>
            </a:r>
            <a:r>
              <a:rPr lang="en-IN" sz="1600" b="1" dirty="0">
                <a:effectLst/>
                <a:latin typeface="Calibri" panose="020F0502020204030204" pitchFamily="34" charset="0"/>
                <a:ea typeface="Calibri" panose="020F0502020204030204" pitchFamily="34" charset="0"/>
                <a:cs typeface="Calibri" panose="020F0502020204030204" pitchFamily="34" charset="0"/>
              </a:rPr>
              <a:t>yothi </a:t>
            </a:r>
            <a:r>
              <a:rPr lang="en-IN" sz="1600" b="1" dirty="0">
                <a:latin typeface="Calibri" panose="020F0502020204030204" pitchFamily="34" charset="0"/>
                <a:ea typeface="Calibri" panose="020F0502020204030204" pitchFamily="34" charset="0"/>
                <a:cs typeface="Calibri" panose="020F0502020204030204" pitchFamily="34" charset="0"/>
              </a:rPr>
              <a:t>B</a:t>
            </a:r>
            <a:r>
              <a:rPr lang="en-IN" sz="1600" b="1" dirty="0">
                <a:effectLst/>
                <a:latin typeface="Calibri" panose="020F0502020204030204" pitchFamily="34" charset="0"/>
                <a:ea typeface="Calibri" panose="020F0502020204030204" pitchFamily="34" charset="0"/>
                <a:cs typeface="Calibri" panose="020F0502020204030204" pitchFamily="34" charset="0"/>
              </a:rPr>
              <a:t>odduluri</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Design of UI, Backend Integration and E-R diagrams.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3.    </a:t>
            </a:r>
            <a:r>
              <a:rPr lang="en-IN" sz="1600" b="1" dirty="0">
                <a:effectLst/>
                <a:latin typeface="Calibri" panose="020F0502020204030204" pitchFamily="34" charset="0"/>
                <a:ea typeface="Calibri" panose="020F0502020204030204" pitchFamily="34" charset="0"/>
                <a:cs typeface="Calibri" panose="020F0502020204030204" pitchFamily="34" charset="0"/>
              </a:rPr>
              <a:t>Sahit Reddy Chinthakuntla</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Implementing UI Design, PPT , Creating Database table and Writing test files.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4.    </a:t>
            </a:r>
            <a:r>
              <a:rPr lang="en-IN" sz="1600" b="1" dirty="0">
                <a:effectLst/>
                <a:latin typeface="Calibri" panose="020F0502020204030204" pitchFamily="34" charset="0"/>
                <a:ea typeface="Calibri" panose="020F0502020204030204" pitchFamily="34" charset="0"/>
                <a:cs typeface="Calibri" panose="020F0502020204030204" pitchFamily="34" charset="0"/>
              </a:rPr>
              <a:t>Rajashekhar Reddy Moddu</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Gathering required resources, Design of UI, UML diagrams creation.</a:t>
            </a:r>
          </a:p>
          <a:p>
            <a:pPr marR="0" lvl="0" algn="just">
              <a:lnSpc>
                <a:spcPct val="115000"/>
              </a:lnSpc>
              <a:spcBef>
                <a:spcPts val="0"/>
              </a:spcBef>
              <a:spcAft>
                <a:spcPts val="0"/>
              </a:spcAft>
            </a:pPr>
            <a:r>
              <a:rPr lang="en-IN" sz="1600" b="1" dirty="0">
                <a:latin typeface="Calibri" panose="020F0502020204030204" pitchFamily="34" charset="0"/>
                <a:ea typeface="Calibri" panose="020F0502020204030204" pitchFamily="34" charset="0"/>
                <a:cs typeface="Calibri" panose="020F0502020204030204" pitchFamily="34" charset="0"/>
              </a:rPr>
              <a:t>5.    </a:t>
            </a:r>
            <a:r>
              <a:rPr lang="en-IN" sz="1600" b="1" dirty="0">
                <a:effectLst/>
                <a:latin typeface="Calibri" panose="020F0502020204030204" pitchFamily="34" charset="0"/>
                <a:ea typeface="Calibri" panose="020F0502020204030204" pitchFamily="34" charset="0"/>
                <a:cs typeface="Calibri" panose="020F0502020204030204" pitchFamily="34" charset="0"/>
              </a:rPr>
              <a:t>Venkata Sai Reshma kallepalli</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Design of UI, Backend Integration, Documentation and PPT.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6.    </a:t>
            </a:r>
            <a:r>
              <a:rPr lang="en-IN" sz="1600" b="1" dirty="0">
                <a:effectLst/>
                <a:latin typeface="Calibri" panose="020F0502020204030204" pitchFamily="34" charset="0"/>
                <a:ea typeface="Calibri" panose="020F0502020204030204" pitchFamily="34" charset="0"/>
                <a:cs typeface="Calibri" panose="020F0502020204030204" pitchFamily="34" charset="0"/>
              </a:rPr>
              <a:t>Akshaya Sampelli</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Design of UI, Scheduling meetings, PPT, Gantt Chart.</a:t>
            </a:r>
          </a:p>
          <a:p>
            <a:pPr marR="0" lvl="0" algn="just">
              <a:lnSpc>
                <a:spcPct val="115000"/>
              </a:lnSpc>
              <a:spcBef>
                <a:spcPts val="0"/>
              </a:spcBef>
              <a:spcAft>
                <a:spcPts val="0"/>
              </a:spcAft>
            </a:pPr>
            <a:r>
              <a:rPr lang="en-IN" sz="1600" b="1" dirty="0">
                <a:latin typeface="Calibri" panose="020F0502020204030204" pitchFamily="34" charset="0"/>
                <a:ea typeface="Calibri" panose="020F0502020204030204" pitchFamily="34" charset="0"/>
                <a:cs typeface="Calibri" panose="020F0502020204030204" pitchFamily="34" charset="0"/>
              </a:rPr>
              <a:t>7.    </a:t>
            </a:r>
            <a:r>
              <a:rPr lang="en-IN" sz="1600" b="1" dirty="0">
                <a:effectLst/>
                <a:latin typeface="Calibri" panose="020F0502020204030204" pitchFamily="34" charset="0"/>
                <a:ea typeface="Calibri" panose="020F0502020204030204" pitchFamily="34" charset="0"/>
                <a:cs typeface="Calibri" panose="020F0502020204030204" pitchFamily="34" charset="0"/>
              </a:rPr>
              <a:t>Aishwarya </a:t>
            </a:r>
            <a:r>
              <a:rPr lang="en-IN" sz="1600" b="1" dirty="0">
                <a:latin typeface="Calibri" panose="020F0502020204030204" pitchFamily="34" charset="0"/>
                <a:ea typeface="Calibri" panose="020F0502020204030204" pitchFamily="34" charset="0"/>
                <a:cs typeface="Calibri" panose="020F0502020204030204" pitchFamily="34" charset="0"/>
              </a:rPr>
              <a:t>Yadav </a:t>
            </a:r>
            <a:r>
              <a:rPr lang="en-IN" sz="1600" b="1" dirty="0">
                <a:effectLst/>
                <a:latin typeface="Calibri" panose="020F0502020204030204" pitchFamily="34" charset="0"/>
                <a:ea typeface="Calibri" panose="020F0502020204030204" pitchFamily="34" charset="0"/>
                <a:cs typeface="Calibri" panose="020F0502020204030204" pitchFamily="34" charset="0"/>
              </a:rPr>
              <a:t>Jala</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15000"/>
              </a:lnSpc>
              <a:spcBef>
                <a:spcPts val="0"/>
              </a:spcBef>
              <a:spcAft>
                <a:spcPts val="0"/>
              </a:spcAft>
            </a:pP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UI design, requirement specification, Testing, Documentation and UML diagrams.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defTabSz="457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9457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A469F8-1CEE-40B3-A7F6-45ECB79DBABD}"/>
              </a:ext>
            </a:extLst>
          </p:cNvPr>
          <p:cNvSpPr txBox="1"/>
          <p:nvPr/>
        </p:nvSpPr>
        <p:spPr>
          <a:xfrm>
            <a:off x="438346" y="484636"/>
            <a:ext cx="457200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effectLst/>
                <a:uFillTx/>
                <a:latin typeface="Times New Roman" panose="02020603050405020304" pitchFamily="18" charset="0"/>
                <a:cs typeface="Times New Roman" panose="02020603050405020304" pitchFamily="18" charset="0"/>
                <a:sym typeface="Calibri"/>
              </a:rPr>
              <a:t>CHARTS: GANTT CHART</a:t>
            </a:r>
          </a:p>
        </p:txBody>
      </p:sp>
      <p:pic>
        <p:nvPicPr>
          <p:cNvPr id="2" name="Picture 1"/>
          <p:cNvPicPr>
            <a:picLocks noChangeAspect="1"/>
          </p:cNvPicPr>
          <p:nvPr/>
        </p:nvPicPr>
        <p:blipFill>
          <a:blip r:embed="rId2"/>
          <a:stretch>
            <a:fillRect/>
          </a:stretch>
        </p:blipFill>
        <p:spPr>
          <a:xfrm>
            <a:off x="211461" y="1271311"/>
            <a:ext cx="8696565" cy="4378375"/>
          </a:xfrm>
          <a:prstGeom prst="rect">
            <a:avLst/>
          </a:prstGeom>
        </p:spPr>
      </p:pic>
    </p:spTree>
    <p:extLst>
      <p:ext uri="{BB962C8B-B14F-4D97-AF65-F5344CB8AC3E}">
        <p14:creationId xmlns:p14="http://schemas.microsoft.com/office/powerpoint/2010/main" val="39562139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678EB"/>
      </a:accent1>
      <a:accent2>
        <a:srgbClr val="FE2020"/>
      </a:accent2>
      <a:accent3>
        <a:srgbClr val="7030A0"/>
      </a:accent3>
      <a:accent4>
        <a:srgbClr val="00B050"/>
      </a:accent4>
      <a:accent5>
        <a:srgbClr val="FFC000"/>
      </a:accent5>
      <a:accent6>
        <a:srgbClr val="F820E9"/>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251</TotalTime>
  <Words>517</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Slice</vt:lpstr>
      <vt:lpstr>  project -DELIVERABLE 1</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shivakiran</dc:creator>
  <cp:lastModifiedBy>teja goud</cp:lastModifiedBy>
  <cp:revision>11</cp:revision>
  <dcterms:modified xsi:type="dcterms:W3CDTF">2022-09-20T00:46:25Z</dcterms:modified>
</cp:coreProperties>
</file>