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073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920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555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274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744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51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89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725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789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14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5940786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0F989CE4-9AE9-C53D-CCBE-93115E7BAD42}"/>
              </a:ext>
            </a:extLst>
          </p:cNvPr>
          <p:cNvPicPr>
            <a:picLocks noChangeAspect="1"/>
          </p:cNvPicPr>
          <p:nvPr/>
        </p:nvPicPr>
        <p:blipFill rotWithShape="1">
          <a:blip r:embed="rId2">
            <a:alphaModFix amt="40000"/>
          </a:blip>
          <a:srcRect b="25000"/>
          <a:stretch/>
        </p:blipFill>
        <p:spPr>
          <a:xfrm>
            <a:off x="45942" y="10"/>
            <a:ext cx="12191979" cy="6857990"/>
          </a:xfrm>
          <a:prstGeom prst="rect">
            <a:avLst/>
          </a:prstGeom>
        </p:spPr>
      </p:pic>
      <p:sp>
        <p:nvSpPr>
          <p:cNvPr id="2" name="Title 1">
            <a:extLst>
              <a:ext uri="{FF2B5EF4-FFF2-40B4-BE49-F238E27FC236}">
                <a16:creationId xmlns:a16="http://schemas.microsoft.com/office/drawing/2014/main" id="{7C511197-E6EE-52C9-25B7-F394DB2EE0A4}"/>
              </a:ext>
            </a:extLst>
          </p:cNvPr>
          <p:cNvSpPr>
            <a:spLocks noGrp="1"/>
          </p:cNvSpPr>
          <p:nvPr>
            <p:ph type="ctrTitle"/>
          </p:nvPr>
        </p:nvSpPr>
        <p:spPr>
          <a:xfrm>
            <a:off x="157163" y="1"/>
            <a:ext cx="12043555" cy="1314450"/>
          </a:xfrm>
        </p:spPr>
        <p:txBody>
          <a:bodyPr vert="horz" lIns="91440" tIns="45720" rIns="91440" bIns="45720" rtlCol="0" anchor="b">
            <a:normAutofit/>
          </a:bodyPr>
          <a:lstStyle/>
          <a:p>
            <a:pPr algn="ctr"/>
            <a:r>
              <a:rPr lang="en-US" sz="4000" dirty="0">
                <a:solidFill>
                  <a:srgbClr val="FFFFFF"/>
                </a:solidFill>
                <a:latin typeface="Arial" panose="020B0604020202020204" pitchFamily="34" charset="0"/>
                <a:cs typeface="Arial" panose="020B0604020202020204" pitchFamily="34" charset="0"/>
              </a:rPr>
              <a:t>Feedback on model Prediction</a:t>
            </a:r>
          </a:p>
        </p:txBody>
      </p:sp>
      <p:sp>
        <p:nvSpPr>
          <p:cNvPr id="19" name="Rectangle 18">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9488288-7D69-303F-2158-CC72E4A2872C}"/>
              </a:ext>
            </a:extLst>
          </p:cNvPr>
          <p:cNvSpPr>
            <a:spLocks noGrp="1"/>
          </p:cNvSpPr>
          <p:nvPr>
            <p:ph type="subTitle" idx="1"/>
          </p:nvPr>
        </p:nvSpPr>
        <p:spPr>
          <a:xfrm>
            <a:off x="868680" y="2916936"/>
            <a:ext cx="10509504" cy="2745486"/>
          </a:xfrm>
        </p:spPr>
        <p:txBody>
          <a:bodyPr vert="horz" lIns="91440" tIns="45720" rIns="91440" bIns="45720" rtlCol="0">
            <a:normAutofit fontScale="32500" lnSpcReduction="20000"/>
          </a:bodyPr>
          <a:lstStyle/>
          <a:p>
            <a:pPr marL="457200" indent="-228600" algn="just">
              <a:lnSpc>
                <a:spcPct val="100000"/>
              </a:lnSpc>
              <a:buFont typeface="Arial" panose="020B0604020202020204" pitchFamily="34" charset="0"/>
              <a:buChar char="•"/>
            </a:pPr>
            <a:r>
              <a:rPr lang="en-US" sz="3000" dirty="0">
                <a:solidFill>
                  <a:srgbClr val="FFFFFF"/>
                </a:solidFill>
                <a:latin typeface="Arial" panose="020B0604020202020204" pitchFamily="34" charset="0"/>
                <a:cs typeface="Arial" panose="020B0604020202020204" pitchFamily="34" charset="0"/>
              </a:rPr>
              <a:t>So after merging the 3 datasets on ‘timestamp’ column, we further split this column into date, day of the week and hour. Also we split our category column. So our final dataset was ready for modelling.</a:t>
            </a:r>
          </a:p>
          <a:p>
            <a:pPr marL="457200" indent="-228600" algn="just">
              <a:lnSpc>
                <a:spcPct val="100000"/>
              </a:lnSpc>
              <a:buFont typeface="Arial" panose="020B0604020202020204" pitchFamily="34" charset="0"/>
              <a:buChar char="•"/>
            </a:pPr>
            <a:r>
              <a:rPr lang="en-US" sz="3000" dirty="0">
                <a:solidFill>
                  <a:srgbClr val="FFFFFF"/>
                </a:solidFill>
                <a:latin typeface="Arial" panose="020B0604020202020204" pitchFamily="34" charset="0"/>
                <a:cs typeface="Arial" panose="020B0604020202020204" pitchFamily="34" charset="0"/>
              </a:rPr>
              <a:t>We split our dataset into training and testing data at 80:20 ratio. And we used scikit learn library for building this machine learning model. We used Support Vector Regressor, Random Forest Regressor and Gradient Boost Regressor.</a:t>
            </a:r>
          </a:p>
          <a:p>
            <a:pPr marL="457200" indent="-228600" algn="just">
              <a:lnSpc>
                <a:spcPct val="100000"/>
              </a:lnSpc>
              <a:buFont typeface="Arial" panose="020B0604020202020204" pitchFamily="34" charset="0"/>
              <a:buChar char="•"/>
            </a:pPr>
            <a:r>
              <a:rPr lang="en-US" sz="3000" dirty="0">
                <a:solidFill>
                  <a:srgbClr val="FFFFFF"/>
                </a:solidFill>
                <a:latin typeface="Arial" panose="020B0604020202020204" pitchFamily="34" charset="0"/>
                <a:cs typeface="Arial" panose="020B0604020202020204" pitchFamily="34" charset="0"/>
              </a:rPr>
              <a:t>None of the models could provide us with satisfactory R2 score or MAE. </a:t>
            </a:r>
            <a:r>
              <a:rPr lang="en-US" sz="3000" u="none" strike="noStrike" dirty="0">
                <a:solidFill>
                  <a:srgbClr val="FFFFFF"/>
                </a:solidFill>
                <a:effectLst/>
                <a:latin typeface="Arial" panose="020B0604020202020204" pitchFamily="34" charset="0"/>
                <a:cs typeface="Arial" panose="020B0604020202020204" pitchFamily="34" charset="0"/>
              </a:rPr>
              <a:t>We can see that the mean absolute error (MAE) doesn't vary much for the above 3 models. Thus being said, MAE of Random Forest is 23.93 and is giving a mean MAE of 23.64 after K-fold cross validation. This is a good sign, it shows that the performance of the model is consistent across different random samples of the data, In other words, it shows a robust nature.</a:t>
            </a:r>
          </a:p>
          <a:p>
            <a:pPr marL="457200" indent="-228600" algn="just">
              <a:lnSpc>
                <a:spcPct val="100000"/>
              </a:lnSpc>
              <a:buFont typeface="Arial" panose="020B0604020202020204" pitchFamily="34" charset="0"/>
              <a:buChar char="•"/>
            </a:pPr>
            <a:r>
              <a:rPr lang="en-US" sz="3000" u="none" strike="noStrike" dirty="0">
                <a:solidFill>
                  <a:srgbClr val="FFFFFF"/>
                </a:solidFill>
                <a:effectLst/>
                <a:latin typeface="Arial" panose="020B0604020202020204" pitchFamily="34" charset="0"/>
                <a:cs typeface="Arial" panose="020B0604020202020204" pitchFamily="34" charset="0"/>
              </a:rPr>
              <a:t>The MAE was chosen as a performance metric because it describes how closely the machine learning model was able to predict the exact value of ‘</a:t>
            </a:r>
            <a:r>
              <a:rPr lang="en-US" sz="3000" u="none" strike="noStrike" dirty="0" err="1">
                <a:solidFill>
                  <a:srgbClr val="FFFFFF"/>
                </a:solidFill>
                <a:effectLst/>
                <a:latin typeface="Arial" panose="020B0604020202020204" pitchFamily="34" charset="0"/>
                <a:cs typeface="Arial" panose="020B0604020202020204" pitchFamily="34" charset="0"/>
              </a:rPr>
              <a:t>estimated_stock_pct</a:t>
            </a:r>
            <a:r>
              <a:rPr lang="en-US" sz="3000" u="none" strike="noStrike" dirty="0">
                <a:solidFill>
                  <a:srgbClr val="FFFFFF"/>
                </a:solidFill>
                <a:effectLst/>
                <a:latin typeface="Arial" panose="020B0604020202020204" pitchFamily="34" charset="0"/>
                <a:cs typeface="Arial" panose="020B0604020202020204" pitchFamily="34" charset="0"/>
              </a:rPr>
              <a:t>’.</a:t>
            </a:r>
          </a:p>
          <a:p>
            <a:pPr marL="457200" indent="-228600" algn="just">
              <a:lnSpc>
                <a:spcPct val="100000"/>
              </a:lnSpc>
              <a:buFont typeface="Arial" panose="020B0604020202020204" pitchFamily="34" charset="0"/>
              <a:buChar char="•"/>
            </a:pPr>
            <a:r>
              <a:rPr lang="en-US" sz="3000" u="none" strike="noStrike" dirty="0">
                <a:solidFill>
                  <a:srgbClr val="FFFFFF"/>
                </a:solidFill>
                <a:effectLst/>
                <a:latin typeface="Arial" panose="020B0604020202020204" pitchFamily="34" charset="0"/>
                <a:cs typeface="Arial" panose="020B0604020202020204" pitchFamily="34" charset="0"/>
              </a:rPr>
              <a:t>Even though the model is predicting robustly, this value for MAE is not so good. </a:t>
            </a:r>
            <a:r>
              <a:rPr lang="en-US" sz="3000" dirty="0">
                <a:solidFill>
                  <a:srgbClr val="FFFFFF"/>
                </a:solidFill>
                <a:latin typeface="Arial" panose="020B0604020202020204" pitchFamily="34" charset="0"/>
                <a:cs typeface="Arial" panose="020B0604020202020204" pitchFamily="34" charset="0"/>
              </a:rPr>
              <a:t>T</a:t>
            </a:r>
            <a:r>
              <a:rPr lang="en-US" sz="3000" u="none" strike="noStrike" dirty="0">
                <a:solidFill>
                  <a:srgbClr val="FFFFFF"/>
                </a:solidFill>
                <a:effectLst/>
                <a:latin typeface="Arial" panose="020B0604020202020204" pitchFamily="34" charset="0"/>
                <a:cs typeface="Arial" panose="020B0604020202020204" pitchFamily="34" charset="0"/>
              </a:rPr>
              <a:t>he average value of the target variable is around 0.51, meaning that the accuracy as a percentage is around 50%. In an ideal world, we would want the MAE to be as low as possible. But the prediction is not up to the mark.</a:t>
            </a:r>
          </a:p>
          <a:p>
            <a:pPr marL="457200" indent="-228600" algn="just">
              <a:lnSpc>
                <a:spcPct val="100000"/>
              </a:lnSpc>
              <a:buFont typeface="Arial" panose="020B0604020202020204" pitchFamily="34" charset="0"/>
              <a:buChar char="•"/>
            </a:pPr>
            <a:r>
              <a:rPr lang="en-US" sz="3000" u="none" strike="noStrike" dirty="0">
                <a:solidFill>
                  <a:srgbClr val="FFFFFF"/>
                </a:solidFill>
                <a:effectLst/>
                <a:latin typeface="Arial" panose="020B0604020202020204" pitchFamily="34" charset="0"/>
                <a:cs typeface="Arial" panose="020B0604020202020204" pitchFamily="34" charset="0"/>
              </a:rPr>
              <a:t>Therefore we need to do a little more feature engineering and try building model with only important features. And then we can compare the result. At the same time </a:t>
            </a:r>
            <a:r>
              <a:rPr lang="en-US" sz="3000" dirty="0">
                <a:solidFill>
                  <a:srgbClr val="FFFFFF"/>
                </a:solidFill>
                <a:latin typeface="Arial" panose="020B0604020202020204" pitchFamily="34" charset="0"/>
                <a:cs typeface="Arial" panose="020B0604020202020204" pitchFamily="34" charset="0"/>
              </a:rPr>
              <a:t>we would like to have more datasets if available, in order to improve the accuracy of the model</a:t>
            </a:r>
            <a:r>
              <a:rPr lang="en-US" sz="1200" dirty="0">
                <a:solidFill>
                  <a:srgbClr val="FFFFFF"/>
                </a:solidFill>
                <a:latin typeface="Calibri Light" panose="020F0302020204030204" pitchFamily="34" charset="0"/>
                <a:cs typeface="Calibri Light" panose="020F0302020204030204" pitchFamily="34" charset="0"/>
              </a:rPr>
              <a:t>.</a:t>
            </a:r>
          </a:p>
          <a:p>
            <a:pPr marL="457200" indent="-228600">
              <a:lnSpc>
                <a:spcPct val="100000"/>
              </a:lnSpc>
              <a:buFont typeface="Arial" panose="020B0604020202020204" pitchFamily="34" charset="0"/>
              <a:buChar char="•"/>
            </a:pPr>
            <a:endParaRPr lang="en-US" sz="800" b="0" i="0" u="none" strike="noStrike" dirty="0">
              <a:solidFill>
                <a:srgbClr val="FFFFFF"/>
              </a:solidFill>
              <a:effectLst/>
            </a:endParaRPr>
          </a:p>
          <a:p>
            <a:pPr indent="-228600">
              <a:lnSpc>
                <a:spcPct val="100000"/>
              </a:lnSpc>
              <a:buFont typeface="Arial" panose="020B0604020202020204" pitchFamily="34" charset="0"/>
              <a:buChar char="•"/>
            </a:pPr>
            <a:r>
              <a:rPr lang="en-US" sz="800" dirty="0">
                <a:solidFill>
                  <a:srgbClr val="FFFFFF"/>
                </a:solidFill>
              </a:rPr>
              <a:t>    </a:t>
            </a:r>
          </a:p>
        </p:txBody>
      </p:sp>
      <p:sp>
        <p:nvSpPr>
          <p:cNvPr id="5" name="TextBox 4">
            <a:extLst>
              <a:ext uri="{FF2B5EF4-FFF2-40B4-BE49-F238E27FC236}">
                <a16:creationId xmlns:a16="http://schemas.microsoft.com/office/drawing/2014/main" id="{B3156BE5-EBE5-AD8A-4AE2-76768D233FDB}"/>
              </a:ext>
            </a:extLst>
          </p:cNvPr>
          <p:cNvSpPr txBox="1"/>
          <p:nvPr/>
        </p:nvSpPr>
        <p:spPr>
          <a:xfrm>
            <a:off x="5337810" y="5982941"/>
            <a:ext cx="1983235" cy="584775"/>
          </a:xfrm>
          <a:prstGeom prst="rect">
            <a:avLst/>
          </a:prstGeom>
          <a:noFill/>
        </p:spPr>
        <p:txBody>
          <a:bodyPr wrap="none" rtlCol="0">
            <a:spAutoFit/>
          </a:bodyPr>
          <a:lstStyle/>
          <a:p>
            <a:r>
              <a:rPr lang="en-US" sz="3200" dirty="0">
                <a:solidFill>
                  <a:schemeClr val="bg1"/>
                </a:solidFill>
                <a:latin typeface="Arial" panose="020B0604020202020204" pitchFamily="34" charset="0"/>
                <a:cs typeface="Arial" panose="020B0604020202020204" pitchFamily="34" charset="0"/>
              </a:rPr>
              <a:t>Thanks !!!</a:t>
            </a:r>
          </a:p>
        </p:txBody>
      </p:sp>
    </p:spTree>
    <p:extLst>
      <p:ext uri="{BB962C8B-B14F-4D97-AF65-F5344CB8AC3E}">
        <p14:creationId xmlns:p14="http://schemas.microsoft.com/office/powerpoint/2010/main" val="1437002087"/>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1201C"/>
      </a:dk2>
      <a:lt2>
        <a:srgbClr val="F2F0F3"/>
      </a:lt2>
      <a:accent1>
        <a:srgbClr val="71B01F"/>
      </a:accent1>
      <a:accent2>
        <a:srgbClr val="A3A612"/>
      </a:accent2>
      <a:accent3>
        <a:srgbClr val="D89126"/>
      </a:accent3>
      <a:accent4>
        <a:srgbClr val="D53B17"/>
      </a:accent4>
      <a:accent5>
        <a:srgbClr val="E72955"/>
      </a:accent5>
      <a:accent6>
        <a:srgbClr val="D51792"/>
      </a:accent6>
      <a:hlink>
        <a:srgbClr val="C0434B"/>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43</TotalTime>
  <Words>330</Words>
  <Application>Microsoft Macintosh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Next LT Pro</vt:lpstr>
      <vt:lpstr>Calibri</vt:lpstr>
      <vt:lpstr>Calibri Light</vt:lpstr>
      <vt:lpstr>Neue Haas Grotesk Text Pro</vt:lpstr>
      <vt:lpstr>AccentBoxVTI</vt:lpstr>
      <vt:lpstr>Feedback on model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on model Prediction</dc:title>
  <dc:creator>raylovely@gmail.com</dc:creator>
  <cp:lastModifiedBy>raylovely@gmail.com</cp:lastModifiedBy>
  <cp:revision>1</cp:revision>
  <dcterms:created xsi:type="dcterms:W3CDTF">2023-05-20T08:13:43Z</dcterms:created>
  <dcterms:modified xsi:type="dcterms:W3CDTF">2023-05-20T08:57:27Z</dcterms:modified>
</cp:coreProperties>
</file>