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73" r:id="rId1"/>
  </p:sldMasterIdLst>
  <p:notesMasterIdLst>
    <p:notesMasterId r:id="rId7"/>
  </p:notesMasterIdLst>
  <p:sldIdLst>
    <p:sldId id="284" r:id="rId2"/>
    <p:sldId id="258" r:id="rId3"/>
    <p:sldId id="259" r:id="rId4"/>
    <p:sldId id="260" r:id="rId5"/>
    <p:sldId id="289" r:id="rId6"/>
  </p:sldIdLst>
  <p:sldSz cx="9144000" cy="6858000" type="screen4x3"/>
  <p:notesSz cx="6858000" cy="9144000"/>
  <p:embeddedFontLst>
    <p:embeddedFont>
      <p:font typeface="Book Antiqua" panose="02040602050305030304" pitchFamily="18" charset="0"/>
      <p:regular r:id="rId8"/>
      <p:bold r:id="rId9"/>
      <p:italic r:id="rId10"/>
      <p:boldItalic r:id="rId11"/>
    </p:embeddedFont>
    <p:embeddedFont>
      <p:font typeface="Calibri" panose="020F0502020204030204" pitchFamily="34" charset="0"/>
      <p:regular r:id="rId12"/>
      <p:bold r:id="rId13"/>
      <p:italic r:id="rId14"/>
      <p:boldItalic r:id="rId15"/>
    </p:embeddedFon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jTaIabEdvEtDpDDXVurZQhCJ84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vithri man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C9DE99-B0A1-4166-9C53-8BC6DE8B7DE9}">
  <a:tblStyle styleId="{3BC9DE99-B0A1-4166-9C53-8BC6DE8B7D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45153-D7E6-4405-B0E2-FD79BE265DD3}"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0EF"/>
          </a:solidFill>
        </a:fill>
      </a:tcStyle>
    </a:wholeTbl>
    <a:band1H>
      <a:tcTxStyle/>
      <a:tcStyle>
        <a:tcBdr/>
        <a:fill>
          <a:solidFill>
            <a:srgbClr val="DBDFDD"/>
          </a:solidFill>
        </a:fill>
      </a:tcStyle>
    </a:band1H>
    <a:band2H>
      <a:tcTxStyle/>
      <a:tcStyle>
        <a:tcBdr/>
      </a:tcStyle>
    </a:band2H>
    <a:band1V>
      <a:tcTxStyle/>
      <a:tcStyle>
        <a:tcBdr/>
        <a:fill>
          <a:solidFill>
            <a:srgbClr val="DBDFDD"/>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3" autoAdjust="0"/>
    <p:restoredTop sz="94684"/>
  </p:normalViewPr>
  <p:slideViewPr>
    <p:cSldViewPr snapToGrid="0">
      <p:cViewPr varScale="1">
        <p:scale>
          <a:sx n="106" d="100"/>
          <a:sy n="106" d="100"/>
        </p:scale>
        <p:origin x="18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51" Type="http://schemas.openxmlformats.org/officeDocument/2006/relationships/theme" Target="theme/theme1.xml"/><Relationship Id="rId3" Type="http://schemas.openxmlformats.org/officeDocument/2006/relationships/slide" Target="slides/slide2.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4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4239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6730" y="1978947"/>
            <a:ext cx="7151568" cy="3631763"/>
          </a:xfrm>
          <a:prstGeom prst="rect">
            <a:avLst/>
          </a:prstGeom>
          <a:noFill/>
        </p:spPr>
        <p:txBody>
          <a:bodyPr wrap="square" rtlCol="0">
            <a:spAutoFit/>
          </a:bodyPr>
          <a:lstStyle/>
          <a:p>
            <a:pPr algn="ctr"/>
            <a:r>
              <a:rPr lang="en-US" sz="1800" b="1" dirty="0"/>
              <a:t># Problem Statement:</a:t>
            </a:r>
          </a:p>
          <a:p>
            <a:endParaRPr lang="en-US" sz="1800" b="1" dirty="0"/>
          </a:p>
          <a:p>
            <a:pPr lvl="0" algn="just"/>
            <a:r>
              <a:rPr lang="en-IN" sz="1200" b="1" i="0" u="none" strike="noStrike" dirty="0" err="1">
                <a:solidFill>
                  <a:srgbClr val="4A4A4A"/>
                </a:solidFill>
                <a:effectLst/>
                <a:latin typeface="Arial" panose="020B0604020202020204" pitchFamily="34" charset="0"/>
                <a:cs typeface="Arial" panose="020B0604020202020204" pitchFamily="34" charset="0"/>
              </a:rPr>
              <a:t>VahanBima</a:t>
            </a:r>
            <a:r>
              <a:rPr lang="en-IN" sz="1200" b="1" i="0" u="none" strike="noStrike" dirty="0">
                <a:solidFill>
                  <a:srgbClr val="4A4A4A"/>
                </a:solidFill>
                <a:effectLst/>
                <a:latin typeface="Arial" panose="020B0604020202020204" pitchFamily="34" charset="0"/>
                <a:cs typeface="Arial" panose="020B0604020202020204" pitchFamily="34" charset="0"/>
              </a:rPr>
              <a:t> is one of the leading insurance companies in India. It provides motor vehicle insurances at best prices with 24/7 claim settlement.  It offers different types of policies for  both personal and commercial vehicles. It has established its brand across different regions in India. </a:t>
            </a:r>
            <a:br>
              <a:rPr lang="en-IN" sz="1200" b="1" dirty="0">
                <a:latin typeface="Arial" panose="020B0604020202020204" pitchFamily="34" charset="0"/>
                <a:cs typeface="Arial" panose="020B0604020202020204" pitchFamily="34" charset="0"/>
              </a:rPr>
            </a:br>
            <a:br>
              <a:rPr lang="en-IN" sz="1200" b="1" dirty="0">
                <a:latin typeface="Arial" panose="020B0604020202020204" pitchFamily="34" charset="0"/>
                <a:cs typeface="Arial" panose="020B0604020202020204" pitchFamily="34" charset="0"/>
              </a:rPr>
            </a:br>
            <a:r>
              <a:rPr lang="en-IN" sz="1200" b="1" i="0" u="none" strike="noStrike" dirty="0">
                <a:solidFill>
                  <a:srgbClr val="4A4A4A"/>
                </a:solidFill>
                <a:effectLst/>
                <a:latin typeface="Arial" panose="020B0604020202020204" pitchFamily="34" charset="0"/>
                <a:cs typeface="Arial" panose="020B0604020202020204" pitchFamily="34" charset="0"/>
              </a:rPr>
              <a:t>Around 90% of the businesses today use personalized services. The company wants to launch different personalized experience programs for customers of </a:t>
            </a:r>
            <a:r>
              <a:rPr lang="en-IN" sz="1200" b="1" i="0" u="none" strike="noStrike" dirty="0" err="1">
                <a:solidFill>
                  <a:srgbClr val="4A4A4A"/>
                </a:solidFill>
                <a:effectLst/>
                <a:latin typeface="Arial" panose="020B0604020202020204" pitchFamily="34" charset="0"/>
                <a:cs typeface="Arial" panose="020B0604020202020204" pitchFamily="34" charset="0"/>
              </a:rPr>
              <a:t>VahanBima</a:t>
            </a:r>
            <a:r>
              <a:rPr lang="en-IN" sz="1200" b="1" i="0" u="none" strike="noStrike" dirty="0">
                <a:solidFill>
                  <a:srgbClr val="4A4A4A"/>
                </a:solidFill>
                <a:effectLst/>
                <a:latin typeface="Arial" panose="020B0604020202020204" pitchFamily="34" charset="0"/>
                <a:cs typeface="Arial" panose="020B0604020202020204" pitchFamily="34" charset="0"/>
              </a:rPr>
              <a:t>. The personalized experience can be dedicated resources for claim settlement, different kinds of services at doorstep, etc. </a:t>
            </a:r>
            <a:r>
              <a:rPr lang="en-IN" sz="1200" b="1" i="0" u="none" strike="noStrike" dirty="0" err="1">
                <a:solidFill>
                  <a:srgbClr val="4A4A4A"/>
                </a:solidFill>
                <a:effectLst/>
                <a:latin typeface="Arial" panose="020B0604020202020204" pitchFamily="34" charset="0"/>
                <a:cs typeface="Arial" panose="020B0604020202020204" pitchFamily="34" charset="0"/>
              </a:rPr>
              <a:t>Inorder</a:t>
            </a:r>
            <a:r>
              <a:rPr lang="en-IN" sz="1200" b="1" i="0" u="none" strike="noStrike" dirty="0">
                <a:solidFill>
                  <a:srgbClr val="4A4A4A"/>
                </a:solidFill>
                <a:effectLst/>
                <a:latin typeface="Arial" panose="020B0604020202020204" pitchFamily="34" charset="0"/>
                <a:cs typeface="Arial" panose="020B0604020202020204" pitchFamily="34" charset="0"/>
              </a:rPr>
              <a:t> to do so, they would like to segment the customers into different tiers based on their customer lifetime value (CLTV).</a:t>
            </a:r>
            <a:br>
              <a:rPr lang="en-IN" sz="1200" b="1" dirty="0">
                <a:latin typeface="Arial" panose="020B0604020202020204" pitchFamily="34" charset="0"/>
                <a:cs typeface="Arial" panose="020B0604020202020204" pitchFamily="34" charset="0"/>
              </a:rPr>
            </a:br>
            <a:br>
              <a:rPr lang="en-IN" sz="1200" b="1" dirty="0">
                <a:latin typeface="Arial" panose="020B0604020202020204" pitchFamily="34" charset="0"/>
                <a:cs typeface="Arial" panose="020B0604020202020204" pitchFamily="34" charset="0"/>
              </a:rPr>
            </a:br>
            <a:r>
              <a:rPr lang="en-IN" sz="1200" b="1" i="0" u="none" strike="noStrike" dirty="0" err="1">
                <a:solidFill>
                  <a:srgbClr val="4A4A4A"/>
                </a:solidFill>
                <a:effectLst/>
                <a:latin typeface="Arial" panose="020B0604020202020204" pitchFamily="34" charset="0"/>
                <a:cs typeface="Arial" panose="020B0604020202020204" pitchFamily="34" charset="0"/>
              </a:rPr>
              <a:t>Inorder</a:t>
            </a:r>
            <a:r>
              <a:rPr lang="en-IN" sz="1200" b="1" i="0" u="none" strike="noStrike" dirty="0">
                <a:solidFill>
                  <a:srgbClr val="4A4A4A"/>
                </a:solidFill>
                <a:effectLst/>
                <a:latin typeface="Arial" panose="020B0604020202020204" pitchFamily="34" charset="0"/>
                <a:cs typeface="Arial" panose="020B0604020202020204" pitchFamily="34" charset="0"/>
              </a:rPr>
              <a:t> to do it, they would like to predict the customer lifetime value based on the activity and interaction of the customer with the platform. So, here we have to build a high performance and interpretable machine learning model to predict the CLTV based on the user and policy data.</a:t>
            </a:r>
            <a:endParaRPr lang="en-US" sz="1200" b="1"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dirty="0"/>
          </a:p>
        </p:txBody>
      </p:sp>
      <p:sp>
        <p:nvSpPr>
          <p:cNvPr id="2" name="TextBox 1">
            <a:extLst>
              <a:ext uri="{FF2B5EF4-FFF2-40B4-BE49-F238E27FC236}">
                <a16:creationId xmlns:a16="http://schemas.microsoft.com/office/drawing/2014/main" id="{3BB1BC04-7821-788A-B379-EA3892B74EF5}"/>
              </a:ext>
            </a:extLst>
          </p:cNvPr>
          <p:cNvSpPr txBox="1"/>
          <p:nvPr/>
        </p:nvSpPr>
        <p:spPr>
          <a:xfrm>
            <a:off x="2634129" y="463491"/>
            <a:ext cx="3656770" cy="954107"/>
          </a:xfrm>
          <a:prstGeom prst="rect">
            <a:avLst/>
          </a:prstGeom>
          <a:noFill/>
        </p:spPr>
        <p:txBody>
          <a:bodyPr wrap="none" rtlCol="0">
            <a:spAutoFit/>
          </a:bodyPr>
          <a:lstStyle/>
          <a:p>
            <a:pPr algn="ctr">
              <a:buSzPts val="2800"/>
            </a:pPr>
            <a:r>
              <a:rPr lang="en-US" sz="2800" b="1" dirty="0">
                <a:solidFill>
                  <a:srgbClr val="002776"/>
                </a:solidFill>
              </a:rPr>
              <a:t>CLTV Prediction for </a:t>
            </a:r>
          </a:p>
          <a:p>
            <a:pPr algn="ctr">
              <a:buSzPts val="2800"/>
            </a:pPr>
            <a:r>
              <a:rPr lang="en-US" sz="2800" b="1" dirty="0" err="1">
                <a:solidFill>
                  <a:srgbClr val="002776"/>
                </a:solidFill>
              </a:rPr>
              <a:t>VahanBima</a:t>
            </a:r>
            <a:endParaRPr lang="en-US" sz="2800" b="1" dirty="0">
              <a:solidFill>
                <a:srgbClr val="002776"/>
              </a:solidFill>
            </a:endParaRPr>
          </a:p>
        </p:txBody>
      </p:sp>
    </p:spTree>
    <p:extLst>
      <p:ext uri="{BB962C8B-B14F-4D97-AF65-F5344CB8AC3E}">
        <p14:creationId xmlns:p14="http://schemas.microsoft.com/office/powerpoint/2010/main" val="188637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43" name="Google Shape;143;p3"/>
          <p:cNvSpPr txBox="1"/>
          <p:nvPr/>
        </p:nvSpPr>
        <p:spPr>
          <a:xfrm>
            <a:off x="1359945" y="574919"/>
            <a:ext cx="61345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Solution Approach</a:t>
            </a:r>
            <a:endParaRPr sz="1400" b="0" i="0" u="none" strike="noStrike" cap="none" dirty="0">
              <a:solidFill>
                <a:srgbClr val="000000"/>
              </a:solidFill>
              <a:latin typeface="Arial"/>
              <a:ea typeface="Arial"/>
              <a:cs typeface="Arial"/>
              <a:sym typeface="Arial"/>
            </a:endParaRPr>
          </a:p>
        </p:txBody>
      </p:sp>
      <p:sp>
        <p:nvSpPr>
          <p:cNvPr id="144" name="Google Shape;144;p3"/>
          <p:cNvSpPr txBox="1"/>
          <p:nvPr/>
        </p:nvSpPr>
        <p:spPr>
          <a:xfrm>
            <a:off x="301465" y="1881917"/>
            <a:ext cx="8541069" cy="44011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We have 2 datasets here, training data and test data.</a:t>
            </a:r>
          </a:p>
          <a:p>
            <a:pPr marL="285750" indent="-285750">
              <a:buSzPts val="1400"/>
              <a:buFont typeface="Arial"/>
              <a:buChar char="•"/>
            </a:pPr>
            <a:r>
              <a:rPr lang="en-US" sz="1400" b="1" i="0" u="none" strike="noStrike" cap="none" dirty="0">
                <a:solidFill>
                  <a:srgbClr val="000000"/>
                </a:solidFill>
                <a:sym typeface="Arial"/>
              </a:rPr>
              <a:t>The training Data Set contains around 90K records and test dataset consists of 60k records </a:t>
            </a:r>
            <a:endParaRPr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The dataset consists of only numerical Data</a:t>
            </a:r>
            <a:r>
              <a:rPr lang="en-US" b="1" dirty="0"/>
              <a:t> without any duplicate values.</a:t>
            </a:r>
          </a:p>
          <a:p>
            <a:pPr marL="285750" marR="0" lvl="0" indent="-285750" algn="l" rtl="0">
              <a:lnSpc>
                <a:spcPct val="100000"/>
              </a:lnSpc>
              <a:spcBef>
                <a:spcPts val="0"/>
              </a:spcBef>
              <a:spcAft>
                <a:spcPts val="0"/>
              </a:spcAft>
              <a:buClr>
                <a:srgbClr val="000000"/>
              </a:buClr>
              <a:buSzPts val="1400"/>
              <a:buFont typeface="Arial"/>
              <a:buChar char="•"/>
            </a:pPr>
            <a:endParaRPr lang="en-US" b="1" dirty="0"/>
          </a:p>
          <a:p>
            <a:pPr marL="285750" marR="0" lvl="0" indent="-285750" algn="l" rtl="0">
              <a:lnSpc>
                <a:spcPct val="100000"/>
              </a:lnSpc>
              <a:spcBef>
                <a:spcPts val="0"/>
              </a:spcBef>
              <a:spcAft>
                <a:spcPts val="0"/>
              </a:spcAft>
              <a:buClr>
                <a:srgbClr val="000000"/>
              </a:buClr>
              <a:buSzPts val="1400"/>
              <a:buFont typeface="Arial"/>
              <a:buChar char="•"/>
            </a:pPr>
            <a:r>
              <a:rPr lang="en-US" b="1" dirty="0"/>
              <a:t>So since we have to predict CLTV value, it is supervised machine learning problem and since the target variable is a continuous data, it is a regression problem. So for that purpose we have to employ machine learning regressors to find optimal prediction value.</a:t>
            </a:r>
          </a:p>
          <a:p>
            <a:pPr marL="285750" marR="0" lvl="0" indent="-285750" algn="l" rtl="0">
              <a:lnSpc>
                <a:spcPct val="100000"/>
              </a:lnSpc>
              <a:spcBef>
                <a:spcPts val="0"/>
              </a:spcBef>
              <a:spcAft>
                <a:spcPts val="0"/>
              </a:spcAft>
              <a:buClr>
                <a:srgbClr val="000000"/>
              </a:buClr>
              <a:buSzPts val="1400"/>
              <a:buFont typeface="Arial"/>
              <a:buChar char="•"/>
            </a:pPr>
            <a:r>
              <a:rPr lang="en-US" b="1" dirty="0"/>
              <a:t>The typical flow to be followed is as below:</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Importing necessary libraries</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Loading the dataset</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Data Preprocessing</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Exploratory data analysis</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Data scaling</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Feature Engineering</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Model building</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Model evaluation</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Model validation</a:t>
            </a:r>
          </a:p>
          <a:p>
            <a:pPr marL="342900" marR="0" lvl="0" indent="-342900" algn="l" rtl="0">
              <a:lnSpc>
                <a:spcPct val="100000"/>
              </a:lnSpc>
              <a:spcBef>
                <a:spcPts val="0"/>
              </a:spcBef>
              <a:spcAft>
                <a:spcPts val="0"/>
              </a:spcAft>
              <a:buClr>
                <a:srgbClr val="000000"/>
              </a:buClr>
              <a:buSzPts val="1400"/>
              <a:buFont typeface="+mj-lt"/>
              <a:buAutoNum type="arabicPeriod"/>
            </a:pPr>
            <a:r>
              <a:rPr lang="en-US" b="1" dirty="0"/>
              <a:t>Final model selection based on best r2 value.</a:t>
            </a:r>
            <a:endParaRPr b="1"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p:nvPr/>
        </p:nvSpPr>
        <p:spPr>
          <a:xfrm>
            <a:off x="1441919" y="700316"/>
            <a:ext cx="6435525"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a:t>
            </a:r>
            <a:r>
              <a:rPr lang="en-US" sz="2800" b="1" i="0" u="none" strike="noStrike" cap="none" dirty="0" err="1">
                <a:solidFill>
                  <a:srgbClr val="002776"/>
                </a:solidFill>
                <a:latin typeface="Arial"/>
                <a:ea typeface="Arial"/>
                <a:cs typeface="Arial"/>
                <a:sym typeface="Arial"/>
              </a:rPr>
              <a:t>Preprocessiong</a:t>
            </a:r>
            <a:endParaRPr sz="1400" b="0" i="0" u="none" strike="noStrike" cap="none" dirty="0">
              <a:solidFill>
                <a:srgbClr val="000000"/>
              </a:solidFill>
              <a:latin typeface="Arial"/>
              <a:ea typeface="Arial"/>
              <a:cs typeface="Arial"/>
              <a:sym typeface="Arial"/>
            </a:endParaRPr>
          </a:p>
        </p:txBody>
      </p:sp>
      <p:pic>
        <p:nvPicPr>
          <p:cNvPr id="150" name="Google Shape;150;p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152" name="Google Shape;152;p4"/>
          <p:cNvSpPr/>
          <p:nvPr/>
        </p:nvSpPr>
        <p:spPr>
          <a:xfrm>
            <a:off x="405668" y="1677225"/>
            <a:ext cx="7471776" cy="40318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sz="1600" dirty="0"/>
          </a:p>
          <a:p>
            <a:pPr marL="285750" marR="0" lvl="0" indent="-285750" algn="l" rtl="0">
              <a:lnSpc>
                <a:spcPct val="100000"/>
              </a:lnSpc>
              <a:spcBef>
                <a:spcPts val="0"/>
              </a:spcBef>
              <a:spcAft>
                <a:spcPts val="0"/>
              </a:spcAft>
              <a:buClr>
                <a:srgbClr val="000000"/>
              </a:buClr>
              <a:buSzPts val="1400"/>
              <a:buFont typeface="Arial"/>
              <a:buChar char="•"/>
            </a:pPr>
            <a:r>
              <a:rPr lang="en-US" b="1" dirty="0"/>
              <a:t>The dataset has 10 columns excluding the target variable. And 7 of them are categorical in nature. </a:t>
            </a:r>
          </a:p>
          <a:p>
            <a:pPr marR="0" lvl="0" algn="l" rtl="0">
              <a:lnSpc>
                <a:spcPct val="100000"/>
              </a:lnSpc>
              <a:spcBef>
                <a:spcPts val="0"/>
              </a:spcBef>
              <a:spcAft>
                <a:spcPts val="0"/>
              </a:spcAft>
              <a:buClr>
                <a:srgbClr val="000000"/>
              </a:buClr>
              <a:buSzPts val="1400"/>
            </a:pPr>
            <a:endParaRPr lang="en-US"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Avg claim amount is Rs. 4351.00 and max claim amount is 31894.00. so the min-max gap is huge. Hence outliers are present. But we have kept them.</a:t>
            </a:r>
          </a:p>
          <a:p>
            <a:pPr marL="285750" marR="0" lvl="0" indent="-285750" algn="l" rtl="0">
              <a:lnSpc>
                <a:spcPct val="100000"/>
              </a:lnSpc>
              <a:spcBef>
                <a:spcPts val="0"/>
              </a:spcBef>
              <a:spcAft>
                <a:spcPts val="0"/>
              </a:spcAft>
              <a:buClr>
                <a:srgbClr val="000000"/>
              </a:buClr>
              <a:buSzPts val="1400"/>
              <a:buFont typeface="Arial"/>
              <a:buChar char="•"/>
            </a:pPr>
            <a:endParaRPr lang="en-US"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Income of the customer ranges from lower than 2 lacs to more than 10 lacs</a:t>
            </a:r>
          </a:p>
          <a:p>
            <a:pPr marL="285750" marR="0" lvl="0" indent="-285750" algn="l" rtl="0">
              <a:lnSpc>
                <a:spcPct val="100000"/>
              </a:lnSpc>
              <a:spcBef>
                <a:spcPts val="0"/>
              </a:spcBef>
              <a:spcAft>
                <a:spcPts val="0"/>
              </a:spcAft>
              <a:buClr>
                <a:srgbClr val="000000"/>
              </a:buClr>
              <a:buSzPts val="1400"/>
              <a:buFont typeface="Arial"/>
              <a:buChar char="•"/>
            </a:pPr>
            <a:endParaRPr lang="en-US"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3 types of policies are there-A, B and C</a:t>
            </a:r>
          </a:p>
          <a:p>
            <a:pPr marL="285750" marR="0" lvl="0" indent="-285750" algn="l" rtl="0">
              <a:lnSpc>
                <a:spcPct val="100000"/>
              </a:lnSpc>
              <a:spcBef>
                <a:spcPts val="0"/>
              </a:spcBef>
              <a:spcAft>
                <a:spcPts val="0"/>
              </a:spcAft>
              <a:buClr>
                <a:srgbClr val="000000"/>
              </a:buClr>
              <a:buSzPts val="1400"/>
              <a:buFont typeface="Arial"/>
              <a:buChar char="•"/>
            </a:pPr>
            <a:endParaRPr lang="en-US" b="1" dirty="0"/>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00000"/>
                </a:solidFill>
                <a:sym typeface="Arial"/>
              </a:rPr>
              <a:t>Around 50k customers have not taken any new policy since last 4-6 years.</a:t>
            </a:r>
          </a:p>
          <a:p>
            <a:pPr marL="285750" marR="0" lvl="0" indent="-285750" algn="l" rtl="0">
              <a:lnSpc>
                <a:spcPct val="100000"/>
              </a:lnSpc>
              <a:spcBef>
                <a:spcPts val="0"/>
              </a:spcBef>
              <a:spcAft>
                <a:spcPts val="0"/>
              </a:spcAft>
              <a:buClr>
                <a:srgbClr val="000000"/>
              </a:buClr>
              <a:buSzPts val="1400"/>
              <a:buFont typeface="Arial"/>
              <a:buChar char="•"/>
            </a:pPr>
            <a:r>
              <a:rPr lang="en-US" b="1" dirty="0"/>
              <a:t>We demonstrated the categorical columns through count plots and also provided insights.</a:t>
            </a:r>
            <a:endParaRPr lang="en-US" sz="1400" b="1" i="0" u="none" strike="noStrike" cap="none" dirty="0">
              <a:solidFill>
                <a:srgbClr val="000000"/>
              </a:solidFill>
              <a:sym typeface="Arial"/>
            </a:endParaRPr>
          </a:p>
          <a:p>
            <a:pPr marR="0" lvl="0" algn="l" rtl="0">
              <a:lnSpc>
                <a:spcPct val="100000"/>
              </a:lnSpc>
              <a:spcBef>
                <a:spcPts val="0"/>
              </a:spcBef>
              <a:spcAft>
                <a:spcPts val="0"/>
              </a:spcAft>
              <a:buClr>
                <a:srgbClr val="000000"/>
              </a:buClr>
              <a:buSzPts val="1400"/>
            </a:pPr>
            <a:endParaRPr lang="en-US" sz="1400" b="1" i="0" u="none" strike="noStrike" cap="none" dirty="0">
              <a:solidFill>
                <a:srgbClr val="000000"/>
              </a:solidFill>
              <a:sym typeface="Arial"/>
            </a:endParaRPr>
          </a:p>
          <a:p>
            <a:pPr marL="285750" marR="0" lvl="0" indent="-285750" algn="l" rtl="0">
              <a:lnSpc>
                <a:spcPct val="100000"/>
              </a:lnSpc>
              <a:spcBef>
                <a:spcPts val="0"/>
              </a:spcBef>
              <a:spcAft>
                <a:spcPts val="0"/>
              </a:spcAft>
              <a:buClr>
                <a:srgbClr val="000000"/>
              </a:buClr>
              <a:buSzPts val="1400"/>
              <a:buFont typeface="Arial"/>
              <a:buChar char="•"/>
            </a:pPr>
            <a:endParaRPr b="1" dirty="0"/>
          </a:p>
          <a:p>
            <a:pPr marR="0" lvl="0" algn="l" rtl="0">
              <a:lnSpc>
                <a:spcPct val="100000"/>
              </a:lnSpc>
              <a:spcBef>
                <a:spcPts val="0"/>
              </a:spcBef>
              <a:spcAft>
                <a:spcPts val="0"/>
              </a:spcAft>
              <a:buClr>
                <a:srgbClr val="000000"/>
              </a:buClr>
              <a:buSzPts val="1400"/>
            </a:pPr>
            <a:endParaRPr sz="1400" b="1" i="0" u="none" strike="noStrike" cap="none" dirty="0">
              <a:solidFill>
                <a:srgbClr val="000000"/>
              </a:solidFil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776"/>
              </a:buClr>
              <a:buSzPts val="2800"/>
              <a:buFont typeface="Arial"/>
              <a:buNone/>
            </a:pPr>
            <a:r>
              <a:rPr lang="en-US" sz="2800" b="1" cap="none" dirty="0">
                <a:solidFill>
                  <a:srgbClr val="002776"/>
                </a:solidFill>
                <a:latin typeface="Arial"/>
                <a:ea typeface="Arial"/>
                <a:cs typeface="Arial"/>
                <a:sym typeface="Arial"/>
              </a:rPr>
              <a:t>Feature Engineering &amp; </a:t>
            </a:r>
            <a:br>
              <a:rPr lang="en-US" sz="2800" b="1" cap="none" dirty="0">
                <a:solidFill>
                  <a:srgbClr val="002776"/>
                </a:solidFill>
                <a:latin typeface="Arial"/>
                <a:ea typeface="Arial"/>
                <a:cs typeface="Arial"/>
                <a:sym typeface="Arial"/>
              </a:rPr>
            </a:br>
            <a:r>
              <a:rPr lang="en-US" sz="2800" b="1" cap="none" dirty="0">
                <a:solidFill>
                  <a:srgbClr val="002776"/>
                </a:solidFill>
                <a:latin typeface="Arial"/>
                <a:ea typeface="Arial"/>
                <a:cs typeface="Arial"/>
                <a:sym typeface="Arial"/>
              </a:rPr>
              <a:t>Model selection</a:t>
            </a:r>
            <a:endParaRPr dirty="0"/>
          </a:p>
        </p:txBody>
      </p:sp>
      <p:sp>
        <p:nvSpPr>
          <p:cNvPr id="7" name="TextBox 6">
            <a:extLst>
              <a:ext uri="{FF2B5EF4-FFF2-40B4-BE49-F238E27FC236}">
                <a16:creationId xmlns:a16="http://schemas.microsoft.com/office/drawing/2014/main" id="{3089EAFA-7977-213C-D0D7-2935B56EA4F6}"/>
              </a:ext>
            </a:extLst>
          </p:cNvPr>
          <p:cNvSpPr txBox="1"/>
          <p:nvPr/>
        </p:nvSpPr>
        <p:spPr>
          <a:xfrm>
            <a:off x="950495" y="2117558"/>
            <a:ext cx="7844589" cy="2246769"/>
          </a:xfrm>
          <a:prstGeom prst="rect">
            <a:avLst/>
          </a:prstGeom>
          <a:noFill/>
        </p:spPr>
        <p:txBody>
          <a:bodyPr wrap="square" rtlCol="0">
            <a:spAutoFit/>
          </a:bodyPr>
          <a:lstStyle/>
          <a:p>
            <a:pPr marL="285750" indent="-285750">
              <a:buFont typeface="Arial" panose="020B0604020202020204" pitchFamily="34" charset="0"/>
              <a:buChar char="•"/>
            </a:pPr>
            <a:r>
              <a:rPr lang="en-US" dirty="0"/>
              <a:t>We initially imported 4 models for the model building purpose viz. </a:t>
            </a:r>
            <a:r>
              <a:rPr lang="en-US" dirty="0" err="1"/>
              <a:t>LinearRegression</a:t>
            </a:r>
            <a:r>
              <a:rPr lang="en-US" dirty="0"/>
              <a:t>, </a:t>
            </a:r>
            <a:r>
              <a:rPr lang="en-US" dirty="0" err="1"/>
              <a:t>GradientBoost</a:t>
            </a:r>
            <a:r>
              <a:rPr lang="en-US" dirty="0"/>
              <a:t>, </a:t>
            </a:r>
            <a:r>
              <a:rPr lang="en-US" dirty="0" err="1"/>
              <a:t>DecisionTree</a:t>
            </a:r>
            <a:r>
              <a:rPr lang="en-US" dirty="0"/>
              <a:t> and </a:t>
            </a:r>
            <a:r>
              <a:rPr lang="en-US" dirty="0" err="1"/>
              <a:t>RandomForest</a:t>
            </a:r>
            <a:r>
              <a:rPr lang="en-US" dirty="0"/>
              <a:t> Regressors.</a:t>
            </a:r>
          </a:p>
          <a:p>
            <a:pPr marL="285750" indent="-285750">
              <a:buFont typeface="Arial" panose="020B0604020202020204" pitchFamily="34" charset="0"/>
              <a:buChar char="•"/>
            </a:pPr>
            <a:r>
              <a:rPr lang="en-US" dirty="0"/>
              <a:t>For feature engineering purpose we employed RFE and SKB method. And we generated important features and fit our model. But at the end the model performed well only with all the features.</a:t>
            </a:r>
          </a:p>
          <a:p>
            <a:pPr marL="285750" indent="-285750">
              <a:buFont typeface="Arial" panose="020B0604020202020204" pitchFamily="34" charset="0"/>
              <a:buChar char="•"/>
            </a:pPr>
            <a:r>
              <a:rPr lang="en-US" dirty="0"/>
              <a:t>So our final r2 value has come to 15.96 after </a:t>
            </a:r>
            <a:r>
              <a:rPr lang="en-US" dirty="0" err="1"/>
              <a:t>kfold</a:t>
            </a:r>
            <a:r>
              <a:rPr lang="en-US" dirty="0"/>
              <a:t> cross validation and including all the features.</a:t>
            </a:r>
          </a:p>
          <a:p>
            <a:pPr marL="285750" indent="-285750">
              <a:buFont typeface="Arial" panose="020B0604020202020204" pitchFamily="34" charset="0"/>
              <a:buChar char="•"/>
            </a:pPr>
            <a:r>
              <a:rPr lang="en-US" dirty="0"/>
              <a:t>Gradient Boosting regressor provided the best r2 score of 15.96. The below table is the indicator of the r2 value.</a:t>
            </a:r>
          </a:p>
          <a:p>
            <a:endParaRPr lang="en-US" dirty="0"/>
          </a:p>
        </p:txBody>
      </p:sp>
      <p:sp>
        <p:nvSpPr>
          <p:cNvPr id="9" name="TextBox 8">
            <a:extLst>
              <a:ext uri="{FF2B5EF4-FFF2-40B4-BE49-F238E27FC236}">
                <a16:creationId xmlns:a16="http://schemas.microsoft.com/office/drawing/2014/main" id="{6E4C5753-7E3E-C948-7026-B78A7E5F2C14}"/>
              </a:ext>
            </a:extLst>
          </p:cNvPr>
          <p:cNvSpPr txBox="1"/>
          <p:nvPr/>
        </p:nvSpPr>
        <p:spPr>
          <a:xfrm>
            <a:off x="1588168" y="4449310"/>
            <a:ext cx="6124074" cy="1169551"/>
          </a:xfrm>
          <a:prstGeom prst="rect">
            <a:avLst/>
          </a:prstGeom>
          <a:noFill/>
        </p:spPr>
        <p:txBody>
          <a:bodyPr wrap="square">
            <a:spAutoFit/>
          </a:bodyPr>
          <a:lstStyle/>
          <a:p>
            <a:r>
              <a:rPr lang="en-IN" dirty="0"/>
              <a:t>                                 </a:t>
            </a:r>
            <a:r>
              <a:rPr lang="en-IN" dirty="0" err="1"/>
              <a:t>All_features</a:t>
            </a:r>
            <a:r>
              <a:rPr lang="en-IN" dirty="0"/>
              <a:t>         RFE                  SKB</a:t>
            </a:r>
          </a:p>
          <a:p>
            <a:endParaRPr lang="en-IN" dirty="0"/>
          </a:p>
          <a:p>
            <a:r>
              <a:rPr lang="en-IN" dirty="0"/>
              <a:t>Linear Regression.   </a:t>
            </a:r>
            <a:r>
              <a:rPr lang="en-IN" dirty="0">
                <a:effectLst/>
              </a:rPr>
              <a:t>14.913274      14.713326.      14.894313</a:t>
            </a:r>
          </a:p>
          <a:p>
            <a:endParaRPr lang="en-IN" dirty="0">
              <a:effectLst/>
            </a:endParaRPr>
          </a:p>
          <a:p>
            <a:r>
              <a:rPr lang="en-IN" dirty="0"/>
              <a:t>Gradient Boost         </a:t>
            </a:r>
            <a:r>
              <a:rPr lang="en-IN" dirty="0">
                <a:effectLst/>
              </a:rPr>
              <a:t>16.052624.     15.263124.      16.015677</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9952" y="3142700"/>
            <a:ext cx="3724096" cy="923330"/>
          </a:xfrm>
          <a:prstGeom prst="rect">
            <a:avLst/>
          </a:prstGeom>
          <a:noFill/>
        </p:spPr>
        <p:txBody>
          <a:bodyPr wrap="none" lIns="91440" tIns="45720" rIns="91440" bIns="45720">
            <a:spAutoFit/>
          </a:bodyPr>
          <a:lstStyle/>
          <a:p>
            <a:pPr algn="ct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Thank You</a:t>
            </a:r>
          </a:p>
        </p:txBody>
      </p:sp>
    </p:spTree>
    <p:extLst>
      <p:ext uri="{BB962C8B-B14F-4D97-AF65-F5344CB8AC3E}">
        <p14:creationId xmlns:p14="http://schemas.microsoft.com/office/powerpoint/2010/main" val="3948133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2075</TotalTime>
  <Words>542</Words>
  <Application>Microsoft Macintosh PowerPoint</Application>
  <PresentationFormat>On-screen Show (4:3)</PresentationFormat>
  <Paragraphs>47</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Book Antiqua</vt:lpstr>
      <vt:lpstr>Calibri</vt:lpstr>
      <vt:lpstr>Arial</vt:lpstr>
      <vt:lpstr>Century Gothic</vt:lpstr>
      <vt:lpstr>Apothecary</vt:lpstr>
      <vt:lpstr>PowerPoint Presentation</vt:lpstr>
      <vt:lpstr>PowerPoint Presentation</vt:lpstr>
      <vt:lpstr>PowerPoint Presentation</vt:lpstr>
      <vt:lpstr>Feature Engineering &amp;  Model selection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raylovely@gmail.com</cp:lastModifiedBy>
  <cp:revision>178</cp:revision>
  <dcterms:created xsi:type="dcterms:W3CDTF">2012-08-17T07:00:49Z</dcterms:created>
  <dcterms:modified xsi:type="dcterms:W3CDTF">2023-01-23T02:35:10Z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