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FA34B4-86A1-4964-9C26-C54CBA43F074}" v="5567" dt="2021-01-20T21:41:24.6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71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72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85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74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0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42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70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1/20/2021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7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6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2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78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539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7" r:id="rId8"/>
    <p:sldLayoutId id="2147483744" r:id="rId9"/>
    <p:sldLayoutId id="2147483745" r:id="rId10"/>
    <p:sldLayoutId id="214748374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cs.colostate.edu/~vision/publications/bolme_cvpr10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DC700-7A05-4BD6-9C45-96CD3C4A71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6476" r="-2" b="6002"/>
          <a:stretch/>
        </p:blipFill>
        <p:spPr>
          <a:xfrm>
            <a:off x="20" y="60168"/>
            <a:ext cx="12191980" cy="68566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7017" y="1231500"/>
            <a:ext cx="11280526" cy="2451997"/>
          </a:xfrm>
        </p:spPr>
        <p:txBody>
          <a:bodyPr>
            <a:normAutofit/>
          </a:bodyPr>
          <a:lstStyle/>
          <a:p>
            <a:pPr algn="l"/>
            <a:r>
              <a:rPr lang="en-US" sz="5200" b="1">
                <a:solidFill>
                  <a:srgbClr val="FFFFFF"/>
                </a:solidFill>
                <a:cs typeface="Calibri Light"/>
              </a:rPr>
              <a:t>   MOSSE CORRELATION FILTER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82752" y="5628595"/>
            <a:ext cx="7583133" cy="12891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200" b="1">
                <a:solidFill>
                  <a:srgbClr val="FFFFFF"/>
                </a:solidFill>
                <a:cs typeface="Calibri" panose="020F0502020204030204"/>
              </a:rPr>
              <a:t>                                    Sofya Torosyan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6785A-D05B-49E3-8301-AB2458BC3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Sabon Next LT"/>
              </a:rPr>
              <a:t>MOSSE filter</a:t>
            </a:r>
            <a:endParaRPr lang="en-US"/>
          </a:p>
        </p:txBody>
      </p:sp>
      <p:pic>
        <p:nvPicPr>
          <p:cNvPr id="4" name="Picture 4" descr="A group of lawn chairs on a grass field&#10;&#10;Description automatically generated">
            <a:extLst>
              <a:ext uri="{FF2B5EF4-FFF2-40B4-BE49-F238E27FC236}">
                <a16:creationId xmlns:a16="http://schemas.microsoft.com/office/drawing/2014/main" id="{432A99BB-3462-4194-BB8D-397728492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156" y="1718845"/>
            <a:ext cx="7479740" cy="4195763"/>
          </a:xfrm>
        </p:spPr>
      </p:pic>
    </p:spTree>
    <p:extLst>
      <p:ext uri="{BB962C8B-B14F-4D97-AF65-F5344CB8AC3E}">
        <p14:creationId xmlns:p14="http://schemas.microsoft.com/office/powerpoint/2010/main" val="792465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3BF54-9265-4422-AE9F-963231F18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Sabon Next LT"/>
              </a:rPr>
              <a:t>MOSSE filter</a:t>
            </a:r>
            <a:endParaRPr lang="en-US"/>
          </a:p>
        </p:txBody>
      </p:sp>
      <p:pic>
        <p:nvPicPr>
          <p:cNvPr id="4" name="Picture 4" descr="A close up of a football ball&#10;&#10;Description automatically generated">
            <a:extLst>
              <a:ext uri="{FF2B5EF4-FFF2-40B4-BE49-F238E27FC236}">
                <a16:creationId xmlns:a16="http://schemas.microsoft.com/office/drawing/2014/main" id="{DC1D1DDE-B9A9-4711-9480-B72FC4C6B7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05606" y="1279731"/>
            <a:ext cx="1276350" cy="1276350"/>
          </a:xfrm>
        </p:spPr>
      </p:pic>
      <p:pic>
        <p:nvPicPr>
          <p:cNvPr id="5" name="Picture 5" descr="A picture containing outdoor, photo, ball, field&#10;&#10;Description automatically generated">
            <a:extLst>
              <a:ext uri="{FF2B5EF4-FFF2-40B4-BE49-F238E27FC236}">
                <a16:creationId xmlns:a16="http://schemas.microsoft.com/office/drawing/2014/main" id="{1B886FB2-C8D2-4191-8034-16BEA4249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5606" y="3004355"/>
            <a:ext cx="1276350" cy="1266825"/>
          </a:xfrm>
          <a:prstGeom prst="rect">
            <a:avLst/>
          </a:prstGeom>
        </p:spPr>
      </p:pic>
      <p:pic>
        <p:nvPicPr>
          <p:cNvPr id="6" name="Picture 6" descr="A picture containing grass, outdoor, game, sport&#10;&#10;Description automatically generated">
            <a:extLst>
              <a:ext uri="{FF2B5EF4-FFF2-40B4-BE49-F238E27FC236}">
                <a16:creationId xmlns:a16="http://schemas.microsoft.com/office/drawing/2014/main" id="{CD2EA4EB-3459-4690-A23A-48A960C34B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386" y="2157204"/>
            <a:ext cx="8254650" cy="447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301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585BE-43A2-469E-B526-803536AFB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Sabon Next LT"/>
              </a:rPr>
              <a:t>MOSSE filter</a:t>
            </a:r>
            <a:endParaRPr lang="en-US"/>
          </a:p>
        </p:txBody>
      </p:sp>
      <p:pic>
        <p:nvPicPr>
          <p:cNvPr id="4" name="Picture 4" descr="A picture containing photo, room, old, standing&#10;&#10;Description automatically generated">
            <a:extLst>
              <a:ext uri="{FF2B5EF4-FFF2-40B4-BE49-F238E27FC236}">
                <a16:creationId xmlns:a16="http://schemas.microsoft.com/office/drawing/2014/main" id="{6DF7819A-B27E-4969-AF8B-7E0E94479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927" y="2001283"/>
            <a:ext cx="7145707" cy="4269548"/>
          </a:xfrm>
        </p:spPr>
      </p:pic>
    </p:spTree>
    <p:extLst>
      <p:ext uri="{BB962C8B-B14F-4D97-AF65-F5344CB8AC3E}">
        <p14:creationId xmlns:p14="http://schemas.microsoft.com/office/powerpoint/2010/main" val="792893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503B7-071F-43CA-8703-C4186F00D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Sabon Next LT"/>
              </a:rPr>
              <a:t>MOSSE filter</a:t>
            </a:r>
            <a:endParaRPr lang="en-US"/>
          </a:p>
        </p:txBody>
      </p:sp>
      <p:pic>
        <p:nvPicPr>
          <p:cNvPr id="4" name="Picture 4" descr="A large room&#10;&#10;Description automatically generated">
            <a:extLst>
              <a:ext uri="{FF2B5EF4-FFF2-40B4-BE49-F238E27FC236}">
                <a16:creationId xmlns:a16="http://schemas.microsoft.com/office/drawing/2014/main" id="{F9D476F5-1106-47BF-8225-F2336BC52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470" y="1749849"/>
            <a:ext cx="8193196" cy="4083484"/>
          </a:xfrm>
        </p:spPr>
      </p:pic>
    </p:spTree>
    <p:extLst>
      <p:ext uri="{BB962C8B-B14F-4D97-AF65-F5344CB8AC3E}">
        <p14:creationId xmlns:p14="http://schemas.microsoft.com/office/powerpoint/2010/main" val="3312908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99921-F6D4-4D4F-B8E8-66B363BBC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Sabon Next LT"/>
              </a:rPr>
              <a:t>References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383FA-822A-4F18-A94F-47DD365BD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>
                <a:ea typeface="+mn-lt"/>
                <a:cs typeface="+mn-lt"/>
              </a:rPr>
              <a:t>Visual Object Tracking using Adaptive Correlation Filters by David S. Bolme J. Ross Beveridge Bruce A. Draper Yui Man Lui</a:t>
            </a: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>
                <a:ea typeface="+mn-lt"/>
                <a:cs typeface="+mn-lt"/>
              </a:rPr>
              <a:t>Tutorial on Minimum Output Sum of Squared Error Filter by Rumpal Kaur Sidhu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61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9026-5C04-4E29-8FAD-1262DE5AC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Sabon Next LT"/>
              </a:rPr>
              <a:t>MOSSE minimization – more math</a:t>
            </a:r>
            <a:endParaRPr lang="en-US"/>
          </a:p>
        </p:txBody>
      </p:sp>
      <p:pic>
        <p:nvPicPr>
          <p:cNvPr id="4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id="{98F39F3D-DA30-4429-A27D-B823FFD34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286" y="1853515"/>
            <a:ext cx="2762250" cy="942975"/>
          </a:xfrm>
        </p:spPr>
      </p:pic>
      <p:pic>
        <p:nvPicPr>
          <p:cNvPr id="5" name="Picture 5" descr="Text, letter&#10;&#10;Description automatically generated">
            <a:extLst>
              <a:ext uri="{FF2B5EF4-FFF2-40B4-BE49-F238E27FC236}">
                <a16:creationId xmlns:a16="http://schemas.microsoft.com/office/drawing/2014/main" id="{B5DF93EC-1BFE-49BF-B37E-481D2DBED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66" y="3225862"/>
            <a:ext cx="2847583" cy="980384"/>
          </a:xfrm>
          <a:prstGeom prst="rect">
            <a:avLst/>
          </a:prstGeom>
        </p:spPr>
      </p:pic>
      <p:pic>
        <p:nvPicPr>
          <p:cNvPr id="6" name="Picture 6" descr="A close up of a clock&#10;&#10;Description automatically generated">
            <a:extLst>
              <a:ext uri="{FF2B5EF4-FFF2-40B4-BE49-F238E27FC236}">
                <a16:creationId xmlns:a16="http://schemas.microsoft.com/office/drawing/2014/main" id="{0B621014-0F92-4706-9E83-CEC141622D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866" y="4663696"/>
            <a:ext cx="2847583" cy="996144"/>
          </a:xfrm>
          <a:prstGeom prst="rect">
            <a:avLst/>
          </a:prstGeom>
        </p:spPr>
      </p:pic>
      <p:pic>
        <p:nvPicPr>
          <p:cNvPr id="7" name="Picture 7" descr="Text, letter&#10;&#10;Description automatically generated">
            <a:extLst>
              <a:ext uri="{FF2B5EF4-FFF2-40B4-BE49-F238E27FC236}">
                <a16:creationId xmlns:a16="http://schemas.microsoft.com/office/drawing/2014/main" id="{96FDA171-ADE5-4BCF-806D-A266129BC1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6510" y="1849010"/>
            <a:ext cx="3087665" cy="936609"/>
          </a:xfrm>
          <a:prstGeom prst="rect">
            <a:avLst/>
          </a:prstGeom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3ACB7A35-11BF-4CF4-8DC3-42F044F06F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6415" y="3221211"/>
            <a:ext cx="3173911" cy="989687"/>
          </a:xfrm>
          <a:prstGeom prst="rect">
            <a:avLst/>
          </a:prstGeom>
        </p:spPr>
      </p:pic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28554D4E-90A3-4D9A-A4CE-4B7751CB5D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34683" y="4663727"/>
            <a:ext cx="3080880" cy="933450"/>
          </a:xfrm>
          <a:prstGeom prst="rect">
            <a:avLst/>
          </a:prstGeom>
        </p:spPr>
      </p:pic>
      <p:pic>
        <p:nvPicPr>
          <p:cNvPr id="10" name="Picture 10" descr="Text&#10;&#10;Description automatically generated">
            <a:extLst>
              <a:ext uri="{FF2B5EF4-FFF2-40B4-BE49-F238E27FC236}">
                <a16:creationId xmlns:a16="http://schemas.microsoft.com/office/drawing/2014/main" id="{CF80F98C-0330-48E7-879E-F117698B46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12482" y="2432128"/>
            <a:ext cx="4110624" cy="216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202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B8722-4A92-445D-B8C5-A2CA0937E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sz="5400" b="1">
                <a:solidFill>
                  <a:srgbClr val="00B050"/>
                </a:solidFill>
                <a:latin typeface="Calibri"/>
                <a:cs typeface="Calibri"/>
              </a:rPr>
              <a:t>THANK YOU!</a:t>
            </a:r>
            <a:endParaRPr lang="en-US" sz="5400">
              <a:solidFill>
                <a:srgbClr val="00B05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803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EBBB4-3A72-4450-96C8-04C3EA043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924511"/>
          </a:xfrm>
        </p:spPr>
        <p:txBody>
          <a:bodyPr/>
          <a:lstStyle/>
          <a:p>
            <a:r>
              <a:rPr lang="en-US" dirty="0">
                <a:latin typeface="Calibri"/>
                <a:cs typeface="Sabon Next LT"/>
              </a:rPr>
              <a:t>Visual Tracking</a:t>
            </a:r>
            <a:endParaRPr lang="en-US" dirty="0">
              <a:latin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12172-AA60-4B75-A55A-3F15FA362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642205"/>
            <a:ext cx="11274612" cy="48057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Calibri"/>
                <a:ea typeface="Cambria"/>
                <a:cs typeface="Calibri"/>
              </a:rPr>
              <a:t>Visual tracking has many applications in video processing. When target is located in one frame it's useful to track it in subsequent frames to get more information about object.</a:t>
            </a:r>
          </a:p>
          <a:p>
            <a:r>
              <a:rPr lang="en-US" sz="2400" dirty="0">
                <a:latin typeface="Calibri"/>
                <a:ea typeface="Cambria"/>
                <a:cs typeface="Calibri"/>
              </a:rPr>
              <a:t>Naïve methods produce strong peaks for target, but falsely respond to the background. In contrast correlation filters are more robust to changes and discriminate between target and background.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C5A4BB33-FCD8-48C1-A201-AD0DB757E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263" y="4260225"/>
            <a:ext cx="5446734" cy="197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23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0AF55-1D0C-4AA5-A10A-831299BBB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158550"/>
          </a:xfrm>
        </p:spPr>
        <p:txBody>
          <a:bodyPr/>
          <a:lstStyle/>
          <a:p>
            <a:r>
              <a:rPr lang="en-US">
                <a:latin typeface="Calibri"/>
                <a:cs typeface="Sabon Next LT"/>
              </a:rPr>
              <a:t>Definition of terms</a:t>
            </a:r>
            <a:endParaRPr lang="en-US">
              <a:latin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BB80A-EC12-4A2C-9F32-1919DEC7E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521478"/>
            <a:ext cx="11274612" cy="523959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000" u="sng">
                <a:latin typeface="Calibri"/>
                <a:cs typeface="Calibri"/>
              </a:rPr>
              <a:t>Object/Target</a:t>
            </a:r>
            <a:r>
              <a:rPr lang="en-US" sz="2000">
                <a:latin typeface="Calibri"/>
                <a:cs typeface="Calibri"/>
              </a:rPr>
              <a:t>: Physical entity to be tracked</a:t>
            </a:r>
            <a:endParaRPr lang="en-US" sz="2000" dirty="0">
              <a:latin typeface="Calibri"/>
              <a:cs typeface="Calibri"/>
            </a:endParaRPr>
          </a:p>
          <a:p>
            <a:r>
              <a:rPr lang="en-US" sz="2000" u="sng">
                <a:latin typeface="Calibri"/>
                <a:cs typeface="Calibri"/>
              </a:rPr>
              <a:t>Template</a:t>
            </a:r>
            <a:r>
              <a:rPr lang="en-US" sz="2000">
                <a:latin typeface="Calibri"/>
                <a:cs typeface="Calibri"/>
              </a:rPr>
              <a:t>: Sub-image cropped from an initial image. Template is used to initialize the filter.</a:t>
            </a:r>
            <a:endParaRPr lang="en-US" sz="2000" dirty="0">
              <a:latin typeface="Calibri"/>
              <a:cs typeface="Calibri"/>
            </a:endParaRPr>
          </a:p>
          <a:p>
            <a:r>
              <a:rPr lang="en-US" sz="2000" u="sng">
                <a:latin typeface="Calibri"/>
                <a:cs typeface="Calibri"/>
              </a:rPr>
              <a:t>Correlation</a:t>
            </a:r>
            <a:r>
              <a:rPr lang="en-US" sz="2000">
                <a:latin typeface="Calibri"/>
                <a:cs typeface="Calibri"/>
              </a:rPr>
              <a:t>: Measure of similarity between 2 images: Sum of pairwise product of corresponding pixels of 2 images. Template matching uses correlation of template and an image to find location of the object.</a:t>
            </a:r>
            <a:endParaRPr lang="en-US" sz="2000" dirty="0">
              <a:latin typeface="Calibri"/>
              <a:cs typeface="Calibri"/>
            </a:endParaRPr>
          </a:p>
          <a:p>
            <a:r>
              <a:rPr lang="en-US" sz="2000" u="sng">
                <a:latin typeface="Calibri"/>
                <a:cs typeface="Calibri"/>
              </a:rPr>
              <a:t>Filter</a:t>
            </a:r>
            <a:r>
              <a:rPr lang="en-US" sz="2000">
                <a:latin typeface="Calibri"/>
                <a:cs typeface="Calibri"/>
              </a:rPr>
              <a:t>: Sub-image. Filtering is the process of placing the filter over the image at different locations and computing pairwise sum of the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>
                <a:latin typeface="Calibri"/>
                <a:cs typeface="Calibri"/>
              </a:rPr>
              <a:t>filter and corresponding image pixels.</a:t>
            </a:r>
            <a:endParaRPr lang="en-US" sz="2000" dirty="0">
              <a:latin typeface="Calibri"/>
              <a:cs typeface="Calibri"/>
            </a:endParaRPr>
          </a:p>
          <a:p>
            <a:r>
              <a:rPr lang="en-US" sz="2000" u="sng">
                <a:latin typeface="Calibri"/>
                <a:cs typeface="Calibri"/>
              </a:rPr>
              <a:t>Tracking window</a:t>
            </a:r>
            <a:r>
              <a:rPr lang="en-US" sz="2000">
                <a:latin typeface="Calibri"/>
                <a:cs typeface="Calibri"/>
              </a:rPr>
              <a:t>: Sub-image where new location of the object is searched. Tracking windows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>
                <a:latin typeface="Calibri"/>
                <a:cs typeface="Calibri"/>
              </a:rPr>
              <a:t>correlates with the filter for getting new location.</a:t>
            </a:r>
            <a:endParaRPr lang="en-US" sz="2000" dirty="0">
              <a:latin typeface="Calibri"/>
              <a:cs typeface="Calibri"/>
            </a:endParaRPr>
          </a:p>
          <a:p>
            <a:r>
              <a:rPr lang="en-US" sz="2000" u="sng">
                <a:latin typeface="Calibri"/>
                <a:cs typeface="Calibri"/>
              </a:rPr>
              <a:t>Initialization</a:t>
            </a:r>
            <a:r>
              <a:rPr lang="en-US" sz="2000">
                <a:latin typeface="Calibri"/>
                <a:cs typeface="Calibri"/>
              </a:rPr>
              <a:t>: Process, where the filter for tracking an object in the video is generated. Initialization is also referred as training.</a:t>
            </a:r>
            <a:endParaRPr lang="en-US" sz="2000" dirty="0">
              <a:latin typeface="Calibri"/>
              <a:cs typeface="Calibri"/>
            </a:endParaRPr>
          </a:p>
          <a:p>
            <a:r>
              <a:rPr lang="en-US" sz="2000" u="sng">
                <a:latin typeface="Calibri"/>
                <a:cs typeface="Calibri"/>
              </a:rPr>
              <a:t>Updating</a:t>
            </a:r>
            <a:r>
              <a:rPr lang="en-US" sz="2000">
                <a:latin typeface="Calibri"/>
                <a:cs typeface="Calibri"/>
              </a:rPr>
              <a:t>: Process, where a filter is updated with the new information about the object(change in the pose of the person</a:t>
            </a:r>
            <a:r>
              <a:rPr lang="en-US" sz="2000" dirty="0">
                <a:latin typeface="Calibri"/>
                <a:cs typeface="Calibri"/>
              </a:rPr>
              <a:t>)</a:t>
            </a:r>
          </a:p>
          <a:p>
            <a:r>
              <a:rPr lang="en-US" sz="2000" u="sng">
                <a:latin typeface="Calibri"/>
                <a:cs typeface="Calibri"/>
              </a:rPr>
              <a:t>Synthetic target</a:t>
            </a:r>
            <a:r>
              <a:rPr lang="en-US" sz="2000">
                <a:latin typeface="Calibri"/>
                <a:cs typeface="Calibri"/>
              </a:rPr>
              <a:t>: S</a:t>
            </a:r>
            <a:r>
              <a:rPr lang="en-US" sz="2000">
                <a:latin typeface="Calibri"/>
                <a:ea typeface="+mn-lt"/>
                <a:cs typeface="+mn-lt"/>
              </a:rPr>
              <a:t>ynthetically generated image with a Gaussian peak at the location of the object to be tracked. Is used to map the input image to its corresponding correlation output to generate a filter.</a:t>
            </a:r>
            <a:endParaRPr lang="en-US" sz="2000" dirty="0">
              <a:latin typeface="Calibri"/>
              <a:cs typeface="Calibri"/>
            </a:endParaRPr>
          </a:p>
          <a:p>
            <a:endParaRPr lang="en-US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0220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AF867-0DD6-4134-A93A-05DDF2563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74101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/>
                <a:cs typeface="Sabon Next LT"/>
              </a:rPr>
              <a:t>MOSSE tracking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19B02-FD61-4571-94FE-492A5E03A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366" y="1312709"/>
            <a:ext cx="11838282" cy="5356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u="sng" dirty="0">
                <a:latin typeface="Calibri"/>
                <a:cs typeface="Calibri"/>
              </a:rPr>
              <a:t>MOSSE: Minimum output sum of squared errors</a:t>
            </a:r>
          </a:p>
          <a:p>
            <a:pPr marL="0" indent="0">
              <a:buNone/>
            </a:pPr>
            <a:r>
              <a:rPr lang="en-US" sz="2400" dirty="0">
                <a:latin typeface="Calibri"/>
                <a:cs typeface="Calibri"/>
              </a:rPr>
              <a:t>Developed by  David Blome, a PHD student and computer vision group.</a:t>
            </a:r>
          </a:p>
          <a:p>
            <a:pPr marL="0" indent="0">
              <a:buNone/>
            </a:pPr>
            <a:r>
              <a:rPr lang="en-US" sz="2400" b="1">
                <a:latin typeface="Calibri"/>
                <a:cs typeface="Calibri"/>
              </a:rPr>
              <a:t>Preprocessing step</a:t>
            </a:r>
          </a:p>
          <a:p>
            <a:r>
              <a:rPr lang="en-US" sz="2400">
                <a:latin typeface="Calibri"/>
                <a:cs typeface="Calibri"/>
              </a:rPr>
              <a:t>Cropped template is converted to Fourier domain                     </a:t>
            </a:r>
            <a:endParaRPr lang="en-US" sz="2400" b="1">
              <a:latin typeface="Calibri"/>
              <a:cs typeface="Calibri"/>
            </a:endParaRPr>
          </a:p>
          <a:p>
            <a:r>
              <a:rPr lang="en-US" sz="2400">
                <a:latin typeface="Calibri"/>
                <a:cs typeface="Calibri"/>
              </a:rPr>
              <a:t>Synthe</a:t>
            </a:r>
            <a:r>
              <a:rPr lang="en-US" sz="2400">
                <a:latin typeface="Calibri"/>
                <a:cs typeface="Calibri Light"/>
              </a:rPr>
              <a:t>tic output is created, converted to Fourier domain</a:t>
            </a:r>
          </a:p>
          <a:p>
            <a:r>
              <a:rPr lang="en-US" sz="2400">
                <a:latin typeface="Calibri"/>
                <a:cs typeface="Calibri Light"/>
              </a:rPr>
              <a:t>Filter is computed in Fourier domain</a:t>
            </a:r>
          </a:p>
          <a:p>
            <a:r>
              <a:rPr lang="en-US" sz="2400">
                <a:latin typeface="Calibri"/>
                <a:cs typeface="Calibri Light"/>
              </a:rPr>
              <a:t>Correlation o</a:t>
            </a:r>
            <a:r>
              <a:rPr lang="en-US" sz="2400">
                <a:latin typeface="Calibri"/>
                <a:cs typeface="Calibri"/>
              </a:rPr>
              <a:t>utput is converted to spatial domain</a:t>
            </a:r>
            <a:endParaRPr lang="en-US" sz="2400" dirty="0">
              <a:latin typeface="Calibri"/>
              <a:cs typeface="Calibri"/>
            </a:endParaRPr>
          </a:p>
          <a:p>
            <a:r>
              <a:rPr lang="en-US" sz="2400">
                <a:latin typeface="Calibri"/>
                <a:cs typeface="Calibri"/>
              </a:rPr>
              <a:t>New position of the object in next frames is found</a:t>
            </a:r>
            <a:endParaRPr lang="en-US" sz="2400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400" dirty="0">
              <a:latin typeface="Calibri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 dirty="0">
                <a:latin typeface="Calibri"/>
                <a:ea typeface="+mn-lt"/>
                <a:cs typeface="+mn-lt"/>
                <a:hlinkClick r:id="rId2"/>
              </a:rPr>
              <a:t>Visual Object Tracking using Adaptive Correlation Filters</a:t>
            </a:r>
            <a:endParaRPr lang="en-US">
              <a:latin typeface="Calibri"/>
            </a:endParaRPr>
          </a:p>
          <a:p>
            <a:pPr marL="0" indent="0">
              <a:buNone/>
            </a:pPr>
            <a:endParaRPr lang="en-US" sz="24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4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4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400" dirty="0">
              <a:ea typeface="+mn-lt"/>
              <a:cs typeface="+mn-lt"/>
            </a:endParaRP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D7AD30D6-D315-43C7-8D3E-D631E99AC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2847" y="2253062"/>
            <a:ext cx="4152377" cy="419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700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15A56-8D91-423E-B523-189B151A9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99" y="365760"/>
            <a:ext cx="10855001" cy="1335589"/>
          </a:xfrm>
        </p:spPr>
        <p:txBody>
          <a:bodyPr/>
          <a:lstStyle/>
          <a:p>
            <a:r>
              <a:rPr lang="en-US">
                <a:latin typeface="Calibri"/>
                <a:cs typeface="Sabon Next LT"/>
              </a:rPr>
              <a:t>Synthetic target</a:t>
            </a:r>
            <a:endParaRPr lang="en-US"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4F821-D8B1-48B5-9962-1ADD1BF12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Calibri"/>
                <a:cs typeface="Calibri"/>
              </a:rPr>
              <a:t>Synthetic target is a synthetically generated desired correlation output. </a:t>
            </a:r>
          </a:p>
          <a:p>
            <a:r>
              <a:rPr lang="en-US" sz="2400">
                <a:latin typeface="Calibri"/>
                <a:cs typeface="Calibri"/>
              </a:rPr>
              <a:t>Synthetic target image contains Gaussian peak centered on the object center.</a:t>
            </a:r>
          </a:p>
          <a:p>
            <a:r>
              <a:rPr lang="en-US" sz="2400">
                <a:latin typeface="Calibri"/>
                <a:cs typeface="Calibri"/>
              </a:rPr>
              <a:t>Is used for initialization of the filter and for updating filter during tracking.</a:t>
            </a:r>
          </a:p>
          <a:p>
            <a:pPr marL="0" indent="0">
              <a:buNone/>
            </a:pPr>
            <a:r>
              <a:rPr lang="en-US" sz="2400">
                <a:latin typeface="Calibri"/>
                <a:cs typeface="Calibri"/>
              </a:rPr>
              <a:t>g</a:t>
            </a:r>
            <a:r>
              <a:rPr lang="en-US" sz="2000">
                <a:latin typeface="Calibri"/>
                <a:cs typeface="Calibri"/>
              </a:rPr>
              <a:t>i : synthetic target</a:t>
            </a:r>
            <a:endParaRPr lang="en-US" sz="24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000">
                <a:latin typeface="Calibri"/>
                <a:cs typeface="Calibri"/>
              </a:rPr>
              <a:t>sigma: radius of the peak</a:t>
            </a:r>
            <a:endParaRPr lang="en-US" sz="20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000">
                <a:latin typeface="Calibri"/>
                <a:cs typeface="Calibri"/>
              </a:rPr>
              <a:t>x,y: locations of pixels in the image</a:t>
            </a:r>
            <a:endParaRPr lang="en-US" sz="20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latin typeface="Calibri"/>
                <a:cs typeface="Calibri"/>
              </a:rPr>
              <a:t>x</a:t>
            </a:r>
            <a:r>
              <a:rPr lang="en-US" sz="1800">
                <a:latin typeface="Calibri"/>
                <a:cs typeface="Calibri"/>
              </a:rPr>
              <a:t>j, y</a:t>
            </a:r>
            <a:r>
              <a:rPr lang="en-US" sz="1600">
                <a:latin typeface="Calibri"/>
                <a:cs typeface="Calibri"/>
              </a:rPr>
              <a:t>j :</a:t>
            </a:r>
            <a:r>
              <a:rPr lang="en-US" sz="1800">
                <a:latin typeface="Calibri"/>
                <a:cs typeface="Calibri"/>
              </a:rPr>
              <a:t> locations of the center of the image</a:t>
            </a:r>
          </a:p>
          <a:p>
            <a:pPr marL="0" indent="0">
              <a:buNone/>
            </a:pPr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4" name="Picture 4" descr="A picture containing arrow&#10;&#10;Description automatically generated">
            <a:extLst>
              <a:ext uri="{FF2B5EF4-FFF2-40B4-BE49-F238E27FC236}">
                <a16:creationId xmlns:a16="http://schemas.microsoft.com/office/drawing/2014/main" id="{A9D33492-70EE-4C84-9761-B359BF47F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333" y="3712486"/>
            <a:ext cx="4423775" cy="195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04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81EBD-D3C2-4398-9AA8-ADACD8D9C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984668"/>
          </a:xfrm>
        </p:spPr>
        <p:txBody>
          <a:bodyPr>
            <a:normAutofit/>
          </a:bodyPr>
          <a:lstStyle/>
          <a:p>
            <a:r>
              <a:rPr lang="en-US">
                <a:latin typeface="Calibri"/>
                <a:cs typeface="Sabon Next LT"/>
              </a:rPr>
              <a:t>Preprocessing</a:t>
            </a:r>
            <a:endParaRPr lang="en-US">
              <a:latin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FBC96-C147-47FF-B176-A6769AE1C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21" y="1428083"/>
            <a:ext cx="11956400" cy="53688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Calibri"/>
                <a:cs typeface="Calibri"/>
              </a:rPr>
              <a:t>Template which contains object in the center, is cropped.</a:t>
            </a:r>
          </a:p>
          <a:p>
            <a:r>
              <a:rPr lang="en-US" sz="2400">
                <a:latin typeface="Calibri"/>
                <a:cs typeface="Calibri"/>
              </a:rPr>
              <a:t>Template is converted to gray scale image.</a:t>
            </a:r>
          </a:p>
          <a:p>
            <a:r>
              <a:rPr lang="en-US" sz="2400">
                <a:latin typeface="Calibri"/>
                <a:cs typeface="Calibri"/>
              </a:rPr>
              <a:t>Log transformation is performed on the template to reduce ligthting effects and make high contarst features available</a:t>
            </a:r>
          </a:p>
          <a:p>
            <a:pPr marL="0" indent="0">
              <a:buNone/>
            </a:pPr>
            <a:r>
              <a:rPr lang="en-US" sz="2400" dirty="0">
                <a:latin typeface="Calibri"/>
                <a:cs typeface="Calibri"/>
              </a:rPr>
              <a:t>   </a:t>
            </a:r>
            <a:r>
              <a:rPr lang="en-US" sz="2400">
                <a:latin typeface="Calibri"/>
                <a:ea typeface="+mn-lt"/>
                <a:cs typeface="+mn-lt"/>
              </a:rPr>
              <a:t>x = ln(y + 1) </a:t>
            </a:r>
          </a:p>
          <a:p>
            <a:pPr marL="457200" indent="-457200"/>
            <a:r>
              <a:rPr lang="en-US" sz="2400">
                <a:latin typeface="Calibri"/>
                <a:ea typeface="+mn-lt"/>
                <a:cs typeface="+mn-lt"/>
              </a:rPr>
              <a:t>Pixel values are normalized to reduce effects of change in illumination</a:t>
            </a:r>
          </a:p>
          <a:p>
            <a:pPr marL="457200" indent="-457200"/>
            <a:r>
              <a:rPr lang="en-US" sz="2400">
                <a:latin typeface="Calibri"/>
                <a:ea typeface="+mn-lt"/>
                <a:cs typeface="+mn-lt"/>
              </a:rPr>
              <a:t>Template is converted to frequency domain using Discrete Fouirer transformation.</a:t>
            </a:r>
            <a:endParaRPr lang="en-US" sz="2400" dirty="0">
              <a:latin typeface="Calibri"/>
              <a:ea typeface="+mn-lt"/>
              <a:cs typeface="+mn-lt"/>
            </a:endParaRPr>
          </a:p>
          <a:p>
            <a:pPr marL="0" indent="0">
              <a:buNone/>
            </a:pPr>
            <a:endParaRPr lang="en-US" sz="2400" dirty="0">
              <a:latin typeface="Calibri"/>
            </a:endParaRPr>
          </a:p>
          <a:p>
            <a:pPr marL="457200" indent="-457200"/>
            <a:endParaRPr lang="en-US" sz="24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EE05FEB5-D185-4BAB-9C6D-EF2108242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2" y="5221920"/>
            <a:ext cx="5332460" cy="1260853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2B3231F6-837A-46C9-95C6-3F15C624F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236" y="5222797"/>
            <a:ext cx="5269281" cy="121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268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1EC94-9774-4C7E-9936-BB354828E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Sabon Next LT"/>
              </a:rPr>
              <a:t>MOSSE filter</a:t>
            </a:r>
            <a:endParaRPr lang="en-US">
              <a:latin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76101-04BC-45E1-A183-1BE92E691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>
                <a:latin typeface="Calibri"/>
                <a:cs typeface="Calibri"/>
              </a:rPr>
              <a:t>H*: complex conjugate of the filter</a:t>
            </a:r>
            <a:endParaRPr lang="en-US" sz="24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latin typeface="Calibri"/>
                <a:cs typeface="Calibri"/>
              </a:rPr>
              <a:t>F</a:t>
            </a:r>
            <a:r>
              <a:rPr lang="en-US" sz="2400">
                <a:latin typeface="Calibri"/>
                <a:cs typeface="Calibri"/>
              </a:rPr>
              <a:t>i : cropped template in fourier domain for the ith frame </a:t>
            </a:r>
            <a:endParaRPr lang="en-US" sz="24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latin typeface="Calibri"/>
                <a:cs typeface="Calibri"/>
              </a:rPr>
              <a:t>G</a:t>
            </a:r>
            <a:r>
              <a:rPr lang="en-US" sz="2400">
                <a:latin typeface="Calibri"/>
                <a:cs typeface="Calibri"/>
              </a:rPr>
              <a:t>i : synthetic target in Fourier domain for ith frame </a:t>
            </a:r>
          </a:p>
          <a:p>
            <a:pPr marL="0" indent="0">
              <a:buNone/>
            </a:pPr>
            <a:r>
              <a:rPr lang="en-US" sz="2400">
                <a:latin typeface="Calibri"/>
                <a:cs typeface="Calibri"/>
              </a:rPr>
              <a:t>F*i : complex conjugate of Fi</a:t>
            </a:r>
            <a:endParaRPr lang="en-US" sz="24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400">
                <a:latin typeface="Calibri"/>
                <a:cs typeface="Calibri"/>
              </a:rPr>
              <a:t>Epsilion: regularization parameter to avoide divide by zero errors.</a:t>
            </a:r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4B63F1CD-7479-4F8A-9C38-1A60B2FC2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140" y="1534348"/>
            <a:ext cx="4152377" cy="227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2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EB9CB-C5B3-4DC4-B7C0-AE5009B6D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772331"/>
          </a:xfrm>
        </p:spPr>
        <p:txBody>
          <a:bodyPr/>
          <a:lstStyle/>
          <a:p>
            <a:r>
              <a:rPr lang="en-US">
                <a:cs typeface="Sabon Next LT"/>
              </a:rPr>
              <a:t>MOSSE tracker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B6883-927E-4235-8B00-E059480B2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323149"/>
            <a:ext cx="11274612" cy="48220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>
                <a:latin typeface="Calibri"/>
                <a:ea typeface="+mn-lt"/>
                <a:cs typeface="+mn-lt"/>
              </a:rPr>
              <a:t>η : learning rate (0,1)</a:t>
            </a:r>
          </a:p>
          <a:p>
            <a:r>
              <a:rPr lang="en-US" sz="1800">
                <a:latin typeface="Calibri"/>
                <a:cs typeface="Calibri"/>
              </a:rPr>
              <a:t>When filter is initialized, current frame becomes next frame</a:t>
            </a:r>
          </a:p>
          <a:p>
            <a:pPr marL="285750" indent="-285750"/>
            <a:r>
              <a:rPr lang="en-US" sz="1800">
                <a:latin typeface="Calibri"/>
                <a:cs typeface="Calibri"/>
              </a:rPr>
              <a:t>Tracking window is cropped from the current frame </a:t>
            </a:r>
          </a:p>
          <a:p>
            <a:pPr marL="0" indent="0">
              <a:buNone/>
            </a:pPr>
            <a:r>
              <a:rPr lang="en-US" sz="1800">
                <a:latin typeface="Calibri"/>
                <a:cs typeface="Calibri"/>
              </a:rPr>
              <a:t>      using centered position of the object from the previous </a:t>
            </a:r>
            <a:r>
              <a:rPr lang="en-US" sz="1800" dirty="0">
                <a:latin typeface="Calibri"/>
                <a:cs typeface="Calibri"/>
              </a:rPr>
              <a:t>step</a:t>
            </a:r>
          </a:p>
          <a:p>
            <a:pPr marL="285750" indent="-285750"/>
            <a:r>
              <a:rPr lang="en-US" sz="1800">
                <a:ea typeface="+mn-lt"/>
                <a:cs typeface="+mn-lt"/>
              </a:rPr>
              <a:t>The tracking window is preprocessed and transformed to the Fourier domain. </a:t>
            </a:r>
            <a:endParaRPr lang="en-US" sz="1800" dirty="0">
              <a:latin typeface="Calibri"/>
              <a:ea typeface="+mn-lt"/>
              <a:cs typeface="Calibri"/>
            </a:endParaRPr>
          </a:p>
          <a:p>
            <a:pPr marL="285750" indent="-285750"/>
            <a:r>
              <a:rPr lang="en-US" sz="1800">
                <a:ea typeface="+mn-lt"/>
                <a:cs typeface="+mn-lt"/>
              </a:rPr>
              <a:t>The tracking window is then multiplied with the filter to get</a:t>
            </a:r>
            <a:endParaRPr lang="en-US" sz="1800">
              <a:latin typeface="Calibri"/>
              <a:ea typeface="+mn-lt"/>
              <a:cs typeface="Calibri"/>
            </a:endParaRPr>
          </a:p>
          <a:p>
            <a:pPr marL="0" indent="0">
              <a:buNone/>
            </a:pPr>
            <a:r>
              <a:rPr lang="en-US" sz="1800">
                <a:ea typeface="+mn-lt"/>
                <a:cs typeface="+mn-lt"/>
              </a:rPr>
              <a:t>     the new position of the object in the current </a:t>
            </a:r>
            <a:r>
              <a:rPr lang="en-US" sz="1800" dirty="0">
                <a:ea typeface="+mn-lt"/>
                <a:cs typeface="+mn-lt"/>
              </a:rPr>
              <a:t>frame</a:t>
            </a:r>
          </a:p>
          <a:p>
            <a:pPr marL="0" indent="0">
              <a:buNone/>
            </a:pPr>
            <a:endParaRPr lang="en-US" sz="1800" dirty="0">
              <a:latin typeface="Avenir Next LT Pro"/>
              <a:ea typeface="+mn-lt"/>
              <a:cs typeface="Calibri"/>
            </a:endParaRPr>
          </a:p>
          <a:p>
            <a:pPr marL="0" indent="0">
              <a:buNone/>
            </a:pPr>
            <a:endParaRPr lang="en-US" sz="1800" dirty="0">
              <a:latin typeface="Avenir Next LT Pro"/>
              <a:ea typeface="+mn-lt"/>
              <a:cs typeface="Calibri"/>
            </a:endParaRPr>
          </a:p>
          <a:p>
            <a:pPr marL="0" indent="0">
              <a:buNone/>
            </a:pPr>
            <a:endParaRPr lang="en-US" sz="1800" dirty="0">
              <a:latin typeface="Avenir Next LT Pro"/>
              <a:ea typeface="+mn-lt"/>
              <a:cs typeface="Calibri"/>
            </a:endParaRPr>
          </a:p>
          <a:p>
            <a:pPr marL="0" indent="0">
              <a:buNone/>
            </a:pPr>
            <a:r>
              <a:rPr lang="en-US" sz="1800">
                <a:latin typeface="Avenir Next LT Pro"/>
                <a:ea typeface="+mn-lt"/>
                <a:cs typeface="Calibri"/>
              </a:rPr>
              <a:t>This multiplication results in Gaussian peak, which shows new location of the object.</a:t>
            </a:r>
            <a:endParaRPr lang="en-US" sz="1800" dirty="0">
              <a:latin typeface="Avenir Next LT Pro"/>
              <a:ea typeface="+mn-lt"/>
              <a:cs typeface="Calibri"/>
            </a:endParaRPr>
          </a:p>
        </p:txBody>
      </p:sp>
      <p:pic>
        <p:nvPicPr>
          <p:cNvPr id="6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9DF1E579-0D32-4A3F-950D-7C9BD5716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2045" y="1374209"/>
            <a:ext cx="3432131" cy="685800"/>
          </a:xfrm>
          <a:prstGeom prst="rect">
            <a:avLst/>
          </a:prstGeom>
        </p:spPr>
      </p:pic>
      <p:pic>
        <p:nvPicPr>
          <p:cNvPr id="7" name="Picture 7" descr="A close up of a clock&#10;&#10;Description automatically generated">
            <a:extLst>
              <a:ext uri="{FF2B5EF4-FFF2-40B4-BE49-F238E27FC236}">
                <a16:creationId xmlns:a16="http://schemas.microsoft.com/office/drawing/2014/main" id="{DABCB163-6731-420B-BE90-DE90AC596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044" y="2292358"/>
            <a:ext cx="3432131" cy="697089"/>
          </a:xfrm>
          <a:prstGeom prst="rect">
            <a:avLst/>
          </a:prstGeom>
        </p:spPr>
      </p:pic>
      <p:pic>
        <p:nvPicPr>
          <p:cNvPr id="8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50939329-5E80-4D36-897A-7F8AD138B2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6741" y="3379026"/>
            <a:ext cx="1752600" cy="1352550"/>
          </a:xfrm>
          <a:prstGeom prst="rect">
            <a:avLst/>
          </a:prstGeom>
        </p:spPr>
      </p:pic>
      <p:pic>
        <p:nvPicPr>
          <p:cNvPr id="9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3E6E446A-8516-40E3-834A-BD67F20290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749" y="4354035"/>
            <a:ext cx="256927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990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C22FD-CD0E-4004-A5D0-9A26E2068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Sabon Next LT"/>
              </a:rPr>
              <a:t>    MOSSE flow chart</a:t>
            </a:r>
            <a:endParaRPr lang="en-US">
              <a:latin typeface="Calibri"/>
              <a:cs typeface="Calibri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A67033FE-AA88-45AA-A2AB-88ED1E7E5B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7261" y="1909345"/>
            <a:ext cx="6266285" cy="4592420"/>
          </a:xfrm>
        </p:spPr>
      </p:pic>
    </p:spTree>
    <p:extLst>
      <p:ext uri="{BB962C8B-B14F-4D97-AF65-F5344CB8AC3E}">
        <p14:creationId xmlns:p14="http://schemas.microsoft.com/office/powerpoint/2010/main" val="4246898618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LightSeed_2SEEDS">
      <a:dk1>
        <a:srgbClr val="000000"/>
      </a:dk1>
      <a:lt1>
        <a:srgbClr val="FFFFFF"/>
      </a:lt1>
      <a:dk2>
        <a:srgbClr val="41243F"/>
      </a:dk2>
      <a:lt2>
        <a:srgbClr val="E2E8E2"/>
      </a:lt2>
      <a:accent1>
        <a:srgbClr val="BA7FB6"/>
      </a:accent1>
      <a:accent2>
        <a:srgbClr val="B596C6"/>
      </a:accent2>
      <a:accent3>
        <a:srgbClr val="C696AF"/>
      </a:accent3>
      <a:accent4>
        <a:srgbClr val="76AD9D"/>
      </a:accent4>
      <a:accent5>
        <a:srgbClr val="81ABB1"/>
      </a:accent5>
      <a:accent6>
        <a:srgbClr val="7F9ABA"/>
      </a:accent6>
      <a:hlink>
        <a:srgbClr val="568F5A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DappledVTI</vt:lpstr>
      <vt:lpstr>   MOSSE CORRELATION FILTER</vt:lpstr>
      <vt:lpstr>Visual Tracking</vt:lpstr>
      <vt:lpstr>Definition of terms</vt:lpstr>
      <vt:lpstr>MOSSE tracking algorithm</vt:lpstr>
      <vt:lpstr>Synthetic target</vt:lpstr>
      <vt:lpstr>Preprocessing</vt:lpstr>
      <vt:lpstr>MOSSE filter</vt:lpstr>
      <vt:lpstr>MOSSE tracker</vt:lpstr>
      <vt:lpstr>    MOSSE flow chart</vt:lpstr>
      <vt:lpstr>MOSSE filter</vt:lpstr>
      <vt:lpstr>MOSSE filter</vt:lpstr>
      <vt:lpstr>MOSSE filter</vt:lpstr>
      <vt:lpstr>MOSSE filter</vt:lpstr>
      <vt:lpstr>References</vt:lpstr>
      <vt:lpstr>MOSSE minimization – more math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571</cp:revision>
  <dcterms:created xsi:type="dcterms:W3CDTF">2021-01-20T06:14:07Z</dcterms:created>
  <dcterms:modified xsi:type="dcterms:W3CDTF">2021-01-20T21:42:46Z</dcterms:modified>
</cp:coreProperties>
</file>