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iZVFOeTDNjqC5OmQozDcpAtgSI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49339ff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f49339ff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0784471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0784471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0784471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0784471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0784471f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0784471f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0784471f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0784471f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0784471f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0784471f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14"/>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14"/>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cxnSp>
        <p:nvCxnSpPr>
          <p:cNvPr id="17" name="Google Shape;17;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16"/>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6"/>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1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7"/>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7"/>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9"/>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9"/>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2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21"/>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21"/>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21"/>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
          <p:cNvSpPr txBox="1"/>
          <p:nvPr>
            <p:ph type="ctrTitle"/>
          </p:nvPr>
        </p:nvSpPr>
        <p:spPr>
          <a:xfrm>
            <a:off x="1643352" y="1403250"/>
            <a:ext cx="5783400" cy="1457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419"/>
              <a:t>PRIMER ENTREGA</a:t>
            </a:r>
            <a:endParaRPr/>
          </a:p>
          <a:p>
            <a:pPr indent="0" lvl="0" marL="0" rtl="0" algn="ctr">
              <a:lnSpc>
                <a:spcPct val="100000"/>
              </a:lnSpc>
              <a:spcBef>
                <a:spcPts val="0"/>
              </a:spcBef>
              <a:spcAft>
                <a:spcPts val="0"/>
              </a:spcAft>
              <a:buSzPct val="137940"/>
              <a:buNone/>
            </a:pPr>
            <a:r>
              <a:t/>
            </a:r>
            <a:endParaRPr sz="3222"/>
          </a:p>
          <a:p>
            <a:pPr indent="0" lvl="0" marL="0" rtl="0" algn="ctr">
              <a:lnSpc>
                <a:spcPct val="100000"/>
              </a:lnSpc>
              <a:spcBef>
                <a:spcPts val="0"/>
              </a:spcBef>
              <a:spcAft>
                <a:spcPts val="0"/>
              </a:spcAft>
              <a:buSzPct val="111111"/>
              <a:buNone/>
            </a:pPr>
            <a:r>
              <a:rPr lang="es-419"/>
              <a:t>PROYECTO DATA SCIENCE II</a:t>
            </a:r>
            <a:endParaRPr/>
          </a:p>
        </p:txBody>
      </p:sp>
      <p:sp>
        <p:nvSpPr>
          <p:cNvPr id="64" name="Google Shape;64;p1"/>
          <p:cNvSpPr txBox="1"/>
          <p:nvPr>
            <p:ph idx="1" type="subTitle"/>
          </p:nvPr>
        </p:nvSpPr>
        <p:spPr>
          <a:xfrm>
            <a:off x="1680302" y="3430450"/>
            <a:ext cx="5783400" cy="90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s-419"/>
              <a:t>ALUMNA: MARÍA SOFÍA CANAVES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pic>
        <p:nvPicPr>
          <p:cNvPr id="127" name="Google Shape;127;p10"/>
          <p:cNvPicPr preferRelativeResize="0"/>
          <p:nvPr/>
        </p:nvPicPr>
        <p:blipFill rotWithShape="1">
          <a:blip r:embed="rId3">
            <a:alphaModFix/>
          </a:blip>
          <a:srcRect b="7179" l="5817" r="15460" t="34629"/>
          <a:stretch/>
        </p:blipFill>
        <p:spPr>
          <a:xfrm>
            <a:off x="1023450" y="1259350"/>
            <a:ext cx="7197950" cy="2993001"/>
          </a:xfrm>
          <a:prstGeom prst="rect">
            <a:avLst/>
          </a:prstGeom>
          <a:noFill/>
          <a:ln>
            <a:noFill/>
          </a:ln>
        </p:spPr>
      </p:pic>
      <p:sp>
        <p:nvSpPr>
          <p:cNvPr id="128" name="Google Shape;128;p10"/>
          <p:cNvSpPr txBox="1"/>
          <p:nvPr/>
        </p:nvSpPr>
        <p:spPr>
          <a:xfrm>
            <a:off x="753775" y="4426650"/>
            <a:ext cx="7840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Se puede deducir que en la mayoría de las categorias, un menor precio impacta en una valoración más positiva.</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134" name="Google Shape;134;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5" name="Google Shape;135;p11"/>
          <p:cNvPicPr preferRelativeResize="0"/>
          <p:nvPr/>
        </p:nvPicPr>
        <p:blipFill rotWithShape="1">
          <a:blip r:embed="rId3">
            <a:alphaModFix/>
          </a:blip>
          <a:srcRect b="16809" l="5577" r="56841" t="31608"/>
          <a:stretch/>
        </p:blipFill>
        <p:spPr>
          <a:xfrm>
            <a:off x="332550" y="1489825"/>
            <a:ext cx="3987998" cy="3078899"/>
          </a:xfrm>
          <a:prstGeom prst="rect">
            <a:avLst/>
          </a:prstGeom>
          <a:noFill/>
          <a:ln>
            <a:noFill/>
          </a:ln>
        </p:spPr>
      </p:pic>
      <p:sp>
        <p:nvSpPr>
          <p:cNvPr id="136" name="Google Shape;136;p11"/>
          <p:cNvSpPr txBox="1"/>
          <p:nvPr/>
        </p:nvSpPr>
        <p:spPr>
          <a:xfrm>
            <a:off x="5173050" y="2335275"/>
            <a:ext cx="3983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Se observa una mayor cantidad de productos NO exclusivos en la tienda</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142" name="Google Shape;142;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3" name="Google Shape;143;p12"/>
          <p:cNvPicPr preferRelativeResize="0"/>
          <p:nvPr/>
        </p:nvPicPr>
        <p:blipFill rotWithShape="1">
          <a:blip r:embed="rId3">
            <a:alphaModFix/>
          </a:blip>
          <a:srcRect b="13937" l="5817" r="50000" t="35345"/>
          <a:stretch/>
        </p:blipFill>
        <p:spPr>
          <a:xfrm>
            <a:off x="421225" y="1529750"/>
            <a:ext cx="4657949" cy="3007776"/>
          </a:xfrm>
          <a:prstGeom prst="rect">
            <a:avLst/>
          </a:prstGeom>
          <a:noFill/>
          <a:ln>
            <a:noFill/>
          </a:ln>
        </p:spPr>
      </p:pic>
      <p:sp>
        <p:nvSpPr>
          <p:cNvPr id="144" name="Google Shape;144;p12"/>
          <p:cNvSpPr txBox="1"/>
          <p:nvPr/>
        </p:nvSpPr>
        <p:spPr>
          <a:xfrm>
            <a:off x="5402150" y="2571938"/>
            <a:ext cx="3421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Se observa con este ultimo gráficos que la diferencia exclusividad y su impacto en la calificación es muy baja por lo que la exclusividad no será significativa.</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f49339ff4c_0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Modelado</a:t>
            </a:r>
            <a:endParaRPr/>
          </a:p>
        </p:txBody>
      </p:sp>
      <p:sp>
        <p:nvSpPr>
          <p:cNvPr id="150" name="Google Shape;150;g2f49339ff4c_0_0"/>
          <p:cNvSpPr txBox="1"/>
          <p:nvPr>
            <p:ph idx="1" type="body"/>
          </p:nvPr>
        </p:nvSpPr>
        <p:spPr>
          <a:xfrm>
            <a:off x="387900" y="1272200"/>
            <a:ext cx="8368200" cy="329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sz="1908"/>
              <a:t>Se eliminaron outliers, valores nulos y se droppearon las columnas que no se tomaron en cuenta para el </a:t>
            </a:r>
            <a:r>
              <a:rPr lang="es-419" sz="1908"/>
              <a:t>análisis</a:t>
            </a:r>
            <a:r>
              <a:rPr lang="es-419" sz="1908"/>
              <a:t>:</a:t>
            </a:r>
            <a:endParaRPr sz="1908"/>
          </a:p>
          <a:p>
            <a:pPr indent="0" lvl="0" marL="0" rtl="0" algn="l">
              <a:spcBef>
                <a:spcPts val="0"/>
              </a:spcBef>
              <a:spcAft>
                <a:spcPts val="0"/>
              </a:spcAft>
              <a:buNone/>
            </a:pPr>
            <a:r>
              <a:t/>
            </a:r>
            <a:endParaRPr sz="1908"/>
          </a:p>
          <a:p>
            <a:pPr indent="-340677" lvl="0" marL="457200" marR="0" rtl="0" algn="l">
              <a:lnSpc>
                <a:spcPct val="115000"/>
              </a:lnSpc>
              <a:spcBef>
                <a:spcPts val="0"/>
              </a:spcBef>
              <a:spcAft>
                <a:spcPts val="0"/>
              </a:spcAft>
              <a:buSzPct val="100000"/>
              <a:buChar char="-"/>
            </a:pPr>
            <a:r>
              <a:rPr lang="es-419" sz="1908"/>
              <a:t>product_id</a:t>
            </a:r>
            <a:endParaRPr sz="1908"/>
          </a:p>
          <a:p>
            <a:pPr indent="-340677" lvl="0" marL="457200" marR="0" rtl="0" algn="l">
              <a:lnSpc>
                <a:spcPct val="115000"/>
              </a:lnSpc>
              <a:spcBef>
                <a:spcPts val="0"/>
              </a:spcBef>
              <a:spcAft>
                <a:spcPts val="0"/>
              </a:spcAft>
              <a:buSzPct val="100000"/>
              <a:buChar char="-"/>
            </a:pPr>
            <a:r>
              <a:rPr lang="es-419" sz="1908"/>
              <a:t>brand_id</a:t>
            </a:r>
            <a:endParaRPr sz="1908"/>
          </a:p>
          <a:p>
            <a:pPr indent="-340677" lvl="0" marL="457200" marR="0" rtl="0" algn="l">
              <a:lnSpc>
                <a:spcPct val="115000"/>
              </a:lnSpc>
              <a:spcBef>
                <a:spcPts val="0"/>
              </a:spcBef>
              <a:spcAft>
                <a:spcPts val="0"/>
              </a:spcAft>
              <a:buSzPct val="100000"/>
              <a:buChar char="-"/>
            </a:pPr>
            <a:r>
              <a:rPr lang="es-419" sz="1908"/>
              <a:t>child_max_price</a:t>
            </a:r>
            <a:endParaRPr sz="1908"/>
          </a:p>
          <a:p>
            <a:pPr indent="-340677" lvl="0" marL="457200" marR="0" rtl="0" algn="l">
              <a:lnSpc>
                <a:spcPct val="115000"/>
              </a:lnSpc>
              <a:spcBef>
                <a:spcPts val="0"/>
              </a:spcBef>
              <a:spcAft>
                <a:spcPts val="0"/>
              </a:spcAft>
              <a:buSzPct val="100000"/>
              <a:buChar char="-"/>
            </a:pPr>
            <a:r>
              <a:rPr lang="es-419" sz="1908"/>
              <a:t>child_min_price </a:t>
            </a:r>
            <a:endParaRPr sz="1908"/>
          </a:p>
          <a:p>
            <a:pPr indent="-340677" lvl="0" marL="457200" marR="0" rtl="0" algn="l">
              <a:lnSpc>
                <a:spcPct val="115000"/>
              </a:lnSpc>
              <a:spcBef>
                <a:spcPts val="0"/>
              </a:spcBef>
              <a:spcAft>
                <a:spcPts val="0"/>
              </a:spcAft>
              <a:buSzPct val="100000"/>
              <a:buChar char="-"/>
            </a:pPr>
            <a:r>
              <a:rPr lang="es-419" sz="1908"/>
              <a:t>child_count</a:t>
            </a:r>
            <a:endParaRPr sz="1908"/>
          </a:p>
          <a:p>
            <a:pPr indent="-340677" lvl="0" marL="457200" marR="0" rtl="0" algn="l">
              <a:lnSpc>
                <a:spcPct val="115000"/>
              </a:lnSpc>
              <a:spcBef>
                <a:spcPts val="0"/>
              </a:spcBef>
              <a:spcAft>
                <a:spcPts val="0"/>
              </a:spcAft>
              <a:buSzPct val="100000"/>
              <a:buChar char="-"/>
            </a:pPr>
            <a:r>
              <a:rPr lang="es-419" sz="1908"/>
              <a:t>sale_price_usd</a:t>
            </a:r>
            <a:endParaRPr sz="1908"/>
          </a:p>
          <a:p>
            <a:pPr indent="-340677" lvl="0" marL="457200" marR="0" rtl="0" algn="l">
              <a:lnSpc>
                <a:spcPct val="115000"/>
              </a:lnSpc>
              <a:spcBef>
                <a:spcPts val="0"/>
              </a:spcBef>
              <a:spcAft>
                <a:spcPts val="0"/>
              </a:spcAft>
              <a:buSzPct val="100000"/>
              <a:buChar char="-"/>
            </a:pPr>
            <a:r>
              <a:rPr lang="es-419" sz="1908"/>
              <a:t>value_price_usd</a:t>
            </a:r>
            <a:endParaRPr sz="1908"/>
          </a:p>
          <a:p>
            <a:pPr indent="-340677" lvl="0" marL="457200" marR="0" rtl="0" algn="l">
              <a:lnSpc>
                <a:spcPct val="115000"/>
              </a:lnSpc>
              <a:spcBef>
                <a:spcPts val="0"/>
              </a:spcBef>
              <a:spcAft>
                <a:spcPts val="0"/>
              </a:spcAft>
              <a:buSzPct val="100000"/>
              <a:buChar char="-"/>
            </a:pPr>
            <a:r>
              <a:rPr lang="es-419" sz="1908"/>
              <a:t>variation_desc</a:t>
            </a:r>
            <a:endParaRPr sz="1158">
              <a:solidFill>
                <a:srgbClr val="000000"/>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20784471fd_0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Modelos</a:t>
            </a:r>
            <a:endParaRPr/>
          </a:p>
        </p:txBody>
      </p:sp>
      <p:sp>
        <p:nvSpPr>
          <p:cNvPr id="156" name="Google Shape;156;g220784471fd_0_0"/>
          <p:cNvSpPr txBox="1"/>
          <p:nvPr>
            <p:ph idx="1" type="body"/>
          </p:nvPr>
        </p:nvSpPr>
        <p:spPr>
          <a:xfrm>
            <a:off x="387900" y="1313225"/>
            <a:ext cx="8476500" cy="358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419" sz="1500" u="sng">
                <a:solidFill>
                  <a:srgbClr val="000000"/>
                </a:solidFill>
                <a:latin typeface="Arial"/>
                <a:ea typeface="Arial"/>
                <a:cs typeface="Arial"/>
                <a:sym typeface="Arial"/>
              </a:rPr>
              <a:t>Se seleccionaron tres modelos de regresión.</a:t>
            </a:r>
            <a:br>
              <a:rPr lang="es-419" sz="1500" u="sng">
                <a:solidFill>
                  <a:srgbClr val="000000"/>
                </a:solidFill>
                <a:latin typeface="Arial"/>
                <a:ea typeface="Arial"/>
                <a:cs typeface="Arial"/>
                <a:sym typeface="Arial"/>
              </a:rPr>
            </a:br>
            <a:endParaRPr sz="1500" u="sng">
              <a:solidFill>
                <a:srgbClr val="000000"/>
              </a:solidFill>
              <a:latin typeface="Arial"/>
              <a:ea typeface="Arial"/>
              <a:cs typeface="Arial"/>
              <a:sym typeface="Arial"/>
            </a:endParaRPr>
          </a:p>
          <a:p>
            <a:pPr indent="2597550" lvl="0" marL="457200" rtl="0" algn="l">
              <a:spcBef>
                <a:spcPts val="0"/>
              </a:spcBef>
              <a:spcAft>
                <a:spcPts val="0"/>
              </a:spcAft>
              <a:buClr>
                <a:srgbClr val="000000"/>
              </a:buClr>
              <a:buSzPts val="1500"/>
              <a:buFont typeface="Arial"/>
              <a:buChar char="❖"/>
            </a:pPr>
            <a:r>
              <a:rPr lang="es-419" sz="1500">
                <a:solidFill>
                  <a:srgbClr val="000000"/>
                </a:solidFill>
                <a:highlight>
                  <a:srgbClr val="C9DAF8"/>
                </a:highlight>
                <a:latin typeface="Arial"/>
                <a:ea typeface="Arial"/>
                <a:cs typeface="Arial"/>
                <a:sym typeface="Arial"/>
              </a:rPr>
              <a:t>Regresión Lineal</a:t>
            </a:r>
            <a:endParaRPr sz="1500">
              <a:solidFill>
                <a:srgbClr val="000000"/>
              </a:solidFill>
              <a:highlight>
                <a:srgbClr val="C9DAF8"/>
              </a:highlight>
              <a:latin typeface="Arial"/>
              <a:ea typeface="Arial"/>
              <a:cs typeface="Arial"/>
              <a:sym typeface="Arial"/>
            </a:endParaRPr>
          </a:p>
          <a:p>
            <a:pPr indent="2597550" lvl="0" marL="457200" rtl="0" algn="l">
              <a:spcBef>
                <a:spcPts val="0"/>
              </a:spcBef>
              <a:spcAft>
                <a:spcPts val="0"/>
              </a:spcAft>
              <a:buClr>
                <a:srgbClr val="000000"/>
              </a:buClr>
              <a:buSzPts val="1500"/>
              <a:buFont typeface="Arial"/>
              <a:buChar char="❖"/>
            </a:pPr>
            <a:r>
              <a:rPr lang="es-419" sz="1500">
                <a:solidFill>
                  <a:srgbClr val="000000"/>
                </a:solidFill>
                <a:highlight>
                  <a:srgbClr val="C9DAF8"/>
                </a:highlight>
                <a:latin typeface="Arial"/>
                <a:ea typeface="Arial"/>
                <a:cs typeface="Arial"/>
                <a:sym typeface="Arial"/>
              </a:rPr>
              <a:t>KNN</a:t>
            </a:r>
            <a:endParaRPr sz="1500">
              <a:solidFill>
                <a:srgbClr val="000000"/>
              </a:solidFill>
              <a:highlight>
                <a:srgbClr val="C9DAF8"/>
              </a:highlight>
              <a:latin typeface="Arial"/>
              <a:ea typeface="Arial"/>
              <a:cs typeface="Arial"/>
              <a:sym typeface="Arial"/>
            </a:endParaRPr>
          </a:p>
          <a:p>
            <a:pPr indent="2597550" lvl="0" marL="457200" rtl="0" algn="l">
              <a:spcBef>
                <a:spcPts val="0"/>
              </a:spcBef>
              <a:spcAft>
                <a:spcPts val="0"/>
              </a:spcAft>
              <a:buClr>
                <a:srgbClr val="000000"/>
              </a:buClr>
              <a:buSzPts val="1500"/>
              <a:buFont typeface="Arial"/>
              <a:buChar char="❖"/>
            </a:pPr>
            <a:r>
              <a:rPr lang="es-419" sz="1500">
                <a:solidFill>
                  <a:srgbClr val="000000"/>
                </a:solidFill>
                <a:highlight>
                  <a:srgbClr val="C9DAF8"/>
                </a:highlight>
                <a:latin typeface="Arial"/>
                <a:ea typeface="Arial"/>
                <a:cs typeface="Arial"/>
                <a:sym typeface="Arial"/>
              </a:rPr>
              <a:t>XGBRegressor</a:t>
            </a:r>
            <a:endParaRPr sz="1500">
              <a:solidFill>
                <a:srgbClr val="000000"/>
              </a:solidFill>
              <a:highlight>
                <a:srgbClr val="C9DAF8"/>
              </a:highlight>
              <a:latin typeface="Arial"/>
              <a:ea typeface="Arial"/>
              <a:cs typeface="Arial"/>
              <a:sym typeface="Arial"/>
            </a:endParaRPr>
          </a:p>
          <a:p>
            <a:pPr indent="0" lvl="0" marL="457200" rtl="0" algn="ctr">
              <a:spcBef>
                <a:spcPts val="0"/>
              </a:spcBef>
              <a:spcAft>
                <a:spcPts val="0"/>
              </a:spcAft>
              <a:buNone/>
            </a:pPr>
            <a:r>
              <a:t/>
            </a:r>
            <a:endParaRPr sz="1500">
              <a:solidFill>
                <a:srgbClr val="000000"/>
              </a:solidFill>
              <a:latin typeface="Arial"/>
              <a:ea typeface="Arial"/>
              <a:cs typeface="Arial"/>
              <a:sym typeface="Arial"/>
            </a:endParaRPr>
          </a:p>
          <a:p>
            <a:pPr indent="0" lvl="0" marL="0" rtl="0" algn="just">
              <a:spcBef>
                <a:spcPts val="0"/>
              </a:spcBef>
              <a:spcAft>
                <a:spcPts val="0"/>
              </a:spcAft>
              <a:buNone/>
            </a:pPr>
            <a:r>
              <a:rPr b="1" lang="es-419" sz="1500" u="sng">
                <a:solidFill>
                  <a:srgbClr val="000000"/>
                </a:solidFill>
                <a:latin typeface="Arial"/>
                <a:ea typeface="Arial"/>
                <a:cs typeface="Arial"/>
                <a:sym typeface="Arial"/>
              </a:rPr>
              <a:t>Pasos que se siguieron:</a:t>
            </a:r>
            <a:endParaRPr b="1" sz="1500" u="sng">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Dividimos la data de entrenamiento y testing</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Escalamos los datos con StandardScaler</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Instanciamos el modelo</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Entrenamos el modelo con la data de training</a:t>
            </a:r>
            <a:endParaRPr sz="15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Predicción del modelo</a:t>
            </a:r>
            <a:endParaRPr sz="1600">
              <a:solidFill>
                <a:srgbClr val="000000"/>
              </a:solidFill>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s-419" sz="1500">
                <a:solidFill>
                  <a:srgbClr val="000000"/>
                </a:solidFill>
                <a:latin typeface="Arial"/>
                <a:ea typeface="Arial"/>
                <a:cs typeface="Arial"/>
                <a:sym typeface="Arial"/>
              </a:rPr>
              <a:t>Evaluamos el modelo </a:t>
            </a:r>
            <a:endParaRPr sz="1500">
              <a:solidFill>
                <a:srgbClr val="000000"/>
              </a:solidFill>
              <a:latin typeface="Arial"/>
              <a:ea typeface="Arial"/>
              <a:cs typeface="Arial"/>
              <a:sym typeface="Arial"/>
            </a:endParaRPr>
          </a:p>
          <a:p>
            <a:pPr indent="-361950" lvl="0" marL="457200" rtl="0" algn="l">
              <a:spcBef>
                <a:spcPts val="0"/>
              </a:spcBef>
              <a:spcAft>
                <a:spcPts val="0"/>
              </a:spcAft>
              <a:buSzPts val="2100"/>
              <a:buChar char="●"/>
            </a:pPr>
            <a:r>
              <a:t/>
            </a: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20784471fd_1_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Primeros resultados</a:t>
            </a:r>
            <a:endParaRPr/>
          </a:p>
        </p:txBody>
      </p:sp>
      <p:sp>
        <p:nvSpPr>
          <p:cNvPr id="162" name="Google Shape;162;g220784471fd_1_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58775" lvl="0" marL="457200" rtl="0" algn="l">
              <a:spcBef>
                <a:spcPts val="0"/>
              </a:spcBef>
              <a:spcAft>
                <a:spcPts val="0"/>
              </a:spcAft>
              <a:buClr>
                <a:srgbClr val="212121"/>
              </a:buClr>
              <a:buSzPts val="2050"/>
              <a:buFont typeface="Arial"/>
              <a:buChar char="●"/>
            </a:pPr>
            <a:r>
              <a:rPr b="1" lang="es-419" sz="2050" u="sng">
                <a:solidFill>
                  <a:srgbClr val="212121"/>
                </a:solidFill>
                <a:highlight>
                  <a:srgbClr val="CFE2F3"/>
                </a:highlight>
                <a:latin typeface="Arial"/>
                <a:ea typeface="Arial"/>
                <a:cs typeface="Arial"/>
                <a:sym typeface="Arial"/>
              </a:rPr>
              <a:t>Algoritmo Regresión Lineal 0.17</a:t>
            </a:r>
            <a:endParaRPr b="1" sz="2050" u="sng">
              <a:solidFill>
                <a:srgbClr val="212121"/>
              </a:solidFill>
              <a:highlight>
                <a:srgbClr val="CFE2F3"/>
              </a:highlight>
              <a:latin typeface="Arial"/>
              <a:ea typeface="Arial"/>
              <a:cs typeface="Arial"/>
              <a:sym typeface="Arial"/>
            </a:endParaRPr>
          </a:p>
          <a:p>
            <a:pPr indent="-358775" lvl="0" marL="457200" rtl="0" algn="l">
              <a:spcBef>
                <a:spcPts val="0"/>
              </a:spcBef>
              <a:spcAft>
                <a:spcPts val="0"/>
              </a:spcAft>
              <a:buClr>
                <a:srgbClr val="212121"/>
              </a:buClr>
              <a:buSzPts val="2050"/>
              <a:buFont typeface="Arial"/>
              <a:buChar char="●"/>
            </a:pPr>
            <a:r>
              <a:rPr b="1" lang="es-419" sz="2050" u="sng">
                <a:solidFill>
                  <a:srgbClr val="212121"/>
                </a:solidFill>
                <a:highlight>
                  <a:srgbClr val="CFE2F3"/>
                </a:highlight>
                <a:latin typeface="Arial"/>
                <a:ea typeface="Arial"/>
                <a:cs typeface="Arial"/>
                <a:sym typeface="Arial"/>
              </a:rPr>
              <a:t>Algoritmo KNN 0.45</a:t>
            </a:r>
            <a:endParaRPr b="1" sz="2050" u="sng">
              <a:solidFill>
                <a:srgbClr val="212121"/>
              </a:solidFill>
              <a:highlight>
                <a:srgbClr val="CFE2F3"/>
              </a:highlight>
              <a:latin typeface="Arial"/>
              <a:ea typeface="Arial"/>
              <a:cs typeface="Arial"/>
              <a:sym typeface="Arial"/>
            </a:endParaRPr>
          </a:p>
          <a:p>
            <a:pPr indent="-358775" lvl="0" marL="457200" rtl="0" algn="l">
              <a:spcBef>
                <a:spcPts val="0"/>
              </a:spcBef>
              <a:spcAft>
                <a:spcPts val="0"/>
              </a:spcAft>
              <a:buClr>
                <a:srgbClr val="212121"/>
              </a:buClr>
              <a:buSzPts val="2050"/>
              <a:buFont typeface="Arial"/>
              <a:buChar char="●"/>
            </a:pPr>
            <a:r>
              <a:rPr b="1" lang="es-419" sz="2050" u="sng">
                <a:solidFill>
                  <a:srgbClr val="212121"/>
                </a:solidFill>
                <a:highlight>
                  <a:srgbClr val="CFE2F3"/>
                </a:highlight>
                <a:latin typeface="Arial"/>
                <a:ea typeface="Arial"/>
                <a:cs typeface="Arial"/>
                <a:sym typeface="Arial"/>
              </a:rPr>
              <a:t>Algoritmo XGB 0.71</a:t>
            </a:r>
            <a:endParaRPr b="1" sz="2050" u="sng">
              <a:solidFill>
                <a:srgbClr val="212121"/>
              </a:solidFill>
              <a:highlight>
                <a:srgbClr val="CFE2F3"/>
              </a:highlight>
              <a:latin typeface="Arial"/>
              <a:ea typeface="Arial"/>
              <a:cs typeface="Arial"/>
              <a:sym typeface="Arial"/>
            </a:endParaRPr>
          </a:p>
          <a:p>
            <a:pPr indent="0" lvl="0" marL="0" rtl="0" algn="l">
              <a:spcBef>
                <a:spcPts val="0"/>
              </a:spcBef>
              <a:spcAft>
                <a:spcPts val="0"/>
              </a:spcAft>
              <a:buNone/>
            </a:pPr>
            <a:r>
              <a:t/>
            </a:r>
            <a:endParaRPr b="1" sz="2050" u="sng">
              <a:solidFill>
                <a:srgbClr val="212121"/>
              </a:solidFill>
              <a:highlight>
                <a:schemeClr val="lt1"/>
              </a:highlight>
              <a:latin typeface="Arial"/>
              <a:ea typeface="Arial"/>
              <a:cs typeface="Arial"/>
              <a:sym typeface="Arial"/>
            </a:endParaRPr>
          </a:p>
          <a:p>
            <a:pPr indent="0" lvl="0" marL="0" rtl="0" algn="l">
              <a:spcBef>
                <a:spcPts val="0"/>
              </a:spcBef>
              <a:spcAft>
                <a:spcPts val="0"/>
              </a:spcAft>
              <a:buNone/>
            </a:pPr>
            <a:r>
              <a:t/>
            </a:r>
            <a:endParaRPr b="1" sz="2050" u="sng">
              <a:highlight>
                <a:schemeClr val="lt1"/>
              </a:highlight>
              <a:latin typeface="Arial"/>
              <a:ea typeface="Arial"/>
              <a:cs typeface="Arial"/>
              <a:sym typeface="Arial"/>
            </a:endParaRPr>
          </a:p>
          <a:p>
            <a:pPr indent="0" lvl="0" marL="0" rtl="0" algn="ctr">
              <a:spcBef>
                <a:spcPts val="0"/>
              </a:spcBef>
              <a:spcAft>
                <a:spcPts val="0"/>
              </a:spcAft>
              <a:buNone/>
            </a:pPr>
            <a:r>
              <a:rPr b="1" lang="es-419" sz="1700">
                <a:highlight>
                  <a:schemeClr val="lt1"/>
                </a:highlight>
                <a:latin typeface="Arial"/>
                <a:ea typeface="Arial"/>
                <a:cs typeface="Arial"/>
                <a:sym typeface="Arial"/>
              </a:rPr>
              <a:t>El mejor modelo que utilizamos ha sido el XGBRegressor con un 71% de porcentaje de eficacia en las predicciones utilizando un parámetro max_depth de 7 y la métrica MAE de 13.5 indica que las predicciones están desviadas en 13.5 unidades de la realidad, en este caso, del precio en doláres. </a:t>
            </a:r>
            <a:endParaRPr b="1" sz="1700">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20784471fd_1_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PCA</a:t>
            </a:r>
            <a:endParaRPr/>
          </a:p>
        </p:txBody>
      </p:sp>
      <p:sp>
        <p:nvSpPr>
          <p:cNvPr id="168" name="Google Shape;168;g220784471fd_1_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419"/>
              <a:t>Al implementarlo se obtuvieron los varianza de los componentesy se decidió utilizar los primeros 08 con valores entre</a:t>
            </a:r>
            <a:r>
              <a:rPr lang="es-419"/>
              <a:t>  0.12 y 0.55, los cuales abarcan el 65% de varianza de los datos. Luego, se volvio a implementar los modelos de regresión para ver como ha impactado en ellos.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20784471fd_1_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CONCLUSIÓN</a:t>
            </a:r>
            <a:endParaRPr/>
          </a:p>
        </p:txBody>
      </p:sp>
      <p:sp>
        <p:nvSpPr>
          <p:cNvPr id="174" name="Google Shape;174;g220784471fd_1_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marR="0" rtl="0" algn="l">
              <a:lnSpc>
                <a:spcPct val="95000"/>
              </a:lnSpc>
              <a:spcBef>
                <a:spcPts val="0"/>
              </a:spcBef>
              <a:spcAft>
                <a:spcPts val="0"/>
              </a:spcAft>
              <a:buSzPts val="1018"/>
              <a:buNone/>
            </a:pPr>
            <a:r>
              <a:rPr lang="es-419" sz="1765"/>
              <a:t>Al aplicar PCA se observa que el rendimiento pudo haber empeorado debido a pérdida de información relevante, excesiva reducción de dimensionalidad o estar eliminando información crucial. Al aplicar los modelos se </a:t>
            </a:r>
            <a:r>
              <a:rPr lang="es-419" sz="1765"/>
              <a:t>observó</a:t>
            </a:r>
            <a:r>
              <a:rPr lang="es-419" sz="1765"/>
              <a:t> que el mejor resultado los </a:t>
            </a:r>
            <a:r>
              <a:rPr lang="es-419" sz="1765"/>
              <a:t>presentó</a:t>
            </a:r>
            <a:r>
              <a:rPr lang="es-419" sz="1765"/>
              <a:t> el modelo XGBREGRESSOR con un 30% de eficacia.</a:t>
            </a:r>
            <a:endParaRPr sz="1765"/>
          </a:p>
          <a:p>
            <a:pPr indent="0" lvl="0" marL="0" marR="0" rtl="0" algn="l">
              <a:lnSpc>
                <a:spcPct val="95000"/>
              </a:lnSpc>
              <a:spcBef>
                <a:spcPts val="0"/>
              </a:spcBef>
              <a:spcAft>
                <a:spcPts val="0"/>
              </a:spcAft>
              <a:buSzPts val="1018"/>
              <a:buNone/>
            </a:pPr>
            <a:r>
              <a:rPr lang="es-419" sz="1765"/>
              <a:t>Sin embargo los mejores resultados se han obtenido previamente a la </a:t>
            </a:r>
            <a:r>
              <a:rPr lang="es-419" sz="1765"/>
              <a:t>implementación</a:t>
            </a:r>
            <a:r>
              <a:rPr lang="es-419" sz="1765"/>
              <a:t> de PCA, siendo XGBREGRESSOR el modelo optimo con un 71% de eficacia.</a:t>
            </a:r>
            <a:endParaRPr sz="1765"/>
          </a:p>
          <a:p>
            <a:pPr indent="0" lvl="0" marL="0" marR="0" rtl="0" algn="l">
              <a:lnSpc>
                <a:spcPct val="95000"/>
              </a:lnSpc>
              <a:spcBef>
                <a:spcPts val="0"/>
              </a:spcBef>
              <a:spcAft>
                <a:spcPts val="0"/>
              </a:spcAft>
              <a:buSzPts val="1018"/>
              <a:buNone/>
            </a:pPr>
            <a:r>
              <a:rPr lang="es-419" sz="1765"/>
              <a:t>Habiendo obtenido estos resultados, se concluye que con información como las categorias, las valoraciones, la exclusividad e incluso considerando los ingredientes, se puede llegar a predecir el precio de venta de un producto para esta cadena de cosméticos con una alta efectividad.</a:t>
            </a:r>
            <a:endParaRPr sz="1210">
              <a:solidFill>
                <a:srgbClr val="212121"/>
              </a:solidFill>
              <a:highlight>
                <a:srgbClr val="FFFFFF"/>
              </a:highlight>
            </a:endParaRPr>
          </a:p>
          <a:p>
            <a:pPr indent="0" lvl="0" marL="0" rtl="0" algn="l">
              <a:lnSpc>
                <a:spcPct val="95000"/>
              </a:lnSpc>
              <a:spcBef>
                <a:spcPts val="0"/>
              </a:spcBef>
              <a:spcAft>
                <a:spcPts val="0"/>
              </a:spcAft>
              <a:buSzPts val="1018"/>
              <a:buNone/>
            </a:pPr>
            <a:r>
              <a:t/>
            </a:r>
            <a:endParaRPr sz="176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0784471fd_1_21"/>
          <p:cNvSpPr txBox="1"/>
          <p:nvPr>
            <p:ph type="title"/>
          </p:nvPr>
        </p:nvSpPr>
        <p:spPr>
          <a:xfrm>
            <a:off x="387900" y="813700"/>
            <a:ext cx="8368200" cy="296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7200"/>
              <a:t>MUCHAS GRACIAS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ABSTRACT</a:t>
            </a:r>
            <a:endParaRPr/>
          </a:p>
        </p:txBody>
      </p:sp>
      <p:sp>
        <p:nvSpPr>
          <p:cNvPr id="70" name="Google Shape;70;p2"/>
          <p:cNvSpPr txBox="1"/>
          <p:nvPr>
            <p:ph idx="1" type="body"/>
          </p:nvPr>
        </p:nvSpPr>
        <p:spPr>
          <a:xfrm>
            <a:off x="387900" y="1460274"/>
            <a:ext cx="8368200" cy="3078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15000"/>
              </a:lnSpc>
              <a:spcBef>
                <a:spcPts val="600"/>
              </a:spcBef>
              <a:spcAft>
                <a:spcPts val="0"/>
              </a:spcAft>
              <a:buSzPct val="138862"/>
              <a:buNone/>
            </a:pPr>
            <a:r>
              <a:rPr lang="es-419" sz="1525">
                <a:solidFill>
                  <a:schemeClr val="lt2"/>
                </a:solidFill>
                <a:highlight>
                  <a:schemeClr val="lt1"/>
                </a:highlight>
              </a:rPr>
              <a:t>En este trabajo se plantea un análisis de productos vendidos por la página web de la cadena de cosméticos “Sephora” en Estados Unidos. </a:t>
            </a:r>
            <a:endParaRPr sz="1525">
              <a:solidFill>
                <a:schemeClr val="lt2"/>
              </a:solidFill>
              <a:highlight>
                <a:schemeClr val="lt1"/>
              </a:highlight>
            </a:endParaRPr>
          </a:p>
          <a:p>
            <a:pPr indent="0" lvl="0" marL="0" rtl="0" algn="ctr">
              <a:lnSpc>
                <a:spcPct val="115000"/>
              </a:lnSpc>
              <a:spcBef>
                <a:spcPts val="600"/>
              </a:spcBef>
              <a:spcAft>
                <a:spcPts val="0"/>
              </a:spcAft>
              <a:buSzPct val="138862"/>
              <a:buNone/>
            </a:pPr>
            <a:r>
              <a:rPr lang="es-419" sz="1525">
                <a:solidFill>
                  <a:schemeClr val="lt2"/>
                </a:solidFill>
                <a:highlight>
                  <a:schemeClr val="lt1"/>
                </a:highlight>
              </a:rPr>
              <a:t>El industria de la cosmética ha crecido exponencialmente en estos últimos años. Es fundamental considerar todos los factores que influyen directamente. EN este caso se cree que las categorías, la exclusividad, las marcas y el rating son factores determinantes que impactan en el precio de un producto y ayudan a comprender el mercado y la demanda dado que un producto exclusivo o de mejor rating podria tener precio más elevado al ser más requerido o anticipado.</a:t>
            </a:r>
            <a:endParaRPr sz="1525">
              <a:solidFill>
                <a:schemeClr val="lt2"/>
              </a:solidFill>
              <a:highlight>
                <a:schemeClr val="lt1"/>
              </a:highlight>
            </a:endParaRPr>
          </a:p>
          <a:p>
            <a:pPr indent="0" lvl="0" marL="0" rtl="0" algn="ctr">
              <a:lnSpc>
                <a:spcPct val="115000"/>
              </a:lnSpc>
              <a:spcBef>
                <a:spcPts val="600"/>
              </a:spcBef>
              <a:spcAft>
                <a:spcPts val="0"/>
              </a:spcAft>
              <a:buSzPct val="138862"/>
              <a:buNone/>
            </a:pPr>
            <a:r>
              <a:rPr lang="es-419" sz="1525">
                <a:solidFill>
                  <a:schemeClr val="lt2"/>
                </a:solidFill>
                <a:highlight>
                  <a:schemeClr val="lt1"/>
                </a:highlight>
              </a:rPr>
              <a:t>Al analizar qué características y tipos de productos de maquillaje tienen éxito en el mercado, se obtiene una visión más global lo cual mejora estrategias de marketing.</a:t>
            </a:r>
            <a:endParaRPr sz="1525">
              <a:solidFill>
                <a:schemeClr val="lt2"/>
              </a:solidFill>
              <a:highlight>
                <a:schemeClr val="lt1"/>
              </a:highlight>
            </a:endParaRPr>
          </a:p>
          <a:p>
            <a:pPr indent="0" lvl="0" marL="0" rtl="0" algn="ctr">
              <a:lnSpc>
                <a:spcPct val="115000"/>
              </a:lnSpc>
              <a:spcBef>
                <a:spcPts val="600"/>
              </a:spcBef>
              <a:spcAft>
                <a:spcPts val="0"/>
              </a:spcAft>
              <a:buSzPct val="138862"/>
              <a:buNone/>
            </a:pPr>
            <a:r>
              <a:rPr lang="es-419" sz="1525">
                <a:solidFill>
                  <a:schemeClr val="lt2"/>
                </a:solidFill>
                <a:highlight>
                  <a:schemeClr val="lt1"/>
                </a:highlight>
              </a:rPr>
              <a:t>Siendo mi primer experiencia en Data Science, intentaré predecir idealmente el precio del producto considerando los factores que se mencionaron anteriormente. Considerar la influencia del rating y las categorías como poder así incorporar la composición del producto, la exclusividad en la tienda y cantidad de "me gustas".</a:t>
            </a:r>
            <a:endParaRPr sz="1525">
              <a:solidFill>
                <a:schemeClr val="lt2"/>
              </a:solidFill>
              <a:highlight>
                <a:schemeClr val="lt1"/>
              </a:highlight>
            </a:endParaRPr>
          </a:p>
          <a:p>
            <a:pPr indent="0" lvl="0" marL="0" rtl="0" algn="l">
              <a:lnSpc>
                <a:spcPct val="115000"/>
              </a:lnSpc>
              <a:spcBef>
                <a:spcPts val="500"/>
              </a:spcBef>
              <a:spcAft>
                <a:spcPts val="1200"/>
              </a:spcAft>
              <a:buSzPct val="176470"/>
              <a:buNone/>
            </a:pPr>
            <a:r>
              <a:t/>
            </a:r>
            <a:endParaRPr sz="1200">
              <a:solidFill>
                <a:srgbClr val="21212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RESUMEN DE LOS DATOS</a:t>
            </a:r>
            <a:endParaRPr/>
          </a:p>
        </p:txBody>
      </p:sp>
      <p:sp>
        <p:nvSpPr>
          <p:cNvPr id="76" name="Google Shape;76;p3"/>
          <p:cNvSpPr txBox="1"/>
          <p:nvPr>
            <p:ph idx="1" type="body"/>
          </p:nvPr>
        </p:nvSpPr>
        <p:spPr>
          <a:xfrm>
            <a:off x="387900" y="1315425"/>
            <a:ext cx="8368200" cy="3369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15000"/>
              </a:lnSpc>
              <a:spcBef>
                <a:spcPts val="600"/>
              </a:spcBef>
              <a:spcAft>
                <a:spcPts val="0"/>
              </a:spcAft>
              <a:buSzPct val="176470"/>
              <a:buNone/>
            </a:pPr>
            <a:r>
              <a:rPr lang="es-419" sz="1200">
                <a:solidFill>
                  <a:schemeClr val="lt2"/>
                </a:solidFill>
                <a:highlight>
                  <a:schemeClr val="lt1"/>
                </a:highlight>
              </a:rPr>
              <a:t>Cuenta con 27 columnas, conteniendo 8494 filas. A continuación se expone el detalle de cada una de las columnas e información sobre su contenido:</a:t>
            </a:r>
            <a:endParaRPr sz="1200">
              <a:solidFill>
                <a:schemeClr val="lt2"/>
              </a:solidFill>
              <a:highlight>
                <a:schemeClr val="lt1"/>
              </a:highlight>
            </a:endParaRPr>
          </a:p>
          <a:p>
            <a:pPr indent="0" lvl="0" marL="0" rtl="0" algn="ctr">
              <a:lnSpc>
                <a:spcPct val="115000"/>
              </a:lnSpc>
              <a:spcBef>
                <a:spcPts val="600"/>
              </a:spcBef>
              <a:spcAft>
                <a:spcPts val="0"/>
              </a:spcAft>
              <a:buSzPct val="176470"/>
              <a:buNone/>
            </a:pPr>
            <a:r>
              <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product_id: Código del producto en la página web</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product_name: Nombre completo del producto</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brand_id: Código de la marca del producto en la página Web</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brand_name: Nombre completo de la marca del producto</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loves_count: Cantidad de personas que han indicado que el producto se incluye en lista de "favoritos" en la página web.</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rating: Rating promedio basado en revisiones de los usuarios</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reviews: Cantidad de revisiones de los usuarios</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size: Tamaño del producto en onzas, miligramos, gramos, paquetes u otros en función del producto</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variation_type: Variante del producto. Ejemplo: tamaño, color, etc.</a:t>
            </a:r>
            <a:endParaRPr sz="1200">
              <a:solidFill>
                <a:schemeClr val="lt2"/>
              </a:solidFill>
              <a:highlight>
                <a:schemeClr val="lt1"/>
              </a:highlight>
            </a:endParaRPr>
          </a:p>
          <a:p>
            <a:pPr indent="0" lvl="0" marL="0" rtl="0" algn="l">
              <a:lnSpc>
                <a:spcPct val="115000"/>
              </a:lnSpc>
              <a:spcBef>
                <a:spcPts val="600"/>
              </a:spcBef>
              <a:spcAft>
                <a:spcPts val="0"/>
              </a:spcAft>
              <a:buSzPct val="176470"/>
              <a:buNone/>
            </a:pPr>
            <a:r>
              <a:rPr lang="es-419" sz="1200">
                <a:solidFill>
                  <a:schemeClr val="lt2"/>
                </a:solidFill>
                <a:highlight>
                  <a:schemeClr val="lt1"/>
                </a:highlight>
              </a:rPr>
              <a:t>variation_value: Valor específico que diferencia la variante.Ejemplo: modificación en tamaño, color de la variante, etc.</a:t>
            </a:r>
            <a:endParaRPr sz="1200">
              <a:solidFill>
                <a:schemeClr val="lt2"/>
              </a:solidFill>
              <a:highlight>
                <a:schemeClr val="lt1"/>
              </a:highlight>
            </a:endParaRPr>
          </a:p>
          <a:p>
            <a:pPr indent="0" lvl="0" marL="0" rtl="0" algn="l">
              <a:lnSpc>
                <a:spcPct val="115000"/>
              </a:lnSpc>
              <a:spcBef>
                <a:spcPts val="600"/>
              </a:spcBef>
              <a:spcAft>
                <a:spcPts val="500"/>
              </a:spcAft>
              <a:buSzPct val="176470"/>
              <a:buNone/>
            </a:pPr>
            <a:r>
              <a:rPr lang="es-419" sz="1200">
                <a:solidFill>
                  <a:schemeClr val="lt2"/>
                </a:solidFill>
                <a:highlight>
                  <a:schemeClr val="lt1"/>
                </a:highlight>
              </a:rPr>
              <a:t>variation_desc: Descripción de la variante.</a:t>
            </a:r>
            <a:endParaRPr>
              <a:solidFill>
                <a:schemeClr val="lt2"/>
              </a:solidFill>
              <a:highlight>
                <a:schemeClr val="lt1"/>
              </a:highlight>
            </a:endParaRPr>
          </a:p>
        </p:txBody>
      </p:sp>
      <p:sp>
        <p:nvSpPr>
          <p:cNvPr id="77" name="Google Shape;77;p3"/>
          <p:cNvSpPr/>
          <p:nvPr/>
        </p:nvSpPr>
        <p:spPr>
          <a:xfrm>
            <a:off x="7257075" y="4434050"/>
            <a:ext cx="1256400" cy="25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RESUMEN DE LOS DATOS</a:t>
            </a:r>
            <a:endParaRPr/>
          </a:p>
        </p:txBody>
      </p:sp>
      <p:sp>
        <p:nvSpPr>
          <p:cNvPr id="83" name="Google Shape;83;p4"/>
          <p:cNvSpPr txBox="1"/>
          <p:nvPr>
            <p:ph idx="1" type="body"/>
          </p:nvPr>
        </p:nvSpPr>
        <p:spPr>
          <a:xfrm>
            <a:off x="387900" y="1337600"/>
            <a:ext cx="8368200" cy="33033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600"/>
              </a:spcBef>
              <a:spcAft>
                <a:spcPts val="0"/>
              </a:spcAft>
              <a:buSzPct val="193548"/>
              <a:buNone/>
            </a:pPr>
            <a:r>
              <a:rPr lang="es-419" sz="1200">
                <a:solidFill>
                  <a:schemeClr val="lt2"/>
                </a:solidFill>
                <a:highlight>
                  <a:schemeClr val="lt1"/>
                </a:highlight>
              </a:rPr>
              <a:t>ingredients: Lista de los ingredientes que contiene el producto. Ejemplo: agua (water), glicerina (Glycerin), etc.</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price_usd: Precio del producto en dólares (USD)</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value_price_usd: Potencial costo de ahorro del producto que figura en la página web.</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sale_price_usd: Precio en descuento del producto en dólares (USD)</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limited_edition: Indica si el producto es edición limitada (0-Falso, 1-Verdadero)</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new: Indica si el producto es nuevo (0- Falso, 1- Verdadero)</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online_only: Indica si el producto se vende unicamente online (0-Falso, 1-Verdadero)</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out_of_stock: Indica si el producto está en stock (0-Falso, 1-verdadero) exclusive: Indica si el producto se vende exclusivamente en Sephora (0-Falso, 1-Verdadero) highlights: Lista de etiquetas que representan al producto. Ejemplo: Vegano, Acabado matte, etc.</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primary_category: Primer categoría que figura en la sección de "breadcrumb" (estructura dentro de la web)</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secondary_category: Segunda categoría que figura en la sección de "breadcrumb" (estructura dentro de la web)</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tertiary_category:Tercer categoría que figura en la sección de "breadcrumb" (estructura dentro de la web)</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child_count:Cantidad de variantes del producto</a:t>
            </a:r>
            <a:endParaRPr sz="1200">
              <a:solidFill>
                <a:schemeClr val="lt2"/>
              </a:solidFill>
              <a:highlight>
                <a:schemeClr val="lt1"/>
              </a:highlight>
            </a:endParaRPr>
          </a:p>
          <a:p>
            <a:pPr indent="0" lvl="0" marL="0" rtl="0" algn="l">
              <a:lnSpc>
                <a:spcPct val="115000"/>
              </a:lnSpc>
              <a:spcBef>
                <a:spcPts val="600"/>
              </a:spcBef>
              <a:spcAft>
                <a:spcPts val="0"/>
              </a:spcAft>
              <a:buSzPct val="193548"/>
              <a:buNone/>
            </a:pPr>
            <a:r>
              <a:rPr lang="es-419" sz="1200">
                <a:solidFill>
                  <a:schemeClr val="lt2"/>
                </a:solidFill>
                <a:highlight>
                  <a:schemeClr val="lt1"/>
                </a:highlight>
              </a:rPr>
              <a:t>child_max_price: Precio máximo de las variantes.</a:t>
            </a:r>
            <a:endParaRPr sz="1200">
              <a:solidFill>
                <a:schemeClr val="lt2"/>
              </a:solidFill>
              <a:highlight>
                <a:schemeClr val="lt1"/>
              </a:highlight>
            </a:endParaRPr>
          </a:p>
          <a:p>
            <a:pPr indent="0" lvl="0" marL="0" rtl="0" algn="l">
              <a:lnSpc>
                <a:spcPct val="115000"/>
              </a:lnSpc>
              <a:spcBef>
                <a:spcPts val="600"/>
              </a:spcBef>
              <a:spcAft>
                <a:spcPts val="500"/>
              </a:spcAft>
              <a:buSzPct val="193548"/>
              <a:buNone/>
            </a:pPr>
            <a:r>
              <a:rPr lang="es-419" sz="1200">
                <a:solidFill>
                  <a:schemeClr val="lt2"/>
                </a:solidFill>
                <a:highlight>
                  <a:schemeClr val="lt1"/>
                </a:highlight>
              </a:rPr>
              <a:t>child_min_price: Precio mínimo de las variantes.</a:t>
            </a:r>
            <a:endParaRPr>
              <a:solidFill>
                <a:schemeClr val="lt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HIPOTESIS</a:t>
            </a:r>
            <a:endParaRPr/>
          </a:p>
        </p:txBody>
      </p:sp>
      <p:sp>
        <p:nvSpPr>
          <p:cNvPr id="89" name="Google Shape;89;p5"/>
          <p:cNvSpPr txBox="1"/>
          <p:nvPr>
            <p:ph idx="1" type="body"/>
          </p:nvPr>
        </p:nvSpPr>
        <p:spPr>
          <a:xfrm>
            <a:off x="328775" y="1544525"/>
            <a:ext cx="8368200" cy="3369900"/>
          </a:xfrm>
          <a:prstGeom prst="rect">
            <a:avLst/>
          </a:prstGeom>
          <a:noFill/>
          <a:ln>
            <a:noFill/>
          </a:ln>
        </p:spPr>
        <p:txBody>
          <a:bodyPr anchorCtr="0" anchor="t" bIns="91425" lIns="91425" spcFirstLastPara="1" rIns="91425" wrap="square" tIns="91425">
            <a:normAutofit lnSpcReduction="20000"/>
          </a:bodyPr>
          <a:lstStyle/>
          <a:p>
            <a:pPr indent="0" lvl="0" marL="0" rtl="0" algn="ctr">
              <a:spcBef>
                <a:spcPts val="600"/>
              </a:spcBef>
              <a:spcAft>
                <a:spcPts val="0"/>
              </a:spcAft>
              <a:buNone/>
            </a:pPr>
            <a:r>
              <a:rPr lang="es-419" sz="1300">
                <a:solidFill>
                  <a:schemeClr val="lt2"/>
                </a:solidFill>
                <a:highlight>
                  <a:schemeClr val="lt1"/>
                </a:highlight>
              </a:rPr>
              <a:t>El industria de la cosmética ha crecido exponencialmente en estos últimos años. Es fundamental considerar todos los factores que influyen directamente. EN este caso se cree que las categorias, la exclusividad, las marcas y el rating son factores determinantes que impactan en el precio de un producto y ayudan a comprender el mercado y la demanda dado que un producto exclusivo o de mejor rating podria tener precio mas elevado al ser mas requerido o anticipado.</a:t>
            </a:r>
            <a:endParaRPr sz="1300">
              <a:solidFill>
                <a:schemeClr val="lt2"/>
              </a:solidFill>
              <a:highlight>
                <a:schemeClr val="lt1"/>
              </a:highlight>
            </a:endParaRPr>
          </a:p>
          <a:p>
            <a:pPr indent="0" lvl="0" marL="0" rtl="0" algn="ctr">
              <a:spcBef>
                <a:spcPts val="600"/>
              </a:spcBef>
              <a:spcAft>
                <a:spcPts val="0"/>
              </a:spcAft>
              <a:buNone/>
            </a:pPr>
            <a:r>
              <a:t/>
            </a:r>
            <a:endParaRPr sz="1300">
              <a:solidFill>
                <a:schemeClr val="lt2"/>
              </a:solidFill>
              <a:highlight>
                <a:schemeClr val="lt1"/>
              </a:highlight>
            </a:endParaRPr>
          </a:p>
          <a:p>
            <a:pPr indent="0" lvl="0" marL="0" rtl="0" algn="ctr">
              <a:spcBef>
                <a:spcPts val="600"/>
              </a:spcBef>
              <a:spcAft>
                <a:spcPts val="0"/>
              </a:spcAft>
              <a:buNone/>
            </a:pPr>
            <a:r>
              <a:rPr lang="es-419" sz="1300">
                <a:solidFill>
                  <a:schemeClr val="lt2"/>
                </a:solidFill>
                <a:highlight>
                  <a:schemeClr val="lt1"/>
                </a:highlight>
              </a:rPr>
              <a:t>Al analizar qué características y tipos de productos de maquillaje tienen exito en el mercado, se obtiene una visión mas global lo cual mejora estrategias de marketing.</a:t>
            </a:r>
            <a:endParaRPr sz="1300">
              <a:solidFill>
                <a:schemeClr val="lt2"/>
              </a:solidFill>
              <a:highlight>
                <a:schemeClr val="lt1"/>
              </a:highlight>
            </a:endParaRPr>
          </a:p>
          <a:p>
            <a:pPr indent="0" lvl="0" marL="0" rtl="0" algn="ctr">
              <a:spcBef>
                <a:spcPts val="600"/>
              </a:spcBef>
              <a:spcAft>
                <a:spcPts val="0"/>
              </a:spcAft>
              <a:buNone/>
            </a:pPr>
            <a:r>
              <a:t/>
            </a:r>
            <a:endParaRPr sz="1300">
              <a:solidFill>
                <a:schemeClr val="lt2"/>
              </a:solidFill>
              <a:highlight>
                <a:schemeClr val="lt1"/>
              </a:highlight>
            </a:endParaRPr>
          </a:p>
          <a:p>
            <a:pPr indent="0" lvl="0" marL="0" rtl="0" algn="ctr">
              <a:spcBef>
                <a:spcPts val="600"/>
              </a:spcBef>
              <a:spcAft>
                <a:spcPts val="0"/>
              </a:spcAft>
              <a:buNone/>
            </a:pPr>
            <a:r>
              <a:rPr lang="es-419" sz="1300">
                <a:solidFill>
                  <a:schemeClr val="lt2"/>
                </a:solidFill>
                <a:highlight>
                  <a:schemeClr val="lt1"/>
                </a:highlight>
              </a:rPr>
              <a:t>Un modelo predictivo preciso puede ser una herramienta invaluable para empresas e inversores, permitiéndoles anticipar la demanda, optimizar estrategias y tomar decisiones informadas que impulsen el crecimiento.</a:t>
            </a:r>
            <a:endParaRPr sz="1300">
              <a:solidFill>
                <a:schemeClr val="lt2"/>
              </a:solidFill>
              <a:highlight>
                <a:schemeClr val="lt1"/>
              </a:highlight>
            </a:endParaRPr>
          </a:p>
          <a:p>
            <a:pPr indent="0" lvl="0" marL="0" rtl="0" algn="ctr">
              <a:spcBef>
                <a:spcPts val="600"/>
              </a:spcBef>
              <a:spcAft>
                <a:spcPts val="0"/>
              </a:spcAft>
              <a:buNone/>
            </a:pPr>
            <a:r>
              <a:t/>
            </a:r>
            <a:endParaRPr sz="1300">
              <a:solidFill>
                <a:schemeClr val="lt2"/>
              </a:solidFill>
              <a:highlight>
                <a:schemeClr val="lt1"/>
              </a:highlight>
            </a:endParaRPr>
          </a:p>
          <a:p>
            <a:pPr indent="0" lvl="0" marL="0" rtl="0" algn="ctr">
              <a:spcBef>
                <a:spcPts val="600"/>
              </a:spcBef>
              <a:spcAft>
                <a:spcPts val="0"/>
              </a:spcAft>
              <a:buNone/>
            </a:pPr>
            <a:r>
              <a:rPr lang="es-419" sz="1300">
                <a:solidFill>
                  <a:schemeClr val="lt2"/>
                </a:solidFill>
                <a:highlight>
                  <a:schemeClr val="lt1"/>
                </a:highlight>
              </a:rPr>
              <a:t>Como objetivo buscamos predecir las ventas en dolares utilizando un algoritmo de regresión tomando en cuenta los factores que mencionamos.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95" name="Google Shape;95;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6" name="Google Shape;96;p6"/>
          <p:cNvPicPr preferRelativeResize="0"/>
          <p:nvPr/>
        </p:nvPicPr>
        <p:blipFill rotWithShape="1">
          <a:blip r:embed="rId3">
            <a:alphaModFix/>
          </a:blip>
          <a:srcRect b="17097" l="6467" r="54899" t="29881"/>
          <a:stretch/>
        </p:blipFill>
        <p:spPr>
          <a:xfrm>
            <a:off x="387900" y="1435023"/>
            <a:ext cx="4130424" cy="3188514"/>
          </a:xfrm>
          <a:prstGeom prst="rect">
            <a:avLst/>
          </a:prstGeom>
          <a:noFill/>
          <a:ln>
            <a:noFill/>
          </a:ln>
        </p:spPr>
      </p:pic>
      <p:sp>
        <p:nvSpPr>
          <p:cNvPr id="97" name="Google Shape;97;p6"/>
          <p:cNvSpPr txBox="1"/>
          <p:nvPr/>
        </p:nvSpPr>
        <p:spPr>
          <a:xfrm>
            <a:off x="4921800" y="2076650"/>
            <a:ext cx="3746700" cy="1997100"/>
          </a:xfrm>
          <a:prstGeom prst="rect">
            <a:avLst/>
          </a:prstGeom>
          <a:noFill/>
          <a:ln>
            <a:noFill/>
          </a:ln>
        </p:spPr>
        <p:txBody>
          <a:bodyPr anchorCtr="0" anchor="t" bIns="91425" lIns="91425" spcFirstLastPara="1" rIns="91425" wrap="square" tIns="91425">
            <a:spAutoFit/>
          </a:bodyPr>
          <a:lstStyle/>
          <a:p>
            <a:pPr indent="0" lvl="0" marL="0" marR="0" rtl="0" algn="ctr">
              <a:lnSpc>
                <a:spcPct val="135714"/>
              </a:lnSpc>
              <a:spcBef>
                <a:spcPts val="0"/>
              </a:spcBef>
              <a:spcAft>
                <a:spcPts val="0"/>
              </a:spcAft>
              <a:buClr>
                <a:srgbClr val="000000"/>
              </a:buClr>
              <a:buSzPts val="1050"/>
              <a:buFont typeface="Arial"/>
              <a:buNone/>
            </a:pPr>
            <a:r>
              <a:rPr b="0" i="0" lang="es-419" sz="1050" u="none" cap="none" strike="noStrike">
                <a:solidFill>
                  <a:srgbClr val="000000"/>
                </a:solidFill>
                <a:highlight>
                  <a:srgbClr val="F7F7F7"/>
                </a:highlight>
                <a:latin typeface="Courier New"/>
                <a:ea typeface="Courier New"/>
                <a:cs typeface="Courier New"/>
                <a:sym typeface="Courier New"/>
              </a:rPr>
              <a:t>ANALISIS DE PORCENTAJE DE CADA TIPO DE PRODUCTO</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ctr">
              <a:lnSpc>
                <a:spcPct val="135714"/>
              </a:lnSpc>
              <a:spcBef>
                <a:spcPts val="0"/>
              </a:spcBef>
              <a:spcAft>
                <a:spcPts val="0"/>
              </a:spcAft>
              <a:buClr>
                <a:srgbClr val="000000"/>
              </a:buClr>
              <a:buSzPts val="1050"/>
              <a:buFont typeface="Arial"/>
              <a:buNone/>
            </a:pPr>
            <a:r>
              <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ctr">
              <a:lnSpc>
                <a:spcPct val="135714"/>
              </a:lnSpc>
              <a:spcBef>
                <a:spcPts val="0"/>
              </a:spcBef>
              <a:spcAft>
                <a:spcPts val="0"/>
              </a:spcAft>
              <a:buClr>
                <a:srgbClr val="000000"/>
              </a:buClr>
              <a:buSzPts val="1050"/>
              <a:buFont typeface="Arial"/>
              <a:buNone/>
            </a:pPr>
            <a:r>
              <a:rPr b="0" i="0" lang="es-419" sz="1050" u="none" cap="none" strike="noStrike">
                <a:solidFill>
                  <a:srgbClr val="000000"/>
                </a:solidFill>
                <a:highlight>
                  <a:srgbClr val="F7F7F7"/>
                </a:highlight>
                <a:latin typeface="Courier New"/>
                <a:ea typeface="Courier New"/>
                <a:cs typeface="Courier New"/>
                <a:sym typeface="Courier New"/>
              </a:rPr>
              <a:t>El mayor porcentaje de productos correspone a la categoría "Skincare" que, como mencionamos en el glosario introductorio, significa Cuidado de la Piel.</a:t>
            </a:r>
            <a:endParaRPr b="0" i="0" sz="1050" u="none" cap="none" strike="noStrike">
              <a:solidFill>
                <a:srgbClr val="000000"/>
              </a:solidFill>
              <a:highlight>
                <a:srgbClr val="F7F7F7"/>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103" name="Google Shape;103;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4" name="Google Shape;104;p7"/>
          <p:cNvPicPr preferRelativeResize="0"/>
          <p:nvPr/>
        </p:nvPicPr>
        <p:blipFill rotWithShape="1">
          <a:blip r:embed="rId3">
            <a:alphaModFix/>
          </a:blip>
          <a:srcRect b="8764" l="5334" r="63470" t="47125"/>
          <a:stretch/>
        </p:blipFill>
        <p:spPr>
          <a:xfrm>
            <a:off x="387900" y="1529725"/>
            <a:ext cx="3642374" cy="2896924"/>
          </a:xfrm>
          <a:prstGeom prst="rect">
            <a:avLst/>
          </a:prstGeom>
          <a:noFill/>
          <a:ln>
            <a:noFill/>
          </a:ln>
        </p:spPr>
      </p:pic>
      <p:sp>
        <p:nvSpPr>
          <p:cNvPr id="105" name="Google Shape;105;p7"/>
          <p:cNvSpPr txBox="1"/>
          <p:nvPr/>
        </p:nvSpPr>
        <p:spPr>
          <a:xfrm>
            <a:off x="4766625" y="2608725"/>
            <a:ext cx="2741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Podemos observar que la mayoría de las valoraciones son positivas.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111" name="Google Shape;111;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2" name="Google Shape;112;p8"/>
          <p:cNvPicPr preferRelativeResize="0"/>
          <p:nvPr/>
        </p:nvPicPr>
        <p:blipFill rotWithShape="1">
          <a:blip r:embed="rId3">
            <a:alphaModFix/>
          </a:blip>
          <a:srcRect b="19542" l="5576" r="59591" t="37353"/>
          <a:stretch/>
        </p:blipFill>
        <p:spPr>
          <a:xfrm>
            <a:off x="340350" y="1588875"/>
            <a:ext cx="3864624" cy="2689999"/>
          </a:xfrm>
          <a:prstGeom prst="rect">
            <a:avLst/>
          </a:prstGeom>
          <a:noFill/>
          <a:ln>
            <a:noFill/>
          </a:ln>
        </p:spPr>
      </p:pic>
      <p:sp>
        <p:nvSpPr>
          <p:cNvPr id="113" name="Google Shape;113;p8"/>
          <p:cNvSpPr txBox="1"/>
          <p:nvPr/>
        </p:nvSpPr>
        <p:spPr>
          <a:xfrm>
            <a:off x="5069600" y="2327850"/>
            <a:ext cx="31482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La mayoría de las categorías tienen valoraciones positivas similares. Las categorías que se destacan son las de "men" y "gifts".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s-419"/>
              <a:t>VISUALIZACIONES + INSIGHTS</a:t>
            </a:r>
            <a:endParaRPr/>
          </a:p>
        </p:txBody>
      </p:sp>
      <p:sp>
        <p:nvSpPr>
          <p:cNvPr id="119" name="Google Shape;119;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0" name="Google Shape;120;p9"/>
          <p:cNvPicPr preferRelativeResize="0"/>
          <p:nvPr/>
        </p:nvPicPr>
        <p:blipFill rotWithShape="1">
          <a:blip r:embed="rId3">
            <a:alphaModFix/>
          </a:blip>
          <a:srcRect b="28449" l="5656" r="58701" t="26866"/>
          <a:stretch/>
        </p:blipFill>
        <p:spPr>
          <a:xfrm>
            <a:off x="421225" y="1596275"/>
            <a:ext cx="3772502" cy="2660426"/>
          </a:xfrm>
          <a:prstGeom prst="rect">
            <a:avLst/>
          </a:prstGeom>
          <a:noFill/>
          <a:ln>
            <a:noFill/>
          </a:ln>
        </p:spPr>
      </p:pic>
      <p:sp>
        <p:nvSpPr>
          <p:cNvPr id="121" name="Google Shape;121;p9"/>
          <p:cNvSpPr txBox="1"/>
          <p:nvPr/>
        </p:nvSpPr>
        <p:spPr>
          <a:xfrm>
            <a:off x="4751825" y="2464788"/>
            <a:ext cx="3421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212121"/>
                </a:solidFill>
                <a:highlight>
                  <a:srgbClr val="FFFFFF"/>
                </a:highlight>
                <a:latin typeface="Roboto"/>
                <a:ea typeface="Roboto"/>
                <a:cs typeface="Roboto"/>
                <a:sym typeface="Roboto"/>
              </a:rPr>
              <a:t>Se observa que las fragancias y cuidado de la piel tendrían los mayores costos, miuentras que los "mini size" , maquillaje y "men" son aquellas que tienen menores precios.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