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E978F9B-8E55-40CE-8D72-838F833203A2}">
  <a:tblStyle styleId="{7E978F9B-8E55-40CE-8D72-838F833203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318bb279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318bb279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318bb2795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318bb279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318bb279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318bb279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318bb279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318bb279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Rollerball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Angela Root, Courtney Torres, Dawson Canby, Jonathan Cowles, Jordan Peterson (AKA The Soggy Zebras)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850" y="352299"/>
            <a:ext cx="5743277" cy="443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Google Shape;139;p15"/>
          <p:cNvGraphicFramePr/>
          <p:nvPr/>
        </p:nvGraphicFramePr>
        <p:xfrm>
          <a:off x="459950" y="30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{7E978F9B-8E55-40CE-8D72-838F833203A2}</a:tableStyleId>
              </a:tblPr>
              <a:tblGrid>
                <a:gridCol w="1972025"/>
                <a:gridCol w="5967125"/>
              </a:tblGrid>
              <a:tr h="204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Use case id: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T="63500" marB="63500" marR="63500" marL="63500"/>
                </a:tc>
              </a:tr>
              <a:tr h="204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Use case name: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Play game</a:t>
                      </a:r>
                      <a:endParaRPr sz="800"/>
                    </a:p>
                  </a:txBody>
                  <a:tcPr marT="63500" marB="63500" marR="63500" marL="63500"/>
                </a:tc>
              </a:tr>
              <a:tr h="322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Brief description: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Two players take turns taking actions. The game ends when a win condition is met for one of the players</a:t>
                      </a:r>
                      <a:endParaRPr sz="800"/>
                    </a:p>
                  </a:txBody>
                  <a:tcPr marT="63500" marB="63500" marR="63500" marL="63500"/>
                </a:tc>
              </a:tr>
              <a:tr h="204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Type: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User Goal</a:t>
                      </a:r>
                      <a:endParaRPr sz="800"/>
                    </a:p>
                  </a:txBody>
                  <a:tcPr marT="63500" marB="63500" marR="63500" marL="63500"/>
                </a:tc>
              </a:tr>
              <a:tr h="204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Primary actors: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Player</a:t>
                      </a:r>
                      <a:endParaRPr sz="800"/>
                    </a:p>
                  </a:txBody>
                  <a:tcPr marT="63500" marB="63500" marR="63500" marL="63500"/>
                </a:tc>
              </a:tr>
              <a:tr h="322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Secondary actors: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FFFF00"/>
                          </a:highlight>
                        </a:rPr>
                        <a:t>User database, Game history database</a:t>
                      </a:r>
                      <a:endParaRPr sz="800">
                        <a:highlight>
                          <a:srgbClr val="FFFF00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322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Pre-conditions: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FFFF00"/>
                          </a:highlight>
                        </a:rPr>
                        <a:t>1. Player is logged in</a:t>
                      </a:r>
                      <a:endParaRPr sz="800">
                        <a:highlight>
                          <a:srgbClr val="FFFF00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2. Both players have joined a game against each other</a:t>
                      </a:r>
                      <a:endParaRPr sz="800"/>
                    </a:p>
                  </a:txBody>
                  <a:tcPr marT="63500" marB="63500" marR="63500" marL="63500"/>
                </a:tc>
              </a:tr>
              <a:tr h="1027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Main flow: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FFFF00"/>
                          </a:highlight>
                        </a:rPr>
                        <a:t>1. System checks if it is the player’s turn</a:t>
                      </a:r>
                      <a:endParaRPr sz="800">
                        <a:highlight>
                          <a:srgbClr val="FFFF00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FFFF00"/>
                          </a:highlight>
                        </a:rPr>
                        <a:t>    a. The system notifies the player that it can move</a:t>
                      </a:r>
                      <a:endParaRPr sz="800">
                        <a:highlight>
                          <a:srgbClr val="FFFF00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2. Player takes a move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3. System checks impact of the move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    a. Win condition is not met, next players turn, repeat step 1 and 2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    b. Win condition is met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4. Game ends</a:t>
                      </a:r>
                      <a:endParaRPr sz="800"/>
                    </a:p>
                  </a:txBody>
                  <a:tcPr marT="63500" marB="63500" marR="63500" marL="63500"/>
                </a:tc>
              </a:tr>
              <a:tr h="1027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Alternate flow: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FFFF00"/>
                          </a:highlight>
                        </a:rPr>
                        <a:t>1. Player does not make a move</a:t>
                      </a:r>
                      <a:endParaRPr sz="800">
                        <a:highlight>
                          <a:srgbClr val="FFFF00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FFFF00"/>
                          </a:highlight>
                        </a:rPr>
                        <a:t>    a. The system waits for the player to move</a:t>
                      </a:r>
                      <a:endParaRPr sz="800">
                        <a:highlight>
                          <a:srgbClr val="FFFF00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FFFF00"/>
                          </a:highlight>
                        </a:rPr>
                        <a:t>2. During player’s move, player leaves the game</a:t>
                      </a:r>
                      <a:endParaRPr sz="800">
                        <a:highlight>
                          <a:srgbClr val="FFFF00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FFFF00"/>
                          </a:highlight>
                        </a:rPr>
                        <a:t>    a. The game is over</a:t>
                      </a:r>
                      <a:endParaRPr sz="800">
                        <a:highlight>
                          <a:srgbClr val="FFFF00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FFFF00"/>
                          </a:highlight>
                        </a:rPr>
                        <a:t>3. During player’s move, other player leaves the game</a:t>
                      </a:r>
                      <a:endParaRPr sz="800">
                        <a:highlight>
                          <a:srgbClr val="FFFF00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FFFF00"/>
                          </a:highlight>
                        </a:rPr>
                        <a:t>    a. The game is over</a:t>
                      </a:r>
                      <a:endParaRPr sz="800">
                        <a:highlight>
                          <a:srgbClr val="FFFF00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FFFF00"/>
                          </a:highlight>
                        </a:rPr>
                        <a:t>4. Move is invalid</a:t>
                      </a:r>
                      <a:endParaRPr sz="800">
                        <a:highlight>
                          <a:srgbClr val="FFFF00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FFFF00"/>
                          </a:highlight>
                        </a:rPr>
                        <a:t>    a. Player is notified of invalid move</a:t>
                      </a:r>
                      <a:endParaRPr sz="800">
                        <a:highlight>
                          <a:srgbClr val="FFFF00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322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Post-conditions: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FFFF00"/>
                          </a:highlight>
                        </a:rPr>
                        <a:t>The game is over and the game history database records the results</a:t>
                      </a:r>
                      <a:endParaRPr sz="800">
                        <a:highlight>
                          <a:srgbClr val="FFFF00"/>
                        </a:highlight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Google Shape;144;p16"/>
          <p:cNvGraphicFramePr/>
          <p:nvPr/>
        </p:nvGraphicFramePr>
        <p:xfrm>
          <a:off x="767475" y="30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{7E978F9B-8E55-40CE-8D72-838F833203A2}</a:tableStyleId>
              </a:tblPr>
              <a:tblGrid>
                <a:gridCol w="1910975"/>
                <a:gridCol w="5782150"/>
              </a:tblGrid>
              <a:tr h="267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Use case id: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</a:t>
                      </a:r>
                      <a:endParaRPr sz="900"/>
                    </a:p>
                  </a:txBody>
                  <a:tcPr marT="63500" marB="63500" marR="63500" marL="63500"/>
                </a:tc>
              </a:tr>
              <a:tr h="362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Use case name: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Accept Invite</a:t>
                      </a:r>
                      <a:endParaRPr sz="900"/>
                    </a:p>
                  </a:txBody>
                  <a:tcPr marT="63500" marB="63500" marR="63500" marL="63500"/>
                </a:tc>
              </a:tr>
              <a:tr h="420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Brief description: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 player will be able to accept an invite sent from another player</a:t>
                      </a:r>
                      <a:endParaRPr sz="900"/>
                    </a:p>
                  </a:txBody>
                  <a:tcPr marT="63500" marB="63500" marR="63500" marL="63500"/>
                </a:tc>
              </a:tr>
              <a:tr h="267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Type: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User Goal</a:t>
                      </a:r>
                      <a:endParaRPr sz="900"/>
                    </a:p>
                  </a:txBody>
                  <a:tcPr marT="63500" marB="63500" marR="63500" marL="63500"/>
                </a:tc>
              </a:tr>
              <a:tr h="362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Primary actors: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Player</a:t>
                      </a:r>
                      <a:endParaRPr sz="900"/>
                    </a:p>
                  </a:txBody>
                  <a:tcPr marT="63500" marB="63500" marR="63500" marL="63500"/>
                </a:tc>
              </a:tr>
              <a:tr h="420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Secondary actors: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None </a:t>
                      </a:r>
                      <a:endParaRPr sz="900"/>
                    </a:p>
                  </a:txBody>
                  <a:tcPr marT="63500" marB="63500" marR="63500" marL="63500"/>
                </a:tc>
              </a:tr>
              <a:tr h="494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Pre-conditions: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 The player must be logged in 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2. The invite must not be accepted by anyone else </a:t>
                      </a:r>
                      <a:endParaRPr sz="900"/>
                    </a:p>
                  </a:txBody>
                  <a:tcPr marT="63500" marB="63500" marR="63500" marL="63500"/>
                </a:tc>
              </a:tr>
              <a:tr h="573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Main flow: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 System validates the invite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2. The player accepts invite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3. System cancels all other game invites</a:t>
                      </a:r>
                      <a:endParaRPr sz="900"/>
                    </a:p>
                  </a:txBody>
                  <a:tcPr marT="63500" marB="63500" marR="63500" marL="63500"/>
                </a:tc>
              </a:tr>
              <a:tr h="880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Alternate flow: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00"/>
                          </a:highlight>
                        </a:rPr>
                        <a:t>1. Invite is not valid</a:t>
                      </a:r>
                      <a:endParaRPr sz="900">
                        <a:highlight>
                          <a:srgbClr val="FFFF00"/>
                        </a:highlight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lphaLcPeriod"/>
                      </a:pPr>
                      <a:r>
                        <a:rPr lang="en" sz="900">
                          <a:highlight>
                            <a:srgbClr val="FFFF00"/>
                          </a:highlight>
                        </a:rPr>
                        <a:t>The game is not accepted</a:t>
                      </a:r>
                      <a:endParaRPr sz="900">
                        <a:highlight>
                          <a:srgbClr val="FFFF00"/>
                        </a:highlight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lphaLcPeriod"/>
                      </a:pPr>
                      <a:r>
                        <a:rPr lang="en" sz="900">
                          <a:highlight>
                            <a:srgbClr val="FFFF00"/>
                          </a:highlight>
                        </a:rPr>
                        <a:t>The game is not started</a:t>
                      </a:r>
                      <a:endParaRPr sz="900">
                        <a:highlight>
                          <a:srgbClr val="FFFF00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2. The player does not accept the invite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lphaLcPeriod"/>
                      </a:pPr>
                      <a:r>
                        <a:rPr lang="en" sz="900">
                          <a:highlight>
                            <a:srgbClr val="FFFF00"/>
                          </a:highlight>
                        </a:rPr>
                        <a:t>Reject Invite.</a:t>
                      </a:r>
                      <a:endParaRPr sz="900">
                        <a:highlight>
                          <a:srgbClr val="FFFF00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420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Post-conditions: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 The game was accepted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2. The game is started</a:t>
                      </a:r>
                      <a:endParaRPr sz="9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Google Shape;149;p17"/>
          <p:cNvGraphicFramePr/>
          <p:nvPr/>
        </p:nvGraphicFramePr>
        <p:xfrm>
          <a:off x="302775" y="41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{7E978F9B-8E55-40CE-8D72-838F833203A2}</a:tableStyleId>
              </a:tblPr>
              <a:tblGrid>
                <a:gridCol w="2089200"/>
                <a:gridCol w="6321475"/>
              </a:tblGrid>
              <a:tr h="379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Use case id: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79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Use case name: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Resume game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79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Brief description: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The player may resume a game that has already been started.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79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Type: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User Goal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79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Primary actors: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Player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79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Secondary actors: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00"/>
                          </a:highlight>
                        </a:rPr>
                        <a:t>Game History Database</a:t>
                      </a:r>
                      <a:endParaRPr sz="1100">
                        <a:highlight>
                          <a:srgbClr val="FFFF00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597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Pre-conditions: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 A game must already be started 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2. A player must be logged in 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597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Main flow: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 The player resumes the game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00"/>
                          </a:highlight>
                        </a:rPr>
                        <a:t>2. The game history database updates the state of the game</a:t>
                      </a:r>
                      <a:endParaRPr sz="1100">
                        <a:highlight>
                          <a:srgbClr val="FFFF00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379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Alternate flow: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 The game does not exist 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79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Post-conditions: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 The game will be resumed 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