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1E3C6E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wholeTbl>
    <a:band2H>
      <a:tcTxStyle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1E4E5C"/>
              </a:solidFill>
              <a:prstDash val="solid"/>
              <a:miter lim="400000"/>
            </a:ln>
          </a:left>
          <a:right>
            <a:ln w="12700" cap="flat">
              <a:solidFill>
                <a:srgbClr val="1E4E5C"/>
              </a:solidFill>
              <a:prstDash val="solid"/>
              <a:miter lim="400000"/>
            </a:ln>
          </a:right>
          <a:top>
            <a:ln w="12700" cap="flat">
              <a:solidFill>
                <a:srgbClr val="1E4E5C"/>
              </a:solidFill>
              <a:prstDash val="solid"/>
              <a:miter lim="400000"/>
            </a:ln>
          </a:top>
          <a:bottom>
            <a:ln w="12700" cap="flat">
              <a:solidFill>
                <a:srgbClr val="1E4E5C"/>
              </a:solidFill>
              <a:prstDash val="solid"/>
              <a:miter lim="400000"/>
            </a:ln>
          </a:bottom>
          <a:insideH>
            <a:ln w="12700" cap="flat">
              <a:solidFill>
                <a:srgbClr val="1E4E5C"/>
              </a:solidFill>
              <a:prstDash val="solid"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1E4E5C"/>
              </a:solidFill>
              <a:prstDash val="solid"/>
              <a:miter lim="400000"/>
            </a:ln>
          </a:insideV>
        </a:tcBdr>
        <a:fill>
          <a:solidFill>
            <a:srgbClr val="32829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E4E5C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5D7FF"/>
        </a:fontRef>
        <a:srgbClr val="55D7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11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5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7402-A2D1-224B-9540-AD2693A5FEE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71AD5-18A5-5A4C-8D92-92A6E26ED3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A116-7934-5E4A-9F70-5101DDBE45C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553D-1A3D-B948-84F0-542666A44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14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About Michael Lynn</a:t>
            </a:r>
          </a:p>
          <a:p>
            <a:pPr marL="5715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b="1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b="1" cap="none" dirty="0">
                <a:solidFill>
                  <a:schemeClr val="tx1"/>
                </a:solidFill>
              </a:rPr>
              <a:t>Effects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2553D-1A3D-B948-84F0-542666A44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0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8996" y="1"/>
            <a:ext cx="5373511" cy="97536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203" y="1300482"/>
            <a:ext cx="9880358" cy="4961089"/>
          </a:xfrm>
        </p:spPr>
        <p:txBody>
          <a:bodyPr anchor="b">
            <a:normAutofit/>
          </a:bodyPr>
          <a:lstStyle>
            <a:lvl1pPr algn="r">
              <a:defRPr sz="76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17" y="6261570"/>
            <a:ext cx="8195645" cy="1940666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8878" y="8700212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3754" y="8700212"/>
            <a:ext cx="5133423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9344" y="8700212"/>
            <a:ext cx="585216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88996" y="5364480"/>
            <a:ext cx="514773" cy="1286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96997" y="5499948"/>
            <a:ext cx="88054" cy="1151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6731186"/>
            <a:ext cx="10689409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45743" y="1325670"/>
            <a:ext cx="8776626" cy="45012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8" y="7537213"/>
            <a:ext cx="10689409" cy="702168"/>
          </a:xfrm>
        </p:spPr>
        <p:txBody>
          <a:bodyPr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0" y="975360"/>
            <a:ext cx="10689409" cy="4334933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3045" y="4876798"/>
            <a:ext cx="9430938" cy="5418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8" y="6177280"/>
            <a:ext cx="10689409" cy="20590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4705537"/>
            <a:ext cx="10689407" cy="2088960"/>
          </a:xfrm>
        </p:spPr>
        <p:txBody>
          <a:bodyPr anchor="b">
            <a:normAutofit/>
          </a:bodyPr>
          <a:lstStyle>
            <a:lvl1pPr algn="r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4497"/>
            <a:ext cx="10689408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78733" y="122741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22681" y="4009812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44" y="975362"/>
            <a:ext cx="9918741" cy="3901439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80" y="5527040"/>
            <a:ext cx="10689408" cy="126435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41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791395"/>
            <a:ext cx="10689408" cy="1444978"/>
          </a:xfrm>
        </p:spPr>
        <p:txBody>
          <a:bodyPr anchor="t">
            <a:normAutofit/>
          </a:bodyPr>
          <a:lstStyle>
            <a:lvl1pPr marL="0" indent="0" algn="r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81" y="975362"/>
            <a:ext cx="10689409" cy="38788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83679" y="4985173"/>
            <a:ext cx="10689411" cy="119210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8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6177280"/>
            <a:ext cx="10689411" cy="2059093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4204" y="975360"/>
            <a:ext cx="1888886" cy="7261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79" y="975360"/>
            <a:ext cx="8556619" cy="726101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z="6200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200" cap="all" spc="992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sz="2400" cap="all" spc="384">
                <a:solidFill>
                  <a:srgbClr val="55D7FF"/>
                </a:solidFill>
              </a:defRPr>
            </a:lvl5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One</a:t>
            </a:r>
          </a:p>
          <a:p>
            <a:pPr lvl="1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Two</a:t>
            </a:r>
          </a:p>
          <a:p>
            <a:pPr lvl="2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Three</a:t>
            </a:r>
          </a:p>
          <a:p>
            <a:pPr lvl="3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Four</a:t>
            </a:r>
          </a:p>
          <a:p>
            <a:pPr lvl="4">
              <a:defRPr sz="1800" cap="none" spc="0">
                <a:solidFill>
                  <a:srgbClr val="000000"/>
                </a:solidFill>
              </a:defRPr>
            </a:pPr>
            <a:r>
              <a:rPr sz="2400" cap="all" spc="384">
                <a:solidFill>
                  <a:srgbClr val="55D7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437417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12" y="3793067"/>
            <a:ext cx="10957749" cy="474000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45269" y="8687180"/>
            <a:ext cx="1219517" cy="519289"/>
          </a:xfrm>
        </p:spPr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5543" y="8687180"/>
            <a:ext cx="7558424" cy="51928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087" y="8687180"/>
            <a:ext cx="608474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949" y="3793065"/>
            <a:ext cx="9528612" cy="3356545"/>
          </a:xfrm>
        </p:spPr>
        <p:txBody>
          <a:bodyPr anchor="b"/>
          <a:lstStyle>
            <a:lvl1pPr algn="r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5953" y="7149611"/>
            <a:ext cx="9528607" cy="1223680"/>
          </a:xfrm>
        </p:spPr>
        <p:txBody>
          <a:bodyPr anchor="t">
            <a:normAutofit/>
          </a:bodyPr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66496" y="8698411"/>
            <a:ext cx="588065" cy="519289"/>
          </a:xfrm>
        </p:spPr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12" y="975362"/>
            <a:ext cx="10957749" cy="2492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6811" y="3793067"/>
            <a:ext cx="5318963" cy="479100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597" y="3793067"/>
            <a:ext cx="5318963" cy="475992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818" y="3781025"/>
            <a:ext cx="4915614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7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1099" y="3793066"/>
            <a:ext cx="4931991" cy="819573"/>
          </a:xfrm>
        </p:spPr>
        <p:txBody>
          <a:bodyPr anchor="b">
            <a:noAutofit/>
          </a:bodyPr>
          <a:lstStyle>
            <a:lvl1pPr marL="0" indent="0">
              <a:buNone/>
              <a:defRPr sz="3982" b="0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50334" y="4743589"/>
            <a:ext cx="5222753" cy="3790591"/>
          </a:xfrm>
        </p:spPr>
        <p:txBody>
          <a:bodyPr anchor="t"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2275840"/>
            <a:ext cx="3786715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98" y="975361"/>
            <a:ext cx="6658790" cy="7261015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4226560"/>
            <a:ext cx="3786715" cy="2600960"/>
          </a:xfrm>
        </p:spPr>
        <p:txBody>
          <a:bodyPr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84" y="2492585"/>
            <a:ext cx="5789410" cy="1950720"/>
          </a:xfrm>
        </p:spPr>
        <p:txBody>
          <a:bodyPr anchor="b">
            <a:normAutofit/>
          </a:bodyPr>
          <a:lstStyle>
            <a:lvl1pPr algn="ctr">
              <a:defRPr sz="398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03104" y="1300480"/>
            <a:ext cx="3500617" cy="6502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1984" y="4443305"/>
            <a:ext cx="5789410" cy="2600960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3032196" cy="97536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6812" y="650241"/>
            <a:ext cx="10957749" cy="28177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6813" y="3793067"/>
            <a:ext cx="10957747" cy="477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65678" y="8698411"/>
            <a:ext cx="121951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D92C3-6CD5-494E-AAA0-12835F54A42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52" y="8698411"/>
            <a:ext cx="75584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6496" y="8698411"/>
            <a:ext cx="58806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F2F4E2-2EAD-4AA6-97CA-E82194651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41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9" y="2253937"/>
            <a:ext cx="11684000" cy="2222500"/>
          </a:xfrm>
        </p:spPr>
        <p:txBody>
          <a:bodyPr/>
          <a:lstStyle/>
          <a:p>
            <a:r>
              <a:rPr lang="en-US" dirty="0"/>
              <a:t>The Michael Lynn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895" y="1809437"/>
            <a:ext cx="10773764" cy="889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CSCI6708 Advanced Network Security case study on  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072806" y="4476437"/>
            <a:ext cx="10428991" cy="263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2286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2pPr>
            <a:lvl3pPr marL="0" indent="4572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3pPr>
            <a:lvl4pPr marL="0" indent="6858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4pPr>
            <a:lvl5pPr marL="0" indent="914400" algn="l" defTabSz="650230" rtl="0" eaLnBrk="1" latinLnBrk="0" hangingPunct="1">
              <a:spcBef>
                <a:spcPts val="0"/>
              </a:spcBef>
              <a:spcAft>
                <a:spcPts val="853"/>
              </a:spcAft>
              <a:buClrTx/>
              <a:buSzTx/>
              <a:buFont typeface="Arial"/>
              <a:buNone/>
              <a:defRPr sz="2400" kern="1200" cap="all" spc="384">
                <a:solidFill>
                  <a:srgbClr val="55D7FF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650230" rtl="0" eaLnBrk="1" latinLnBrk="0" hangingPunct="1">
              <a:spcBef>
                <a:spcPct val="20000"/>
              </a:spcBef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9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</a:rPr>
              <a:t>Sogra Bilal Memon (B00786252)</a:t>
            </a:r>
          </a:p>
          <a:p>
            <a:r>
              <a:rPr lang="en-US" dirty="0" err="1">
                <a:solidFill>
                  <a:schemeClr val="tx1"/>
                </a:solidFill>
              </a:rPr>
              <a:t>Udaya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Bhanu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lekhala</a:t>
            </a:r>
            <a:r>
              <a:rPr lang="en-US" dirty="0">
                <a:solidFill>
                  <a:schemeClr val="tx1"/>
                </a:solidFill>
              </a:rPr>
              <a:t> (B00775670) </a:t>
            </a:r>
          </a:p>
          <a:p>
            <a:r>
              <a:rPr lang="en-US" dirty="0" err="1">
                <a:solidFill>
                  <a:schemeClr val="tx1"/>
                </a:solidFill>
              </a:rPr>
              <a:t>Faraz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dhuka</a:t>
            </a:r>
            <a:r>
              <a:rPr lang="en-US" dirty="0">
                <a:solidFill>
                  <a:schemeClr val="tx1"/>
                </a:solidFill>
              </a:rPr>
              <a:t> (B00784039)</a:t>
            </a:r>
          </a:p>
          <a:p>
            <a:r>
              <a:rPr lang="en-US" dirty="0">
                <a:solidFill>
                  <a:schemeClr val="tx1"/>
                </a:solidFill>
              </a:rPr>
              <a:t>Choudhury </a:t>
            </a:r>
            <a:r>
              <a:rPr lang="en-US" dirty="0" err="1">
                <a:solidFill>
                  <a:schemeClr val="tx1"/>
                </a:solidFill>
              </a:rPr>
              <a:t>saadmaan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mahmid</a:t>
            </a:r>
            <a:r>
              <a:rPr lang="en-US" dirty="0">
                <a:solidFill>
                  <a:schemeClr val="tx1"/>
                </a:solidFill>
              </a:rPr>
              <a:t> (b00751000)</a:t>
            </a:r>
          </a:p>
        </p:txBody>
      </p:sp>
    </p:spTree>
    <p:extLst>
      <p:ext uri="{BB962C8B-B14F-4D97-AF65-F5344CB8AC3E}">
        <p14:creationId xmlns:p14="http://schemas.microsoft.com/office/powerpoint/2010/main" val="17648896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320800" y="918265"/>
            <a:ext cx="11684000" cy="1394239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Agenda</a:t>
            </a:r>
            <a:endParaRPr lang="en-US"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Shape 52">
            <a:extLst>
              <a:ext uri="{FF2B5EF4-FFF2-40B4-BE49-F238E27FC236}">
                <a16:creationId xmlns:a16="http://schemas.microsoft.com/office/drawing/2014/main" id="{B8774B46-179D-4604-9210-CEA98185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165" y="3207026"/>
            <a:ext cx="10881586" cy="415124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Introduction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Technical Aspects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Legal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Ethical Aspects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659467" y="1133796"/>
            <a:ext cx="11684000" cy="120594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Introduction</a:t>
            </a:r>
            <a:endParaRPr sz="6000" cap="all" spc="720" dirty="0">
              <a:solidFill>
                <a:schemeClr val="tx1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269067" y="3156964"/>
            <a:ext cx="11684000" cy="469126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FFFFFF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About Michael Lynn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Discovery of the vulnerability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Reaction from ISS and CISCO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Presentation in Black-Hat Conference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cap="none" dirty="0">
                <a:solidFill>
                  <a:schemeClr val="tx1"/>
                </a:solidFill>
              </a:rPr>
              <a:t>Effects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1828800" y="406171"/>
            <a:ext cx="11684000" cy="22225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lang="en-US" sz="6600" cap="all" spc="720" dirty="0">
                <a:solidFill>
                  <a:schemeClr val="tx1"/>
                </a:solidFill>
              </a:rPr>
              <a:t> TECHNICAL ASPECTS</a:t>
            </a:r>
            <a:endParaRPr sz="4500" cap="all" spc="72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2675466" y="3204404"/>
            <a:ext cx="11684000" cy="18626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Severity </a:t>
            </a:r>
          </a:p>
          <a:p>
            <a:pPr marL="342900" indent="-342900">
              <a:buFont typeface="Arial" charset="0"/>
              <a:buChar char="•"/>
            </a:pPr>
            <a:endParaRPr lang="en-US" sz="4000" cap="none" dirty="0">
              <a:solidFill>
                <a:schemeClr val="tx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4000" cap="none" dirty="0">
                <a:solidFill>
                  <a:schemeClr val="tx1"/>
                </a:solidFill>
              </a:rPr>
              <a:t>Devices affected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1896533" y="939800"/>
            <a:ext cx="11684000" cy="131307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>
              <a:defRPr sz="1800" cap="none" spc="0">
                <a:solidFill>
                  <a:srgbClr val="000000"/>
                </a:solidFill>
              </a:defRPr>
            </a:pPr>
            <a:r>
              <a:rPr sz="7200" cap="all" spc="720" dirty="0">
                <a:solidFill>
                  <a:schemeClr val="tx1"/>
                </a:solidFill>
              </a:rPr>
              <a:t>legal</a:t>
            </a:r>
            <a:r>
              <a:rPr sz="7200" cap="all" spc="720" dirty="0">
                <a:solidFill>
                  <a:srgbClr val="FFFFFF"/>
                </a:solidFill>
              </a:rPr>
              <a:t> </a:t>
            </a:r>
            <a:r>
              <a:rPr sz="72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0400" y="3124200"/>
            <a:ext cx="121031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1. </a:t>
            </a:r>
            <a:r>
              <a:rPr lang="en-CA" sz="3200" dirty="0">
                <a:solidFill>
                  <a:schemeClr val="tx1"/>
                </a:solidFill>
              </a:rPr>
              <a:t>Trade Secrets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Derives independent economic value, actual or potential, from not being generally known to the public or to other persons who can obtain economic value from its disclosure or use</a:t>
            </a:r>
            <a:r>
              <a:rPr lang="en-CA" sz="4000" dirty="0"/>
              <a:t> </a:t>
            </a:r>
          </a:p>
          <a:p>
            <a:pPr marL="2307370" lvl="5" indent="-742950" algn="just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i="1" dirty="0"/>
              <a:t>Is the subject of efforts that are reasonable under the circumstances to maintain </a:t>
            </a:r>
            <a:r>
              <a:rPr lang="en-US" sz="2800" i="1"/>
              <a:t>its secrecy</a:t>
            </a:r>
          </a:p>
          <a:p>
            <a:pPr marL="1564420" lvl="5" indent="0" algn="just">
              <a:buNone/>
              <a:defRPr sz="1800">
                <a:solidFill>
                  <a:srgbClr val="000000"/>
                </a:solidFill>
              </a:defRPr>
            </a:pPr>
            <a:endParaRPr lang="en-US" sz="2800" i="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CA" sz="3600" dirty="0">
                <a:solidFill>
                  <a:schemeClr val="tx1"/>
                </a:solidFill>
              </a:rPr>
              <a:t> 2. </a:t>
            </a:r>
            <a:r>
              <a:rPr lang="en-US" sz="3200" dirty="0">
                <a:latin typeface="Corbel" panose="020B0503020204020204" pitchFamily="34" charset="0"/>
              </a:rPr>
              <a:t>Cisco thought decompiling was improper</a:t>
            </a:r>
            <a:endParaRPr lang="en-US" sz="32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28035" y="755374"/>
            <a:ext cx="11684000" cy="14312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600" cap="all" spc="720" dirty="0">
                <a:solidFill>
                  <a:schemeClr val="tx1"/>
                </a:solidFill>
              </a:rPr>
              <a:t>Ethical</a:t>
            </a:r>
            <a:r>
              <a:rPr sz="6600" cap="all" spc="720" dirty="0">
                <a:solidFill>
                  <a:srgbClr val="FFFFFF"/>
                </a:solidFill>
              </a:rPr>
              <a:t> </a:t>
            </a:r>
            <a:r>
              <a:rPr sz="6600" cap="all" spc="720" dirty="0">
                <a:solidFill>
                  <a:schemeClr val="tx1"/>
                </a:solidFill>
              </a:rPr>
              <a:t>Aspects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28035" y="3296477"/>
            <a:ext cx="11684000" cy="35979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Warn about the catastrophe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Prevention of </a:t>
            </a:r>
            <a:r>
              <a:rPr lang="en-US" sz="4000" cap="none">
                <a:solidFill>
                  <a:schemeClr val="tx1"/>
                </a:solidFill>
              </a:rPr>
              <a:t>financial losses</a:t>
            </a:r>
            <a:endParaRPr lang="en-US" sz="4000" cap="none" dirty="0">
              <a:solidFill>
                <a:schemeClr val="tx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4000" cap="none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000" cap="none" dirty="0">
                <a:solidFill>
                  <a:schemeClr val="tx1"/>
                </a:solidFill>
              </a:rPr>
              <a:t>Motivation for better practices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3600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1320800" y="1468230"/>
            <a:ext cx="11684000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49694" indent="-549694">
              <a:spcBef>
                <a:spcPts val="0"/>
              </a:spcBef>
              <a:defRPr sz="6200" cap="all" spc="992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7100" cap="all" spc="992" dirty="0">
                <a:solidFill>
                  <a:schemeClr val="tx1"/>
                </a:solidFill>
                <a:latin typeface="+mj-lt"/>
              </a:rPr>
              <a:t>Questions</a:t>
            </a:r>
            <a:r>
              <a:rPr sz="6200" cap="all" spc="992" dirty="0">
                <a:solidFill>
                  <a:srgbClr val="FFFFFF"/>
                </a:solidFill>
              </a:rPr>
              <a:t> </a:t>
            </a:r>
            <a:r>
              <a:rPr sz="6200" cap="all" spc="992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CE471-A0CA-4A7A-B4EF-46DCD244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59" y="2770662"/>
            <a:ext cx="9453282" cy="487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941C7-C50F-4D2C-BF65-D4BAF0C6E368}"/>
              </a:ext>
            </a:extLst>
          </p:cNvPr>
          <p:cNvSpPr txBox="1"/>
          <p:nvPr/>
        </p:nvSpPr>
        <p:spPr>
          <a:xfrm>
            <a:off x="1035424" y="8373488"/>
            <a:ext cx="1136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retrieved under creative-commons license from: http://www.thebluediamondgallery.com/handwriting/q/question.html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190487" y="1351721"/>
            <a:ext cx="11684000" cy="10021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6700" cap="all" spc="720" dirty="0">
                <a:solidFill>
                  <a:schemeClr val="tx1"/>
                </a:solidFill>
              </a:rPr>
              <a:t>References</a:t>
            </a:r>
            <a:r>
              <a:rPr sz="4500" cap="all" spc="72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190487" y="2849217"/>
            <a:ext cx="11684000" cy="1403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buAutoNum type="arabicPeriod"/>
            </a:pPr>
            <a:r>
              <a:rPr lang="en-US" cap="none" dirty="0">
                <a:solidFill>
                  <a:schemeClr val="tx1"/>
                </a:solidFill>
              </a:rPr>
              <a:t>http://www.thebluediamondgallery.com/handwriting/q/question.html</a:t>
            </a:r>
          </a:p>
          <a:p>
            <a:pPr marL="457200" lvl="0" indent="-457200"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E3C6E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all" spc="384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1192</TotalTime>
  <Words>207</Words>
  <Application>Microsoft Office PowerPoint</Application>
  <PresentationFormat>Custom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Calibri</vt:lpstr>
      <vt:lpstr>Corbel</vt:lpstr>
      <vt:lpstr>Helvetica Neue</vt:lpstr>
      <vt:lpstr>Parallax</vt:lpstr>
      <vt:lpstr>The Michael Lynn Case</vt:lpstr>
      <vt:lpstr>Agenda</vt:lpstr>
      <vt:lpstr> Introduction</vt:lpstr>
      <vt:lpstr> TECHNICAL ASPECTS</vt:lpstr>
      <vt:lpstr>legal Aspects</vt:lpstr>
      <vt:lpstr>Ethical Aspects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Michale Lyne case</dc:title>
  <cp:lastModifiedBy>Saadmaan (Sandy)</cp:lastModifiedBy>
  <cp:revision>55</cp:revision>
  <cp:lastPrinted>2018-04-05T21:59:21Z</cp:lastPrinted>
  <dcterms:modified xsi:type="dcterms:W3CDTF">2018-04-06T14:42:45Z</dcterms:modified>
</cp:coreProperties>
</file>