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85" r:id="rId6"/>
    <p:sldId id="278" r:id="rId7"/>
    <p:sldId id="289" r:id="rId8"/>
    <p:sldId id="287" r:id="rId9"/>
    <p:sldId id="290" r:id="rId10"/>
    <p:sldId id="288" r:id="rId11"/>
    <p:sldId id="291" r:id="rId12"/>
    <p:sldId id="293" r:id="rId13"/>
    <p:sldId id="294" r:id="rId14"/>
    <p:sldId id="295" r:id="rId15"/>
    <p:sldId id="281" r:id="rId16"/>
    <p:sldId id="297" r:id="rId17"/>
    <p:sldId id="29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595" autoAdjust="0"/>
  </p:normalViewPr>
  <p:slideViewPr>
    <p:cSldViewPr snapToGrid="0">
      <p:cViewPr>
        <p:scale>
          <a:sx n="68" d="100"/>
          <a:sy n="68" d="100"/>
        </p:scale>
        <p:origin x="616" y="56"/>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5/9/2022</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5/9/2022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5/9/2022</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5/9/2022</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5/9/2022</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5/9/2022</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5/9/2022</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5/9/2022</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5/9/2022</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5/9/2022</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5/9/2022</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5/9/2022</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5/9/2022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data.cityofchicago.org/Education/Chicago-Public-Schools-Progress-Report-Cards-2011-/9xs2-f89t" TargetMode="External"/><Relationship Id="rId2" Type="http://schemas.openxmlformats.org/officeDocument/2006/relationships/hyperlink" Target="https://data.cityofchicago.org/Public-Safety/Crimes-2001-to-present/ijzp-q8t2"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914512" y="876299"/>
            <a:ext cx="8983631" cy="2242441"/>
          </a:xfrm>
        </p:spPr>
        <p:txBody>
          <a:bodyPr>
            <a:normAutofit/>
          </a:bodyPr>
          <a:lstStyle/>
          <a:p>
            <a:r>
              <a:rPr lang="en-US" dirty="0"/>
              <a:t>Data Science</a:t>
            </a:r>
            <a:br>
              <a:rPr lang="en-US" dirty="0"/>
            </a:br>
            <a:r>
              <a:rPr lang="en-US" dirty="0"/>
              <a:t>21CSAI01I</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914512" y="3739261"/>
            <a:ext cx="3222058" cy="964620"/>
          </a:xfrm>
        </p:spPr>
        <p:txBody>
          <a:bodyPr/>
          <a:lstStyle/>
          <a:p>
            <a:r>
              <a:rPr lang="en-US" sz="2000" b="1" dirty="0">
                <a:latin typeface="Calibri" panose="020F0502020204030204" pitchFamily="34" charset="0"/>
                <a:cs typeface="Calibri" panose="020F0502020204030204" pitchFamily="34" charset="0"/>
              </a:rPr>
              <a:t>Group  No. </a:t>
            </a:r>
            <a:r>
              <a:rPr lang="en-US" sz="2000" b="1">
                <a:latin typeface="Calibri" panose="020F0502020204030204" pitchFamily="34" charset="0"/>
                <a:cs typeface="Calibri" panose="020F0502020204030204" pitchFamily="34" charset="0"/>
              </a:rPr>
              <a:t>: 14</a:t>
            </a:r>
            <a:endParaRPr lang="en-US" sz="2000" b="1"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Soha Ashraf. 205001</a:t>
            </a:r>
          </a:p>
          <a:p>
            <a:r>
              <a:rPr lang="en-US" sz="2000" b="1" dirty="0">
                <a:latin typeface="Calibri" panose="020F0502020204030204" pitchFamily="34" charset="0"/>
                <a:cs typeface="Calibri" panose="020F0502020204030204" pitchFamily="34" charset="0"/>
              </a:rPr>
              <a:t>Mariam Saeed. </a:t>
            </a:r>
            <a:r>
              <a:rPr lang="en-US" sz="2000" b="1" dirty="0">
                <a:effectLst/>
                <a:latin typeface="Calibri" panose="020F0502020204030204" pitchFamily="34" charset="0"/>
                <a:ea typeface="Calibri" panose="020F0502020204030204" pitchFamily="34" charset="0"/>
                <a:cs typeface="Calibri" panose="020F0502020204030204" pitchFamily="34" charset="0"/>
              </a:rPr>
              <a:t>203891</a:t>
            </a:r>
            <a:endParaRPr lang="en-US" sz="2000" b="1"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C500DF7-E114-43F0-194A-3BC87DC1715A}"/>
              </a:ext>
            </a:extLst>
          </p:cNvPr>
          <p:cNvSpPr>
            <a:spLocks noGrp="1"/>
          </p:cNvSpPr>
          <p:nvPr>
            <p:ph type="body" sz="quarter" idx="13"/>
          </p:nvPr>
        </p:nvSpPr>
        <p:spPr>
          <a:xfrm>
            <a:off x="455668" y="2012999"/>
            <a:ext cx="3924300" cy="4391025"/>
          </a:xfrm>
        </p:spPr>
        <p:txBody>
          <a:bodyPr/>
          <a:lstStyle/>
          <a:p>
            <a:pPr marL="0" marR="0">
              <a:lnSpc>
                <a:spcPct val="107000"/>
              </a:lnSpc>
              <a:spcBef>
                <a:spcPts val="0"/>
              </a:spcBef>
              <a:spcAft>
                <a:spcPts val="800"/>
              </a:spcAft>
            </a:pPr>
            <a:r>
              <a:rPr lang="en-US" dirty="0"/>
              <a:t>-  </a:t>
            </a:r>
            <a:r>
              <a:rPr lang="en-US" sz="1800" dirty="0">
                <a:effectLst/>
                <a:latin typeface="Calibri" panose="020F0502020204030204" pitchFamily="34" charset="0"/>
                <a:ea typeface="Calibri" panose="020F0502020204030204" pitchFamily="34" charset="0"/>
                <a:cs typeface="Arial" panose="020B0604020202020204" pitchFamily="34" charset="0"/>
              </a:rPr>
              <a:t>According to the visualization, in August the rate of crimes is increased because this month in the summer and people went out to the beach to take their vacation. So, the criminals appear currently. There are some researchers about it, as the people in the summer leave their homes because of the increase of the temperature, so there a lot of crimes happen this time. In my opinion, this will help me not to live the home at these days or not to travel to this city at these months.</a:t>
            </a:r>
          </a:p>
          <a:p>
            <a:endParaRPr lang="en-US" dirty="0"/>
          </a:p>
        </p:txBody>
      </p:sp>
      <p:sp>
        <p:nvSpPr>
          <p:cNvPr id="7" name="Date Placeholder 6">
            <a:extLst>
              <a:ext uri="{FF2B5EF4-FFF2-40B4-BE49-F238E27FC236}">
                <a16:creationId xmlns:a16="http://schemas.microsoft.com/office/drawing/2014/main" id="{CF9E2262-5A8D-2A3D-A152-2ED0289FCB42}"/>
              </a:ext>
            </a:extLst>
          </p:cNvPr>
          <p:cNvSpPr>
            <a:spLocks noGrp="1"/>
          </p:cNvSpPr>
          <p:nvPr>
            <p:ph type="dt" sz="half" idx="2"/>
          </p:nvPr>
        </p:nvSpPr>
        <p:spPr/>
        <p:txBody>
          <a:bodyPr/>
          <a:lstStyle/>
          <a:p>
            <a:fld id="{C7C81873-7D47-483D-BCB4-50DD9806C720}" type="datetime1">
              <a:rPr lang="en-US" smtClean="0"/>
              <a:t>5/9/2022</a:t>
            </a:fld>
            <a:endParaRPr lang="en-US" dirty="0"/>
          </a:p>
        </p:txBody>
      </p:sp>
      <p:sp>
        <p:nvSpPr>
          <p:cNvPr id="8" name="Slide Number Placeholder 7">
            <a:extLst>
              <a:ext uri="{FF2B5EF4-FFF2-40B4-BE49-F238E27FC236}">
                <a16:creationId xmlns:a16="http://schemas.microsoft.com/office/drawing/2014/main" id="{501AE3C6-D2B0-7FEF-7380-1AB84104C063}"/>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9" name="Title 8">
            <a:extLst>
              <a:ext uri="{FF2B5EF4-FFF2-40B4-BE49-F238E27FC236}">
                <a16:creationId xmlns:a16="http://schemas.microsoft.com/office/drawing/2014/main" id="{C089D79C-5A87-EBD8-93F3-0767AB1077B4}"/>
              </a:ext>
            </a:extLst>
          </p:cNvPr>
          <p:cNvSpPr>
            <a:spLocks noGrp="1"/>
          </p:cNvSpPr>
          <p:nvPr>
            <p:ph type="title"/>
          </p:nvPr>
        </p:nvSpPr>
        <p:spPr>
          <a:xfrm>
            <a:off x="370827" y="794950"/>
            <a:ext cx="8596067" cy="1340615"/>
          </a:xfrm>
        </p:spPr>
        <p:txBody>
          <a:bodyPr/>
          <a:lstStyle/>
          <a:p>
            <a:r>
              <a:rPr lang="en-US" sz="3600" dirty="0">
                <a:solidFill>
                  <a:schemeClr val="tx1"/>
                </a:solidFill>
                <a:effectLst/>
                <a:latin typeface="Calibri" panose="020F0502020204030204" pitchFamily="34" charset="0"/>
                <a:ea typeface="Calibri" panose="020F0502020204030204" pitchFamily="34" charset="0"/>
                <a:cs typeface="Arial" panose="020B0604020202020204" pitchFamily="34" charset="0"/>
              </a:rPr>
              <a:t>Q3) During the summer months, what the higher rate of crimes happened this time? </a:t>
            </a:r>
            <a:br>
              <a:rPr lang="en-US" sz="3600" dirty="0">
                <a:solidFill>
                  <a:schemeClr val="tx1"/>
                </a:solidFill>
                <a:effectLst/>
                <a:latin typeface="Calibri" panose="020F0502020204030204" pitchFamily="34" charset="0"/>
                <a:ea typeface="Calibri" panose="020F0502020204030204" pitchFamily="34" charset="0"/>
                <a:cs typeface="Arial" panose="020B0604020202020204" pitchFamily="34" charset="0"/>
              </a:rPr>
            </a:br>
            <a:br>
              <a:rPr lang="en-US" sz="3600" dirty="0">
                <a:solidFill>
                  <a:schemeClr val="bg1"/>
                </a:solidFill>
                <a:effectLst/>
                <a:latin typeface="Calibri" panose="020F0502020204030204" pitchFamily="34" charset="0"/>
                <a:ea typeface="Calibri" panose="020F0502020204030204" pitchFamily="34" charset="0"/>
                <a:cs typeface="Arial" panose="020B0604020202020204" pitchFamily="34" charset="0"/>
              </a:rPr>
            </a:br>
            <a:endParaRPr lang="en-US" sz="3600" dirty="0"/>
          </a:p>
        </p:txBody>
      </p:sp>
      <p:pic>
        <p:nvPicPr>
          <p:cNvPr id="5" name="Picture Placeholder 4" descr="Chart, bar chart&#10;&#10;Description automatically generated">
            <a:extLst>
              <a:ext uri="{FF2B5EF4-FFF2-40B4-BE49-F238E27FC236}">
                <a16:creationId xmlns:a16="http://schemas.microsoft.com/office/drawing/2014/main" id="{4629AA97-D2FF-DB57-B9DE-DFCB4A8C9A21}"/>
              </a:ext>
            </a:extLst>
          </p:cNvPr>
          <p:cNvPicPr>
            <a:picLocks noGrp="1" noChangeAspect="1"/>
          </p:cNvPicPr>
          <p:nvPr>
            <p:ph type="pic" sz="quarter" idx="10"/>
          </p:nvPr>
        </p:nvPicPr>
        <p:blipFill>
          <a:blip r:embed="rId2"/>
          <a:srcRect l="13484" r="13484"/>
          <a:stretch>
            <a:fillRect/>
          </a:stretch>
        </p:blipFill>
        <p:spPr>
          <a:xfrm>
            <a:off x="4872567" y="1883568"/>
            <a:ext cx="6609280" cy="3715953"/>
          </a:xfrm>
        </p:spPr>
      </p:pic>
    </p:spTree>
    <p:extLst>
      <p:ext uri="{BB962C8B-B14F-4D97-AF65-F5344CB8AC3E}">
        <p14:creationId xmlns:p14="http://schemas.microsoft.com/office/powerpoint/2010/main" val="1023632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C500DF7-E114-43F0-194A-3BC87DC1715A}"/>
              </a:ext>
            </a:extLst>
          </p:cNvPr>
          <p:cNvSpPr>
            <a:spLocks noGrp="1"/>
          </p:cNvSpPr>
          <p:nvPr>
            <p:ph type="body" sz="quarter" idx="13"/>
          </p:nvPr>
        </p:nvSpPr>
        <p:spPr>
          <a:xfrm>
            <a:off x="455668" y="2012999"/>
            <a:ext cx="3924300" cy="4391025"/>
          </a:xfrm>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Each community area has its own safety score. The safety icons have many types each one of them has its own meaning.</a:t>
            </a:r>
            <a:endParaRPr lang="en-US" dirty="0"/>
          </a:p>
        </p:txBody>
      </p:sp>
      <p:sp>
        <p:nvSpPr>
          <p:cNvPr id="7" name="Date Placeholder 6">
            <a:extLst>
              <a:ext uri="{FF2B5EF4-FFF2-40B4-BE49-F238E27FC236}">
                <a16:creationId xmlns:a16="http://schemas.microsoft.com/office/drawing/2014/main" id="{CF9E2262-5A8D-2A3D-A152-2ED0289FCB42}"/>
              </a:ext>
            </a:extLst>
          </p:cNvPr>
          <p:cNvSpPr>
            <a:spLocks noGrp="1"/>
          </p:cNvSpPr>
          <p:nvPr>
            <p:ph type="dt" sz="half" idx="2"/>
          </p:nvPr>
        </p:nvSpPr>
        <p:spPr/>
        <p:txBody>
          <a:bodyPr/>
          <a:lstStyle/>
          <a:p>
            <a:fld id="{C7C81873-7D47-483D-BCB4-50DD9806C720}" type="datetime1">
              <a:rPr lang="en-US" smtClean="0"/>
              <a:t>5/9/2022</a:t>
            </a:fld>
            <a:endParaRPr lang="en-US" dirty="0"/>
          </a:p>
        </p:txBody>
      </p:sp>
      <p:sp>
        <p:nvSpPr>
          <p:cNvPr id="8" name="Slide Number Placeholder 7">
            <a:extLst>
              <a:ext uri="{FF2B5EF4-FFF2-40B4-BE49-F238E27FC236}">
                <a16:creationId xmlns:a16="http://schemas.microsoft.com/office/drawing/2014/main" id="{501AE3C6-D2B0-7FEF-7380-1AB84104C063}"/>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9" name="Title 8">
            <a:extLst>
              <a:ext uri="{FF2B5EF4-FFF2-40B4-BE49-F238E27FC236}">
                <a16:creationId xmlns:a16="http://schemas.microsoft.com/office/drawing/2014/main" id="{C089D79C-5A87-EBD8-93F3-0767AB1077B4}"/>
              </a:ext>
            </a:extLst>
          </p:cNvPr>
          <p:cNvSpPr>
            <a:spLocks noGrp="1"/>
          </p:cNvSpPr>
          <p:nvPr>
            <p:ph type="title"/>
          </p:nvPr>
        </p:nvSpPr>
        <p:spPr>
          <a:xfrm>
            <a:off x="370827" y="794950"/>
            <a:ext cx="8596067" cy="1340615"/>
          </a:xfrm>
        </p:spPr>
        <p:txBody>
          <a:bodyPr/>
          <a:lstStyle/>
          <a:p>
            <a:r>
              <a:rPr lang="en-US" sz="3600" dirty="0">
                <a:solidFill>
                  <a:schemeClr val="tx1"/>
                </a:solidFill>
                <a:effectLst/>
                <a:latin typeface="Calibri" panose="020F0502020204030204" pitchFamily="34" charset="0"/>
                <a:ea typeface="Calibri" panose="020F0502020204030204" pitchFamily="34" charset="0"/>
                <a:cs typeface="Arial" panose="020B0604020202020204" pitchFamily="34" charset="0"/>
              </a:rPr>
              <a:t>Q4) How did the crimes effect on safety score in the community area? And what are the safety icon? </a:t>
            </a:r>
            <a:br>
              <a:rPr lang="en-US" sz="3600" dirty="0">
                <a:solidFill>
                  <a:schemeClr val="tx1"/>
                </a:solidFill>
                <a:effectLst/>
                <a:latin typeface="Calibri" panose="020F0502020204030204" pitchFamily="34" charset="0"/>
                <a:ea typeface="Calibri" panose="020F0502020204030204" pitchFamily="34" charset="0"/>
                <a:cs typeface="Arial" panose="020B0604020202020204" pitchFamily="34" charset="0"/>
              </a:rPr>
            </a:br>
            <a:br>
              <a:rPr lang="en-US" sz="3600" dirty="0">
                <a:solidFill>
                  <a:schemeClr val="bg1"/>
                </a:solidFill>
                <a:effectLst/>
                <a:latin typeface="Calibri" panose="020F0502020204030204" pitchFamily="34" charset="0"/>
                <a:ea typeface="Calibri" panose="020F0502020204030204" pitchFamily="34" charset="0"/>
                <a:cs typeface="Arial" panose="020B0604020202020204" pitchFamily="34" charset="0"/>
              </a:rPr>
            </a:br>
            <a:endParaRPr lang="en-US" sz="3600" dirty="0"/>
          </a:p>
        </p:txBody>
      </p:sp>
      <p:pic>
        <p:nvPicPr>
          <p:cNvPr id="3" name="Picture 2" descr="Chart, histogram&#10;&#10;Description automatically generated">
            <a:extLst>
              <a:ext uri="{FF2B5EF4-FFF2-40B4-BE49-F238E27FC236}">
                <a16:creationId xmlns:a16="http://schemas.microsoft.com/office/drawing/2014/main" id="{56696DCB-13AE-0619-B98C-FD212EBB69E3}"/>
              </a:ext>
            </a:extLst>
          </p:cNvPr>
          <p:cNvPicPr>
            <a:picLocks noChangeAspect="1"/>
          </p:cNvPicPr>
          <p:nvPr/>
        </p:nvPicPr>
        <p:blipFill>
          <a:blip r:embed="rId2"/>
          <a:stretch>
            <a:fillRect/>
          </a:stretch>
        </p:blipFill>
        <p:spPr>
          <a:xfrm>
            <a:off x="4379968" y="1465257"/>
            <a:ext cx="7618343" cy="4063117"/>
          </a:xfrm>
          <a:prstGeom prst="rect">
            <a:avLst/>
          </a:prstGeom>
        </p:spPr>
      </p:pic>
    </p:spTree>
    <p:extLst>
      <p:ext uri="{BB962C8B-B14F-4D97-AF65-F5344CB8AC3E}">
        <p14:creationId xmlns:p14="http://schemas.microsoft.com/office/powerpoint/2010/main" val="3298749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039366-CC4B-45CC-9139-66129D35DB25}"/>
              </a:ext>
            </a:extLst>
          </p:cNvPr>
          <p:cNvSpPr>
            <a:spLocks noGrp="1"/>
          </p:cNvSpPr>
          <p:nvPr>
            <p:ph type="body" sz="quarter" idx="13"/>
          </p:nvPr>
        </p:nvSpPr>
        <p:spPr>
          <a:xfrm>
            <a:off x="774563" y="531822"/>
            <a:ext cx="2378075" cy="1111250"/>
          </a:xfrm>
        </p:spPr>
        <p:txBody>
          <a:bodyPr/>
          <a:lstStyle/>
          <a:p>
            <a:r>
              <a:rPr lang="en-US" dirty="0"/>
              <a:t>6</a:t>
            </a:r>
          </a:p>
        </p:txBody>
      </p:sp>
      <p:sp>
        <p:nvSpPr>
          <p:cNvPr id="3" name="Title 2">
            <a:extLst>
              <a:ext uri="{FF2B5EF4-FFF2-40B4-BE49-F238E27FC236}">
                <a16:creationId xmlns:a16="http://schemas.microsoft.com/office/drawing/2014/main" id="{594C1777-B62D-468E-BE34-64A07CED098F}"/>
              </a:ext>
            </a:extLst>
          </p:cNvPr>
          <p:cNvSpPr>
            <a:spLocks noGrp="1"/>
          </p:cNvSpPr>
          <p:nvPr>
            <p:ph type="title"/>
          </p:nvPr>
        </p:nvSpPr>
        <p:spPr>
          <a:xfrm>
            <a:off x="1566574" y="854055"/>
            <a:ext cx="6674802" cy="655320"/>
          </a:xfrm>
        </p:spPr>
        <p:txBody>
          <a:bodyPr>
            <a:normAutofit fontScale="90000"/>
          </a:bodyPr>
          <a:lstStyle/>
          <a:p>
            <a:r>
              <a:rPr lang="en-US" dirty="0"/>
              <a:t>Obstacles:</a:t>
            </a:r>
          </a:p>
        </p:txBody>
      </p:sp>
      <p:sp>
        <p:nvSpPr>
          <p:cNvPr id="2" name="TextBox 1">
            <a:extLst>
              <a:ext uri="{FF2B5EF4-FFF2-40B4-BE49-F238E27FC236}">
                <a16:creationId xmlns:a16="http://schemas.microsoft.com/office/drawing/2014/main" id="{28D181A0-BB10-E859-9D99-8DE3E13CF60D}"/>
              </a:ext>
            </a:extLst>
          </p:cNvPr>
          <p:cNvSpPr txBox="1"/>
          <p:nvPr/>
        </p:nvSpPr>
        <p:spPr>
          <a:xfrm>
            <a:off x="623740" y="1871037"/>
            <a:ext cx="11151909" cy="1754326"/>
          </a:xfrm>
          <a:prstGeom prst="rect">
            <a:avLst/>
          </a:prstGeom>
          <a:noFill/>
        </p:spPr>
        <p:txBody>
          <a:bodyPr wrap="square" rtlCol="0">
            <a:spAutoFit/>
          </a:bodyPr>
          <a:lstStyle/>
          <a:p>
            <a:pPr marL="285750" indent="-285750">
              <a:buFontTx/>
              <a:buChar char="-"/>
            </a:pPr>
            <a:r>
              <a:rPr lang="en-US" dirty="0"/>
              <a:t>We have many problems in integration and visualization.</a:t>
            </a:r>
          </a:p>
          <a:p>
            <a:endParaRPr lang="en-US" dirty="0"/>
          </a:p>
          <a:p>
            <a:pPr marL="285750" indent="-285750">
              <a:buFontTx/>
              <a:buChar char="-"/>
            </a:pPr>
            <a:r>
              <a:rPr lang="en-US" dirty="0"/>
              <a:t>Scraped data take more time because the data dropped while scraping it.</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p:txBody>
      </p:sp>
    </p:spTree>
    <p:extLst>
      <p:ext uri="{BB962C8B-B14F-4D97-AF65-F5344CB8AC3E}">
        <p14:creationId xmlns:p14="http://schemas.microsoft.com/office/powerpoint/2010/main" val="675137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039366-CC4B-45CC-9139-66129D35DB25}"/>
              </a:ext>
            </a:extLst>
          </p:cNvPr>
          <p:cNvSpPr>
            <a:spLocks noGrp="1"/>
          </p:cNvSpPr>
          <p:nvPr>
            <p:ph type="body" sz="quarter" idx="13"/>
          </p:nvPr>
        </p:nvSpPr>
        <p:spPr>
          <a:xfrm>
            <a:off x="774563" y="531822"/>
            <a:ext cx="2378075" cy="1111250"/>
          </a:xfrm>
        </p:spPr>
        <p:txBody>
          <a:bodyPr/>
          <a:lstStyle/>
          <a:p>
            <a:r>
              <a:rPr lang="en-US" dirty="0"/>
              <a:t>7</a:t>
            </a:r>
          </a:p>
        </p:txBody>
      </p:sp>
      <p:sp>
        <p:nvSpPr>
          <p:cNvPr id="3" name="Title 2">
            <a:extLst>
              <a:ext uri="{FF2B5EF4-FFF2-40B4-BE49-F238E27FC236}">
                <a16:creationId xmlns:a16="http://schemas.microsoft.com/office/drawing/2014/main" id="{594C1777-B62D-468E-BE34-64A07CED098F}"/>
              </a:ext>
            </a:extLst>
          </p:cNvPr>
          <p:cNvSpPr>
            <a:spLocks noGrp="1"/>
          </p:cNvSpPr>
          <p:nvPr>
            <p:ph type="title"/>
          </p:nvPr>
        </p:nvSpPr>
        <p:spPr>
          <a:xfrm>
            <a:off x="1566574" y="854055"/>
            <a:ext cx="6674802" cy="655320"/>
          </a:xfrm>
        </p:spPr>
        <p:txBody>
          <a:bodyPr>
            <a:normAutofit fontScale="90000"/>
          </a:bodyPr>
          <a:lstStyle/>
          <a:p>
            <a:r>
              <a:rPr lang="en-US" dirty="0"/>
              <a:t>References:</a:t>
            </a:r>
          </a:p>
        </p:txBody>
      </p:sp>
      <p:sp>
        <p:nvSpPr>
          <p:cNvPr id="2" name="TextBox 1">
            <a:extLst>
              <a:ext uri="{FF2B5EF4-FFF2-40B4-BE49-F238E27FC236}">
                <a16:creationId xmlns:a16="http://schemas.microsoft.com/office/drawing/2014/main" id="{28D181A0-BB10-E859-9D99-8DE3E13CF60D}"/>
              </a:ext>
            </a:extLst>
          </p:cNvPr>
          <p:cNvSpPr txBox="1"/>
          <p:nvPr/>
        </p:nvSpPr>
        <p:spPr>
          <a:xfrm>
            <a:off x="623740" y="1871037"/>
            <a:ext cx="11151909" cy="3815147"/>
          </a:xfrm>
          <a:prstGeom prst="rect">
            <a:avLst/>
          </a:prstGeom>
          <a:noFill/>
        </p:spPr>
        <p:txBody>
          <a:bodyPr wrap="square" rtlCol="0">
            <a:spAutoFit/>
          </a:bodyPr>
          <a:lstStyle/>
          <a:p>
            <a:pPr marL="342900" marR="0" lvl="0" indent="-342900" rtl="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Crimes - 2001 to present (Chicago) (Press "Export").</a:t>
            </a:r>
          </a:p>
          <a:p>
            <a:pPr marL="457200" marR="0">
              <a:lnSpc>
                <a:spcPct val="107000"/>
              </a:lnSpc>
              <a:spcBef>
                <a:spcPts val="0"/>
              </a:spcBef>
              <a:spcAft>
                <a:spcPts val="0"/>
              </a:spcAft>
            </a:pPr>
            <a:r>
              <a:rPr lang="en-US"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2"/>
              </a:rPr>
              <a:t>https://data.cityofchicago.org/Public-Safety/Crimes-2001-to-present/ijzp-q8t2</a:t>
            </a:r>
            <a:r>
              <a:rPr lang="en-US" sz="1800" dirty="0">
                <a:effectLst/>
                <a:latin typeface="Calibri" panose="020F0502020204030204" pitchFamily="34" charset="0"/>
                <a:ea typeface="Calibri" panose="020F0502020204030204" pitchFamily="34" charset="0"/>
                <a:cs typeface="Arial" panose="020B0604020202020204" pitchFamily="34" charset="0"/>
              </a:rPr>
              <a:t> [Accessed in 2.3.2022].</a:t>
            </a:r>
          </a:p>
          <a:p>
            <a:pPr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2.   Crime in the United States (USA).</a:t>
            </a:r>
          </a:p>
          <a:p>
            <a:pPr marL="457200" marR="0">
              <a:lnSpc>
                <a:spcPct val="107000"/>
              </a:lnSpc>
              <a:spcBef>
                <a:spcPts val="0"/>
              </a:spcBef>
              <a:spcAft>
                <a:spcPts val="0"/>
              </a:spcAft>
            </a:pPr>
            <a:r>
              <a:rPr lang="en-US"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rPr>
              <a:t>https://ucr.fbi.gov/crime-in-the-u.s/2013/crime-in-the-u.s.-2013/tables/1tabledatadecoverviewpdf/table_1_crime_in_the_united_states_by_volume_and_rate_per_100000_inhabitants_1994-2013.xls</a:t>
            </a:r>
            <a:r>
              <a:rPr lang="en-US" sz="1800" dirty="0">
                <a:effectLst/>
                <a:latin typeface="Calibri" panose="020F0502020204030204" pitchFamily="34" charset="0"/>
                <a:ea typeface="Calibri" panose="020F0502020204030204" pitchFamily="34" charset="0"/>
                <a:cs typeface="Arial" panose="020B0604020202020204" pitchFamily="34" charset="0"/>
              </a:rPr>
              <a:t>[Accessed in 9.3.2022].</a:t>
            </a:r>
          </a:p>
          <a:p>
            <a:pPr marL="4572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3.    Public School in Chicago.</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3"/>
              </a:rPr>
              <a:t>https://data.cityofchicago.org/Education/Chicago-Public-Schools-Progress-Report-Cards-2011-/9xs2-f89t</a:t>
            </a:r>
            <a:r>
              <a:rPr lang="en-US" sz="1800" dirty="0">
                <a:effectLst/>
                <a:latin typeface="Calibri" panose="020F0502020204030204" pitchFamily="34" charset="0"/>
                <a:ea typeface="Calibri" panose="020F0502020204030204" pitchFamily="34" charset="0"/>
                <a:cs typeface="Arial" panose="020B0604020202020204" pitchFamily="34" charset="0"/>
              </a:rPr>
              <a:t>[Accessed in 9.3.2022].</a:t>
            </a:r>
          </a:p>
          <a:p>
            <a:pPr marL="285750" indent="-285750">
              <a:buFontTx/>
              <a:buChar char="-"/>
            </a:pPr>
            <a:endParaRPr lang="en-US" dirty="0"/>
          </a:p>
          <a:p>
            <a:pPr marL="285750" indent="-285750">
              <a:buFontTx/>
              <a:buChar char="-"/>
            </a:pPr>
            <a:endParaRPr lang="en-US" dirty="0"/>
          </a:p>
        </p:txBody>
      </p:sp>
    </p:spTree>
    <p:extLst>
      <p:ext uri="{BB962C8B-B14F-4D97-AF65-F5344CB8AC3E}">
        <p14:creationId xmlns:p14="http://schemas.microsoft.com/office/powerpoint/2010/main" val="3293783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EBFBDA-0981-5C37-65A7-50EC698199A7}"/>
              </a:ext>
            </a:extLst>
          </p:cNvPr>
          <p:cNvSpPr>
            <a:spLocks noGrp="1"/>
          </p:cNvSpPr>
          <p:nvPr>
            <p:ph type="title"/>
          </p:nvPr>
        </p:nvSpPr>
        <p:spPr>
          <a:xfrm>
            <a:off x="2556388" y="2556864"/>
            <a:ext cx="6674802" cy="655320"/>
          </a:xfrm>
        </p:spPr>
        <p:txBody>
          <a:bodyPr>
            <a:normAutofit fontScale="90000"/>
          </a:bodyPr>
          <a:lstStyle/>
          <a:p>
            <a:pPr algn="ctr"/>
            <a:r>
              <a:rPr lang="en-US" dirty="0"/>
              <a:t>THANK YOU</a:t>
            </a:r>
          </a:p>
        </p:txBody>
      </p:sp>
    </p:spTree>
    <p:extLst>
      <p:ext uri="{BB962C8B-B14F-4D97-AF65-F5344CB8AC3E}">
        <p14:creationId xmlns:p14="http://schemas.microsoft.com/office/powerpoint/2010/main" val="3547091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p:txBody>
          <a:bodyPr/>
          <a:lstStyle/>
          <a:p>
            <a:r>
              <a:rPr lang="en-US" dirty="0"/>
              <a:t>Outline</a:t>
            </a:r>
          </a:p>
        </p:txBody>
      </p:sp>
      <p:sp>
        <p:nvSpPr>
          <p:cNvPr id="2" name="Text Placeholder 1">
            <a:extLst>
              <a:ext uri="{FF2B5EF4-FFF2-40B4-BE49-F238E27FC236}">
                <a16:creationId xmlns:a16="http://schemas.microsoft.com/office/drawing/2014/main" id="{C11A7FF5-E7DB-4462-BC64-12126BDC0DFB}"/>
              </a:ext>
            </a:extLst>
          </p:cNvPr>
          <p:cNvSpPr>
            <a:spLocks noGrp="1"/>
          </p:cNvSpPr>
          <p:nvPr>
            <p:ph type="body" sz="quarter" idx="11"/>
          </p:nvPr>
        </p:nvSpPr>
        <p:spPr/>
        <p:txBody>
          <a:bodyPr>
            <a:normAutofit fontScale="85000" lnSpcReduction="10000"/>
          </a:bodyPr>
          <a:lstStyle/>
          <a:p>
            <a:r>
              <a:rPr lang="en-US" dirty="0"/>
              <a:t>01 Introduction</a:t>
            </a:r>
          </a:p>
          <a:p>
            <a:r>
              <a:rPr lang="en-US" dirty="0"/>
              <a:t>02 Problem statement</a:t>
            </a:r>
          </a:p>
          <a:p>
            <a:r>
              <a:rPr lang="en-US" dirty="0"/>
              <a:t>03 Dataset Cleaning</a:t>
            </a:r>
          </a:p>
          <a:p>
            <a:r>
              <a:rPr lang="en-US" dirty="0"/>
              <a:t>04 Data Scraping</a:t>
            </a:r>
          </a:p>
          <a:p>
            <a:r>
              <a:rPr lang="en-US" dirty="0"/>
              <a:t>05 Questions and Visualization</a:t>
            </a:r>
          </a:p>
          <a:p>
            <a:r>
              <a:rPr lang="en-US" dirty="0"/>
              <a:t>06 Obstacles</a:t>
            </a:r>
          </a:p>
          <a:p>
            <a:r>
              <a:rPr lang="en-US" dirty="0"/>
              <a:t>07 References</a:t>
            </a:r>
          </a:p>
          <a:p>
            <a:endParaRPr lang="en-US" dirty="0"/>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a:lstStyle/>
          <a:p>
            <a:fld id="{5AF05980-54E0-4F3D-BAF3-4CE06FA77025}" type="datetime1">
              <a:rPr lang="en-US" smtClean="0"/>
              <a:pPr/>
              <a:t>5/9/2022</a:t>
            </a:fld>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86551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a:xfrm>
            <a:off x="420990" y="102702"/>
            <a:ext cx="2956560" cy="1333500"/>
          </a:xfrm>
        </p:spPr>
        <p:txBody>
          <a:bodyPr/>
          <a:lstStyle/>
          <a:p>
            <a:r>
              <a:rPr lang="en-US" dirty="0"/>
              <a:t>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990993" y="42853"/>
            <a:ext cx="3935647" cy="1340615"/>
          </a:xfrm>
        </p:spPr>
        <p:txBody>
          <a:bodyPr/>
          <a:lstStyle/>
          <a:p>
            <a:r>
              <a:rPr lang="en-US" dirty="0"/>
              <a:t>Introduction</a:t>
            </a:r>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3</a:t>
            </a:fld>
            <a:endParaRPr lang="en-US" dirty="0"/>
          </a:p>
        </p:txBody>
      </p:sp>
      <p:sp>
        <p:nvSpPr>
          <p:cNvPr id="4" name="Text Placeholder 3">
            <a:extLst>
              <a:ext uri="{FF2B5EF4-FFF2-40B4-BE49-F238E27FC236}">
                <a16:creationId xmlns:a16="http://schemas.microsoft.com/office/drawing/2014/main" id="{C50A0722-76DD-2CE8-E38A-BC34E112D96B}"/>
              </a:ext>
            </a:extLst>
          </p:cNvPr>
          <p:cNvSpPr>
            <a:spLocks noGrp="1"/>
          </p:cNvSpPr>
          <p:nvPr>
            <p:ph type="body" sz="quarter" idx="13"/>
          </p:nvPr>
        </p:nvSpPr>
        <p:spPr>
          <a:xfrm>
            <a:off x="133350" y="1065228"/>
            <a:ext cx="11925300" cy="5690069"/>
          </a:xfrm>
        </p:spPr>
        <p:txBody>
          <a:bodyPr/>
          <a:lstStyle/>
          <a:p>
            <a:pPr marL="285750" indent="-285750">
              <a:buFont typeface="Wingdings" panose="05000000000000000000" pitchFamily="2" charset="2"/>
              <a:buChar char="Ø"/>
            </a:pPr>
            <a:r>
              <a:rPr lang="en-US" b="1" dirty="0"/>
              <a:t>In phase1 :</a:t>
            </a:r>
            <a:r>
              <a:rPr lang="en-US" dirty="0"/>
              <a:t> </a:t>
            </a:r>
          </a:p>
          <a:p>
            <a:pPr marL="285750" indent="-285750">
              <a:buFontTx/>
              <a:buChar char="-"/>
            </a:pPr>
            <a:r>
              <a:rPr lang="en-US" dirty="0"/>
              <a:t>1 main dataset is used : </a:t>
            </a:r>
            <a:r>
              <a:rPr lang="en-US" sz="1800" b="1" dirty="0">
                <a:effectLst/>
                <a:latin typeface="Calibri" panose="020F0502020204030204" pitchFamily="34" charset="0"/>
                <a:ea typeface="Calibri" panose="020F0502020204030204" pitchFamily="34" charset="0"/>
                <a:cs typeface="Arial" panose="020B0604020202020204" pitchFamily="34" charset="0"/>
              </a:rPr>
              <a:t>Crimes - 2001 to present (Chicago) </a:t>
            </a:r>
            <a:endParaRPr lang="en-US" b="1" dirty="0"/>
          </a:p>
          <a:p>
            <a:pPr marL="285750" indent="-285750">
              <a:buFontTx/>
              <a:buChar char="-"/>
            </a:pPr>
            <a:r>
              <a:rPr lang="en-US" dirty="0"/>
              <a:t>In this dataset, the data is very large  and messy as its size is: </a:t>
            </a:r>
            <a:r>
              <a:rPr lang="en-US" sz="1800" b="1" dirty="0">
                <a:effectLst/>
                <a:latin typeface="Calibri" panose="020F0502020204030204" pitchFamily="34" charset="0"/>
                <a:ea typeface="Calibri" panose="020F0502020204030204" pitchFamily="34" charset="0"/>
                <a:cs typeface="Arial" panose="020B0604020202020204" pitchFamily="34" charset="0"/>
              </a:rPr>
              <a:t>Rows:</a:t>
            </a:r>
            <a:r>
              <a:rPr lang="en-US" sz="1800" dirty="0">
                <a:effectLst/>
                <a:latin typeface="Calibri" panose="020F0502020204030204" pitchFamily="34" charset="0"/>
                <a:ea typeface="Calibri" panose="020F0502020204030204" pitchFamily="34" charset="0"/>
                <a:cs typeface="Arial" panose="020B0604020202020204" pitchFamily="34" charset="0"/>
              </a:rPr>
              <a:t> 7.5M, </a:t>
            </a:r>
            <a:r>
              <a:rPr lang="en-US" sz="1800" b="1" dirty="0">
                <a:effectLst/>
                <a:latin typeface="Calibri" panose="020F0502020204030204" pitchFamily="34" charset="0"/>
                <a:ea typeface="Calibri" panose="020F0502020204030204" pitchFamily="34" charset="0"/>
                <a:cs typeface="Arial" panose="020B0604020202020204" pitchFamily="34" charset="0"/>
              </a:rPr>
              <a:t>Columns</a:t>
            </a:r>
            <a:r>
              <a:rPr lang="en-US" sz="1800" dirty="0">
                <a:effectLst/>
                <a:latin typeface="Calibri" panose="020F0502020204030204" pitchFamily="34" charset="0"/>
                <a:ea typeface="Calibri" panose="020F0502020204030204" pitchFamily="34" charset="0"/>
                <a:cs typeface="Arial" panose="020B0604020202020204" pitchFamily="34" charset="0"/>
              </a:rPr>
              <a:t>: 22.</a:t>
            </a:r>
            <a:endParaRPr lang="en-US" dirty="0"/>
          </a:p>
          <a:p>
            <a:pPr marL="285750" indent="-285750">
              <a:buFontTx/>
              <a:buChar char="-"/>
            </a:pPr>
            <a:r>
              <a:rPr lang="en-US" dirty="0"/>
              <a:t>Cleaning and tidy the data to make it easy to analysis the dataset.</a:t>
            </a:r>
          </a:p>
          <a:p>
            <a:pPr marL="285750" indent="-285750">
              <a:buFontTx/>
              <a:buChar char="-"/>
            </a:pPr>
            <a:r>
              <a:rPr lang="en-US" dirty="0"/>
              <a:t>Add some questions to get more information easily and by using visualization to analysis.</a:t>
            </a:r>
          </a:p>
          <a:p>
            <a:pPr marL="285750" indent="-285750">
              <a:buFont typeface="Wingdings" panose="05000000000000000000" pitchFamily="2" charset="2"/>
              <a:buChar char="Ø"/>
            </a:pPr>
            <a:r>
              <a:rPr lang="en-US" b="1" dirty="0"/>
              <a:t>In phase 2:</a:t>
            </a:r>
          </a:p>
          <a:p>
            <a:pPr marL="285750" indent="-285750">
              <a:buFontTx/>
              <a:buChar char="-"/>
            </a:pPr>
            <a:r>
              <a:rPr lang="en-US" b="1" dirty="0"/>
              <a:t>3 datasets are used:  1. The main dataset : </a:t>
            </a:r>
            <a:r>
              <a:rPr lang="en-US" sz="1600" b="1" dirty="0">
                <a:effectLst/>
                <a:latin typeface="Calibri" panose="020F0502020204030204" pitchFamily="34" charset="0"/>
                <a:ea typeface="Calibri" panose="020F0502020204030204" pitchFamily="34" charset="0"/>
                <a:cs typeface="Arial" panose="020B0604020202020204" pitchFamily="34" charset="0"/>
              </a:rPr>
              <a:t>Crimes - 2001 to present (Chicago) </a:t>
            </a:r>
          </a:p>
          <a:p>
            <a:pPr marL="285750" indent="-285750">
              <a:buFontTx/>
              <a:buChar char="-"/>
            </a:pPr>
            <a:r>
              <a:rPr lang="en-US" sz="1800" dirty="0">
                <a:latin typeface="Calibri" panose="020F0502020204030204" pitchFamily="34" charset="0"/>
                <a:cs typeface="Arial" panose="020B0604020202020204" pitchFamily="34" charset="0"/>
              </a:rPr>
              <a:t>                                        2. The scraped dataset: </a:t>
            </a:r>
            <a:r>
              <a:rPr lang="en-US" sz="1800" b="1" dirty="0">
                <a:effectLst/>
                <a:latin typeface="Calibri" panose="020F0502020204030204" pitchFamily="34" charset="0"/>
                <a:ea typeface="Calibri" panose="020F0502020204030204" pitchFamily="34" charset="0"/>
                <a:cs typeface="Arial" panose="020B0604020202020204" pitchFamily="34" charset="0"/>
              </a:rPr>
              <a:t>Crime in the United States (USA), Rows:</a:t>
            </a:r>
            <a:r>
              <a:rPr lang="en-US" sz="1800" dirty="0">
                <a:effectLst/>
                <a:latin typeface="Calibri" panose="020F0502020204030204" pitchFamily="34" charset="0"/>
                <a:ea typeface="Calibri" panose="020F0502020204030204" pitchFamily="34" charset="0"/>
                <a:cs typeface="Arial" panose="020B0604020202020204" pitchFamily="34" charset="0"/>
              </a:rPr>
              <a:t> 24, </a:t>
            </a:r>
            <a:r>
              <a:rPr lang="en-US" sz="1800" b="1" dirty="0">
                <a:effectLst/>
                <a:latin typeface="Calibri" panose="020F0502020204030204" pitchFamily="34" charset="0"/>
                <a:ea typeface="Calibri" panose="020F0502020204030204" pitchFamily="34" charset="0"/>
                <a:cs typeface="Arial" panose="020B0604020202020204" pitchFamily="34" charset="0"/>
              </a:rPr>
              <a:t>Columns</a:t>
            </a:r>
            <a:r>
              <a:rPr lang="en-US" sz="1800" dirty="0">
                <a:effectLst/>
                <a:latin typeface="Calibri" panose="020F0502020204030204" pitchFamily="34" charset="0"/>
                <a:ea typeface="Calibri" panose="020F0502020204030204" pitchFamily="34" charset="0"/>
                <a:cs typeface="Arial" panose="020B0604020202020204" pitchFamily="34" charset="0"/>
              </a:rPr>
              <a:t>: 20.</a:t>
            </a:r>
          </a:p>
          <a:p>
            <a:pPr marL="285750" indent="-285750">
              <a:buFontTx/>
              <a:buChar char="-"/>
            </a:pPr>
            <a:r>
              <a:rPr lang="en-US" sz="1800" dirty="0">
                <a:latin typeface="Calibri" panose="020F0502020204030204" pitchFamily="34" charset="0"/>
                <a:cs typeface="Arial" panose="020B0604020202020204" pitchFamily="34" charset="0"/>
              </a:rPr>
              <a:t>                                        3. The other dataset (used in data integration): </a:t>
            </a:r>
            <a:r>
              <a:rPr lang="en-US" sz="1800" b="1" dirty="0">
                <a:effectLst/>
                <a:latin typeface="Calibri" panose="020F0502020204030204" pitchFamily="34" charset="0"/>
                <a:ea typeface="Calibri" panose="020F0502020204030204" pitchFamily="34" charset="0"/>
                <a:cs typeface="Arial" panose="020B0604020202020204" pitchFamily="34" charset="0"/>
              </a:rPr>
              <a:t>Public School in Chicago, Rows:</a:t>
            </a:r>
            <a:r>
              <a:rPr lang="en-US" sz="1800" dirty="0">
                <a:effectLst/>
                <a:latin typeface="Calibri" panose="020F0502020204030204" pitchFamily="34" charset="0"/>
                <a:ea typeface="Calibri" panose="020F0502020204030204" pitchFamily="34" charset="0"/>
                <a:cs typeface="Arial" panose="020B0604020202020204" pitchFamily="34" charset="0"/>
              </a:rPr>
              <a:t> 566, </a:t>
            </a:r>
            <a:r>
              <a:rPr lang="en-US" sz="1800" b="1" dirty="0">
                <a:effectLst/>
                <a:latin typeface="Calibri" panose="020F0502020204030204" pitchFamily="34" charset="0"/>
                <a:ea typeface="Calibri" panose="020F0502020204030204" pitchFamily="34" charset="0"/>
                <a:cs typeface="Arial" panose="020B0604020202020204" pitchFamily="34" charset="0"/>
              </a:rPr>
              <a:t>Columns</a:t>
            </a:r>
            <a:r>
              <a:rPr lang="en-US" sz="1800" dirty="0">
                <a:effectLst/>
                <a:latin typeface="Calibri" panose="020F0502020204030204" pitchFamily="34" charset="0"/>
                <a:ea typeface="Calibri" panose="020F0502020204030204" pitchFamily="34" charset="0"/>
                <a:cs typeface="Arial" panose="020B0604020202020204" pitchFamily="34" charset="0"/>
              </a:rPr>
              <a:t>: 79.</a:t>
            </a:r>
            <a:endParaRPr lang="en-US" b="1" dirty="0"/>
          </a:p>
          <a:p>
            <a:pPr marL="285750" indent="-285750">
              <a:buFontTx/>
              <a:buChar char="-"/>
            </a:pPr>
            <a:r>
              <a:rPr lang="en-US" b="1" dirty="0"/>
              <a:t>In the 2</a:t>
            </a:r>
            <a:r>
              <a:rPr lang="en-US" b="1" baseline="30000" dirty="0"/>
              <a:t>nd</a:t>
            </a:r>
            <a:r>
              <a:rPr lang="en-US" b="1" dirty="0"/>
              <a:t> dataset, it used to be scraped from FBI website to get the table of data as </a:t>
            </a:r>
            <a:r>
              <a:rPr lang="en-US" b="1" dirty="0" err="1"/>
              <a:t>DataFrame</a:t>
            </a:r>
            <a:r>
              <a:rPr lang="en-US" b="1" dirty="0"/>
              <a:t>.</a:t>
            </a:r>
          </a:p>
          <a:p>
            <a:pPr marL="285750" indent="-285750">
              <a:buFontTx/>
              <a:buChar char="-"/>
            </a:pPr>
            <a:r>
              <a:rPr lang="en-US" b="1" dirty="0"/>
              <a:t>The 2</a:t>
            </a:r>
            <a:r>
              <a:rPr lang="en-US" b="1" baseline="30000" dirty="0"/>
              <a:t>nd</a:t>
            </a:r>
            <a:r>
              <a:rPr lang="en-US" b="1" dirty="0"/>
              <a:t> and 3</a:t>
            </a:r>
            <a:r>
              <a:rPr lang="en-US" b="1" baseline="30000" dirty="0"/>
              <a:t>rd</a:t>
            </a:r>
            <a:r>
              <a:rPr lang="en-US" b="1" dirty="0"/>
              <a:t> datasets are integrated with the main dataset to answer the questions and their visualization.</a:t>
            </a:r>
          </a:p>
        </p:txBody>
      </p:sp>
    </p:spTree>
    <p:extLst>
      <p:ext uri="{BB962C8B-B14F-4D97-AF65-F5344CB8AC3E}">
        <p14:creationId xmlns:p14="http://schemas.microsoft.com/office/powerpoint/2010/main" val="2371293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66F0BB-74DD-8C5E-1C67-2892C9EFDE12}"/>
              </a:ext>
            </a:extLst>
          </p:cNvPr>
          <p:cNvSpPr>
            <a:spLocks noGrp="1"/>
          </p:cNvSpPr>
          <p:nvPr>
            <p:ph type="body" sz="quarter" idx="15"/>
          </p:nvPr>
        </p:nvSpPr>
        <p:spPr>
          <a:xfrm>
            <a:off x="337711" y="515343"/>
            <a:ext cx="2956560" cy="1333500"/>
          </a:xfrm>
        </p:spPr>
        <p:txBody>
          <a:bodyPr/>
          <a:lstStyle/>
          <a:p>
            <a:r>
              <a:rPr lang="en-US" dirty="0"/>
              <a:t>2</a:t>
            </a:r>
          </a:p>
        </p:txBody>
      </p:sp>
      <p:sp>
        <p:nvSpPr>
          <p:cNvPr id="6" name="Text Placeholder 5">
            <a:extLst>
              <a:ext uri="{FF2B5EF4-FFF2-40B4-BE49-F238E27FC236}">
                <a16:creationId xmlns:a16="http://schemas.microsoft.com/office/drawing/2014/main" id="{1561E3B9-D5DF-6568-D42E-D2E4D4DCCCE2}"/>
              </a:ext>
            </a:extLst>
          </p:cNvPr>
          <p:cNvSpPr>
            <a:spLocks noGrp="1"/>
          </p:cNvSpPr>
          <p:nvPr>
            <p:ph type="body" sz="quarter" idx="13"/>
          </p:nvPr>
        </p:nvSpPr>
        <p:spPr>
          <a:xfrm>
            <a:off x="1040130" y="2009775"/>
            <a:ext cx="10187194" cy="4391025"/>
          </a:xfrm>
        </p:spPr>
        <p:txBody>
          <a:bodyPr/>
          <a:lstStyle/>
          <a:p>
            <a:pPr marL="285750" indent="-285750">
              <a:buFontTx/>
              <a:buChar char="-"/>
            </a:pPr>
            <a:r>
              <a:rPr lang="en-US" dirty="0"/>
              <a:t>Our main dataset is very large, so there may be missing values and unnecessary columns and rows.</a:t>
            </a:r>
          </a:p>
          <a:p>
            <a:pPr marL="285750" indent="-285750">
              <a:buFontTx/>
              <a:buChar char="-"/>
            </a:pPr>
            <a:r>
              <a:rPr lang="en-US" dirty="0"/>
              <a:t>So, we cleaned the dataset by dropping  some unnecessary columns.</a:t>
            </a:r>
          </a:p>
          <a:p>
            <a:pPr marL="285750" indent="-285750">
              <a:buFontTx/>
              <a:buChar char="-"/>
            </a:pPr>
            <a:r>
              <a:rPr lang="en-US" dirty="0"/>
              <a:t>Replacing the missing values or nulls values by 0 or null.</a:t>
            </a:r>
          </a:p>
          <a:p>
            <a:pPr marL="285750" indent="-285750">
              <a:buFontTx/>
              <a:buChar char="-"/>
            </a:pPr>
            <a:endParaRPr lang="en-US" dirty="0"/>
          </a:p>
          <a:p>
            <a:endParaRPr lang="en-US" dirty="0"/>
          </a:p>
        </p:txBody>
      </p:sp>
      <p:sp>
        <p:nvSpPr>
          <p:cNvPr id="7" name="Date Placeholder 6">
            <a:extLst>
              <a:ext uri="{FF2B5EF4-FFF2-40B4-BE49-F238E27FC236}">
                <a16:creationId xmlns:a16="http://schemas.microsoft.com/office/drawing/2014/main" id="{3DA3FE48-0137-7C51-927F-3DA76D0832CC}"/>
              </a:ext>
            </a:extLst>
          </p:cNvPr>
          <p:cNvSpPr>
            <a:spLocks noGrp="1"/>
          </p:cNvSpPr>
          <p:nvPr>
            <p:ph type="dt" sz="half" idx="2"/>
          </p:nvPr>
        </p:nvSpPr>
        <p:spPr/>
        <p:txBody>
          <a:bodyPr/>
          <a:lstStyle/>
          <a:p>
            <a:fld id="{C7C81873-7D47-483D-BCB4-50DD9806C720}" type="datetime1">
              <a:rPr lang="en-US" smtClean="0"/>
              <a:t>5/9/2022</a:t>
            </a:fld>
            <a:endParaRPr lang="en-US" dirty="0"/>
          </a:p>
        </p:txBody>
      </p:sp>
      <p:sp>
        <p:nvSpPr>
          <p:cNvPr id="8" name="Slide Number Placeholder 7">
            <a:extLst>
              <a:ext uri="{FF2B5EF4-FFF2-40B4-BE49-F238E27FC236}">
                <a16:creationId xmlns:a16="http://schemas.microsoft.com/office/drawing/2014/main" id="{3BFA3E52-EBAD-0E15-9822-6143299AC1F2}"/>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9" name="Title 8">
            <a:extLst>
              <a:ext uri="{FF2B5EF4-FFF2-40B4-BE49-F238E27FC236}">
                <a16:creationId xmlns:a16="http://schemas.microsoft.com/office/drawing/2014/main" id="{ED8C759D-4A86-A485-E02A-49FBAA7F6F1E}"/>
              </a:ext>
            </a:extLst>
          </p:cNvPr>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763568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a:xfrm>
            <a:off x="659080" y="309429"/>
            <a:ext cx="2378075" cy="1111250"/>
          </a:xfrm>
        </p:spPr>
        <p:txBody>
          <a:bodyPr/>
          <a:lstStyle/>
          <a:p>
            <a:r>
              <a:rPr lang="en-US" dirty="0"/>
              <a:t>3</a:t>
            </a: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a:xfrm>
            <a:off x="1161221" y="765359"/>
            <a:ext cx="6674802" cy="655320"/>
          </a:xfrm>
        </p:spPr>
        <p:txBody>
          <a:bodyPr>
            <a:normAutofit fontScale="90000"/>
          </a:bodyPr>
          <a:lstStyle/>
          <a:p>
            <a:r>
              <a:rPr lang="en-US" dirty="0"/>
              <a:t>Datasets Cleaning:</a:t>
            </a:r>
          </a:p>
        </p:txBody>
      </p:sp>
      <p:sp>
        <p:nvSpPr>
          <p:cNvPr id="2" name="TextBox 1">
            <a:extLst>
              <a:ext uri="{FF2B5EF4-FFF2-40B4-BE49-F238E27FC236}">
                <a16:creationId xmlns:a16="http://schemas.microsoft.com/office/drawing/2014/main" id="{44D19D6D-2CE8-06EC-B235-5D6ED2A0209D}"/>
              </a:ext>
            </a:extLst>
          </p:cNvPr>
          <p:cNvSpPr txBox="1"/>
          <p:nvPr/>
        </p:nvSpPr>
        <p:spPr>
          <a:xfrm>
            <a:off x="772998" y="1557778"/>
            <a:ext cx="11076494"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t>In the main dataset (</a:t>
            </a:r>
            <a:r>
              <a:rPr lang="en-US" sz="1800" b="1" dirty="0">
                <a:effectLst/>
                <a:latin typeface="Calibri" panose="020F0502020204030204" pitchFamily="34" charset="0"/>
                <a:ea typeface="Calibri" panose="020F0502020204030204" pitchFamily="34" charset="0"/>
                <a:cs typeface="Arial" panose="020B0604020202020204" pitchFamily="34" charset="0"/>
              </a:rPr>
              <a:t>Crimes - 2001 to present (Chicago) </a:t>
            </a:r>
            <a:r>
              <a:rPr lang="en-US" dirty="0"/>
              <a:t>):</a:t>
            </a:r>
          </a:p>
          <a:p>
            <a:pPr marL="285750" indent="-285750">
              <a:buFontTx/>
              <a:buChar char="-"/>
            </a:pPr>
            <a:r>
              <a:rPr lang="en-US" dirty="0"/>
              <a:t>The dataset is very large as there a lot of unnecessary columns and missing values.</a:t>
            </a:r>
          </a:p>
          <a:p>
            <a:pPr marL="285750" indent="-285750">
              <a:buFontTx/>
              <a:buChar char="-"/>
            </a:pPr>
            <a:r>
              <a:rPr lang="en-US" b="1" dirty="0"/>
              <a:t>Dropped columns: </a:t>
            </a:r>
            <a:r>
              <a:rPr lang="en-US" dirty="0"/>
              <a:t>Location, Dates , updated on date </a:t>
            </a:r>
          </a:p>
          <a:p>
            <a:pPr marL="285750" indent="-285750">
              <a:buFontTx/>
              <a:buChar char="-"/>
            </a:pPr>
            <a:r>
              <a:rPr lang="en-US" dirty="0"/>
              <a:t>Replacing the missing values with 0, 1 for numeric values and “Null” for the string values.</a:t>
            </a:r>
          </a:p>
          <a:p>
            <a:r>
              <a:rPr lang="en-US" dirty="0"/>
              <a:t> </a:t>
            </a:r>
          </a:p>
          <a:p>
            <a:pPr marL="285750" indent="-285750">
              <a:buFont typeface="Wingdings" panose="05000000000000000000" pitchFamily="2" charset="2"/>
              <a:buChar char="Ø"/>
            </a:pPr>
            <a:r>
              <a:rPr lang="en-US" dirty="0"/>
              <a:t>In the scraped dataset (</a:t>
            </a:r>
            <a:r>
              <a:rPr lang="en-US" sz="1800" b="1" dirty="0">
                <a:effectLst/>
                <a:latin typeface="Calibri" panose="020F0502020204030204" pitchFamily="34" charset="0"/>
                <a:ea typeface="Calibri" panose="020F0502020204030204" pitchFamily="34" charset="0"/>
                <a:cs typeface="Arial" panose="020B0604020202020204" pitchFamily="34" charset="0"/>
              </a:rPr>
              <a:t>Crime in the United States (USA) </a:t>
            </a:r>
            <a:r>
              <a:rPr lang="en-US" dirty="0"/>
              <a:t>):</a:t>
            </a:r>
          </a:p>
          <a:p>
            <a:endParaRPr lang="en-US" dirty="0"/>
          </a:p>
          <a:p>
            <a:r>
              <a:rPr lang="en-US" dirty="0"/>
              <a:t>- There were two table in the HTML code, so to get the first table is by  dropping the second one.</a:t>
            </a:r>
          </a:p>
          <a:p>
            <a:endParaRPr lang="en-US" dirty="0"/>
          </a:p>
          <a:p>
            <a:pPr marL="285750" indent="-285750">
              <a:buFont typeface="Wingdings" panose="05000000000000000000" pitchFamily="2" charset="2"/>
              <a:buChar char="Ø"/>
            </a:pPr>
            <a:r>
              <a:rPr lang="en-US" dirty="0"/>
              <a:t>In the other dataset (</a:t>
            </a:r>
            <a:r>
              <a:rPr lang="en-US" sz="1800" b="1" dirty="0">
                <a:effectLst/>
                <a:latin typeface="Calibri" panose="020F0502020204030204" pitchFamily="34" charset="0"/>
                <a:ea typeface="Calibri" panose="020F0502020204030204" pitchFamily="34" charset="0"/>
                <a:cs typeface="Arial" panose="020B0604020202020204" pitchFamily="34" charset="0"/>
              </a:rPr>
              <a:t>Public School in Chicago</a:t>
            </a:r>
            <a:r>
              <a:rPr lang="en-US" dirty="0"/>
              <a:t>):</a:t>
            </a:r>
          </a:p>
          <a:p>
            <a:pPr marL="285750" indent="-285750">
              <a:buFont typeface="Wingdings" panose="05000000000000000000" pitchFamily="2" charset="2"/>
              <a:buChar char="Ø"/>
            </a:pPr>
            <a:endParaRPr lang="en-US" dirty="0"/>
          </a:p>
          <a:p>
            <a:pPr marL="285750" indent="-285750">
              <a:buFontTx/>
              <a:buChar char="-"/>
            </a:pPr>
            <a:r>
              <a:rPr lang="en-US" dirty="0"/>
              <a:t>There were a lot of columns are not needed to integrated with the main dataset, so we dropped some columns.</a:t>
            </a:r>
          </a:p>
          <a:p>
            <a:pPr marL="285750" indent="-285750">
              <a:buFontTx/>
              <a:buChar char="-"/>
            </a:pPr>
            <a:endParaRPr lang="en-US" dirty="0"/>
          </a:p>
        </p:txBody>
      </p:sp>
    </p:spTree>
    <p:extLst>
      <p:ext uri="{BB962C8B-B14F-4D97-AF65-F5344CB8AC3E}">
        <p14:creationId xmlns:p14="http://schemas.microsoft.com/office/powerpoint/2010/main" val="1912012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5E98BA-7BA9-40A4-452E-B98465BC6E04}"/>
              </a:ext>
            </a:extLst>
          </p:cNvPr>
          <p:cNvSpPr>
            <a:spLocks noGrp="1"/>
          </p:cNvSpPr>
          <p:nvPr>
            <p:ph type="body" sz="quarter" idx="13"/>
          </p:nvPr>
        </p:nvSpPr>
        <p:spPr>
          <a:xfrm>
            <a:off x="444625" y="343286"/>
            <a:ext cx="2378075" cy="1111250"/>
          </a:xfrm>
        </p:spPr>
        <p:txBody>
          <a:bodyPr/>
          <a:lstStyle/>
          <a:p>
            <a:r>
              <a:rPr lang="en-US" dirty="0"/>
              <a:t>4</a:t>
            </a:r>
          </a:p>
        </p:txBody>
      </p:sp>
      <p:sp>
        <p:nvSpPr>
          <p:cNvPr id="3" name="Title 2">
            <a:extLst>
              <a:ext uri="{FF2B5EF4-FFF2-40B4-BE49-F238E27FC236}">
                <a16:creationId xmlns:a16="http://schemas.microsoft.com/office/drawing/2014/main" id="{6BAD0727-E4F4-3031-10C1-FBAE4F3BFC26}"/>
              </a:ext>
            </a:extLst>
          </p:cNvPr>
          <p:cNvSpPr>
            <a:spLocks noGrp="1"/>
          </p:cNvSpPr>
          <p:nvPr>
            <p:ph type="title"/>
          </p:nvPr>
        </p:nvSpPr>
        <p:spPr>
          <a:xfrm>
            <a:off x="1180075" y="571251"/>
            <a:ext cx="6674802" cy="655320"/>
          </a:xfrm>
        </p:spPr>
        <p:txBody>
          <a:bodyPr>
            <a:normAutofit fontScale="90000"/>
          </a:bodyPr>
          <a:lstStyle/>
          <a:p>
            <a:r>
              <a:rPr lang="en-US" dirty="0"/>
              <a:t>Data Scrapping:</a:t>
            </a:r>
          </a:p>
        </p:txBody>
      </p:sp>
      <p:sp>
        <p:nvSpPr>
          <p:cNvPr id="4" name="TextBox 3">
            <a:extLst>
              <a:ext uri="{FF2B5EF4-FFF2-40B4-BE49-F238E27FC236}">
                <a16:creationId xmlns:a16="http://schemas.microsoft.com/office/drawing/2014/main" id="{BCB0F849-B1EA-8F2B-5DF0-2DDD9674E529}"/>
              </a:ext>
            </a:extLst>
          </p:cNvPr>
          <p:cNvSpPr txBox="1"/>
          <p:nvPr/>
        </p:nvSpPr>
        <p:spPr>
          <a:xfrm>
            <a:off x="556181" y="1857080"/>
            <a:ext cx="9907572" cy="4524315"/>
          </a:xfrm>
          <a:prstGeom prst="rect">
            <a:avLst/>
          </a:prstGeom>
          <a:noFill/>
        </p:spPr>
        <p:txBody>
          <a:bodyPr wrap="square" rtlCol="0">
            <a:spAutoFit/>
          </a:bodyPr>
          <a:lstStyle/>
          <a:p>
            <a:r>
              <a:rPr lang="en-US" dirty="0"/>
              <a:t>- The scrapped dataset: </a:t>
            </a:r>
            <a:r>
              <a:rPr lang="en-US" sz="1800" b="1" dirty="0">
                <a:effectLst/>
                <a:latin typeface="Calibri" panose="020F0502020204030204" pitchFamily="34" charset="0"/>
                <a:ea typeface="Calibri" panose="020F0502020204030204" pitchFamily="34" charset="0"/>
                <a:cs typeface="Arial" panose="020B0604020202020204" pitchFamily="34" charset="0"/>
              </a:rPr>
              <a:t>Crime in the United States (USA).</a:t>
            </a:r>
          </a:p>
          <a:p>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285750" indent="-285750">
              <a:buFontTx/>
              <a:buChar char="-"/>
            </a:pPr>
            <a:r>
              <a:rPr lang="en-US" b="1" dirty="0">
                <a:latin typeface="Calibri" panose="020F0502020204030204" pitchFamily="34" charset="0"/>
                <a:ea typeface="Calibri" panose="020F0502020204030204" pitchFamily="34" charset="0"/>
                <a:cs typeface="Arial" panose="020B0604020202020204" pitchFamily="34" charset="0"/>
              </a:rPr>
              <a:t>To get the scrapped dataset as a </a:t>
            </a:r>
            <a:r>
              <a:rPr lang="en-US" b="1" dirty="0" err="1">
                <a:latin typeface="Calibri" panose="020F0502020204030204" pitchFamily="34" charset="0"/>
                <a:ea typeface="Calibri" panose="020F0502020204030204" pitchFamily="34" charset="0"/>
                <a:cs typeface="Arial" panose="020B0604020202020204" pitchFamily="34" charset="0"/>
              </a:rPr>
              <a:t>dataframe</a:t>
            </a:r>
            <a:r>
              <a:rPr lang="en-US" b="1" dirty="0">
                <a:latin typeface="Calibri" panose="020F0502020204030204" pitchFamily="34" charset="0"/>
                <a:ea typeface="Calibri" panose="020F0502020204030204" pitchFamily="34" charset="0"/>
                <a:cs typeface="Arial" panose="020B0604020202020204" pitchFamily="34" charset="0"/>
              </a:rPr>
              <a:t>, by importing </a:t>
            </a:r>
            <a:r>
              <a:rPr lang="en-US" b="1" dirty="0" err="1">
                <a:latin typeface="Calibri" panose="020F0502020204030204" pitchFamily="34" charset="0"/>
                <a:ea typeface="Calibri" panose="020F0502020204030204" pitchFamily="34" charset="0"/>
                <a:cs typeface="Arial" panose="020B0604020202020204" pitchFamily="34" charset="0"/>
              </a:rPr>
              <a:t>BeautifulSoup</a:t>
            </a:r>
            <a:r>
              <a:rPr lang="en-US" b="1" dirty="0">
                <a:latin typeface="Calibri" panose="020F0502020204030204" pitchFamily="34" charset="0"/>
                <a:ea typeface="Calibri" panose="020F0502020204030204" pitchFamily="34" charset="0"/>
                <a:cs typeface="Arial" panose="020B0604020202020204" pitchFamily="34" charset="0"/>
              </a:rPr>
              <a:t> library.</a:t>
            </a:r>
          </a:p>
          <a:p>
            <a:pPr marL="285750" indent="-285750">
              <a:buFontTx/>
              <a:buChar char="-"/>
            </a:pPr>
            <a:r>
              <a:rPr lang="en-US" b="1" dirty="0">
                <a:latin typeface="Calibri" panose="020F0502020204030204" pitchFamily="34" charset="0"/>
                <a:ea typeface="Calibri" panose="020F0502020204030204" pitchFamily="34" charset="0"/>
                <a:cs typeface="Arial" panose="020B0604020202020204" pitchFamily="34" charset="0"/>
              </a:rPr>
              <a:t>Searching from the table class in the html code for the columns and rows “</a:t>
            </a:r>
            <a:r>
              <a:rPr lang="en-US" b="1" dirty="0" err="1">
                <a:latin typeface="Calibri" panose="020F0502020204030204" pitchFamily="34" charset="0"/>
                <a:ea typeface="Calibri" panose="020F0502020204030204" pitchFamily="34" charset="0"/>
                <a:cs typeface="Arial" panose="020B0604020202020204" pitchFamily="34" charset="0"/>
              </a:rPr>
              <a:t>th</a:t>
            </a:r>
            <a:r>
              <a:rPr lang="en-US" b="1" dirty="0">
                <a:latin typeface="Calibri" panose="020F0502020204030204" pitchFamily="34" charset="0"/>
                <a:ea typeface="Calibri" panose="020F0502020204030204" pitchFamily="34" charset="0"/>
                <a:cs typeface="Arial" panose="020B0604020202020204" pitchFamily="34" charset="0"/>
              </a:rPr>
              <a:t>”, “tr” and save the columns as lists then saved in a </a:t>
            </a:r>
            <a:r>
              <a:rPr lang="en-US" b="1" dirty="0" err="1">
                <a:latin typeface="Calibri" panose="020F0502020204030204" pitchFamily="34" charset="0"/>
                <a:ea typeface="Calibri" panose="020F0502020204030204" pitchFamily="34" charset="0"/>
                <a:cs typeface="Arial" panose="020B0604020202020204" pitchFamily="34" charset="0"/>
              </a:rPr>
              <a:t>dataframe</a:t>
            </a:r>
            <a:r>
              <a:rPr lang="en-US" b="1" dirty="0">
                <a:latin typeface="Calibri" panose="020F0502020204030204" pitchFamily="34" charset="0"/>
                <a:ea typeface="Calibri" panose="020F0502020204030204" pitchFamily="34" charset="0"/>
                <a:cs typeface="Arial" panose="020B0604020202020204" pitchFamily="34" charset="0"/>
              </a:rPr>
              <a:t>.</a:t>
            </a:r>
          </a:p>
          <a:p>
            <a:pPr marL="285750" indent="-285750">
              <a:buFontTx/>
              <a:buChar char="-"/>
            </a:pPr>
            <a:endParaRPr lang="en-US" b="1" dirty="0">
              <a:latin typeface="Calibri" panose="020F0502020204030204" pitchFamily="34" charset="0"/>
              <a:ea typeface="Calibri" panose="020F0502020204030204" pitchFamily="34" charset="0"/>
              <a:cs typeface="Arial" panose="020B0604020202020204" pitchFamily="34" charset="0"/>
            </a:endParaRPr>
          </a:p>
          <a:p>
            <a:endParaRPr lang="en-US" b="1" dirty="0">
              <a:latin typeface="Calibri" panose="020F0502020204030204" pitchFamily="34" charset="0"/>
              <a:ea typeface="Calibri" panose="020F0502020204030204" pitchFamily="34" charset="0"/>
              <a:cs typeface="Arial" panose="020B0604020202020204" pitchFamily="34" charset="0"/>
            </a:endParaRPr>
          </a:p>
          <a:p>
            <a:pPr marL="285750" indent="-285750">
              <a:buFontTx/>
              <a:buChar char="-"/>
            </a:pPr>
            <a:r>
              <a:rPr lang="en-US" b="1" dirty="0">
                <a:latin typeface="Calibri" panose="020F0502020204030204" pitchFamily="34" charset="0"/>
                <a:ea typeface="Calibri" panose="020F0502020204030204" pitchFamily="34" charset="0"/>
                <a:cs typeface="Arial" panose="020B0604020202020204" pitchFamily="34" charset="0"/>
              </a:rPr>
              <a:t>In this dataset, it have all the crime types and its rate through from 1994 : 2013.</a:t>
            </a:r>
          </a:p>
          <a:p>
            <a:pPr marL="285750" indent="-285750">
              <a:buFontTx/>
              <a:buChar char="-"/>
            </a:pPr>
            <a:endParaRPr lang="en-US" b="1" dirty="0">
              <a:latin typeface="Calibri" panose="020F0502020204030204" pitchFamily="34" charset="0"/>
              <a:ea typeface="Calibri" panose="020F0502020204030204" pitchFamily="34" charset="0"/>
              <a:cs typeface="Arial" panose="020B0604020202020204" pitchFamily="34" charset="0"/>
            </a:endParaRPr>
          </a:p>
          <a:p>
            <a:r>
              <a:rPr lang="en-US" b="1" dirty="0">
                <a:latin typeface="Calibri" panose="020F0502020204030204" pitchFamily="34" charset="0"/>
                <a:ea typeface="Calibri" panose="020F0502020204030204" pitchFamily="34" charset="0"/>
                <a:cs typeface="Arial" panose="020B0604020202020204" pitchFamily="34" charset="0"/>
              </a:rPr>
              <a:t> -  And  integrated with the main dataset to answer and analysis the data.</a:t>
            </a:r>
          </a:p>
          <a:p>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endParaRPr lang="en-US" b="1" dirty="0">
              <a:latin typeface="Calibri" panose="020F0502020204030204" pitchFamily="34" charset="0"/>
              <a:ea typeface="Calibri" panose="020F0502020204030204" pitchFamily="34" charset="0"/>
              <a:cs typeface="Arial" panose="020B0604020202020204" pitchFamily="34" charset="0"/>
            </a:endParaRPr>
          </a:p>
          <a:p>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endParaRPr lang="en-US" b="1"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044372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8" name="Text Placeholder 57">
            <a:extLst>
              <a:ext uri="{FF2B5EF4-FFF2-40B4-BE49-F238E27FC236}">
                <a16:creationId xmlns:a16="http://schemas.microsoft.com/office/drawing/2014/main" id="{C6655028-4C8E-4A3F-A17E-06A507BFF4F4}"/>
              </a:ext>
            </a:extLst>
          </p:cNvPr>
          <p:cNvSpPr>
            <a:spLocks noGrp="1"/>
          </p:cNvSpPr>
          <p:nvPr>
            <p:ph type="body" sz="quarter" idx="21"/>
          </p:nvPr>
        </p:nvSpPr>
        <p:spPr>
          <a:xfrm>
            <a:off x="761917" y="470838"/>
            <a:ext cx="3108960" cy="1333500"/>
          </a:xfrm>
        </p:spPr>
        <p:txBody>
          <a:bodyPr/>
          <a:lstStyle/>
          <a:p>
            <a:r>
              <a:rPr lang="en-US" dirty="0"/>
              <a:t>5</a:t>
            </a:r>
          </a:p>
        </p:txBody>
      </p:sp>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1600218" y="541534"/>
            <a:ext cx="8991563" cy="1005839"/>
          </a:xfrm>
        </p:spPr>
        <p:txBody>
          <a:bodyPr/>
          <a:lstStyle/>
          <a:p>
            <a:r>
              <a:rPr lang="en-US" dirty="0"/>
              <a:t>Questions and Visualization:</a:t>
            </a:r>
          </a:p>
        </p:txBody>
      </p:sp>
      <p:sp>
        <p:nvSpPr>
          <p:cNvPr id="36" name="Date Placeholder 35">
            <a:extLst>
              <a:ext uri="{FF2B5EF4-FFF2-40B4-BE49-F238E27FC236}">
                <a16:creationId xmlns:a16="http://schemas.microsoft.com/office/drawing/2014/main" id="{F6CE792E-745D-4408-9AB1-740D556972A1}"/>
              </a:ext>
            </a:extLst>
          </p:cNvPr>
          <p:cNvSpPr>
            <a:spLocks noGrp="1"/>
          </p:cNvSpPr>
          <p:nvPr>
            <p:ph type="dt" sz="half" idx="2"/>
          </p:nvPr>
        </p:nvSpPr>
        <p:spPr/>
        <p:txBody>
          <a:bodyPr/>
          <a:lstStyle/>
          <a:p>
            <a:fld id="{E65208FE-0220-403B-8209-06D9990EA4C9}" type="datetime1">
              <a:rPr lang="en-US" smtClean="0"/>
              <a:pPr/>
              <a:t>5/9/2022</a:t>
            </a:fld>
            <a:endParaRPr lang="en-US" dirty="0"/>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33" name="TextBox 32">
            <a:extLst>
              <a:ext uri="{FF2B5EF4-FFF2-40B4-BE49-F238E27FC236}">
                <a16:creationId xmlns:a16="http://schemas.microsoft.com/office/drawing/2014/main" id="{771BB9F7-D6A1-08F8-A4E5-CC59C404EB5D}"/>
              </a:ext>
            </a:extLst>
          </p:cNvPr>
          <p:cNvSpPr txBox="1"/>
          <p:nvPr/>
        </p:nvSpPr>
        <p:spPr>
          <a:xfrm>
            <a:off x="659876" y="1930138"/>
            <a:ext cx="10294070" cy="3168240"/>
          </a:xfrm>
          <a:prstGeom prst="rect">
            <a:avLst/>
          </a:prstGeom>
          <a:noFill/>
        </p:spPr>
        <p:txBody>
          <a:bodyPr wrap="square" rtlCol="0">
            <a:spAutoFit/>
          </a:bodyPr>
          <a:lstStyle/>
          <a:p>
            <a:pPr marL="0" marR="0">
              <a:lnSpc>
                <a:spcPct val="107000"/>
              </a:lnSpc>
              <a:spcBef>
                <a:spcPts val="0"/>
              </a:spcBef>
              <a:spcAft>
                <a:spcPts val="800"/>
              </a:spcAft>
            </a:pPr>
            <a:r>
              <a:rPr lang="en-US" sz="18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Q1)</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What is the ratio of crime based on crime types?</a:t>
            </a:r>
          </a:p>
          <a:p>
            <a:pPr marL="0" marR="0">
              <a:lnSpc>
                <a:spcPct val="107000"/>
              </a:lnSpc>
              <a:spcBef>
                <a:spcPts val="0"/>
              </a:spcBef>
              <a:spcAft>
                <a:spcPts val="800"/>
              </a:spcAft>
            </a:pPr>
            <a:r>
              <a:rPr lang="en-US" sz="18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Q2)</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What is the period between the date of the crime and the date it was updated?</a:t>
            </a:r>
          </a:p>
          <a:p>
            <a:pPr marL="0" marR="0">
              <a:lnSpc>
                <a:spcPct val="107000"/>
              </a:lnSpc>
              <a:spcBef>
                <a:spcPts val="0"/>
              </a:spcBef>
              <a:spcAft>
                <a:spcPts val="800"/>
              </a:spcAft>
            </a:pPr>
            <a:r>
              <a:rPr lang="en-US" sz="18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Q3) </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During the summer months, what the higher rate of crimes happened this time?</a:t>
            </a:r>
            <a:r>
              <a:rPr lang="en-US" sz="18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 </a:t>
            </a:r>
            <a:endPar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Q4)</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How did the crimes effect on safety score in the community area? And what are the safety icon? </a:t>
            </a:r>
          </a:p>
          <a:p>
            <a:pPr marL="0" marR="0">
              <a:lnSpc>
                <a:spcPct val="107000"/>
              </a:lnSpc>
              <a:spcBef>
                <a:spcPts val="0"/>
              </a:spcBef>
              <a:spcAft>
                <a:spcPts val="800"/>
              </a:spcAft>
            </a:pPr>
            <a:r>
              <a:rPr lang="en-US" sz="18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Q5)</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What is the location in every community area that a crime happened in it? </a:t>
            </a:r>
          </a:p>
          <a:p>
            <a:pPr marL="0" marR="0">
              <a:lnSpc>
                <a:spcPct val="107000"/>
              </a:lnSpc>
              <a:spcBef>
                <a:spcPts val="0"/>
              </a:spcBef>
              <a:spcAft>
                <a:spcPts val="800"/>
              </a:spcAft>
            </a:pPr>
            <a:r>
              <a:rPr lang="en-US" sz="18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Q6)</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Are the changes that done from 2001 to 2013 affected on property crime and in which community area?</a:t>
            </a:r>
          </a:p>
          <a:p>
            <a:pPr marL="0" marR="0">
              <a:lnSpc>
                <a:spcPct val="107000"/>
              </a:lnSpc>
              <a:spcBef>
                <a:spcPts val="0"/>
              </a:spcBef>
              <a:spcAft>
                <a:spcPts val="800"/>
              </a:spcAft>
            </a:pPr>
            <a:r>
              <a:rPr lang="en-US" sz="18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Q7)</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What is the ratio or rate of crimes based on the robbery rate that the criminals successful arrested?</a:t>
            </a:r>
          </a:p>
          <a:p>
            <a:pPr marL="0" marR="0">
              <a:lnSpc>
                <a:spcPct val="107000"/>
              </a:lnSpc>
              <a:spcBef>
                <a:spcPts val="0"/>
              </a:spcBef>
              <a:spcAft>
                <a:spcPts val="800"/>
              </a:spcAft>
            </a:pPr>
            <a:r>
              <a:rPr lang="en-US" sz="18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Q8) </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Which year has more crime rate?</a:t>
            </a:r>
          </a:p>
        </p:txBody>
      </p:sp>
    </p:spTree>
    <p:extLst>
      <p:ext uri="{BB962C8B-B14F-4D97-AF65-F5344CB8AC3E}">
        <p14:creationId xmlns:p14="http://schemas.microsoft.com/office/powerpoint/2010/main" val="4083546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hart&#10;&#10;Description automatically generated">
            <a:extLst>
              <a:ext uri="{FF2B5EF4-FFF2-40B4-BE49-F238E27FC236}">
                <a16:creationId xmlns:a16="http://schemas.microsoft.com/office/drawing/2014/main" id="{E56E3FD7-B61C-36C6-D314-B8B3A3AC2862}"/>
              </a:ext>
            </a:extLst>
          </p:cNvPr>
          <p:cNvPicPr>
            <a:picLocks noGrp="1" noChangeAspect="1"/>
          </p:cNvPicPr>
          <p:nvPr>
            <p:ph type="pic" sz="quarter" idx="10"/>
          </p:nvPr>
        </p:nvPicPr>
        <p:blipFill>
          <a:blip r:embed="rId2"/>
          <a:srcRect t="1779" b="1779"/>
          <a:stretch>
            <a:fillRect/>
          </a:stretch>
        </p:blipFill>
        <p:spPr>
          <a:xfrm>
            <a:off x="4694548" y="1791093"/>
            <a:ext cx="7364101" cy="4854803"/>
          </a:xfrm>
        </p:spPr>
      </p:pic>
      <p:sp>
        <p:nvSpPr>
          <p:cNvPr id="6" name="Text Placeholder 5">
            <a:extLst>
              <a:ext uri="{FF2B5EF4-FFF2-40B4-BE49-F238E27FC236}">
                <a16:creationId xmlns:a16="http://schemas.microsoft.com/office/drawing/2014/main" id="{5C500DF7-E114-43F0-194A-3BC87DC1715A}"/>
              </a:ext>
            </a:extLst>
          </p:cNvPr>
          <p:cNvSpPr>
            <a:spLocks noGrp="1"/>
          </p:cNvSpPr>
          <p:nvPr>
            <p:ph type="body" sz="quarter" idx="13"/>
          </p:nvPr>
        </p:nvSpPr>
        <p:spPr>
          <a:xfrm>
            <a:off x="455668" y="2012999"/>
            <a:ext cx="3924300" cy="4391025"/>
          </a:xfrm>
        </p:spPr>
        <p:txBody>
          <a:bodyPr/>
          <a:lstStyle/>
          <a:p>
            <a:r>
              <a:rPr lang="en-US" dirty="0"/>
              <a:t>-  </a:t>
            </a:r>
            <a:r>
              <a:rPr lang="en-US" sz="1800" dirty="0">
                <a:effectLst/>
                <a:latin typeface="Calibri" panose="020F0502020204030204" pitchFamily="34" charset="0"/>
                <a:ea typeface="Calibri" panose="020F0502020204030204" pitchFamily="34" charset="0"/>
                <a:cs typeface="Arial" panose="020B0604020202020204" pitchFamily="34" charset="0"/>
              </a:rPr>
              <a:t>As in this plot, we can see that the primary type of crimes which have higher rate is “Theft”.  And the lowest rate is </a:t>
            </a:r>
            <a:r>
              <a:rPr lang="en-US" sz="1800">
                <a:effectLst/>
                <a:latin typeface="Calibri" panose="020F0502020204030204" pitchFamily="34" charset="0"/>
                <a:ea typeface="Calibri" panose="020F0502020204030204" pitchFamily="34" charset="0"/>
                <a:cs typeface="Arial" panose="020B0604020202020204" pitchFamily="34" charset="0"/>
              </a:rPr>
              <a:t>“Ritualism</a:t>
            </a:r>
            <a:r>
              <a:rPr lang="en-US" sz="1800" dirty="0">
                <a:effectLst/>
                <a:latin typeface="Calibri" panose="020F0502020204030204" pitchFamily="34" charset="0"/>
                <a:ea typeface="Calibri" panose="020F0502020204030204" pitchFamily="34" charset="0"/>
                <a:cs typeface="Arial" panose="020B0604020202020204" pitchFamily="34" charset="0"/>
              </a:rPr>
              <a:t>”. </a:t>
            </a:r>
          </a:p>
          <a:p>
            <a:endParaRPr lang="en-US" dirty="0"/>
          </a:p>
        </p:txBody>
      </p:sp>
      <p:sp>
        <p:nvSpPr>
          <p:cNvPr id="7" name="Date Placeholder 6">
            <a:extLst>
              <a:ext uri="{FF2B5EF4-FFF2-40B4-BE49-F238E27FC236}">
                <a16:creationId xmlns:a16="http://schemas.microsoft.com/office/drawing/2014/main" id="{CF9E2262-5A8D-2A3D-A152-2ED0289FCB42}"/>
              </a:ext>
            </a:extLst>
          </p:cNvPr>
          <p:cNvSpPr>
            <a:spLocks noGrp="1"/>
          </p:cNvSpPr>
          <p:nvPr>
            <p:ph type="dt" sz="half" idx="2"/>
          </p:nvPr>
        </p:nvSpPr>
        <p:spPr/>
        <p:txBody>
          <a:bodyPr/>
          <a:lstStyle/>
          <a:p>
            <a:fld id="{C7C81873-7D47-483D-BCB4-50DD9806C720}" type="datetime1">
              <a:rPr lang="en-US" smtClean="0"/>
              <a:t>5/9/2022</a:t>
            </a:fld>
            <a:endParaRPr lang="en-US" dirty="0"/>
          </a:p>
        </p:txBody>
      </p:sp>
      <p:sp>
        <p:nvSpPr>
          <p:cNvPr id="8" name="Slide Number Placeholder 7">
            <a:extLst>
              <a:ext uri="{FF2B5EF4-FFF2-40B4-BE49-F238E27FC236}">
                <a16:creationId xmlns:a16="http://schemas.microsoft.com/office/drawing/2014/main" id="{501AE3C6-D2B0-7FEF-7380-1AB84104C063}"/>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9" name="Title 8">
            <a:extLst>
              <a:ext uri="{FF2B5EF4-FFF2-40B4-BE49-F238E27FC236}">
                <a16:creationId xmlns:a16="http://schemas.microsoft.com/office/drawing/2014/main" id="{C089D79C-5A87-EBD8-93F3-0767AB1077B4}"/>
              </a:ext>
            </a:extLst>
          </p:cNvPr>
          <p:cNvSpPr>
            <a:spLocks noGrp="1"/>
          </p:cNvSpPr>
          <p:nvPr>
            <p:ph type="title"/>
          </p:nvPr>
        </p:nvSpPr>
        <p:spPr>
          <a:xfrm>
            <a:off x="585640" y="672384"/>
            <a:ext cx="7818437" cy="1340615"/>
          </a:xfrm>
        </p:spPr>
        <p:txBody>
          <a:bodyPr/>
          <a:lstStyle/>
          <a:p>
            <a:r>
              <a:rPr lang="en-US" sz="4400" dirty="0">
                <a:solidFill>
                  <a:schemeClr val="tx1"/>
                </a:solidFill>
                <a:effectLst/>
                <a:latin typeface="Calibri" panose="020F0502020204030204" pitchFamily="34" charset="0"/>
                <a:ea typeface="Calibri" panose="020F0502020204030204" pitchFamily="34" charset="0"/>
                <a:cs typeface="Arial" panose="020B0604020202020204" pitchFamily="34" charset="0"/>
              </a:rPr>
              <a:t>Q1) What is the ratio of crime based on crime types?</a:t>
            </a:r>
            <a:br>
              <a:rPr lang="en-US" sz="4400" dirty="0">
                <a:solidFill>
                  <a:schemeClr val="bg1"/>
                </a:solidFill>
                <a:effectLst/>
                <a:latin typeface="Calibri" panose="020F0502020204030204" pitchFamily="34" charset="0"/>
                <a:ea typeface="Calibri" panose="020F0502020204030204" pitchFamily="34" charset="0"/>
                <a:cs typeface="Arial" panose="020B0604020202020204" pitchFamily="34" charset="0"/>
              </a:rPr>
            </a:br>
            <a:endParaRPr lang="en-US" dirty="0"/>
          </a:p>
        </p:txBody>
      </p:sp>
    </p:spTree>
    <p:extLst>
      <p:ext uri="{BB962C8B-B14F-4D97-AF65-F5344CB8AC3E}">
        <p14:creationId xmlns:p14="http://schemas.microsoft.com/office/powerpoint/2010/main" val="589301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C500DF7-E114-43F0-194A-3BC87DC1715A}"/>
              </a:ext>
            </a:extLst>
          </p:cNvPr>
          <p:cNvSpPr>
            <a:spLocks noGrp="1"/>
          </p:cNvSpPr>
          <p:nvPr>
            <p:ph type="body" sz="quarter" idx="13"/>
          </p:nvPr>
        </p:nvSpPr>
        <p:spPr>
          <a:xfrm>
            <a:off x="455668" y="2012999"/>
            <a:ext cx="3924300" cy="4391025"/>
          </a:xfrm>
        </p:spPr>
        <p:txBody>
          <a:bodyPr/>
          <a:lstStyle/>
          <a:p>
            <a:pPr marL="0" marR="0">
              <a:lnSpc>
                <a:spcPct val="107000"/>
              </a:lnSpc>
              <a:spcBef>
                <a:spcPts val="0"/>
              </a:spcBef>
              <a:spcAft>
                <a:spcPts val="800"/>
              </a:spcAft>
            </a:pPr>
            <a:r>
              <a:rPr lang="en-US" dirty="0"/>
              <a:t>-  </a:t>
            </a:r>
            <a:r>
              <a:rPr lang="en-US" sz="1800" dirty="0">
                <a:effectLst/>
                <a:latin typeface="Calibri" panose="020F0502020204030204" pitchFamily="34" charset="0"/>
                <a:ea typeface="Calibri" panose="020F0502020204030204" pitchFamily="34" charset="0"/>
                <a:cs typeface="Arial" panose="020B0604020202020204" pitchFamily="34" charset="0"/>
              </a:rPr>
              <a:t>The time period between the date of the crime and its update date is needed to know what are the cases that took much time and if there are cases still in progress.</a:t>
            </a:r>
          </a:p>
          <a:p>
            <a:endParaRPr lang="en-US" dirty="0"/>
          </a:p>
        </p:txBody>
      </p:sp>
      <p:sp>
        <p:nvSpPr>
          <p:cNvPr id="7" name="Date Placeholder 6">
            <a:extLst>
              <a:ext uri="{FF2B5EF4-FFF2-40B4-BE49-F238E27FC236}">
                <a16:creationId xmlns:a16="http://schemas.microsoft.com/office/drawing/2014/main" id="{CF9E2262-5A8D-2A3D-A152-2ED0289FCB42}"/>
              </a:ext>
            </a:extLst>
          </p:cNvPr>
          <p:cNvSpPr>
            <a:spLocks noGrp="1"/>
          </p:cNvSpPr>
          <p:nvPr>
            <p:ph type="dt" sz="half" idx="2"/>
          </p:nvPr>
        </p:nvSpPr>
        <p:spPr/>
        <p:txBody>
          <a:bodyPr/>
          <a:lstStyle/>
          <a:p>
            <a:fld id="{C7C81873-7D47-483D-BCB4-50DD9806C720}" type="datetime1">
              <a:rPr lang="en-US" smtClean="0"/>
              <a:t>5/9/2022</a:t>
            </a:fld>
            <a:endParaRPr lang="en-US" dirty="0"/>
          </a:p>
        </p:txBody>
      </p:sp>
      <p:sp>
        <p:nvSpPr>
          <p:cNvPr id="8" name="Slide Number Placeholder 7">
            <a:extLst>
              <a:ext uri="{FF2B5EF4-FFF2-40B4-BE49-F238E27FC236}">
                <a16:creationId xmlns:a16="http://schemas.microsoft.com/office/drawing/2014/main" id="{501AE3C6-D2B0-7FEF-7380-1AB84104C063}"/>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9" name="Title 8">
            <a:extLst>
              <a:ext uri="{FF2B5EF4-FFF2-40B4-BE49-F238E27FC236}">
                <a16:creationId xmlns:a16="http://schemas.microsoft.com/office/drawing/2014/main" id="{C089D79C-5A87-EBD8-93F3-0767AB1077B4}"/>
              </a:ext>
            </a:extLst>
          </p:cNvPr>
          <p:cNvSpPr>
            <a:spLocks noGrp="1"/>
          </p:cNvSpPr>
          <p:nvPr>
            <p:ph type="title"/>
          </p:nvPr>
        </p:nvSpPr>
        <p:spPr>
          <a:xfrm>
            <a:off x="370827" y="794950"/>
            <a:ext cx="8596067" cy="1340615"/>
          </a:xfrm>
        </p:spPr>
        <p:txBody>
          <a:bodyPr/>
          <a:lstStyle/>
          <a:p>
            <a:r>
              <a:rPr lang="en-US" sz="3600" dirty="0">
                <a:solidFill>
                  <a:schemeClr val="tx1"/>
                </a:solidFill>
                <a:effectLst/>
                <a:latin typeface="Calibri" panose="020F0502020204030204" pitchFamily="34" charset="0"/>
                <a:ea typeface="Calibri" panose="020F0502020204030204" pitchFamily="34" charset="0"/>
                <a:cs typeface="Arial" panose="020B0604020202020204" pitchFamily="34" charset="0"/>
              </a:rPr>
              <a:t>Q2) What is the period between the date of the crime and the date it was updated?</a:t>
            </a:r>
            <a:br>
              <a:rPr lang="en-US" sz="3600" dirty="0">
                <a:solidFill>
                  <a:schemeClr val="tx1"/>
                </a:solidFill>
                <a:effectLst/>
                <a:latin typeface="Calibri" panose="020F0502020204030204" pitchFamily="34" charset="0"/>
                <a:ea typeface="Calibri" panose="020F0502020204030204" pitchFamily="34" charset="0"/>
                <a:cs typeface="Arial" panose="020B0604020202020204" pitchFamily="34" charset="0"/>
              </a:rPr>
            </a:br>
            <a:br>
              <a:rPr lang="en-US" sz="3600" dirty="0">
                <a:solidFill>
                  <a:schemeClr val="bg1"/>
                </a:solidFill>
                <a:effectLst/>
                <a:latin typeface="Calibri" panose="020F0502020204030204" pitchFamily="34" charset="0"/>
                <a:ea typeface="Calibri" panose="020F0502020204030204" pitchFamily="34" charset="0"/>
                <a:cs typeface="Arial" panose="020B0604020202020204" pitchFamily="34" charset="0"/>
              </a:rPr>
            </a:br>
            <a:endParaRPr lang="en-US" sz="3600" dirty="0"/>
          </a:p>
        </p:txBody>
      </p:sp>
      <p:pic>
        <p:nvPicPr>
          <p:cNvPr id="5" name="Picture Placeholder 4" descr="Chart, bar chart&#10;&#10;Description automatically generated">
            <a:extLst>
              <a:ext uri="{FF2B5EF4-FFF2-40B4-BE49-F238E27FC236}">
                <a16:creationId xmlns:a16="http://schemas.microsoft.com/office/drawing/2014/main" id="{4629AA97-D2FF-DB57-B9DE-DFCB4A8C9A21}"/>
              </a:ext>
            </a:extLst>
          </p:cNvPr>
          <p:cNvPicPr>
            <a:picLocks noGrp="1" noChangeAspect="1"/>
          </p:cNvPicPr>
          <p:nvPr>
            <p:ph type="pic" sz="quarter" idx="10"/>
          </p:nvPr>
        </p:nvPicPr>
        <p:blipFill>
          <a:blip r:embed="rId2"/>
          <a:srcRect l="13484" r="13484"/>
          <a:stretch>
            <a:fillRect/>
          </a:stretch>
        </p:blipFill>
        <p:spPr>
          <a:xfrm>
            <a:off x="5984367" y="1883569"/>
            <a:ext cx="5497479" cy="3090862"/>
          </a:xfrm>
        </p:spPr>
      </p:pic>
    </p:spTree>
    <p:extLst>
      <p:ext uri="{BB962C8B-B14F-4D97-AF65-F5344CB8AC3E}">
        <p14:creationId xmlns:p14="http://schemas.microsoft.com/office/powerpoint/2010/main" val="1419465087"/>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3.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Minimalist color presentation</Template>
  <TotalTime>187</TotalTime>
  <Words>1089</Words>
  <Application>Microsoft Office PowerPoint</Application>
  <PresentationFormat>Widescreen</PresentationFormat>
  <Paragraphs>110</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Biome Light</vt:lpstr>
      <vt:lpstr>Calibri</vt:lpstr>
      <vt:lpstr>Wingdings</vt:lpstr>
      <vt:lpstr>Office Theme</vt:lpstr>
      <vt:lpstr>Data Science 21CSAI01I</vt:lpstr>
      <vt:lpstr>Outline</vt:lpstr>
      <vt:lpstr>Introduction</vt:lpstr>
      <vt:lpstr>Problem Statement</vt:lpstr>
      <vt:lpstr>Datasets Cleaning:</vt:lpstr>
      <vt:lpstr>Data Scrapping:</vt:lpstr>
      <vt:lpstr>Questions and Visualization:</vt:lpstr>
      <vt:lpstr>Q1) What is the ratio of crime based on crime types? </vt:lpstr>
      <vt:lpstr>Q2) What is the period between the date of the crime and the date it was updated?  </vt:lpstr>
      <vt:lpstr>Q3) During the summer months, what the higher rate of crimes happened this time?   </vt:lpstr>
      <vt:lpstr>Q4) How did the crimes effect on safety score in the community area? And what are the safety icon?   </vt:lpstr>
      <vt:lpstr>Obstacles: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21CSAI01I</dc:title>
  <dc:creator>Soha205001</dc:creator>
  <cp:lastModifiedBy>Soha205001</cp:lastModifiedBy>
  <cp:revision>95</cp:revision>
  <dcterms:created xsi:type="dcterms:W3CDTF">2022-05-08T19:06:29Z</dcterms:created>
  <dcterms:modified xsi:type="dcterms:W3CDTF">2022-05-09T19:56:36Z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