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7" r:id="rId9"/>
    <p:sldId id="268" r:id="rId10"/>
    <p:sldId id="264" r:id="rId11"/>
    <p:sldId id="265" r:id="rId12"/>
    <p:sldId id="266"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AF700-0FC5-4EB8-AF49-39DAC06CCD8C}" type="datetimeFigureOut">
              <a:rPr lang="en-US" smtClean="0"/>
              <a:t>5/4/2024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4481BD-7A23-40C9-B59A-A005CE2D2DA3}" type="slidenum">
              <a:rPr lang="en-US" smtClean="0"/>
              <a:t>‹#›</a:t>
            </a:fld>
            <a:endParaRPr lang="en-US"/>
          </a:p>
        </p:txBody>
      </p:sp>
    </p:spTree>
    <p:extLst>
      <p:ext uri="{BB962C8B-B14F-4D97-AF65-F5344CB8AC3E}">
        <p14:creationId xmlns:p14="http://schemas.microsoft.com/office/powerpoint/2010/main" val="20336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4481BD-7A23-40C9-B59A-A005CE2D2DA3}" type="slidenum">
              <a:rPr lang="en-US" smtClean="0"/>
              <a:t>13</a:t>
            </a:fld>
            <a:endParaRPr lang="en-US"/>
          </a:p>
        </p:txBody>
      </p:sp>
    </p:spTree>
    <p:extLst>
      <p:ext uri="{BB962C8B-B14F-4D97-AF65-F5344CB8AC3E}">
        <p14:creationId xmlns:p14="http://schemas.microsoft.com/office/powerpoint/2010/main" val="155922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B869E32-8A9D-4E9D-B837-8A757C310147}"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73CF6-62A4-4891-A73F-625AEEBE44E3}" type="slidenum">
              <a:rPr lang="en-US" smtClean="0"/>
              <a:t>‹#›</a:t>
            </a:fld>
            <a:endParaRPr lang="en-US"/>
          </a:p>
        </p:txBody>
      </p:sp>
    </p:spTree>
    <p:extLst>
      <p:ext uri="{BB962C8B-B14F-4D97-AF65-F5344CB8AC3E}">
        <p14:creationId xmlns:p14="http://schemas.microsoft.com/office/powerpoint/2010/main" val="33127695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69E32-8A9D-4E9D-B837-8A757C31014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73CF6-62A4-4891-A73F-625AEEBE44E3}" type="slidenum">
              <a:rPr lang="en-US" smtClean="0"/>
              <a:t>‹#›</a:t>
            </a:fld>
            <a:endParaRPr lang="en-US"/>
          </a:p>
        </p:txBody>
      </p:sp>
    </p:spTree>
    <p:extLst>
      <p:ext uri="{BB962C8B-B14F-4D97-AF65-F5344CB8AC3E}">
        <p14:creationId xmlns:p14="http://schemas.microsoft.com/office/powerpoint/2010/main" val="350370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69E32-8A9D-4E9D-B837-8A757C31014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73CF6-62A4-4891-A73F-625AEEBE44E3}" type="slidenum">
              <a:rPr lang="en-US" smtClean="0"/>
              <a:t>‹#›</a:t>
            </a:fld>
            <a:endParaRPr lang="en-US"/>
          </a:p>
        </p:txBody>
      </p:sp>
    </p:spTree>
    <p:extLst>
      <p:ext uri="{BB962C8B-B14F-4D97-AF65-F5344CB8AC3E}">
        <p14:creationId xmlns:p14="http://schemas.microsoft.com/office/powerpoint/2010/main" val="343227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869E32-8A9D-4E9D-B837-8A757C310147}"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73CF6-62A4-4891-A73F-625AEEBE44E3}" type="slidenum">
              <a:rPr lang="en-US" smtClean="0"/>
              <a:t>‹#›</a:t>
            </a:fld>
            <a:endParaRPr lang="en-US"/>
          </a:p>
        </p:txBody>
      </p:sp>
    </p:spTree>
    <p:extLst>
      <p:ext uri="{BB962C8B-B14F-4D97-AF65-F5344CB8AC3E}">
        <p14:creationId xmlns:p14="http://schemas.microsoft.com/office/powerpoint/2010/main" val="251579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B869E32-8A9D-4E9D-B837-8A757C310147}"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73CF6-62A4-4891-A73F-625AEEBE44E3}" type="slidenum">
              <a:rPr lang="en-US" smtClean="0"/>
              <a:t>‹#›</a:t>
            </a:fld>
            <a:endParaRPr lang="en-US"/>
          </a:p>
        </p:txBody>
      </p:sp>
    </p:spTree>
    <p:extLst>
      <p:ext uri="{BB962C8B-B14F-4D97-AF65-F5344CB8AC3E}">
        <p14:creationId xmlns:p14="http://schemas.microsoft.com/office/powerpoint/2010/main" val="22612736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B869E32-8A9D-4E9D-B837-8A757C310147}" type="datetimeFigureOut">
              <a:rPr lang="en-US" smtClean="0"/>
              <a:t>5/4/2024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1173CF6-62A4-4891-A73F-625AEEBE44E3}" type="slidenum">
              <a:rPr lang="en-US" smtClean="0"/>
              <a:t>‹#›</a:t>
            </a:fld>
            <a:endParaRPr lang="en-US"/>
          </a:p>
        </p:txBody>
      </p:sp>
    </p:spTree>
    <p:extLst>
      <p:ext uri="{BB962C8B-B14F-4D97-AF65-F5344CB8AC3E}">
        <p14:creationId xmlns:p14="http://schemas.microsoft.com/office/powerpoint/2010/main" val="1005842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B869E32-8A9D-4E9D-B837-8A757C310147}"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73CF6-62A4-4891-A73F-625AEEBE44E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082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869E32-8A9D-4E9D-B837-8A757C310147}"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73CF6-62A4-4891-A73F-625AEEBE44E3}" type="slidenum">
              <a:rPr lang="en-US" smtClean="0"/>
              <a:t>‹#›</a:t>
            </a:fld>
            <a:endParaRPr lang="en-US"/>
          </a:p>
        </p:txBody>
      </p:sp>
    </p:spTree>
    <p:extLst>
      <p:ext uri="{BB962C8B-B14F-4D97-AF65-F5344CB8AC3E}">
        <p14:creationId xmlns:p14="http://schemas.microsoft.com/office/powerpoint/2010/main" val="78727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69E32-8A9D-4E9D-B837-8A757C310147}"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73CF6-62A4-4891-A73F-625AEEBE44E3}" type="slidenum">
              <a:rPr lang="en-US" smtClean="0"/>
              <a:t>‹#›</a:t>
            </a:fld>
            <a:endParaRPr lang="en-US"/>
          </a:p>
        </p:txBody>
      </p:sp>
    </p:spTree>
    <p:extLst>
      <p:ext uri="{BB962C8B-B14F-4D97-AF65-F5344CB8AC3E}">
        <p14:creationId xmlns:p14="http://schemas.microsoft.com/office/powerpoint/2010/main" val="107279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B869E32-8A9D-4E9D-B837-8A757C310147}" type="datetimeFigureOut">
              <a:rPr lang="en-US" smtClean="0"/>
              <a:t>5/4/2024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1173CF6-62A4-4891-A73F-625AEEBE44E3}" type="slidenum">
              <a:rPr lang="en-US" smtClean="0"/>
              <a:t>‹#›</a:t>
            </a:fld>
            <a:endParaRPr lang="en-US"/>
          </a:p>
        </p:txBody>
      </p:sp>
    </p:spTree>
    <p:extLst>
      <p:ext uri="{BB962C8B-B14F-4D97-AF65-F5344CB8AC3E}">
        <p14:creationId xmlns:p14="http://schemas.microsoft.com/office/powerpoint/2010/main" val="109465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B869E32-8A9D-4E9D-B837-8A757C310147}" type="datetimeFigureOut">
              <a:rPr lang="en-US" smtClean="0"/>
              <a:t>5/4/2024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1173CF6-62A4-4891-A73F-625AEEBE44E3}" type="slidenum">
              <a:rPr lang="en-US" smtClean="0"/>
              <a:t>‹#›</a:t>
            </a:fld>
            <a:endParaRPr lang="en-US"/>
          </a:p>
        </p:txBody>
      </p:sp>
    </p:spTree>
    <p:extLst>
      <p:ext uri="{BB962C8B-B14F-4D97-AF65-F5344CB8AC3E}">
        <p14:creationId xmlns:p14="http://schemas.microsoft.com/office/powerpoint/2010/main" val="392521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B869E32-8A9D-4E9D-B837-8A757C310147}" type="datetimeFigureOut">
              <a:rPr lang="en-US" smtClean="0"/>
              <a:t>5/4/2024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1173CF6-62A4-4891-A73F-625AEEBE44E3}" type="slidenum">
              <a:rPr lang="en-US" smtClean="0"/>
              <a:t>‹#›</a:t>
            </a:fld>
            <a:endParaRPr lang="en-US"/>
          </a:p>
        </p:txBody>
      </p:sp>
    </p:spTree>
    <p:extLst>
      <p:ext uri="{BB962C8B-B14F-4D97-AF65-F5344CB8AC3E}">
        <p14:creationId xmlns:p14="http://schemas.microsoft.com/office/powerpoint/2010/main" val="605483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99925-E22C-F658-2581-061C58967FFB}"/>
              </a:ext>
            </a:extLst>
          </p:cNvPr>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600" kern="1200" cap="all" spc="200" baseline="0">
                <a:solidFill>
                  <a:srgbClr val="FFFFFF"/>
                </a:solidFill>
                <a:latin typeface="+mj-lt"/>
                <a:ea typeface="+mj-ea"/>
                <a:cs typeface="+mj-cs"/>
              </a:rPr>
              <a:t>Questions Answering System</a:t>
            </a:r>
          </a:p>
        </p:txBody>
      </p:sp>
      <p:sp>
        <p:nvSpPr>
          <p:cNvPr id="3" name="Subtitle 2">
            <a:extLst>
              <a:ext uri="{FF2B5EF4-FFF2-40B4-BE49-F238E27FC236}">
                <a16:creationId xmlns:a16="http://schemas.microsoft.com/office/drawing/2014/main" id="{E9A02280-EEC7-CA1C-58CE-257A9B9E3EF8}"/>
              </a:ext>
            </a:extLst>
          </p:cNvPr>
          <p:cNvSpPr>
            <a:spLocks noGrp="1"/>
          </p:cNvSpPr>
          <p:nvPr>
            <p:ph type="subTitle" idx="1"/>
          </p:nvPr>
        </p:nvSpPr>
        <p:spPr>
          <a:xfrm>
            <a:off x="5591695" y="1402080"/>
            <a:ext cx="5320696" cy="4053840"/>
          </a:xfrm>
        </p:spPr>
        <p:txBody>
          <a:bodyPr vert="horz" lIns="91440" tIns="45720" rIns="91440" bIns="45720" rtlCol="0" anchor="ctr">
            <a:normAutofit/>
          </a:bodyPr>
          <a:lstStyle/>
          <a:p>
            <a:pPr indent="-228600" algn="l">
              <a:buFont typeface="Arial" panose="020B0604020202020204" pitchFamily="34" charset="0"/>
              <a:buChar char="•"/>
            </a:pPr>
            <a:r>
              <a:rPr lang="en-US">
                <a:solidFill>
                  <a:schemeClr val="tx1">
                    <a:lumMod val="85000"/>
                    <a:lumOff val="15000"/>
                  </a:schemeClr>
                </a:solidFill>
              </a:rPr>
              <a:t>Soha Ashraf 205001</a:t>
            </a:r>
          </a:p>
          <a:p>
            <a:pPr indent="-228600" algn="l">
              <a:buFont typeface="Arial" panose="020B0604020202020204" pitchFamily="34" charset="0"/>
              <a:buChar char="•"/>
            </a:pPr>
            <a:r>
              <a:rPr lang="en-US">
                <a:solidFill>
                  <a:schemeClr val="tx1">
                    <a:lumMod val="85000"/>
                    <a:lumOff val="15000"/>
                  </a:schemeClr>
                </a:solidFill>
              </a:rPr>
              <a:t>Mohammed Amein 211320</a:t>
            </a:r>
          </a:p>
          <a:p>
            <a:pPr indent="-228600" algn="l">
              <a:buFont typeface="Arial" panose="020B0604020202020204" pitchFamily="34" charset="0"/>
              <a:buChar char="•"/>
            </a:pPr>
            <a:r>
              <a:rPr lang="en-US">
                <a:solidFill>
                  <a:schemeClr val="tx1">
                    <a:lumMod val="85000"/>
                    <a:lumOff val="15000"/>
                  </a:schemeClr>
                </a:solidFill>
              </a:rPr>
              <a:t>Mohammed Essam 217764</a:t>
            </a:r>
          </a:p>
          <a:p>
            <a:pPr indent="-228600" algn="l">
              <a:buFont typeface="Arial" panose="020B0604020202020204" pitchFamily="34" charset="0"/>
              <a:buChar char="•"/>
            </a:pPr>
            <a:r>
              <a:rPr lang="en-US">
                <a:solidFill>
                  <a:schemeClr val="tx1">
                    <a:lumMod val="85000"/>
                    <a:lumOff val="15000"/>
                  </a:schemeClr>
                </a:solidFill>
              </a:rPr>
              <a:t>Omar Tarek 213109 </a:t>
            </a:r>
          </a:p>
        </p:txBody>
      </p:sp>
    </p:spTree>
    <p:extLst>
      <p:ext uri="{BB962C8B-B14F-4D97-AF65-F5344CB8AC3E}">
        <p14:creationId xmlns:p14="http://schemas.microsoft.com/office/powerpoint/2010/main" val="48831132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7BB3C9-548C-3CAF-0A7A-4D44C8CFA538}"/>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err="1">
                <a:solidFill>
                  <a:schemeClr val="tx1"/>
                </a:solidFill>
              </a:rPr>
              <a:t>RoBERTa</a:t>
            </a:r>
            <a:r>
              <a:rPr lang="en-US" dirty="0">
                <a:solidFill>
                  <a:schemeClr val="tx1"/>
                </a:solidFill>
              </a:rPr>
              <a:t> Model</a:t>
            </a:r>
          </a:p>
        </p:txBody>
      </p:sp>
      <p:sp>
        <p:nvSpPr>
          <p:cNvPr id="3" name="Content Placeholder 2">
            <a:extLst>
              <a:ext uri="{FF2B5EF4-FFF2-40B4-BE49-F238E27FC236}">
                <a16:creationId xmlns:a16="http://schemas.microsoft.com/office/drawing/2014/main" id="{CC5417A2-433D-095F-968C-52E4705AF911}"/>
              </a:ext>
            </a:extLst>
          </p:cNvPr>
          <p:cNvSpPr>
            <a:spLocks noGrp="1"/>
          </p:cNvSpPr>
          <p:nvPr>
            <p:ph idx="1"/>
          </p:nvPr>
        </p:nvSpPr>
        <p:spPr>
          <a:xfrm>
            <a:off x="2231136" y="2638044"/>
            <a:ext cx="7729728" cy="3101983"/>
          </a:xfrm>
        </p:spPr>
        <p:txBody>
          <a:bodyPr>
            <a:normAutofit fontScale="92500" lnSpcReduction="10000"/>
          </a:bodyPr>
          <a:lstStyle/>
          <a:p>
            <a:pPr marL="342900" indent="-342900">
              <a:buFont typeface="+mj-lt"/>
              <a:buAutoNum type="arabicPeriod"/>
            </a:pPr>
            <a:r>
              <a:rPr lang="en-US" b="1" dirty="0"/>
              <a:t>Model Selection</a:t>
            </a:r>
          </a:p>
          <a:p>
            <a:pPr lvl="1">
              <a:buFont typeface="Wingdings" panose="05000000000000000000" pitchFamily="2" charset="2"/>
              <a:buChar char="v"/>
            </a:pPr>
            <a:r>
              <a:rPr lang="en-US" dirty="0"/>
              <a:t>Model Used: </a:t>
            </a:r>
            <a:r>
              <a:rPr lang="en-US" dirty="0" err="1"/>
              <a:t>RobertaForQuestionAnswering</a:t>
            </a:r>
            <a:endParaRPr lang="en-US" dirty="0"/>
          </a:p>
          <a:p>
            <a:pPr lvl="2"/>
            <a:r>
              <a:rPr lang="en-US" dirty="0"/>
              <a:t>Tailored for question-answering tasks</a:t>
            </a:r>
          </a:p>
          <a:p>
            <a:pPr lvl="2"/>
            <a:r>
              <a:rPr lang="en-US" dirty="0"/>
              <a:t>Predicts start and end positions of answers within a context.	</a:t>
            </a:r>
          </a:p>
          <a:p>
            <a:pPr marL="342900" indent="-342900">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Tokenizer</a:t>
            </a:r>
          </a:p>
          <a:p>
            <a:pPr lvl="1">
              <a:buFont typeface="Wingdings" panose="05000000000000000000" pitchFamily="2" charset="2"/>
              <a:buChar char="v"/>
            </a:pPr>
            <a:r>
              <a:rPr lang="en-US" dirty="0">
                <a:effectLst/>
                <a:latin typeface="Calibri" panose="020F0502020204030204" pitchFamily="34" charset="0"/>
                <a:ea typeface="Calibri" panose="020F0502020204030204" pitchFamily="34" charset="0"/>
                <a:cs typeface="Arial" panose="020B0604020202020204" pitchFamily="34" charset="0"/>
              </a:rPr>
              <a:t>Tokenizer Used: </a:t>
            </a:r>
            <a:r>
              <a:rPr lang="en-US" dirty="0" err="1">
                <a:effectLst/>
                <a:latin typeface="Calibri" panose="020F0502020204030204" pitchFamily="34" charset="0"/>
                <a:ea typeface="Calibri" panose="020F0502020204030204" pitchFamily="34" charset="0"/>
                <a:cs typeface="Arial" panose="020B0604020202020204" pitchFamily="34" charset="0"/>
              </a:rPr>
              <a:t>RobertaTokenizerFast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lvl="2"/>
            <a:r>
              <a:rPr lang="en-US" dirty="0">
                <a:effectLst/>
                <a:latin typeface="Calibri" panose="020F0502020204030204" pitchFamily="34" charset="0"/>
                <a:ea typeface="Calibri" panose="020F0502020204030204" pitchFamily="34" charset="0"/>
                <a:cs typeface="Arial" panose="020B0604020202020204" pitchFamily="34" charset="0"/>
              </a:rPr>
              <a:t>Converts text to model-compatible input formats.</a:t>
            </a:r>
          </a:p>
          <a:p>
            <a:pPr lvl="2"/>
            <a:r>
              <a:rPr lang="en-US" dirty="0">
                <a:effectLst/>
                <a:latin typeface="Calibri" panose="020F0502020204030204" pitchFamily="34" charset="0"/>
                <a:ea typeface="Calibri" panose="020F0502020204030204" pitchFamily="34" charset="0"/>
                <a:cs typeface="Arial" panose="020B0604020202020204" pitchFamily="34" charset="0"/>
              </a:rPr>
              <a:t>Handles special tokens: [CLS], [SEP], [PAD], [UNK], [MASK].</a:t>
            </a:r>
          </a:p>
          <a:p>
            <a:pPr lvl="2"/>
            <a:r>
              <a:rPr lang="en-US" dirty="0">
                <a:effectLst/>
                <a:latin typeface="Calibri" panose="020F0502020204030204" pitchFamily="34" charset="0"/>
                <a:ea typeface="Calibri" panose="020F0502020204030204" pitchFamily="34" charset="0"/>
                <a:cs typeface="Arial" panose="020B0604020202020204" pitchFamily="34" charset="0"/>
              </a:rPr>
              <a:t>Ensures efficient encoding with attention masks.</a:t>
            </a:r>
          </a:p>
          <a:p>
            <a:pPr marL="800100" lvl="2" indent="-342900">
              <a:buFont typeface="+mj-lt"/>
              <a:buAutoNum type="arabicPeriod"/>
            </a:pPr>
            <a:endParaRPr lang="en-US" dirty="0">
              <a:effectLst/>
              <a:latin typeface="Calibri" panose="020F0502020204030204" pitchFamily="34" charset="0"/>
              <a:ea typeface="Calibri" panose="020F0502020204030204" pitchFamily="34" charset="0"/>
              <a:cs typeface="Arial" panose="020B0604020202020204" pitchFamily="34" charset="0"/>
            </a:endParaRPr>
          </a:p>
          <a:p>
            <a:pPr lvl="2"/>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indent="-342900">
              <a:buFont typeface="+mj-lt"/>
              <a:buAutoNum type="arabicPeriod"/>
            </a:pPr>
            <a:endParaRPr lang="en-US" dirty="0"/>
          </a:p>
        </p:txBody>
      </p:sp>
    </p:spTree>
    <p:extLst>
      <p:ext uri="{BB962C8B-B14F-4D97-AF65-F5344CB8AC3E}">
        <p14:creationId xmlns:p14="http://schemas.microsoft.com/office/powerpoint/2010/main" val="378427488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7BB3C9-548C-3CAF-0A7A-4D44C8CFA538}"/>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err="1">
                <a:solidFill>
                  <a:schemeClr val="tx1"/>
                </a:solidFill>
              </a:rPr>
              <a:t>RoBERTa</a:t>
            </a:r>
            <a:r>
              <a:rPr lang="en-US" dirty="0">
                <a:solidFill>
                  <a:schemeClr val="tx1"/>
                </a:solidFill>
              </a:rPr>
              <a:t> Model</a:t>
            </a:r>
          </a:p>
        </p:txBody>
      </p:sp>
      <p:sp>
        <p:nvSpPr>
          <p:cNvPr id="3" name="Content Placeholder 2">
            <a:extLst>
              <a:ext uri="{FF2B5EF4-FFF2-40B4-BE49-F238E27FC236}">
                <a16:creationId xmlns:a16="http://schemas.microsoft.com/office/drawing/2014/main" id="{CC5417A2-433D-095F-968C-52E4705AF911}"/>
              </a:ext>
            </a:extLst>
          </p:cNvPr>
          <p:cNvSpPr>
            <a:spLocks noGrp="1"/>
          </p:cNvSpPr>
          <p:nvPr>
            <p:ph idx="1"/>
          </p:nvPr>
        </p:nvSpPr>
        <p:spPr>
          <a:xfrm>
            <a:off x="2231136" y="2638044"/>
            <a:ext cx="7729728" cy="3101983"/>
          </a:xfrm>
        </p:spPr>
        <p:txBody>
          <a:bodyPr>
            <a:normAutofit fontScale="92500" lnSpcReduction="10000"/>
          </a:bodyPr>
          <a:lstStyle/>
          <a:p>
            <a:pPr marL="342900" indent="-342900">
              <a:buFont typeface="+mj-lt"/>
              <a:buAutoNum type="arabicPeriod" startAt="3"/>
            </a:pPr>
            <a:r>
              <a:rPr lang="en-US" sz="1800" b="1" dirty="0">
                <a:effectLst/>
                <a:latin typeface="Calibri" panose="020F0502020204030204" pitchFamily="34" charset="0"/>
                <a:ea typeface="Calibri" panose="020F0502020204030204" pitchFamily="34" charset="0"/>
                <a:cs typeface="Arial" panose="020B0604020202020204" pitchFamily="34" charset="0"/>
              </a:rPr>
              <a:t>Training Configuration</a:t>
            </a:r>
            <a:endParaRPr lang="en-US" b="1" dirty="0"/>
          </a:p>
          <a:p>
            <a:pPr lvl="1">
              <a:buFont typeface="Wingdings" panose="05000000000000000000" pitchFamily="2" charset="2"/>
              <a:buChar char="v"/>
            </a:pPr>
            <a:r>
              <a:rPr lang="en-US" sz="1800" b="1" dirty="0">
                <a:effectLst/>
                <a:latin typeface="Calibri" panose="020F0502020204030204" pitchFamily="34" charset="0"/>
                <a:ea typeface="Calibri" panose="020F0502020204030204" pitchFamily="34" charset="0"/>
                <a:cs typeface="Arial" panose="020B0604020202020204" pitchFamily="34" charset="0"/>
              </a:rPr>
              <a:t>Optimizer</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b="1" dirty="0" err="1">
                <a:effectLst/>
                <a:latin typeface="Calibri" panose="020F0502020204030204" pitchFamily="34" charset="0"/>
                <a:ea typeface="Calibri" panose="020F0502020204030204" pitchFamily="34" charset="0"/>
                <a:cs typeface="Arial" panose="020B0604020202020204" pitchFamily="34" charset="0"/>
              </a:rPr>
              <a:t>AdamW</a:t>
            </a:r>
            <a:endParaRPr lang="en-US" dirty="0"/>
          </a:p>
          <a:p>
            <a:pPr lvl="2"/>
            <a:r>
              <a:rPr lang="en-US" dirty="0"/>
              <a:t>Tailored for question-answering tasks</a:t>
            </a:r>
          </a:p>
          <a:p>
            <a:pPr lvl="2"/>
            <a:r>
              <a:rPr lang="en-US" dirty="0"/>
              <a:t>Predicts start and end positions of answers within a context.	</a:t>
            </a:r>
          </a:p>
          <a:p>
            <a:pPr marL="342900" indent="-342900">
              <a:buFont typeface="+mj-lt"/>
              <a:buAutoNum type="arabicPeriod" startAt="3"/>
            </a:pPr>
            <a:r>
              <a:rPr lang="en-US" sz="1800" b="1" dirty="0">
                <a:effectLst/>
                <a:latin typeface="Calibri" panose="020F0502020204030204" pitchFamily="34" charset="0"/>
                <a:ea typeface="Calibri" panose="020F0502020204030204" pitchFamily="34" charset="0"/>
                <a:cs typeface="Arial" panose="020B0604020202020204" pitchFamily="34" charset="0"/>
              </a:rPr>
              <a:t>Tokenizer</a:t>
            </a:r>
          </a:p>
          <a:p>
            <a:pPr lvl="1">
              <a:buFont typeface="Wingdings" panose="05000000000000000000" pitchFamily="2" charset="2"/>
              <a:buChar char="v"/>
            </a:pPr>
            <a:r>
              <a:rPr lang="en-US" dirty="0">
                <a:effectLst/>
                <a:latin typeface="Calibri" panose="020F0502020204030204" pitchFamily="34" charset="0"/>
                <a:ea typeface="Calibri" panose="020F0502020204030204" pitchFamily="34" charset="0"/>
                <a:cs typeface="Arial" panose="020B0604020202020204" pitchFamily="34" charset="0"/>
              </a:rPr>
              <a:t>Tokenizer Used: </a:t>
            </a:r>
            <a:r>
              <a:rPr lang="en-US" dirty="0" err="1">
                <a:effectLst/>
                <a:latin typeface="Calibri" panose="020F0502020204030204" pitchFamily="34" charset="0"/>
                <a:ea typeface="Calibri" panose="020F0502020204030204" pitchFamily="34" charset="0"/>
                <a:cs typeface="Arial" panose="020B0604020202020204" pitchFamily="34" charset="0"/>
              </a:rPr>
              <a:t>RobertaTokenizerFast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lvl="2"/>
            <a:r>
              <a:rPr lang="en-US" dirty="0">
                <a:effectLst/>
                <a:latin typeface="Calibri" panose="020F0502020204030204" pitchFamily="34" charset="0"/>
                <a:ea typeface="Calibri" panose="020F0502020204030204" pitchFamily="34" charset="0"/>
                <a:cs typeface="Arial" panose="020B0604020202020204" pitchFamily="34" charset="0"/>
              </a:rPr>
              <a:t>Converts text to model-compatible input formats.</a:t>
            </a:r>
          </a:p>
          <a:p>
            <a:pPr lvl="2"/>
            <a:r>
              <a:rPr lang="en-US" dirty="0">
                <a:effectLst/>
                <a:latin typeface="Calibri" panose="020F0502020204030204" pitchFamily="34" charset="0"/>
                <a:ea typeface="Calibri" panose="020F0502020204030204" pitchFamily="34" charset="0"/>
                <a:cs typeface="Arial" panose="020B0604020202020204" pitchFamily="34" charset="0"/>
              </a:rPr>
              <a:t>Handles special tokens: [CLS], [SEP], [PAD], [UNK], [MASK].</a:t>
            </a:r>
          </a:p>
          <a:p>
            <a:pPr lvl="2"/>
            <a:r>
              <a:rPr lang="en-US" dirty="0">
                <a:effectLst/>
                <a:latin typeface="Calibri" panose="020F0502020204030204" pitchFamily="34" charset="0"/>
                <a:ea typeface="Calibri" panose="020F0502020204030204" pitchFamily="34" charset="0"/>
                <a:cs typeface="Arial" panose="020B0604020202020204" pitchFamily="34" charset="0"/>
              </a:rPr>
              <a:t>Ensures efficient encoding with attention masks.</a:t>
            </a:r>
          </a:p>
          <a:p>
            <a:pPr marL="800100" lvl="2" indent="-342900">
              <a:buFont typeface="+mj-lt"/>
              <a:buAutoNum type="arabicPeriod"/>
            </a:pPr>
            <a:endParaRPr lang="en-US" dirty="0">
              <a:effectLst/>
              <a:latin typeface="Calibri" panose="020F0502020204030204" pitchFamily="34" charset="0"/>
              <a:ea typeface="Calibri" panose="020F0502020204030204" pitchFamily="34" charset="0"/>
              <a:cs typeface="Arial" panose="020B0604020202020204" pitchFamily="34" charset="0"/>
            </a:endParaRPr>
          </a:p>
          <a:p>
            <a:pPr lvl="2"/>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indent="-342900">
              <a:buFont typeface="+mj-lt"/>
              <a:buAutoNum type="arabicPeriod" startAt="3"/>
            </a:pPr>
            <a:endParaRPr lang="en-US" dirty="0"/>
          </a:p>
        </p:txBody>
      </p:sp>
    </p:spTree>
    <p:extLst>
      <p:ext uri="{BB962C8B-B14F-4D97-AF65-F5344CB8AC3E}">
        <p14:creationId xmlns:p14="http://schemas.microsoft.com/office/powerpoint/2010/main" val="387392858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7BB3C9-548C-3CAF-0A7A-4D44C8CFA538}"/>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err="1">
                <a:solidFill>
                  <a:schemeClr val="tx1"/>
                </a:solidFill>
              </a:rPr>
              <a:t>RoBERTa</a:t>
            </a:r>
            <a:r>
              <a:rPr lang="en-US" dirty="0">
                <a:solidFill>
                  <a:schemeClr val="tx1"/>
                </a:solidFill>
              </a:rPr>
              <a:t> Model</a:t>
            </a:r>
          </a:p>
        </p:txBody>
      </p:sp>
      <p:sp>
        <p:nvSpPr>
          <p:cNvPr id="3" name="Content Placeholder 2">
            <a:extLst>
              <a:ext uri="{FF2B5EF4-FFF2-40B4-BE49-F238E27FC236}">
                <a16:creationId xmlns:a16="http://schemas.microsoft.com/office/drawing/2014/main" id="{CC5417A2-433D-095F-968C-52E4705AF911}"/>
              </a:ext>
            </a:extLst>
          </p:cNvPr>
          <p:cNvSpPr>
            <a:spLocks noGrp="1"/>
          </p:cNvSpPr>
          <p:nvPr>
            <p:ph idx="1"/>
          </p:nvPr>
        </p:nvSpPr>
        <p:spPr>
          <a:xfrm>
            <a:off x="2231136" y="2638044"/>
            <a:ext cx="7729728" cy="3101983"/>
          </a:xfrm>
        </p:spPr>
        <p:txBody>
          <a:bodyPr>
            <a:normAutofit fontScale="77500" lnSpcReduction="20000"/>
          </a:bodyPr>
          <a:lstStyle/>
          <a:p>
            <a:pPr marL="342900" indent="-342900">
              <a:buFont typeface="+mj-lt"/>
              <a:buAutoNum type="arabicPeriod" startAt="3"/>
            </a:pPr>
            <a:r>
              <a:rPr lang="en-US" sz="1800" b="1" dirty="0">
                <a:effectLst/>
                <a:latin typeface="Calibri" panose="020F0502020204030204" pitchFamily="34" charset="0"/>
                <a:ea typeface="Calibri" panose="020F0502020204030204" pitchFamily="34" charset="0"/>
                <a:cs typeface="Arial" panose="020B0604020202020204" pitchFamily="34" charset="0"/>
              </a:rPr>
              <a:t>Data Handling</a:t>
            </a:r>
            <a:endParaRPr lang="en-US" b="1" dirty="0"/>
          </a:p>
          <a:p>
            <a:pPr lvl="1">
              <a:buFont typeface="Wingdings" panose="05000000000000000000" pitchFamily="2" charset="2"/>
              <a:buChar char="v"/>
            </a:pPr>
            <a:r>
              <a:rPr lang="en-US" dirty="0"/>
              <a:t>Data is processed and managed using </a:t>
            </a:r>
            <a:r>
              <a:rPr lang="en-US" dirty="0" err="1"/>
              <a:t>DataLoader</a:t>
            </a:r>
            <a:r>
              <a:rPr lang="en-US" dirty="0"/>
              <a:t> from the </a:t>
            </a:r>
            <a:r>
              <a:rPr lang="en-US" dirty="0" err="1"/>
              <a:t>PyTorch</a:t>
            </a:r>
            <a:r>
              <a:rPr lang="en-US" dirty="0"/>
              <a:t> library</a:t>
            </a:r>
          </a:p>
          <a:p>
            <a:pPr lvl="2"/>
            <a:r>
              <a:rPr lang="en-US" dirty="0"/>
              <a:t>Tailored for question-answering tasks</a:t>
            </a:r>
          </a:p>
          <a:p>
            <a:pPr lvl="2"/>
            <a:r>
              <a:rPr lang="en-US" dirty="0"/>
              <a:t>Predicts start and end positions of answers within a context.	</a:t>
            </a:r>
          </a:p>
          <a:p>
            <a:pPr marL="342900" indent="-342900">
              <a:buFont typeface="+mj-lt"/>
              <a:buAutoNum type="arabicPeriod" startAt="3"/>
            </a:pPr>
            <a:r>
              <a:rPr lang="en-US" sz="1800" b="1" dirty="0">
                <a:effectLst/>
                <a:latin typeface="Calibri" panose="020F0502020204030204" pitchFamily="34" charset="0"/>
                <a:ea typeface="Calibri" panose="020F0502020204030204" pitchFamily="34" charset="0"/>
                <a:cs typeface="Arial" panose="020B0604020202020204" pitchFamily="34" charset="0"/>
              </a:rPr>
              <a:t>Evaluation Setup</a:t>
            </a:r>
          </a:p>
          <a:p>
            <a:pPr lvl="1">
              <a:buFont typeface="Wingdings" panose="05000000000000000000" pitchFamily="2" charset="2"/>
              <a:buChar char="v"/>
            </a:pPr>
            <a:r>
              <a:rPr lang="en-US" dirty="0">
                <a:effectLst/>
                <a:latin typeface="Calibri" panose="020F0502020204030204" pitchFamily="34" charset="0"/>
                <a:ea typeface="Calibri" panose="020F0502020204030204" pitchFamily="34" charset="0"/>
                <a:cs typeface="Arial" panose="020B0604020202020204" pitchFamily="34" charset="0"/>
              </a:rPr>
              <a:t>Metrics</a:t>
            </a:r>
          </a:p>
          <a:p>
            <a:pPr lvl="2"/>
            <a:r>
              <a:rPr lang="en-US" u="sng" dirty="0">
                <a:effectLst/>
                <a:latin typeface="Calibri" panose="020F0502020204030204" pitchFamily="34" charset="0"/>
                <a:ea typeface="Calibri" panose="020F0502020204030204" pitchFamily="34" charset="0"/>
                <a:cs typeface="Arial" panose="020B0604020202020204" pitchFamily="34" charset="0"/>
              </a:rPr>
              <a:t>Accuracy</a:t>
            </a:r>
            <a:r>
              <a:rPr lang="en-US" dirty="0">
                <a:effectLst/>
                <a:latin typeface="Calibri" panose="020F0502020204030204" pitchFamily="34" charset="0"/>
                <a:ea typeface="Calibri" panose="020F0502020204030204" pitchFamily="34" charset="0"/>
                <a:cs typeface="Arial" panose="020B0604020202020204" pitchFamily="34" charset="0"/>
              </a:rPr>
              <a:t>, </a:t>
            </a:r>
            <a:r>
              <a:rPr lang="en-US" u="sng" dirty="0">
                <a:effectLst/>
                <a:latin typeface="Calibri" panose="020F0502020204030204" pitchFamily="34" charset="0"/>
                <a:ea typeface="Calibri" panose="020F0502020204030204" pitchFamily="34" charset="0"/>
                <a:cs typeface="Arial" panose="020B0604020202020204" pitchFamily="34" charset="0"/>
              </a:rPr>
              <a:t>Precision</a:t>
            </a:r>
            <a:r>
              <a:rPr lang="en-US" dirty="0">
                <a:effectLst/>
                <a:latin typeface="Calibri" panose="020F0502020204030204" pitchFamily="34" charset="0"/>
                <a:ea typeface="Calibri" panose="020F0502020204030204" pitchFamily="34" charset="0"/>
                <a:cs typeface="Arial" panose="020B0604020202020204" pitchFamily="34" charset="0"/>
              </a:rPr>
              <a:t>, </a:t>
            </a:r>
            <a:r>
              <a:rPr lang="en-US" u="sng" dirty="0">
                <a:effectLst/>
                <a:latin typeface="Calibri" panose="020F0502020204030204" pitchFamily="34" charset="0"/>
                <a:ea typeface="Calibri" panose="020F0502020204030204" pitchFamily="34" charset="0"/>
                <a:cs typeface="Arial" panose="020B0604020202020204" pitchFamily="34" charset="0"/>
              </a:rPr>
              <a:t>Recall</a:t>
            </a:r>
            <a:r>
              <a:rPr lang="en-US" dirty="0">
                <a:effectLst/>
                <a:latin typeface="Calibri" panose="020F0502020204030204" pitchFamily="34" charset="0"/>
                <a:ea typeface="Calibri" panose="020F0502020204030204" pitchFamily="34" charset="0"/>
                <a:cs typeface="Arial" panose="020B0604020202020204" pitchFamily="34" charset="0"/>
              </a:rPr>
              <a:t>, </a:t>
            </a:r>
            <a:r>
              <a:rPr lang="en-US" u="sng" dirty="0">
                <a:effectLst/>
                <a:latin typeface="Calibri" panose="020F0502020204030204" pitchFamily="34" charset="0"/>
                <a:ea typeface="Calibri" panose="020F0502020204030204" pitchFamily="34" charset="0"/>
                <a:cs typeface="Arial" panose="020B0604020202020204" pitchFamily="34" charset="0"/>
              </a:rPr>
              <a:t>F1 Score</a:t>
            </a:r>
            <a:r>
              <a:rPr lang="en-US" dirty="0">
                <a:effectLst/>
                <a:latin typeface="Calibri" panose="020F0502020204030204" pitchFamily="34" charset="0"/>
                <a:ea typeface="Calibri" panose="020F0502020204030204" pitchFamily="34" charset="0"/>
                <a:cs typeface="Arial" panose="020B0604020202020204" pitchFamily="34" charset="0"/>
              </a:rPr>
              <a:t>: it measures how answers from the model is like the actual answers. EM calculates the concurrence proportion for the prediction and ground truth answers, while F1 measures the average overlap of prediction and ground truth answers. Findings and results</a:t>
            </a:r>
          </a:p>
          <a:p>
            <a:pPr lvl="2"/>
            <a:r>
              <a:rPr lang="en-US" u="sng" dirty="0">
                <a:effectLst/>
                <a:latin typeface="Calibri" panose="020F0502020204030204" pitchFamily="34" charset="0"/>
                <a:ea typeface="Calibri" panose="020F0502020204030204" pitchFamily="34" charset="0"/>
                <a:cs typeface="Arial" panose="020B0604020202020204" pitchFamily="34" charset="0"/>
              </a:rPr>
              <a:t>Exact Match (EM) and F1 Score</a:t>
            </a:r>
            <a:r>
              <a:rPr lang="en-US" dirty="0">
                <a:effectLst/>
                <a:latin typeface="Calibri" panose="020F0502020204030204" pitchFamily="34" charset="0"/>
                <a:ea typeface="Calibri" panose="020F0502020204030204" pitchFamily="34" charset="0"/>
                <a:cs typeface="Arial" panose="020B0604020202020204" pitchFamily="34" charset="0"/>
              </a:rPr>
              <a:t>: Specific to </a:t>
            </a:r>
            <a:r>
              <a:rPr lang="en-US" dirty="0" err="1">
                <a:effectLst/>
                <a:latin typeface="Calibri" panose="020F0502020204030204" pitchFamily="34" charset="0"/>
                <a:ea typeface="Calibri" panose="020F0502020204030204" pitchFamily="34" charset="0"/>
                <a:cs typeface="Arial" panose="020B0604020202020204" pitchFamily="34" charset="0"/>
              </a:rPr>
              <a:t>SQuAD</a:t>
            </a:r>
            <a:r>
              <a:rPr lang="en-US" dirty="0">
                <a:effectLst/>
                <a:latin typeface="Calibri" panose="020F0502020204030204" pitchFamily="34" charset="0"/>
                <a:ea typeface="Calibri" panose="020F0502020204030204" pitchFamily="34" charset="0"/>
                <a:cs typeface="Arial" panose="020B0604020202020204" pitchFamily="34" charset="0"/>
              </a:rPr>
              <a:t>, these metrics measure how well the model's answers match the actual answers: EM measures the percentage of predictions that match any one of the ground truth answers exactly, and F1 measures the average overlap between the prediction and ground truth answers</a:t>
            </a:r>
          </a:p>
          <a:p>
            <a:pPr marL="800100" lvl="2" indent="-342900">
              <a:buFont typeface="+mj-lt"/>
              <a:buAutoNum type="arabicPeriod"/>
            </a:pPr>
            <a:endParaRPr lang="en-US" dirty="0">
              <a:effectLst/>
              <a:latin typeface="Calibri" panose="020F0502020204030204" pitchFamily="34" charset="0"/>
              <a:ea typeface="Calibri" panose="020F0502020204030204" pitchFamily="34" charset="0"/>
              <a:cs typeface="Arial" panose="020B0604020202020204" pitchFamily="34" charset="0"/>
            </a:endParaRPr>
          </a:p>
          <a:p>
            <a:pPr lvl="2"/>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indent="-342900">
              <a:buFont typeface="+mj-lt"/>
              <a:buAutoNum type="arabicPeriod" startAt="3"/>
            </a:pPr>
            <a:endParaRPr lang="en-US" dirty="0"/>
          </a:p>
        </p:txBody>
      </p:sp>
    </p:spTree>
    <p:extLst>
      <p:ext uri="{BB962C8B-B14F-4D97-AF65-F5344CB8AC3E}">
        <p14:creationId xmlns:p14="http://schemas.microsoft.com/office/powerpoint/2010/main" val="17312019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7BB3C9-548C-3CAF-0A7A-4D44C8CFA538}"/>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GPT Model</a:t>
            </a:r>
          </a:p>
        </p:txBody>
      </p:sp>
      <p:sp>
        <p:nvSpPr>
          <p:cNvPr id="5" name="Content Placeholder 4">
            <a:extLst>
              <a:ext uri="{FF2B5EF4-FFF2-40B4-BE49-F238E27FC236}">
                <a16:creationId xmlns:a16="http://schemas.microsoft.com/office/drawing/2014/main" id="{6471B215-DADD-67AE-6CA6-CAD15623B1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80930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BB3C9-548C-3CAF-0A7A-4D44C8CFA538}"/>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Introduction</a:t>
            </a:r>
          </a:p>
        </p:txBody>
      </p:sp>
      <p:sp>
        <p:nvSpPr>
          <p:cNvPr id="3" name="Content Placeholder 2">
            <a:extLst>
              <a:ext uri="{FF2B5EF4-FFF2-40B4-BE49-F238E27FC236}">
                <a16:creationId xmlns:a16="http://schemas.microsoft.com/office/drawing/2014/main" id="{CC5417A2-433D-095F-968C-52E4705AF911}"/>
              </a:ext>
            </a:extLst>
          </p:cNvPr>
          <p:cNvSpPr>
            <a:spLocks noGrp="1"/>
          </p:cNvSpPr>
          <p:nvPr>
            <p:ph idx="1"/>
          </p:nvPr>
        </p:nvSpPr>
        <p:spPr>
          <a:xfrm>
            <a:off x="2231136" y="2638044"/>
            <a:ext cx="7729728" cy="3101983"/>
          </a:xfrm>
        </p:spPr>
        <p:txBody>
          <a:bodyPr>
            <a:normAutofit/>
          </a:bodyPr>
          <a:lstStyle/>
          <a:p>
            <a:r>
              <a:rPr lang="en-US" dirty="0"/>
              <a:t>Question Answering System (QA system) is a task that involves identifying the answers to the questions from a large corpus of text. </a:t>
            </a:r>
          </a:p>
          <a:p>
            <a:r>
              <a:rPr lang="en-US" dirty="0"/>
              <a:t>It involves various information such as information retrieval, text understanding, and extracting the information to answer the questions accurately based on the meaning of the input and the context. </a:t>
            </a:r>
          </a:p>
          <a:p>
            <a:r>
              <a:rPr lang="en-US" dirty="0"/>
              <a:t>There are two types of QA system which is extracting answer from the input / given context and generating an answer from the context that answers the questions correctly. </a:t>
            </a:r>
          </a:p>
        </p:txBody>
      </p:sp>
    </p:spTree>
    <p:extLst>
      <p:ext uri="{BB962C8B-B14F-4D97-AF65-F5344CB8AC3E}">
        <p14:creationId xmlns:p14="http://schemas.microsoft.com/office/powerpoint/2010/main" val="28356322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7BB3C9-548C-3CAF-0A7A-4D44C8CFA538}"/>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a:solidFill>
                  <a:schemeClr val="tx1"/>
                </a:solidFill>
              </a:rPr>
              <a:t>Dataset</a:t>
            </a:r>
            <a:endParaRPr lang="en-US" dirty="0">
              <a:solidFill>
                <a:schemeClr val="tx1"/>
              </a:solidFill>
            </a:endParaRPr>
          </a:p>
        </p:txBody>
      </p:sp>
      <p:sp>
        <p:nvSpPr>
          <p:cNvPr id="3" name="Content Placeholder 2">
            <a:extLst>
              <a:ext uri="{FF2B5EF4-FFF2-40B4-BE49-F238E27FC236}">
                <a16:creationId xmlns:a16="http://schemas.microsoft.com/office/drawing/2014/main" id="{CC5417A2-433D-095F-968C-52E4705AF911}"/>
              </a:ext>
            </a:extLst>
          </p:cNvPr>
          <p:cNvSpPr>
            <a:spLocks noGrp="1"/>
          </p:cNvSpPr>
          <p:nvPr>
            <p:ph idx="1"/>
          </p:nvPr>
        </p:nvSpPr>
        <p:spPr>
          <a:xfrm>
            <a:off x="2231136" y="2638044"/>
            <a:ext cx="7729728" cy="3101983"/>
          </a:xfrm>
        </p:spPr>
        <p:txBody>
          <a:bodyPr>
            <a:normAutofit/>
          </a:bodyPr>
          <a:lstStyle/>
          <a:p>
            <a:r>
              <a:rPr lang="en-US"/>
              <a:t>Stanford Question Answering Dataset (SQuAD) is a dataset that is used in training, testing, validating, and evaluating questions answering system. </a:t>
            </a:r>
          </a:p>
          <a:p>
            <a:r>
              <a:rPr lang="en-US"/>
              <a:t>It is a collection of Wikipedia articles that consists of pairs of questions answer. These questions answers are extracted from these articles.</a:t>
            </a:r>
            <a:endParaRPr lang="en-US" dirty="0"/>
          </a:p>
        </p:txBody>
      </p:sp>
      <p:pic>
        <p:nvPicPr>
          <p:cNvPr id="5" name="Picture 4" descr="A screenshot of a computer&#10;&#10;Description automatically generated">
            <a:extLst>
              <a:ext uri="{FF2B5EF4-FFF2-40B4-BE49-F238E27FC236}">
                <a16:creationId xmlns:a16="http://schemas.microsoft.com/office/drawing/2014/main" id="{FE8FD8E1-F15A-49B0-7299-21E3966B7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009" y="4189035"/>
            <a:ext cx="8546614" cy="1704273"/>
          </a:xfrm>
          <a:prstGeom prst="rect">
            <a:avLst/>
          </a:prstGeom>
        </p:spPr>
      </p:pic>
    </p:spTree>
    <p:extLst>
      <p:ext uri="{BB962C8B-B14F-4D97-AF65-F5344CB8AC3E}">
        <p14:creationId xmlns:p14="http://schemas.microsoft.com/office/powerpoint/2010/main" val="13275800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7BB3C9-548C-3CAF-0A7A-4D44C8CFA538}"/>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The chosen Models</a:t>
            </a:r>
          </a:p>
        </p:txBody>
      </p:sp>
      <p:sp>
        <p:nvSpPr>
          <p:cNvPr id="3" name="Content Placeholder 2">
            <a:extLst>
              <a:ext uri="{FF2B5EF4-FFF2-40B4-BE49-F238E27FC236}">
                <a16:creationId xmlns:a16="http://schemas.microsoft.com/office/drawing/2014/main" id="{CC5417A2-433D-095F-968C-52E4705AF911}"/>
              </a:ext>
            </a:extLst>
          </p:cNvPr>
          <p:cNvSpPr>
            <a:spLocks noGrp="1"/>
          </p:cNvSpPr>
          <p:nvPr>
            <p:ph idx="1"/>
          </p:nvPr>
        </p:nvSpPr>
        <p:spPr>
          <a:xfrm>
            <a:off x="2231136" y="2638044"/>
            <a:ext cx="7729728" cy="3101983"/>
          </a:xfrm>
        </p:spPr>
        <p:txBody>
          <a:bodyPr>
            <a:normAutofit/>
          </a:bodyPr>
          <a:lstStyle/>
          <a:p>
            <a:r>
              <a:rPr lang="en-US" dirty="0"/>
              <a:t>1. BERT (Bidirectional Encoder Representations from Transformers). </a:t>
            </a:r>
          </a:p>
          <a:p>
            <a:r>
              <a:rPr lang="en-US" dirty="0"/>
              <a:t>2. T5 (Text-To-Text Transfer Transformer). </a:t>
            </a:r>
          </a:p>
          <a:p>
            <a:r>
              <a:rPr lang="en-US" dirty="0"/>
              <a:t>3.  GPT (Generative Pre-trained Transformer). </a:t>
            </a:r>
          </a:p>
          <a:p>
            <a:r>
              <a:rPr lang="en-US" dirty="0"/>
              <a:t>4. </a:t>
            </a:r>
            <a:r>
              <a:rPr lang="en-US" dirty="0" err="1"/>
              <a:t>RoBERTa</a:t>
            </a:r>
            <a:r>
              <a:rPr lang="en-US" dirty="0"/>
              <a:t> (Robustly optimized BERT approach). </a:t>
            </a:r>
          </a:p>
        </p:txBody>
      </p:sp>
    </p:spTree>
    <p:extLst>
      <p:ext uri="{BB962C8B-B14F-4D97-AF65-F5344CB8AC3E}">
        <p14:creationId xmlns:p14="http://schemas.microsoft.com/office/powerpoint/2010/main" val="328842542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BB3C9-548C-3CAF-0A7A-4D44C8CFA538}"/>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BERT Model</a:t>
            </a:r>
          </a:p>
        </p:txBody>
      </p:sp>
      <p:sp>
        <p:nvSpPr>
          <p:cNvPr id="3" name="Content Placeholder 2">
            <a:extLst>
              <a:ext uri="{FF2B5EF4-FFF2-40B4-BE49-F238E27FC236}">
                <a16:creationId xmlns:a16="http://schemas.microsoft.com/office/drawing/2014/main" id="{CC5417A2-433D-095F-968C-52E4705AF911}"/>
              </a:ext>
            </a:extLst>
          </p:cNvPr>
          <p:cNvSpPr>
            <a:spLocks noGrp="1"/>
          </p:cNvSpPr>
          <p:nvPr>
            <p:ph idx="1"/>
          </p:nvPr>
        </p:nvSpPr>
        <p:spPr>
          <a:xfrm>
            <a:off x="643468" y="2638044"/>
            <a:ext cx="3363974" cy="3415622"/>
          </a:xfrm>
        </p:spPr>
        <p:txBody>
          <a:bodyPr>
            <a:normAutofit/>
          </a:bodyPr>
          <a:lstStyle/>
          <a:p>
            <a:pPr>
              <a:lnSpc>
                <a:spcPct val="90000"/>
              </a:lnSpc>
            </a:pPr>
            <a:r>
              <a:rPr lang="en-US" sz="1500" dirty="0">
                <a:solidFill>
                  <a:schemeClr val="bg1"/>
                </a:solidFill>
              </a:rPr>
              <a:t>BERT is a transformer model based on transformer encoder that was developed by Google. It is a machine learning framework for NLP. </a:t>
            </a:r>
          </a:p>
          <a:p>
            <a:pPr>
              <a:lnSpc>
                <a:spcPct val="90000"/>
              </a:lnSpc>
            </a:pPr>
            <a:r>
              <a:rPr lang="en-US" sz="1500" dirty="0">
                <a:solidFill>
                  <a:schemeClr val="bg1"/>
                </a:solidFill>
              </a:rPr>
              <a:t>It aims to enhance and improve contextual comprehension of unannotated text in various tasks by training for text prediction. </a:t>
            </a:r>
          </a:p>
          <a:p>
            <a:pPr>
              <a:lnSpc>
                <a:spcPct val="90000"/>
              </a:lnSpc>
            </a:pPr>
            <a:r>
              <a:rPr lang="en-US" sz="1500" dirty="0">
                <a:solidFill>
                  <a:schemeClr val="bg1"/>
                </a:solidFill>
              </a:rPr>
              <a:t>For Bert model building, </a:t>
            </a:r>
            <a:r>
              <a:rPr lang="en-US" sz="1500" dirty="0" err="1">
                <a:solidFill>
                  <a:schemeClr val="bg1"/>
                </a:solidFill>
              </a:rPr>
              <a:t>BertForQuestionAnswering</a:t>
            </a:r>
            <a:r>
              <a:rPr lang="en-US" sz="1500" dirty="0">
                <a:solidFill>
                  <a:schemeClr val="bg1"/>
                </a:solidFill>
              </a:rPr>
              <a:t> is selected from transformers library. </a:t>
            </a:r>
          </a:p>
          <a:p>
            <a:pPr>
              <a:lnSpc>
                <a:spcPct val="90000"/>
              </a:lnSpc>
            </a:pPr>
            <a:r>
              <a:rPr lang="en-US" sz="1500" dirty="0">
                <a:solidFill>
                  <a:schemeClr val="bg1"/>
                </a:solidFill>
              </a:rPr>
              <a:t>The optimizer used is “AdamW” that can deal with weight decay.</a:t>
            </a:r>
          </a:p>
        </p:txBody>
      </p:sp>
      <p:pic>
        <p:nvPicPr>
          <p:cNvPr id="5" name="Picture 4" descr="A screen shot of a computer&#10;&#10;Description automatically generated">
            <a:extLst>
              <a:ext uri="{FF2B5EF4-FFF2-40B4-BE49-F238E27FC236}">
                <a16:creationId xmlns:a16="http://schemas.microsoft.com/office/drawing/2014/main" id="{F52C4F91-3ED8-E005-896E-3FD4FE994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2512526"/>
            <a:ext cx="6250769" cy="1672080"/>
          </a:xfrm>
          <a:prstGeom prst="rect">
            <a:avLst/>
          </a:prstGeom>
        </p:spPr>
      </p:pic>
    </p:spTree>
    <p:extLst>
      <p:ext uri="{BB962C8B-B14F-4D97-AF65-F5344CB8AC3E}">
        <p14:creationId xmlns:p14="http://schemas.microsoft.com/office/powerpoint/2010/main" val="1825811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7BB3C9-548C-3CAF-0A7A-4D44C8CFA538}"/>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BERT Model</a:t>
            </a:r>
          </a:p>
        </p:txBody>
      </p:sp>
      <p:sp>
        <p:nvSpPr>
          <p:cNvPr id="3" name="Content Placeholder 2">
            <a:extLst>
              <a:ext uri="{FF2B5EF4-FFF2-40B4-BE49-F238E27FC236}">
                <a16:creationId xmlns:a16="http://schemas.microsoft.com/office/drawing/2014/main" id="{CC5417A2-433D-095F-968C-52E4705AF911}"/>
              </a:ext>
            </a:extLst>
          </p:cNvPr>
          <p:cNvSpPr>
            <a:spLocks noGrp="1"/>
          </p:cNvSpPr>
          <p:nvPr>
            <p:ph idx="1"/>
          </p:nvPr>
        </p:nvSpPr>
        <p:spPr>
          <a:xfrm>
            <a:off x="2231136" y="2638044"/>
            <a:ext cx="7729728" cy="3101983"/>
          </a:xfrm>
        </p:spPr>
        <p:txBody>
          <a:bodyPr>
            <a:normAutofit/>
          </a:bodyPr>
          <a:lstStyle/>
          <a:p>
            <a:r>
              <a:rPr lang="en-US" dirty="0"/>
              <a:t>Epoch  1 -------</a:t>
            </a:r>
          </a:p>
          <a:p>
            <a:r>
              <a:rPr lang="en-US" dirty="0"/>
              <a:t>Training Loss: 1.3354123227650434 </a:t>
            </a:r>
          </a:p>
          <a:p>
            <a:r>
              <a:rPr lang="en-US" dirty="0"/>
              <a:t>Validation Loss: 1.2110482585228175 Time:  2201.2023062705994</a:t>
            </a:r>
          </a:p>
        </p:txBody>
      </p:sp>
    </p:spTree>
    <p:extLst>
      <p:ext uri="{BB962C8B-B14F-4D97-AF65-F5344CB8AC3E}">
        <p14:creationId xmlns:p14="http://schemas.microsoft.com/office/powerpoint/2010/main" val="12904115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7BB3C9-548C-3CAF-0A7A-4D44C8CFA538}"/>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T5 Model</a:t>
            </a:r>
          </a:p>
        </p:txBody>
      </p:sp>
      <p:sp>
        <p:nvSpPr>
          <p:cNvPr id="3" name="Content Placeholder 2">
            <a:extLst>
              <a:ext uri="{FF2B5EF4-FFF2-40B4-BE49-F238E27FC236}">
                <a16:creationId xmlns:a16="http://schemas.microsoft.com/office/drawing/2014/main" id="{CC5417A2-433D-095F-968C-52E4705AF911}"/>
              </a:ext>
            </a:extLst>
          </p:cNvPr>
          <p:cNvSpPr>
            <a:spLocks noGrp="1"/>
          </p:cNvSpPr>
          <p:nvPr>
            <p:ph idx="1"/>
          </p:nvPr>
        </p:nvSpPr>
        <p:spPr>
          <a:xfrm>
            <a:off x="2231136" y="2638044"/>
            <a:ext cx="7729728" cy="3101983"/>
          </a:xfrm>
        </p:spPr>
        <p:txBody>
          <a:bodyPr>
            <a:normAutofit/>
          </a:bodyPr>
          <a:lstStyle/>
          <a:p>
            <a:r>
              <a:rPr lang="en-US" dirty="0"/>
              <a:t>The T5 model, short for Text-To-Text Transfer Transformer, is a versatile pre-trained language model developed by Google. It excels in various natural language processing tasks by employing a unified framework that reformulates all tasks as text-to-text problems.</a:t>
            </a:r>
          </a:p>
        </p:txBody>
      </p:sp>
    </p:spTree>
    <p:extLst>
      <p:ext uri="{BB962C8B-B14F-4D97-AF65-F5344CB8AC3E}">
        <p14:creationId xmlns:p14="http://schemas.microsoft.com/office/powerpoint/2010/main" val="301218320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7BB3C9-548C-3CAF-0A7A-4D44C8CFA538}"/>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T5 Model: fine tuning</a:t>
            </a:r>
          </a:p>
        </p:txBody>
      </p:sp>
      <p:sp>
        <p:nvSpPr>
          <p:cNvPr id="3" name="Content Placeholder 2">
            <a:extLst>
              <a:ext uri="{FF2B5EF4-FFF2-40B4-BE49-F238E27FC236}">
                <a16:creationId xmlns:a16="http://schemas.microsoft.com/office/drawing/2014/main" id="{CC5417A2-433D-095F-968C-52E4705AF911}"/>
              </a:ext>
            </a:extLst>
          </p:cNvPr>
          <p:cNvSpPr>
            <a:spLocks noGrp="1"/>
          </p:cNvSpPr>
          <p:nvPr>
            <p:ph idx="1"/>
          </p:nvPr>
        </p:nvSpPr>
        <p:spPr>
          <a:xfrm>
            <a:off x="2231136" y="2638044"/>
            <a:ext cx="7729728" cy="3101983"/>
          </a:xfrm>
        </p:spPr>
        <p:txBody>
          <a:bodyPr>
            <a:normAutofit/>
          </a:bodyPr>
          <a:lstStyle/>
          <a:p>
            <a:r>
              <a:rPr lang="en-US" dirty="0"/>
              <a:t>First : extract data</a:t>
            </a:r>
          </a:p>
          <a:p>
            <a:r>
              <a:rPr lang="en-US" dirty="0"/>
              <a:t>The first was to extract the data from the </a:t>
            </a:r>
            <a:r>
              <a:rPr lang="en-US" dirty="0" err="1"/>
              <a:t>json</a:t>
            </a:r>
            <a:r>
              <a:rPr lang="en-US" dirty="0"/>
              <a:t> form and turn it into a pandas </a:t>
            </a:r>
            <a:r>
              <a:rPr lang="en-US" dirty="0" err="1"/>
              <a:t>dataframe</a:t>
            </a:r>
            <a:r>
              <a:rPr lang="en-US" dirty="0"/>
              <a:t> through the extract data function then turn it into a </a:t>
            </a:r>
            <a:r>
              <a:rPr lang="en-US" dirty="0" err="1"/>
              <a:t>dataframe</a:t>
            </a:r>
            <a:r>
              <a:rPr lang="en-US" dirty="0"/>
              <a:t>.</a:t>
            </a:r>
          </a:p>
          <a:p>
            <a:r>
              <a:rPr lang="en-US" dirty="0"/>
              <a:t>Second : prepare the data for the t5 model</a:t>
            </a:r>
          </a:p>
          <a:p>
            <a:r>
              <a:rPr lang="en-US" dirty="0"/>
              <a:t>The second step is to prepare the data for the t5 model where we change the format of the data to fit the model this makes it efficient while  loading of data batches during training and evaluation</a:t>
            </a:r>
          </a:p>
          <a:p>
            <a:endParaRPr lang="en-US" dirty="0"/>
          </a:p>
        </p:txBody>
      </p:sp>
    </p:spTree>
    <p:extLst>
      <p:ext uri="{BB962C8B-B14F-4D97-AF65-F5344CB8AC3E}">
        <p14:creationId xmlns:p14="http://schemas.microsoft.com/office/powerpoint/2010/main" val="410370427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7BB3C9-548C-3CAF-0A7A-4D44C8CFA538}"/>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T5 Model: fine tuning</a:t>
            </a:r>
          </a:p>
        </p:txBody>
      </p:sp>
      <p:sp>
        <p:nvSpPr>
          <p:cNvPr id="3" name="Content Placeholder 2">
            <a:extLst>
              <a:ext uri="{FF2B5EF4-FFF2-40B4-BE49-F238E27FC236}">
                <a16:creationId xmlns:a16="http://schemas.microsoft.com/office/drawing/2014/main" id="{CC5417A2-433D-095F-968C-52E4705AF911}"/>
              </a:ext>
            </a:extLst>
          </p:cNvPr>
          <p:cNvSpPr>
            <a:spLocks noGrp="1"/>
          </p:cNvSpPr>
          <p:nvPr>
            <p:ph idx="1"/>
          </p:nvPr>
        </p:nvSpPr>
        <p:spPr>
          <a:xfrm>
            <a:off x="2231136" y="2638044"/>
            <a:ext cx="7729728" cy="3101983"/>
          </a:xfrm>
        </p:spPr>
        <p:txBody>
          <a:bodyPr>
            <a:normAutofit fontScale="92500" lnSpcReduction="20000"/>
          </a:bodyPr>
          <a:lstStyle/>
          <a:p>
            <a:r>
              <a:rPr lang="en-US" dirty="0"/>
              <a:t>Third: train</a:t>
            </a:r>
          </a:p>
          <a:p>
            <a:endParaRPr lang="en-US" dirty="0"/>
          </a:p>
          <a:p>
            <a:r>
              <a:rPr lang="en-US" dirty="0"/>
              <a:t>The training process involves two epochs, during which a custom training loop updates the model parameters based on backpropagation. In each epoch, the training and validation losses are calculated and recorded. These losses serve as metrics to assess the model's performance on both seen and unseen data. By comparing the training and validation losses, insights into the model's generalization capability and potential overfitting can be gained. Further analysis, such as plotting loss curves or comparing with baseline models, can provide deeper understanding and guide model optimization efforts. Overall, this report highlights the importance of monitoring training and validation losses to evaluate and improve neural network models effectively.</a:t>
            </a:r>
          </a:p>
          <a:p>
            <a:endParaRPr lang="en-US" dirty="0"/>
          </a:p>
        </p:txBody>
      </p:sp>
    </p:spTree>
    <p:extLst>
      <p:ext uri="{BB962C8B-B14F-4D97-AF65-F5344CB8AC3E}">
        <p14:creationId xmlns:p14="http://schemas.microsoft.com/office/powerpoint/2010/main" val="144796619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659</TotalTime>
  <Words>802</Words>
  <Application>Microsoft Office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Gill Sans MT</vt:lpstr>
      <vt:lpstr>Wingdings</vt:lpstr>
      <vt:lpstr>Parcel</vt:lpstr>
      <vt:lpstr>Questions Answering System</vt:lpstr>
      <vt:lpstr>Introduction</vt:lpstr>
      <vt:lpstr>Dataset</vt:lpstr>
      <vt:lpstr>The chosen Models</vt:lpstr>
      <vt:lpstr>BERT Model</vt:lpstr>
      <vt:lpstr>BERT Model</vt:lpstr>
      <vt:lpstr>T5 Model</vt:lpstr>
      <vt:lpstr>T5 Model: fine tuning</vt:lpstr>
      <vt:lpstr>T5 Model: fine tuning</vt:lpstr>
      <vt:lpstr>RoBERTa Model</vt:lpstr>
      <vt:lpstr>RoBERTa Model</vt:lpstr>
      <vt:lpstr>RoBERTa Model</vt:lpstr>
      <vt:lpstr>GPT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 Answer System</dc:title>
  <dc:creator>Soha205001</dc:creator>
  <cp:lastModifiedBy>Soha205001</cp:lastModifiedBy>
  <cp:revision>15</cp:revision>
  <dcterms:created xsi:type="dcterms:W3CDTF">2024-05-04T03:39:16Z</dcterms:created>
  <dcterms:modified xsi:type="dcterms:W3CDTF">2024-05-04T17:05:59Z</dcterms:modified>
</cp:coreProperties>
</file>