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eorgia Pro" charset="1" panose="02040502050405020303"/>
      <p:regular r:id="rId17"/>
    </p:embeddedFont>
    <p:embeddedFont>
      <p:font typeface="Canva Sans" charset="1" panose="020B0503030501040103"/>
      <p:regular r:id="rId18"/>
    </p:embeddedFont>
    <p:embeddedFont>
      <p:font typeface="Canva Sans Bold" charset="1" panose="020B0803030501040103"/>
      <p:regular r:id="rId19"/>
    </p:embeddedFont>
    <p:embeddedFont>
      <p:font typeface="Georgia Pro Light" charset="1" panose="0204030205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kaggle.com/datasets/teejmahal20/airline-passenger-satisfaction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62" y="9601200"/>
            <a:ext cx="18283238" cy="685800"/>
            <a:chOff x="0" y="0"/>
            <a:chExt cx="24377650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37765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22" y="9501474"/>
            <a:ext cx="18283238" cy="96012"/>
            <a:chOff x="0" y="0"/>
            <a:chExt cx="24377650" cy="1280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77650" cy="128016"/>
            </a:xfrm>
            <a:custGeom>
              <a:avLst/>
              <a:gdLst/>
              <a:ahLst/>
              <a:cxnLst/>
              <a:rect r="r" b="b" t="t" l="l"/>
              <a:pathLst>
                <a:path h="128016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28016"/>
                  </a:lnTo>
                  <a:lnTo>
                    <a:pt x="0" y="128016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1816250" y="5571863"/>
            <a:ext cx="1482280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419885" y="1581150"/>
            <a:ext cx="13926224" cy="615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7"/>
              </a:lnSpc>
            </a:pPr>
            <a:r>
              <a:rPr lang="en-US" sz="8075" spc="-99">
                <a:solidFill>
                  <a:srgbClr val="262626"/>
                </a:solidFill>
                <a:latin typeface="Georgia Pro"/>
                <a:ea typeface="Georgia Pro"/>
                <a:cs typeface="Georgia Pro"/>
                <a:sym typeface="Georgia Pro"/>
              </a:rPr>
              <a:t>Airline Customer Satisfaction Prediction Using Machine Learning</a:t>
            </a:r>
          </a:p>
          <a:p>
            <a:pPr algn="ctr">
              <a:lnSpc>
                <a:spcPts val="11669"/>
              </a:lnSpc>
            </a:pPr>
          </a:p>
          <a:p>
            <a:pPr algn="ctr">
              <a:lnSpc>
                <a:spcPts val="1166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41517" y="6303573"/>
            <a:ext cx="14904720" cy="19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4599" spc="354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M.Sohaib 23L-2519</a:t>
            </a:r>
          </a:p>
          <a:p>
            <a:pPr algn="ctr">
              <a:lnSpc>
                <a:spcPts val="4967"/>
              </a:lnSpc>
            </a:pPr>
            <a:r>
              <a:rPr lang="en-US" sz="4599" spc="354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Abdullah Arshad 23L-2531</a:t>
            </a:r>
          </a:p>
          <a:p>
            <a:pPr algn="ctr">
              <a:lnSpc>
                <a:spcPts val="4967"/>
              </a:lnSpc>
            </a:pPr>
            <a:r>
              <a:rPr lang="en-US" sz="4599" spc="355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M.Awais 23L-2618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028703" y="147390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36982" y="1713814"/>
            <a:ext cx="8453988" cy="718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9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 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Provided baseline accuracy and interpretability.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K-Nearest Neighbors (KNN):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accuracy by detecting localized patterns.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Outperformed all models with the highest accuracy.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 Scores: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Regression: 85.9%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KNN: 88.1%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Forest: 90.4%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319345" y="2721312"/>
            <a:ext cx="8606705" cy="4803957"/>
            <a:chOff x="0" y="0"/>
            <a:chExt cx="1139267" cy="6358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39267" cy="635899"/>
            </a:xfrm>
            <a:custGeom>
              <a:avLst/>
              <a:gdLst/>
              <a:ahLst/>
              <a:cxnLst/>
              <a:rect r="r" b="b" t="t" l="l"/>
              <a:pathLst>
                <a:path h="635899" w="1139267">
                  <a:moveTo>
                    <a:pt x="0" y="0"/>
                  </a:moveTo>
                  <a:lnTo>
                    <a:pt x="1139267" y="0"/>
                  </a:lnTo>
                  <a:lnTo>
                    <a:pt x="1139267" y="635899"/>
                  </a:lnTo>
                  <a:lnTo>
                    <a:pt x="0" y="635899"/>
                  </a:lnTo>
                  <a:close/>
                </a:path>
              </a:pathLst>
            </a:custGeom>
            <a:blipFill>
              <a:blip r:embed="rId2"/>
              <a:stretch>
                <a:fillRect l="0" t="-52" r="0" b="-5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0140" y="394276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000000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154233" y="2341235"/>
            <a:ext cx="7383184" cy="5604529"/>
            <a:chOff x="0" y="0"/>
            <a:chExt cx="860674" cy="653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0674" cy="653333"/>
            </a:xfrm>
            <a:custGeom>
              <a:avLst/>
              <a:gdLst/>
              <a:ahLst/>
              <a:cxnLst/>
              <a:rect r="r" b="b" t="t" l="l"/>
              <a:pathLst>
                <a:path h="653333" w="860674">
                  <a:moveTo>
                    <a:pt x="0" y="0"/>
                  </a:moveTo>
                  <a:lnTo>
                    <a:pt x="860674" y="0"/>
                  </a:lnTo>
                  <a:lnTo>
                    <a:pt x="860674" y="653333"/>
                  </a:lnTo>
                  <a:lnTo>
                    <a:pt x="0" y="653333"/>
                  </a:lnTo>
                  <a:close/>
                </a:path>
              </a:pathLst>
            </a:custGeom>
            <a:blipFill>
              <a:blip r:embed="rId2"/>
              <a:stretch>
                <a:fillRect l="0" t="-553" r="0" b="-553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>
            <a:off x="1028703" y="147390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425939" y="1807372"/>
            <a:ext cx="8396738" cy="666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4"/>
              </a:lnSpc>
            </a:pPr>
            <a:r>
              <a:rPr lang="en-US" sz="29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 and Conclusion 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predictors:</a:t>
            </a: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In-flight service, delays, and seat comfort.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excelled in capturing complex relationships, ensuring reliability.</a:t>
            </a:r>
          </a:p>
          <a:p>
            <a:pPr algn="l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effectively predicted customer satisfaction.</a:t>
            </a:r>
          </a:p>
          <a:p>
            <a:pPr algn="l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Delivered actionable insights to enhance airline service quality.</a:t>
            </a:r>
          </a:p>
          <a:p>
            <a:pPr algn="l">
              <a:lnSpc>
                <a:spcPts val="412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20140" y="394276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000000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5536" y="2063842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37360" y="951513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6807" y="2311472"/>
            <a:ext cx="14878693" cy="1462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8"/>
              </a:lnSpc>
            </a:pPr>
            <a:r>
              <a:rPr lang="en-US" sz="28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airline industry faces significant challenges in maintaining and improving customer satisfaction, a key factor in building loyalty and staying competitive.</a:t>
            </a:r>
          </a:p>
          <a:p>
            <a:pPr algn="just">
              <a:lnSpc>
                <a:spcPts val="393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49137" y="4454087"/>
            <a:ext cx="14878693" cy="146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34"/>
              </a:lnSpc>
            </a:pPr>
            <a:r>
              <a:rPr lang="en-US" sz="28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Passengers' satisfaction is influenced by factors like delays, service quality, seat comfort, and travel class, making prediction challenging. Existing methods struggle to analyze diverse datasets with both numerical and categorical features.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9760" y="3778803"/>
            <a:ext cx="14904720" cy="64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6"/>
              </a:lnSpc>
            </a:pPr>
            <a:r>
              <a:rPr lang="en-US" sz="4800" spc="-7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Problem 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65960" y="6573463"/>
            <a:ext cx="14904720" cy="64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6"/>
              </a:lnSpc>
            </a:pPr>
            <a:r>
              <a:rPr lang="en-US" sz="4800" spc="-7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Solution</a:t>
            </a:r>
            <a:r>
              <a:rPr lang="en-US" sz="4800" spc="-7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9137" y="7283268"/>
            <a:ext cx="14878693" cy="146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4"/>
              </a:lnSpc>
            </a:pPr>
            <a:r>
              <a:rPr lang="en-US" sz="28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 Satisfaction : </a:t>
            </a:r>
            <a:r>
              <a:rPr lang="en-US" sz="28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Classify passengers as "Satisfied" or "Unsatisfied."</a:t>
            </a:r>
          </a:p>
          <a:p>
            <a:pPr algn="l">
              <a:lnSpc>
                <a:spcPts val="3934"/>
              </a:lnSpc>
            </a:pPr>
            <a:r>
              <a:rPr lang="en-US" sz="28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 Key Drivers :</a:t>
            </a:r>
            <a:r>
              <a:rPr lang="en-US" sz="28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Highlight factors like in-flight services and delays to guide improvement efforts.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785536" y="1798526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37360" y="771921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404040"/>
                </a:solidFill>
                <a:latin typeface="Georgia Pro"/>
                <a:ea typeface="Georgia Pro"/>
                <a:cs typeface="Georgia Pro"/>
                <a:sym typeface="Georgia Pro"/>
              </a:rPr>
              <a:t>Dataset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5950" y="2046878"/>
            <a:ext cx="16230600" cy="7182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383" indent="-288692" lvl="1">
              <a:lnSpc>
                <a:spcPts val="3445"/>
              </a:lnSpc>
              <a:buFont typeface="Arial"/>
              <a:buChar char="•"/>
            </a:pPr>
            <a:r>
              <a:rPr lang="en-US" b="true" sz="3190" spc="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obtained from a public repository containing passenger feedback and flight-related data from </a:t>
            </a:r>
            <a:r>
              <a:rPr lang="en-US" sz="3190" spc="28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www.kaggle.com/datasets/teejmahal20/airline-passenger-satisfaction"/>
              </a:rPr>
              <a:t>kaggle</a:t>
            </a: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3121"/>
              </a:lnSpc>
            </a:pPr>
          </a:p>
          <a:p>
            <a:pPr algn="l" marL="577383" indent="-288692" lvl="1">
              <a:lnSpc>
                <a:spcPts val="3445"/>
              </a:lnSpc>
              <a:buFont typeface="Arial"/>
              <a:buChar char="•"/>
            </a:pPr>
            <a:r>
              <a:rPr lang="en-US" b="true" sz="3190" spc="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Dimensions (Features, Records etc):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Features: Includes 20 attributes (categorical and numerical).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Records: Approximately 129,000 rows of passenger data.</a:t>
            </a:r>
          </a:p>
          <a:p>
            <a:pPr algn="l">
              <a:lnSpc>
                <a:spcPts val="3121"/>
              </a:lnSpc>
            </a:pPr>
          </a:p>
          <a:p>
            <a:pPr algn="l" marL="577383" indent="-288692" lvl="1">
              <a:lnSpc>
                <a:spcPts val="3445"/>
              </a:lnSpc>
              <a:buFont typeface="Arial"/>
              <a:buChar char="•"/>
            </a:pPr>
            <a:r>
              <a:rPr lang="en-US" b="true" sz="3190" spc="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Distribution (If Classification):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Satisfied: ~44% of the data.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Unsatisfied: ~56% of the data.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Indicates a slight imbalance in the dataset.</a:t>
            </a:r>
          </a:p>
          <a:p>
            <a:pPr algn="l">
              <a:lnSpc>
                <a:spcPts val="3121"/>
              </a:lnSpc>
            </a:pPr>
          </a:p>
          <a:p>
            <a:pPr algn="l" marL="577383" indent="-288692" lvl="1">
              <a:lnSpc>
                <a:spcPts val="3445"/>
              </a:lnSpc>
              <a:buFont typeface="Arial"/>
              <a:buChar char="•"/>
            </a:pPr>
            <a:r>
              <a:rPr lang="en-US" b="true" sz="3190" spc="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Dataframe summary:</a:t>
            </a:r>
          </a:p>
          <a:p>
            <a:pPr algn="l" marL="1377616" indent="-459205" lvl="2">
              <a:lnSpc>
                <a:spcPts val="3445"/>
              </a:lnSpc>
              <a:buFont typeface="Arial"/>
              <a:buChar char="⚬"/>
            </a:pPr>
            <a:r>
              <a:rPr lang="en-US" sz="3190" spc="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Categorical features: Customer Type, Gender, Class; Numerical features: Age, Flight Distance, Delays; missing values imputed with mean/mode, and numerical features standardized.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690286" y="194001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37360" y="865788"/>
            <a:ext cx="1552194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6900" spc="-11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Data Preprocessing and Transformation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6425" y="2343467"/>
            <a:ext cx="18288002" cy="66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5"/>
              </a:lnSpc>
            </a:pPr>
            <a:r>
              <a:rPr lang="en-US" sz="33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Before Data Preprocessing:</a:t>
            </a:r>
          </a:p>
          <a:p>
            <a:pPr algn="just" marL="699409" indent="-349705" lvl="1">
              <a:lnSpc>
                <a:spcPts val="4535"/>
              </a:lnSpc>
              <a:buFont typeface="Arial"/>
              <a:buChar char="•"/>
            </a:pPr>
            <a:r>
              <a:rPr lang="en-US" b="true" sz="3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Issues Identified: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Missing values in some features.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Outliers in numerical attributes (e.g., age, flight distance).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Slight class imbalance in the target variable.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Categorical attributes (e.g., Gender, Customer Type) needed encoding.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Irrelevant features (e.g., Passenger ID) required removal.</a:t>
            </a:r>
          </a:p>
          <a:p>
            <a:pPr algn="just" marL="699409" indent="-349705" lvl="1">
              <a:lnSpc>
                <a:spcPts val="4535"/>
              </a:lnSpc>
              <a:buFont typeface="Arial"/>
              <a:buChar char="•"/>
            </a:pPr>
            <a:r>
              <a:rPr lang="en-US" b="true" sz="32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 of Preprocessing: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Address missing values and outliers.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Encode categorical features for machine learning compatibility.</a:t>
            </a:r>
          </a:p>
          <a:p>
            <a:pPr algn="just" marL="1355639" indent="-451880" lvl="2">
              <a:lnSpc>
                <a:spcPts val="4395"/>
              </a:lnSpc>
              <a:buFont typeface="Arial"/>
              <a:buChar char="⚬"/>
            </a:pPr>
            <a:r>
              <a:rPr lang="en-US" sz="31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Balance the dataset and remove irrelevant features.</a:t>
            </a:r>
          </a:p>
          <a:p>
            <a:pPr algn="just">
              <a:lnSpc>
                <a:spcPts val="397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9760" y="2107216"/>
            <a:ext cx="15128613" cy="748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4"/>
              </a:lnSpc>
            </a:pPr>
            <a:r>
              <a:rPr lang="en-US" sz="30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After Preprocessing and Transformation</a:t>
            </a:r>
          </a:p>
          <a:p>
            <a:pPr algn="just" marL="657632" indent="-328816" lvl="1">
              <a:lnSpc>
                <a:spcPts val="4264"/>
              </a:lnSpc>
              <a:buFont typeface="Arial"/>
              <a:buChar char="•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of Preprocessing:</a:t>
            </a:r>
          </a:p>
          <a:p>
            <a:pPr algn="just" marL="1315264" indent="-438421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Missing Values: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Imputed numerical values with mean and categorical values with mode.</a:t>
            </a:r>
          </a:p>
          <a:p>
            <a:pPr algn="just" marL="1315264" indent="-438421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Outliers: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Detected using box plots and capped or removed for a uniform distribution.</a:t>
            </a:r>
          </a:p>
          <a:p>
            <a:pPr algn="just" marL="1315264" indent="-438421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Scaling: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Standardized numerical features (Age, Flight Distance, Delays) using Z-score normalization.</a:t>
            </a:r>
          </a:p>
          <a:p>
            <a:pPr algn="just" marL="1315264" indent="-438421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Encoding Categorical Features:</a:t>
            </a:r>
          </a:p>
          <a:p>
            <a:pPr algn="just" marL="1972896" indent="-493224" lvl="3">
              <a:lnSpc>
                <a:spcPts val="4264"/>
              </a:lnSpc>
              <a:buFont typeface="Arial"/>
              <a:buChar char="￭"/>
            </a:pP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One-Hot Encoding for nominal variables (e.g., Gender, Class).</a:t>
            </a:r>
          </a:p>
          <a:p>
            <a:pPr algn="just" marL="1972896" indent="-493224" lvl="3">
              <a:lnSpc>
                <a:spcPts val="4264"/>
              </a:lnSpc>
              <a:buFont typeface="Arial"/>
              <a:buChar char="￭"/>
            </a:pP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Label Encoding for ordinal variables (e.g., Satisfaction).</a:t>
            </a:r>
          </a:p>
          <a:p>
            <a:pPr algn="just" marL="1315264" indent="-438421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Engineering: 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interaction variables (e.g., Flight Class × Delay Duration) and dropped irrelevant features like Passenger ID.</a:t>
            </a:r>
          </a:p>
          <a:p>
            <a:pPr algn="just">
              <a:lnSpc>
                <a:spcPts val="426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37360" y="865788"/>
            <a:ext cx="15521940" cy="92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6900" spc="-113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Data Preprocessing and Transformation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1690286" y="194001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475177" y="1562574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1595734" y="1729261"/>
            <a:ext cx="5111119" cy="3599487"/>
            <a:chOff x="0" y="0"/>
            <a:chExt cx="812800" cy="5724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572411"/>
            </a:xfrm>
            <a:custGeom>
              <a:avLst/>
              <a:gdLst/>
              <a:ahLst/>
              <a:cxnLst/>
              <a:rect r="r" b="b" t="t" l="l"/>
              <a:pathLst>
                <a:path h="57241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72411"/>
                  </a:lnTo>
                  <a:lnTo>
                    <a:pt x="0" y="572411"/>
                  </a:lnTo>
                  <a:close/>
                </a:path>
              </a:pathLst>
            </a:custGeom>
            <a:blipFill>
              <a:blip r:embed="rId2"/>
              <a:stretch>
                <a:fillRect l="0" t="-4606" r="0" b="-4606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450958" y="5423998"/>
            <a:ext cx="5183446" cy="4077476"/>
            <a:chOff x="0" y="0"/>
            <a:chExt cx="812800" cy="6393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639376"/>
            </a:xfrm>
            <a:custGeom>
              <a:avLst/>
              <a:gdLst/>
              <a:ahLst/>
              <a:cxnLst/>
              <a:rect r="r" b="b" t="t" l="l"/>
              <a:pathLst>
                <a:path h="63937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639376"/>
                  </a:lnTo>
                  <a:lnTo>
                    <a:pt x="0" y="639376"/>
                  </a:lnTo>
                  <a:close/>
                </a:path>
              </a:pathLst>
            </a:custGeom>
            <a:blipFill>
              <a:blip r:embed="rId3"/>
              <a:stretch>
                <a:fillRect l="0" t="-3969" r="0" b="-3969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30425" y="460710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Exploration and Visualization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0425" y="1767361"/>
            <a:ext cx="8613575" cy="744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632" indent="-328816" lvl="1">
              <a:lnSpc>
                <a:spcPts val="4264"/>
              </a:lnSpc>
              <a:buFont typeface="Arial"/>
              <a:buChar char="•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 Chart: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Satisfaction by F</a:t>
            </a: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 Class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Highlights higher satisfaction among premium class passengers compared to economy class.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</a:t>
            </a: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 trend: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Satisfaction improves with flight class upgrades.</a:t>
            </a:r>
          </a:p>
          <a:p>
            <a:pPr algn="just" marL="657632" indent="-328816" lvl="1">
              <a:lnSpc>
                <a:spcPts val="4264"/>
              </a:lnSpc>
              <a:buFont typeface="Arial"/>
              <a:buChar char="•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Box Plot: Delays vs. Satisfaction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owcases how longer delays are strongly associated with dissatisfaction.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</a:t>
            </a: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ey Insight: 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Reducing delays can significantly improve customer satisfaction.</a:t>
            </a:r>
          </a:p>
          <a:p>
            <a:pPr algn="just">
              <a:lnSpc>
                <a:spcPts val="426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751579" y="1851304"/>
            <a:ext cx="6890501" cy="7631120"/>
            <a:chOff x="0" y="0"/>
            <a:chExt cx="741474" cy="8211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1474" cy="821171"/>
            </a:xfrm>
            <a:custGeom>
              <a:avLst/>
              <a:gdLst/>
              <a:ahLst/>
              <a:cxnLst/>
              <a:rect r="r" b="b" t="t" l="l"/>
              <a:pathLst>
                <a:path h="821171" w="741474">
                  <a:moveTo>
                    <a:pt x="0" y="0"/>
                  </a:moveTo>
                  <a:lnTo>
                    <a:pt x="741474" y="0"/>
                  </a:lnTo>
                  <a:lnTo>
                    <a:pt x="741474" y="821171"/>
                  </a:lnTo>
                  <a:lnTo>
                    <a:pt x="0" y="821171"/>
                  </a:lnTo>
                  <a:close/>
                </a:path>
              </a:pathLst>
            </a:custGeom>
            <a:blipFill>
              <a:blip r:embed="rId2"/>
              <a:stretch>
                <a:fillRect l="-2122" t="0" r="-212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322655"/>
            <a:ext cx="8161020" cy="477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632" indent="-328816" lvl="1">
              <a:lnSpc>
                <a:spcPts val="4264"/>
              </a:lnSpc>
              <a:buFont typeface="Arial"/>
              <a:buChar char="•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Heatmap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sualized relationships between features such as service ratings, delays, and satisfaction.</a:t>
            </a:r>
          </a:p>
          <a:p>
            <a:pPr algn="just" marL="1315265" indent="-438422" lvl="2">
              <a:lnSpc>
                <a:spcPts val="4264"/>
              </a:lnSpc>
              <a:buFont typeface="Arial"/>
              <a:buChar char="⚬"/>
            </a:pP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</a:t>
            </a:r>
            <a:r>
              <a:rPr lang="en-US" b="true" sz="30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sight: </a:t>
            </a:r>
            <a:r>
              <a:rPr lang="en-US" sz="30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In-flight service ratings and delay duration are top predictors of satisfaction.</a:t>
            </a:r>
          </a:p>
          <a:p>
            <a:pPr algn="just">
              <a:lnSpc>
                <a:spcPts val="4264"/>
              </a:lnSpc>
            </a:pPr>
          </a:p>
          <a:p>
            <a:pPr algn="just">
              <a:lnSpc>
                <a:spcPts val="426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30425" y="460710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7200" spc="-118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Exploration and Visualization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475177" y="1562574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1356363" y="159182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487945" y="591408"/>
            <a:ext cx="13289140" cy="87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7"/>
              </a:lnSpc>
            </a:pPr>
            <a:r>
              <a:rPr lang="en-US" sz="6419" spc="-105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ML Modeling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1659"/>
            <a:ext cx="10345245" cy="769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Approach: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multiple classification mod</a:t>
            </a: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els for performance comparison.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nsured models were suitable for binary classification.</a:t>
            </a:r>
          </a:p>
          <a:p>
            <a:pPr algn="just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1: Logis</a:t>
            </a: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 Regression: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Selected as a simple and interpretable baseline.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rovided a starting point to evaluate more complex models.</a:t>
            </a:r>
          </a:p>
          <a:p>
            <a:pPr algn="just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odel 2: K-Nearest Neighbors (KNN):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</a:t>
            </a: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on grouping passengers with similar attributes.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Observed trends in localized satisfaction patterns.</a:t>
            </a:r>
          </a:p>
          <a:p>
            <a:pPr algn="just">
              <a:lnSpc>
                <a:spcPts val="4124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3066421" y="1203862"/>
            <a:ext cx="4801206" cy="4177763"/>
            <a:chOff x="0" y="0"/>
            <a:chExt cx="812800" cy="7072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07257"/>
            </a:xfrm>
            <a:custGeom>
              <a:avLst/>
              <a:gdLst/>
              <a:ahLst/>
              <a:cxnLst/>
              <a:rect r="r" b="b" t="t" l="l"/>
              <a:pathLst>
                <a:path h="707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07257"/>
                  </a:lnTo>
                  <a:lnTo>
                    <a:pt x="0" y="707257"/>
                  </a:lnTo>
                  <a:close/>
                </a:path>
              </a:pathLst>
            </a:custGeom>
            <a:blipFill>
              <a:blip r:embed="rId2"/>
              <a:stretch>
                <a:fillRect l="-1189" t="0" r="-118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066421" y="5295900"/>
            <a:ext cx="4801206" cy="4114800"/>
            <a:chOff x="0" y="0"/>
            <a:chExt cx="854963" cy="7327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4963" cy="732733"/>
            </a:xfrm>
            <a:custGeom>
              <a:avLst/>
              <a:gdLst/>
              <a:ahLst/>
              <a:cxnLst/>
              <a:rect r="r" b="b" t="t" l="l"/>
              <a:pathLst>
                <a:path h="732733" w="854963">
                  <a:moveTo>
                    <a:pt x="0" y="0"/>
                  </a:moveTo>
                  <a:lnTo>
                    <a:pt x="854963" y="0"/>
                  </a:lnTo>
                  <a:lnTo>
                    <a:pt x="854963" y="732733"/>
                  </a:lnTo>
                  <a:lnTo>
                    <a:pt x="0" y="732733"/>
                  </a:lnTo>
                  <a:close/>
                </a:path>
              </a:pathLst>
            </a:custGeom>
            <a:blipFill>
              <a:blip r:embed="rId3"/>
              <a:stretch>
                <a:fillRect l="-405" t="0" r="-405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BD582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E4831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68310" y="2911812"/>
            <a:ext cx="6512388" cy="5393413"/>
            <a:chOff x="0" y="0"/>
            <a:chExt cx="788880" cy="653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8880" cy="653333"/>
            </a:xfrm>
            <a:custGeom>
              <a:avLst/>
              <a:gdLst/>
              <a:ahLst/>
              <a:cxnLst/>
              <a:rect r="r" b="b" t="t" l="l"/>
              <a:pathLst>
                <a:path h="653333" w="788880">
                  <a:moveTo>
                    <a:pt x="0" y="0"/>
                  </a:moveTo>
                  <a:lnTo>
                    <a:pt x="788880" y="0"/>
                  </a:lnTo>
                  <a:lnTo>
                    <a:pt x="788880" y="653333"/>
                  </a:lnTo>
                  <a:lnTo>
                    <a:pt x="0" y="653333"/>
                  </a:lnTo>
                  <a:close/>
                </a:path>
              </a:pathLst>
            </a:custGeom>
            <a:blipFill>
              <a:blip r:embed="rId2"/>
              <a:stretch>
                <a:fillRect l="-1686" t="0" r="-168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737360" y="2503170"/>
            <a:ext cx="7895930" cy="615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3: Random Forest: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Chosen for its robustness in handling non-linear relationships.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Provided feature importance to identify key factors influencing satisfaction.</a:t>
            </a:r>
          </a:p>
          <a:p>
            <a:pPr algn="just" marL="636043" indent="-318022" lvl="1">
              <a:lnSpc>
                <a:spcPts val="4124"/>
              </a:lnSpc>
              <a:buFont typeface="Arial"/>
              <a:buChar char="•"/>
            </a:pPr>
            <a:r>
              <a:rPr lang="en-US" b="true" sz="29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for All Models: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Missing values were addressed systematically.</a:t>
            </a:r>
          </a:p>
          <a:p>
            <a:pPr algn="just" marL="1272086" indent="-424029" lvl="2">
              <a:lnSpc>
                <a:spcPts val="4124"/>
              </a:lnSpc>
              <a:buFont typeface="Arial"/>
              <a:buChar char="⚬"/>
            </a:pPr>
            <a:r>
              <a:rPr lang="en-US" sz="29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Numerical features were scaled, and categorical features were encoded.</a:t>
            </a:r>
          </a:p>
          <a:p>
            <a:pPr algn="just">
              <a:lnSpc>
                <a:spcPts val="412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87945" y="591408"/>
            <a:ext cx="13289140" cy="870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7"/>
              </a:lnSpc>
            </a:pPr>
            <a:r>
              <a:rPr lang="en-US" sz="6419" spc="-105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ML Modeling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356363" y="1591827"/>
            <a:ext cx="14959965" cy="952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DAGYCzsVTr8</dc:identifier>
  <dcterms:modified xsi:type="dcterms:W3CDTF">2011-08-01T06:04:30Z</dcterms:modified>
  <cp:revision>1</cp:revision>
  <dc:title>Presentation Templete.pptx</dc:title>
</cp:coreProperties>
</file>