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8" r:id="rId4"/>
    <p:sldId id="259" r:id="rId5"/>
    <p:sldId id="260" r:id="rId6"/>
    <p:sldId id="261" r:id="rId7"/>
    <p:sldId id="262" r:id="rId8"/>
    <p:sldId id="263" r:id="rId9"/>
    <p:sldId id="264" r:id="rId10"/>
    <p:sldId id="266"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CBC6-D276-407B-922B-7AC56971AC7B}"/>
              </a:ext>
            </a:extLst>
          </p:cNvPr>
          <p:cNvSpPr>
            <a:spLocks noGrp="1"/>
          </p:cNvSpPr>
          <p:nvPr>
            <p:ph type="ctrTitle"/>
          </p:nvPr>
        </p:nvSpPr>
        <p:spPr>
          <a:xfrm>
            <a:off x="809391" y="2090176"/>
            <a:ext cx="10573218" cy="2677648"/>
          </a:xfrm>
        </p:spPr>
        <p:txBody>
          <a:bodyPr/>
          <a:lstStyle/>
          <a:p>
            <a:pPr>
              <a:lnSpc>
                <a:spcPct val="107000"/>
              </a:lnSpc>
              <a:spcAft>
                <a:spcPts val="800"/>
              </a:spcAft>
            </a:pPr>
            <a:r>
              <a:rPr lang="en-US" sz="4000" b="1" dirty="0">
                <a:effectLst/>
                <a:ea typeface="Calibri" panose="020F0502020204030204" pitchFamily="34" charset="0"/>
                <a:cs typeface="Times New Roman" panose="02020603050405020304" pitchFamily="18" charset="0"/>
              </a:rPr>
              <a:t>LINGUISTIC PROCESSOR:</a:t>
            </a:r>
            <a:br>
              <a:rPr lang="en-PK" sz="4000" b="1" dirty="0">
                <a:effectLst/>
                <a:ea typeface="Calibri" panose="020F0502020204030204" pitchFamily="34" charset="0"/>
                <a:cs typeface="Times New Roman" panose="02020603050405020304" pitchFamily="18" charset="0"/>
              </a:rPr>
            </a:br>
            <a:r>
              <a:rPr lang="en-US" sz="4000" b="1" dirty="0">
                <a:effectLst/>
                <a:ea typeface="Calibri" panose="020F0502020204030204" pitchFamily="34" charset="0"/>
                <a:cs typeface="Times New Roman" panose="02020603050405020304" pitchFamily="18" charset="0"/>
              </a:rPr>
              <a:t>REALTIME EXTRACTION AND ANNOTATION OF USER GENERATED CONTENTS</a:t>
            </a:r>
            <a:br>
              <a:rPr lang="en-PK" sz="2000" dirty="0">
                <a:effectLst/>
                <a:latin typeface="Calibri" panose="020F0502020204030204" pitchFamily="34" charset="0"/>
                <a:ea typeface="Calibri" panose="020F0502020204030204" pitchFamily="34" charset="0"/>
                <a:cs typeface="Times New Roman" panose="02020603050405020304" pitchFamily="18" charset="0"/>
              </a:rPr>
            </a:br>
            <a:endParaRPr lang="en-PK" sz="6000" dirty="0"/>
          </a:p>
        </p:txBody>
      </p:sp>
    </p:spTree>
    <p:extLst>
      <p:ext uri="{BB962C8B-B14F-4D97-AF65-F5344CB8AC3E}">
        <p14:creationId xmlns:p14="http://schemas.microsoft.com/office/powerpoint/2010/main" val="174298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A326-B8C5-4FC4-957B-C5E6A386C6AF}"/>
              </a:ext>
            </a:extLst>
          </p:cNvPr>
          <p:cNvSpPr>
            <a:spLocks noGrp="1"/>
          </p:cNvSpPr>
          <p:nvPr>
            <p:ph type="title"/>
          </p:nvPr>
        </p:nvSpPr>
        <p:spPr/>
        <p:txBody>
          <a:bodyPr/>
          <a:lstStyle/>
          <a:p>
            <a:r>
              <a:rPr lang="en-US" dirty="0"/>
              <a:t>React.JS</a:t>
            </a:r>
            <a:endParaRPr lang="en-PK" dirty="0"/>
          </a:p>
        </p:txBody>
      </p:sp>
      <p:sp>
        <p:nvSpPr>
          <p:cNvPr id="3" name="Content Placeholder 2">
            <a:extLst>
              <a:ext uri="{FF2B5EF4-FFF2-40B4-BE49-F238E27FC236}">
                <a16:creationId xmlns:a16="http://schemas.microsoft.com/office/drawing/2014/main" id="{13A65C03-6DEE-4CC6-87FB-F871417AF703}"/>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React is a JavaScript library that builds user interfaces for single-page applications by dividing UI into composable components</a:t>
            </a:r>
          </a:p>
          <a:p>
            <a:r>
              <a:rPr lang="en-US" sz="2400" dirty="0">
                <a:latin typeface="Times New Roman" panose="02020603050405020304" pitchFamily="18" charset="0"/>
                <a:cs typeface="Times New Roman" panose="02020603050405020304" pitchFamily="18" charset="0"/>
              </a:rPr>
              <a:t>Here are few reasons of using react,</a:t>
            </a:r>
          </a:p>
          <a:p>
            <a:pPr lvl="1"/>
            <a: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t>Single page applications</a:t>
            </a:r>
          </a:p>
          <a:p>
            <a:pPr lvl="1"/>
            <a: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t>Strong community support</a:t>
            </a:r>
            <a:endParaRPr lang="en-US" sz="2000" dirty="0">
              <a:latin typeface="Times New Roman" panose="02020603050405020304" pitchFamily="18" charset="0"/>
              <a:cs typeface="Times New Roman" panose="02020603050405020304" pitchFamily="18" charset="0"/>
            </a:endParaRPr>
          </a:p>
          <a:p>
            <a:pPr lvl="1"/>
            <a:r>
              <a:rPr lang="en-US" sz="2000" i="0" dirty="0">
                <a:solidFill>
                  <a:srgbClr val="333333"/>
                </a:solidFill>
                <a:effectLst/>
                <a:latin typeface="Times New Roman" panose="02020603050405020304" pitchFamily="18" charset="0"/>
                <a:cs typeface="Times New Roman" panose="02020603050405020304" pitchFamily="18" charset="0"/>
              </a:rPr>
              <a:t>Reusable Components</a:t>
            </a:r>
          </a:p>
          <a:p>
            <a:pPr lvl="1"/>
            <a:endParaRPr lang="en-PK" dirty="0"/>
          </a:p>
        </p:txBody>
      </p:sp>
    </p:spTree>
    <p:extLst>
      <p:ext uri="{BB962C8B-B14F-4D97-AF65-F5344CB8AC3E}">
        <p14:creationId xmlns:p14="http://schemas.microsoft.com/office/powerpoint/2010/main" val="283791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3B27-1884-494E-897C-E9F6DBE62E7C}"/>
              </a:ext>
            </a:extLst>
          </p:cNvPr>
          <p:cNvSpPr>
            <a:spLocks noGrp="1"/>
          </p:cNvSpPr>
          <p:nvPr>
            <p:ph type="title"/>
          </p:nvPr>
        </p:nvSpPr>
        <p:spPr/>
        <p:txBody>
          <a:bodyPr/>
          <a:lstStyle/>
          <a:p>
            <a:r>
              <a:rPr lang="en-US" dirty="0"/>
              <a:t>Django</a:t>
            </a:r>
            <a:endParaRPr lang="en-PK" dirty="0"/>
          </a:p>
        </p:txBody>
      </p:sp>
      <p:sp>
        <p:nvSpPr>
          <p:cNvPr id="3" name="Content Placeholder 2">
            <a:extLst>
              <a:ext uri="{FF2B5EF4-FFF2-40B4-BE49-F238E27FC236}">
                <a16:creationId xmlns:a16="http://schemas.microsoft.com/office/drawing/2014/main" id="{86748C22-6A0B-4B2B-B703-E1D01DF2C33D}"/>
              </a:ext>
            </a:extLst>
          </p:cNvPr>
          <p:cNvSpPr>
            <a:spLocks noGrp="1"/>
          </p:cNvSpPr>
          <p:nvPr>
            <p:ph idx="1"/>
          </p:nvPr>
        </p:nvSpPr>
        <p:spPr/>
        <p:txBody>
          <a:bodyPr>
            <a:normAutofit/>
          </a:bodyPr>
          <a:lstStyle/>
          <a:p>
            <a:r>
              <a:rPr lang="en-US" sz="2400" dirty="0">
                <a:effectLst/>
                <a:latin typeface="Times New Roman" panose="02020603050405020304" pitchFamily="18" charset="0"/>
                <a:ea typeface="Calibri" panose="020F0502020204030204" pitchFamily="34" charset="0"/>
              </a:rPr>
              <a:t>Django is a high-level Python web framework that enables rapid development of secure and maintainable websites</a:t>
            </a:r>
          </a:p>
          <a:p>
            <a:r>
              <a:rPr lang="en-US" sz="2400" dirty="0">
                <a:effectLst/>
                <a:latin typeface="Times New Roman" panose="02020603050405020304" pitchFamily="18" charset="0"/>
                <a:ea typeface="Calibri" panose="020F0502020204030204" pitchFamily="34" charset="0"/>
              </a:rPr>
              <a:t> </a:t>
            </a:r>
            <a:r>
              <a:rPr lang="en-US" sz="2400" dirty="0">
                <a:latin typeface="Times New Roman" panose="02020603050405020304" pitchFamily="18" charset="0"/>
                <a:cs typeface="Times New Roman" panose="02020603050405020304" pitchFamily="18" charset="0"/>
              </a:rPr>
              <a:t>Here are few reasons of using react,</a:t>
            </a:r>
          </a:p>
          <a:p>
            <a:pPr lvl="1"/>
            <a:r>
              <a:rPr lang="en-US" sz="2200" dirty="0">
                <a:latin typeface="Times New Roman" panose="02020603050405020304" pitchFamily="18" charset="0"/>
                <a:cs typeface="Times New Roman" panose="02020603050405020304" pitchFamily="18" charset="0"/>
              </a:rPr>
              <a:t>Django enables protection against many vulnerabilities by default, including SQL injection</a:t>
            </a:r>
          </a:p>
          <a:p>
            <a:pPr lvl="1"/>
            <a:r>
              <a:rPr lang="en-US" sz="2200" dirty="0">
                <a:latin typeface="Times New Roman" panose="02020603050405020304" pitchFamily="18" charset="0"/>
                <a:cs typeface="Times New Roman" panose="02020603050405020304" pitchFamily="18" charset="0"/>
              </a:rPr>
              <a:t>Component based architecture </a:t>
            </a:r>
          </a:p>
        </p:txBody>
      </p:sp>
    </p:spTree>
    <p:extLst>
      <p:ext uri="{BB962C8B-B14F-4D97-AF65-F5344CB8AC3E}">
        <p14:creationId xmlns:p14="http://schemas.microsoft.com/office/powerpoint/2010/main" val="346175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700C-A7FE-4253-9B92-B3094CA84D80}"/>
              </a:ext>
            </a:extLst>
          </p:cNvPr>
          <p:cNvSpPr>
            <a:spLocks noGrp="1"/>
          </p:cNvSpPr>
          <p:nvPr>
            <p:ph type="title"/>
          </p:nvPr>
        </p:nvSpPr>
        <p:spPr/>
        <p:txBody>
          <a:bodyPr/>
          <a:lstStyle/>
          <a:p>
            <a:r>
              <a:rPr lang="en-US" dirty="0"/>
              <a:t>Data Extraction</a:t>
            </a:r>
            <a:endParaRPr lang="en-PK" dirty="0"/>
          </a:p>
        </p:txBody>
      </p:sp>
      <p:sp>
        <p:nvSpPr>
          <p:cNvPr id="3" name="Text Placeholder 2">
            <a:extLst>
              <a:ext uri="{FF2B5EF4-FFF2-40B4-BE49-F238E27FC236}">
                <a16:creationId xmlns:a16="http://schemas.microsoft.com/office/drawing/2014/main" id="{9A815D23-C179-4CD9-8FD9-0893C9893B58}"/>
              </a:ext>
            </a:extLst>
          </p:cNvPr>
          <p:cNvSpPr>
            <a:spLocks noGrp="1"/>
          </p:cNvSpPr>
          <p:nvPr>
            <p:ph type="body" idx="1"/>
          </p:nvPr>
        </p:nvSpPr>
        <p:spPr/>
        <p:txBody>
          <a:bodyPr/>
          <a:lstStyle/>
          <a:p>
            <a:r>
              <a:rPr lang="en-US" dirty="0"/>
              <a:t>Twint</a:t>
            </a:r>
            <a:endParaRPr lang="en-PK" dirty="0"/>
          </a:p>
        </p:txBody>
      </p:sp>
      <p:sp>
        <p:nvSpPr>
          <p:cNvPr id="4" name="Text Placeholder 3">
            <a:extLst>
              <a:ext uri="{FF2B5EF4-FFF2-40B4-BE49-F238E27FC236}">
                <a16:creationId xmlns:a16="http://schemas.microsoft.com/office/drawing/2014/main" id="{0B88CE29-DF48-4E2C-9BF3-F9F57D2A6C28}"/>
              </a:ext>
            </a:extLst>
          </p:cNvPr>
          <p:cNvSpPr>
            <a:spLocks noGrp="1"/>
          </p:cNvSpPr>
          <p:nvPr>
            <p:ph type="body" sz="half" idx="15"/>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Twint is an advanced Twitter scraping tool written in Python that allows for scraping Tweets from Twitter profiles without using Twitter's API.</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Fast initial setup</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rate limitations</a:t>
            </a:r>
            <a:endParaRPr lang="en-PK" sz="1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A80B257-452D-4E58-9EA4-77C5501F7053}"/>
              </a:ext>
            </a:extLst>
          </p:cNvPr>
          <p:cNvSpPr>
            <a:spLocks noGrp="1"/>
          </p:cNvSpPr>
          <p:nvPr>
            <p:ph type="body" sz="quarter" idx="3"/>
          </p:nvPr>
        </p:nvSpPr>
        <p:spPr/>
        <p:txBody>
          <a:bodyPr/>
          <a:lstStyle/>
          <a:p>
            <a:r>
              <a:rPr lang="en-US" dirty="0"/>
              <a:t>Selenium</a:t>
            </a:r>
            <a:endParaRPr lang="en-PK" dirty="0"/>
          </a:p>
        </p:txBody>
      </p:sp>
      <p:sp>
        <p:nvSpPr>
          <p:cNvPr id="6" name="Text Placeholder 5">
            <a:extLst>
              <a:ext uri="{FF2B5EF4-FFF2-40B4-BE49-F238E27FC236}">
                <a16:creationId xmlns:a16="http://schemas.microsoft.com/office/drawing/2014/main" id="{BE5BBFB7-DCD8-4F2F-8FE7-CA47A9721205}"/>
              </a:ext>
            </a:extLst>
          </p:cNvPr>
          <p:cNvSpPr>
            <a:spLocks noGrp="1"/>
          </p:cNvSpPr>
          <p:nvPr>
            <p:ph type="body" sz="half" idx="16"/>
          </p:nvPr>
        </p:nvSpPr>
        <p:spPr/>
        <p:txBody>
          <a:bodyPr>
            <a:normAutofit/>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Selenium is an umbrella project for a range of tools and libraries that enable and support the automation of web browsers.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API is required</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Can extract all relevant data autonomously </a:t>
            </a:r>
            <a:endParaRPr lang="en-PK" sz="18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53A59DAB-6DBF-469A-875B-1DDC501FA425}"/>
              </a:ext>
            </a:extLst>
          </p:cNvPr>
          <p:cNvSpPr>
            <a:spLocks noGrp="1"/>
          </p:cNvSpPr>
          <p:nvPr>
            <p:ph type="body" sz="quarter" idx="13"/>
          </p:nvPr>
        </p:nvSpPr>
        <p:spPr/>
        <p:txBody>
          <a:bodyPr/>
          <a:lstStyle/>
          <a:p>
            <a:r>
              <a:rPr lang="en-US" dirty="0"/>
              <a:t>YouTube API</a:t>
            </a:r>
            <a:endParaRPr lang="en-PK" dirty="0"/>
          </a:p>
        </p:txBody>
      </p:sp>
      <p:sp>
        <p:nvSpPr>
          <p:cNvPr id="8" name="Text Placeholder 7">
            <a:extLst>
              <a:ext uri="{FF2B5EF4-FFF2-40B4-BE49-F238E27FC236}">
                <a16:creationId xmlns:a16="http://schemas.microsoft.com/office/drawing/2014/main" id="{2F5C8C36-9227-49CE-9D14-8965528C9FF7}"/>
              </a:ext>
            </a:extLst>
          </p:cNvPr>
          <p:cNvSpPr>
            <a:spLocks noGrp="1"/>
          </p:cNvSpPr>
          <p:nvPr>
            <p:ph type="body" sz="half" idx="17"/>
          </p:nvPr>
        </p:nvSpPr>
        <p:spPr/>
        <p:txBody>
          <a:bodyPr/>
          <a:lstStyle/>
          <a:p>
            <a:pPr algn="just"/>
            <a:r>
              <a:rPr lang="en-US" sz="1800" dirty="0">
                <a:latin typeface="Times New Roman" panose="02020603050405020304" pitchFamily="18" charset="0"/>
                <a:cs typeface="Times New Roman" panose="02020603050405020304" pitchFamily="18" charset="0"/>
              </a:rPr>
              <a:t>YouTube’s official API that allows you to extract comments from YouTube videos.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Directly interacts with YouTube’s database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pagination error</a:t>
            </a:r>
          </a:p>
          <a:p>
            <a:endParaRPr lang="en-PK" dirty="0"/>
          </a:p>
        </p:txBody>
      </p:sp>
    </p:spTree>
    <p:extLst>
      <p:ext uri="{BB962C8B-B14F-4D97-AF65-F5344CB8AC3E}">
        <p14:creationId xmlns:p14="http://schemas.microsoft.com/office/powerpoint/2010/main" val="185723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BC328E-3392-4569-9D0A-6AFC889C01EF}"/>
              </a:ext>
            </a:extLst>
          </p:cNvPr>
          <p:cNvSpPr txBox="1"/>
          <p:nvPr/>
        </p:nvSpPr>
        <p:spPr>
          <a:xfrm>
            <a:off x="739359" y="903767"/>
            <a:ext cx="4805917" cy="584775"/>
          </a:xfrm>
          <a:prstGeom prst="rect">
            <a:avLst/>
          </a:prstGeom>
          <a:noFill/>
        </p:spPr>
        <p:txBody>
          <a:bodyPr wrap="square" rtlCol="0">
            <a:spAutoFit/>
          </a:bodyPr>
          <a:lstStyle/>
          <a:p>
            <a:r>
              <a:rPr lang="en-US" sz="3200" dirty="0">
                <a:latin typeface="+mj-lt"/>
              </a:rPr>
              <a:t>Group Members</a:t>
            </a:r>
            <a:endParaRPr lang="en-PK" sz="3200" dirty="0">
              <a:latin typeface="+mj-lt"/>
            </a:endParaRPr>
          </a:p>
        </p:txBody>
      </p:sp>
      <p:sp>
        <p:nvSpPr>
          <p:cNvPr id="3" name="TextBox 2">
            <a:extLst>
              <a:ext uri="{FF2B5EF4-FFF2-40B4-BE49-F238E27FC236}">
                <a16:creationId xmlns:a16="http://schemas.microsoft.com/office/drawing/2014/main" id="{576F083E-01CE-49B8-A922-F7B8207EA5BB}"/>
              </a:ext>
            </a:extLst>
          </p:cNvPr>
          <p:cNvSpPr txBox="1"/>
          <p:nvPr/>
        </p:nvSpPr>
        <p:spPr>
          <a:xfrm>
            <a:off x="739359" y="1488542"/>
            <a:ext cx="4981433" cy="960328"/>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Tajammal Amin			 FA18-BCS-093</a:t>
            </a:r>
          </a:p>
          <a:p>
            <a:pPr>
              <a:lnSpc>
                <a:spcPct val="150000"/>
              </a:lnSpc>
            </a:pPr>
            <a:r>
              <a:rPr lang="en-US" sz="2000" dirty="0">
                <a:latin typeface="Times New Roman" panose="02020603050405020304" pitchFamily="18" charset="0"/>
                <a:cs typeface="Times New Roman" panose="02020603050405020304" pitchFamily="18" charset="0"/>
              </a:rPr>
              <a:t>Sohaib Ahmad		        FA18-BCS-131</a:t>
            </a:r>
            <a:endParaRPr lang="en-PK"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4DEE6AE-A118-4DB7-9FF0-2D08AF3B441B}"/>
              </a:ext>
            </a:extLst>
          </p:cNvPr>
          <p:cNvSpPr txBox="1"/>
          <p:nvPr/>
        </p:nvSpPr>
        <p:spPr>
          <a:xfrm>
            <a:off x="739359" y="3033645"/>
            <a:ext cx="4805917" cy="584775"/>
          </a:xfrm>
          <a:prstGeom prst="rect">
            <a:avLst/>
          </a:prstGeom>
          <a:noFill/>
        </p:spPr>
        <p:txBody>
          <a:bodyPr wrap="square" rtlCol="0">
            <a:spAutoFit/>
          </a:bodyPr>
          <a:lstStyle/>
          <a:p>
            <a:r>
              <a:rPr lang="en-US" sz="3200" dirty="0">
                <a:latin typeface="+mj-lt"/>
              </a:rPr>
              <a:t>Project Supervisor</a:t>
            </a:r>
            <a:endParaRPr lang="en-PK" sz="3200" dirty="0">
              <a:latin typeface="+mj-lt"/>
            </a:endParaRPr>
          </a:p>
        </p:txBody>
      </p:sp>
      <p:sp>
        <p:nvSpPr>
          <p:cNvPr id="5" name="TextBox 4">
            <a:extLst>
              <a:ext uri="{FF2B5EF4-FFF2-40B4-BE49-F238E27FC236}">
                <a16:creationId xmlns:a16="http://schemas.microsoft.com/office/drawing/2014/main" id="{E836EB08-3908-48A7-9791-4F6AFCB6CE75}"/>
              </a:ext>
            </a:extLst>
          </p:cNvPr>
          <p:cNvSpPr txBox="1"/>
          <p:nvPr/>
        </p:nvSpPr>
        <p:spPr>
          <a:xfrm>
            <a:off x="739359" y="3618420"/>
            <a:ext cx="4981433" cy="498663"/>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Sir Arslan Ali Raza  </a:t>
            </a:r>
          </a:p>
        </p:txBody>
      </p:sp>
    </p:spTree>
    <p:extLst>
      <p:ext uri="{BB962C8B-B14F-4D97-AF65-F5344CB8AC3E}">
        <p14:creationId xmlns:p14="http://schemas.microsoft.com/office/powerpoint/2010/main" val="214724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6BC0-D7F9-4ACB-BE52-D40D43FA4AB7}"/>
              </a:ext>
            </a:extLst>
          </p:cNvPr>
          <p:cNvSpPr>
            <a:spLocks noGrp="1"/>
          </p:cNvSpPr>
          <p:nvPr>
            <p:ph type="title"/>
          </p:nvPr>
        </p:nvSpPr>
        <p:spPr/>
        <p:txBody>
          <a:bodyPr/>
          <a:lstStyle/>
          <a:p>
            <a:r>
              <a:rPr lang="en-US" dirty="0"/>
              <a:t>Abstract</a:t>
            </a:r>
            <a:endParaRPr lang="en-PK" dirty="0"/>
          </a:p>
        </p:txBody>
      </p:sp>
      <p:sp>
        <p:nvSpPr>
          <p:cNvPr id="3" name="Content Placeholder 2">
            <a:extLst>
              <a:ext uri="{FF2B5EF4-FFF2-40B4-BE49-F238E27FC236}">
                <a16:creationId xmlns:a16="http://schemas.microsoft.com/office/drawing/2014/main" id="{C76CAE84-BBA0-4C40-95E5-8BACAD8F1B3F}"/>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With the exponential growth of World Wide Web and rapid expansion of e-commerce, web opinion sources such as merchant sites, forums, discussion groups and blogs are used as a platform by individual users to share experiences or opinions. </a:t>
            </a:r>
          </a:p>
          <a:p>
            <a:pPr marL="0" indent="0" algn="just">
              <a:buNone/>
            </a:pPr>
            <a:r>
              <a:rPr lang="en-US" sz="2400" dirty="0">
                <a:latin typeface="Times New Roman" panose="02020603050405020304" pitchFamily="18" charset="0"/>
                <a:cs typeface="Times New Roman" panose="02020603050405020304" pitchFamily="18" charset="0"/>
              </a:rPr>
              <a:t>The aim of this study is to perform real time extraction, cleaning, normalization of contextualized and country specific user generated contents from different social media channels. Further aim is to pre-process and annotate extracted contents with subjective labels.</a:t>
            </a:r>
          </a:p>
          <a:p>
            <a:endParaRPr lang="en-PK" dirty="0"/>
          </a:p>
        </p:txBody>
      </p:sp>
    </p:spTree>
    <p:extLst>
      <p:ext uri="{BB962C8B-B14F-4D97-AF65-F5344CB8AC3E}">
        <p14:creationId xmlns:p14="http://schemas.microsoft.com/office/powerpoint/2010/main" val="411178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3E57-7541-4496-8502-B3DC27A091A8}"/>
              </a:ext>
            </a:extLst>
          </p:cNvPr>
          <p:cNvSpPr>
            <a:spLocks noGrp="1"/>
          </p:cNvSpPr>
          <p:nvPr>
            <p:ph type="title"/>
          </p:nvPr>
        </p:nvSpPr>
        <p:spPr/>
        <p:txBody>
          <a:bodyPr/>
          <a:lstStyle/>
          <a:p>
            <a:r>
              <a:rPr lang="en-US" dirty="0"/>
              <a:t>Summary of Literature Review</a:t>
            </a:r>
            <a:endParaRPr lang="en-PK" dirty="0"/>
          </a:p>
        </p:txBody>
      </p:sp>
      <p:sp>
        <p:nvSpPr>
          <p:cNvPr id="3" name="Content Placeholder 2">
            <a:extLst>
              <a:ext uri="{FF2B5EF4-FFF2-40B4-BE49-F238E27FC236}">
                <a16:creationId xmlns:a16="http://schemas.microsoft.com/office/drawing/2014/main" id="{727587C5-D05E-418E-927F-3DF0DBB26DB7}"/>
              </a:ext>
            </a:extLst>
          </p:cNvPr>
          <p:cNvSpPr>
            <a:spLocks noGrp="1"/>
          </p:cNvSpPr>
          <p:nvPr>
            <p:ph idx="1"/>
          </p:nvPr>
        </p:nvSpPr>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Information flow plays a central role in the development of transport policy, transport planning and the effective operation of the transport system (Ayelet et al., 2016)</a:t>
            </a:r>
          </a:p>
          <a:p>
            <a:r>
              <a:rPr lang="en-US" sz="2400" dirty="0">
                <a:latin typeface="Times New Roman" panose="02020603050405020304" pitchFamily="18" charset="0"/>
                <a:cs typeface="Times New Roman" panose="02020603050405020304" pitchFamily="18" charset="0"/>
              </a:rPr>
              <a:t>Twitter provides APIs that enable users to get access to various types of data, including tweet content, retweet numbers, and user profiles. But majority of systems collect historical twitter data through REST API (Jiang et al., 2016; Collins et al., 2013).</a:t>
            </a:r>
          </a:p>
          <a:p>
            <a:r>
              <a:rPr lang="en-US" sz="2400" dirty="0">
                <a:latin typeface="Times New Roman" panose="02020603050405020304" pitchFamily="18" charset="0"/>
                <a:cs typeface="Times New Roman" panose="02020603050405020304" pitchFamily="18" charset="0"/>
              </a:rPr>
              <a:t>Twitter Advanced Search (Twitter, 2019) is a website that provides filtering options such as geographical limit and time limit, can help find the very specific content and all the data are open to the public.</a:t>
            </a:r>
          </a:p>
          <a:p>
            <a:endParaRPr lang="en-PK" dirty="0"/>
          </a:p>
        </p:txBody>
      </p:sp>
    </p:spTree>
    <p:extLst>
      <p:ext uri="{BB962C8B-B14F-4D97-AF65-F5344CB8AC3E}">
        <p14:creationId xmlns:p14="http://schemas.microsoft.com/office/powerpoint/2010/main" val="93662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8D68-1BD5-41F8-9475-235400171362}"/>
              </a:ext>
            </a:extLst>
          </p:cNvPr>
          <p:cNvSpPr>
            <a:spLocks noGrp="1"/>
          </p:cNvSpPr>
          <p:nvPr>
            <p:ph type="title"/>
          </p:nvPr>
        </p:nvSpPr>
        <p:spPr/>
        <p:txBody>
          <a:bodyPr/>
          <a:lstStyle/>
          <a:p>
            <a:r>
              <a:rPr lang="en-US" dirty="0"/>
              <a:t>Analysis of current systems</a:t>
            </a:r>
            <a:endParaRPr lang="en-PK" dirty="0"/>
          </a:p>
        </p:txBody>
      </p:sp>
      <p:sp>
        <p:nvSpPr>
          <p:cNvPr id="3" name="Content Placeholder 2">
            <a:extLst>
              <a:ext uri="{FF2B5EF4-FFF2-40B4-BE49-F238E27FC236}">
                <a16:creationId xmlns:a16="http://schemas.microsoft.com/office/drawing/2014/main" id="{CF915A26-EE8E-4A69-804A-67A305857D46}"/>
              </a:ext>
            </a:extLst>
          </p:cNvPr>
          <p:cNvSpPr>
            <a:spLocks noGrp="1"/>
          </p:cNvSpPr>
          <p:nvPr>
            <p:ph idx="1"/>
          </p:nvPr>
        </p:nvSpPr>
        <p:spPr/>
        <p:txBody>
          <a:bodyPr>
            <a:normAutofit fontScale="85000" lnSpcReduction="20000"/>
          </a:bodyPr>
          <a:lstStyle/>
          <a:p>
            <a:r>
              <a:rPr lang="en-US" sz="2400" b="1" dirty="0">
                <a:latin typeface="Times New Roman" panose="02020603050405020304" pitchFamily="18" charset="0"/>
                <a:cs typeface="Times New Roman" panose="02020603050405020304" pitchFamily="18" charset="0"/>
              </a:rPr>
              <a:t>Tweepy</a:t>
            </a:r>
          </a:p>
          <a:p>
            <a:pPr lvl="1"/>
            <a:r>
              <a:rPr lang="en-US" sz="2200" dirty="0">
                <a:latin typeface="Times New Roman" panose="02020603050405020304" pitchFamily="18" charset="0"/>
                <a:cs typeface="Times New Roman" panose="02020603050405020304" pitchFamily="18" charset="0"/>
              </a:rPr>
              <a:t>Rate limit of 3200 tweets</a:t>
            </a:r>
          </a:p>
          <a:p>
            <a:pPr lvl="1"/>
            <a:r>
              <a:rPr lang="en-US" sz="2200" dirty="0">
                <a:latin typeface="Times New Roman" panose="02020603050405020304" pitchFamily="18" charset="0"/>
                <a:cs typeface="Times New Roman" panose="02020603050405020304" pitchFamily="18" charset="0"/>
              </a:rPr>
              <a:t>Doesn’t provide information regarding country from where the tweet was made</a:t>
            </a:r>
          </a:p>
          <a:p>
            <a:r>
              <a:rPr lang="en-US" sz="2400" b="1" dirty="0">
                <a:latin typeface="Times New Roman" panose="02020603050405020304" pitchFamily="18" charset="0"/>
                <a:cs typeface="Times New Roman" panose="02020603050405020304" pitchFamily="18" charset="0"/>
              </a:rPr>
              <a:t>TAG V6.1</a:t>
            </a:r>
          </a:p>
          <a:p>
            <a:pPr lvl="1"/>
            <a:r>
              <a:rPr lang="en-US" sz="2200" dirty="0">
                <a:latin typeface="Times New Roman" panose="02020603050405020304" pitchFamily="18" charset="0"/>
                <a:cs typeface="Times New Roman" panose="02020603050405020304" pitchFamily="18" charset="0"/>
              </a:rPr>
              <a:t>Google sheet hosted online i.e., can’t be automated</a:t>
            </a:r>
          </a:p>
          <a:p>
            <a:pPr lvl="1"/>
            <a:r>
              <a:rPr lang="en-US" sz="2200" dirty="0">
                <a:latin typeface="Times New Roman" panose="02020603050405020304" pitchFamily="18" charset="0"/>
                <a:cs typeface="Times New Roman" panose="02020603050405020304" pitchFamily="18" charset="0"/>
              </a:rPr>
              <a:t>There must a gap of 30 mins between two consecutive searches</a:t>
            </a:r>
            <a:endParaRPr lang="en-US" sz="22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Selenium</a:t>
            </a:r>
          </a:p>
          <a:p>
            <a:pPr lvl="1"/>
            <a:r>
              <a:rPr lang="en-US" sz="2200" dirty="0">
                <a:latin typeface="Times New Roman" panose="02020603050405020304" pitchFamily="18" charset="0"/>
                <a:cs typeface="Times New Roman" panose="02020603050405020304" pitchFamily="18" charset="0"/>
              </a:rPr>
              <a:t>Pagination error</a:t>
            </a:r>
          </a:p>
          <a:p>
            <a:pPr lvl="1"/>
            <a:r>
              <a:rPr lang="en-US" sz="2200" dirty="0">
                <a:latin typeface="Times New Roman" panose="02020603050405020304" pitchFamily="18" charset="0"/>
                <a:cs typeface="Times New Roman" panose="02020603050405020304" pitchFamily="18" charset="0"/>
              </a:rPr>
              <a:t>Doesn’t provide meta data</a:t>
            </a:r>
          </a:p>
          <a:p>
            <a:pPr lvl="1"/>
            <a:endParaRPr lang="en-PK"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40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02C-7A13-4486-AAFA-AE44CD123D96}"/>
              </a:ext>
            </a:extLst>
          </p:cNvPr>
          <p:cNvSpPr>
            <a:spLocks noGrp="1"/>
          </p:cNvSpPr>
          <p:nvPr>
            <p:ph type="title"/>
          </p:nvPr>
        </p:nvSpPr>
        <p:spPr/>
        <p:txBody>
          <a:bodyPr/>
          <a:lstStyle/>
          <a:p>
            <a:r>
              <a:rPr lang="en-US" dirty="0"/>
              <a:t>Problem Statement</a:t>
            </a:r>
            <a:endParaRPr lang="en-PK" dirty="0"/>
          </a:p>
        </p:txBody>
      </p:sp>
      <p:sp>
        <p:nvSpPr>
          <p:cNvPr id="3" name="Content Placeholder 2">
            <a:extLst>
              <a:ext uri="{FF2B5EF4-FFF2-40B4-BE49-F238E27FC236}">
                <a16:creationId xmlns:a16="http://schemas.microsoft.com/office/drawing/2014/main" id="{261898A9-FFA5-4D9F-A70B-3766812E541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Realtime extraction normalization and classification of data from different social media channels in a consolidated form.</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94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BCAF-90E5-4360-A688-E36F7C808355}"/>
              </a:ext>
            </a:extLst>
          </p:cNvPr>
          <p:cNvSpPr>
            <a:spLocks noGrp="1"/>
          </p:cNvSpPr>
          <p:nvPr>
            <p:ph type="title"/>
          </p:nvPr>
        </p:nvSpPr>
        <p:spPr/>
        <p:txBody>
          <a:bodyPr/>
          <a:lstStyle/>
          <a:p>
            <a:r>
              <a:rPr lang="en-US" dirty="0"/>
              <a:t>Research Design</a:t>
            </a:r>
            <a:endParaRPr lang="en-PK" dirty="0"/>
          </a:p>
        </p:txBody>
      </p:sp>
      <p:pic>
        <p:nvPicPr>
          <p:cNvPr id="5" name="Content Placeholder 4">
            <a:extLst>
              <a:ext uri="{FF2B5EF4-FFF2-40B4-BE49-F238E27FC236}">
                <a16:creationId xmlns:a16="http://schemas.microsoft.com/office/drawing/2014/main" id="{256BA785-8570-4E33-92B7-DF9C4DC5A809}"/>
              </a:ext>
            </a:extLst>
          </p:cNvPr>
          <p:cNvPicPr>
            <a:picLocks noGrp="1" noChangeAspect="1"/>
          </p:cNvPicPr>
          <p:nvPr>
            <p:ph idx="1"/>
          </p:nvPr>
        </p:nvPicPr>
        <p:blipFill>
          <a:blip r:embed="rId2"/>
          <a:stretch>
            <a:fillRect/>
          </a:stretch>
        </p:blipFill>
        <p:spPr>
          <a:xfrm>
            <a:off x="1155700" y="3290315"/>
            <a:ext cx="8824913" cy="2042669"/>
          </a:xfrm>
          <a:ln>
            <a:solidFill>
              <a:schemeClr val="tx1"/>
            </a:solidFill>
          </a:ln>
        </p:spPr>
      </p:pic>
    </p:spTree>
    <p:extLst>
      <p:ext uri="{BB962C8B-B14F-4D97-AF65-F5344CB8AC3E}">
        <p14:creationId xmlns:p14="http://schemas.microsoft.com/office/powerpoint/2010/main" val="25158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EB0F-256B-4CF4-9D84-9D87D5507E3C}"/>
              </a:ext>
            </a:extLst>
          </p:cNvPr>
          <p:cNvSpPr>
            <a:spLocks noGrp="1"/>
          </p:cNvSpPr>
          <p:nvPr>
            <p:ph type="title"/>
          </p:nvPr>
        </p:nvSpPr>
        <p:spPr/>
        <p:txBody>
          <a:bodyPr/>
          <a:lstStyle/>
          <a:p>
            <a:r>
              <a:rPr lang="en-US" dirty="0"/>
              <a:t>Objectives of the System</a:t>
            </a:r>
            <a:endParaRPr lang="en-PK" dirty="0"/>
          </a:p>
        </p:txBody>
      </p:sp>
      <p:sp>
        <p:nvSpPr>
          <p:cNvPr id="3" name="Content Placeholder 2">
            <a:extLst>
              <a:ext uri="{FF2B5EF4-FFF2-40B4-BE49-F238E27FC236}">
                <a16:creationId xmlns:a16="http://schemas.microsoft.com/office/drawing/2014/main" id="{CEEED55B-A2AA-4D7C-A580-02E7B9D97A34}"/>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Perform real time extraction of contextualized and country specific user generated contents from variant social media channels.</a:t>
            </a:r>
          </a:p>
          <a:p>
            <a:r>
              <a:rPr lang="en-US" sz="2400" dirty="0">
                <a:latin typeface="Times New Roman" panose="02020603050405020304" pitchFamily="18" charset="0"/>
                <a:cs typeface="Times New Roman" panose="02020603050405020304" pitchFamily="18" charset="0"/>
              </a:rPr>
              <a:t>Realtime preprocessing i.e., noise removal, tokenization, Stopwords removal, lemmatization</a:t>
            </a:r>
          </a:p>
          <a:p>
            <a:r>
              <a:rPr lang="en-US" sz="2400" dirty="0">
                <a:latin typeface="Times New Roman" panose="02020603050405020304" pitchFamily="18" charset="0"/>
                <a:cs typeface="Times New Roman" panose="02020603050405020304" pitchFamily="18" charset="0"/>
              </a:rPr>
              <a:t>Subjectivity classification to classify extracted data as opinion bearing or factual </a:t>
            </a:r>
          </a:p>
          <a:p>
            <a:endParaRPr lang="en-PK" dirty="0"/>
          </a:p>
        </p:txBody>
      </p:sp>
    </p:spTree>
    <p:extLst>
      <p:ext uri="{BB962C8B-B14F-4D97-AF65-F5344CB8AC3E}">
        <p14:creationId xmlns:p14="http://schemas.microsoft.com/office/powerpoint/2010/main" val="111636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ED71-C6C8-4A6F-9CEB-22D1C8AE3244}"/>
              </a:ext>
            </a:extLst>
          </p:cNvPr>
          <p:cNvSpPr>
            <a:spLocks noGrp="1"/>
          </p:cNvSpPr>
          <p:nvPr>
            <p:ph type="title"/>
          </p:nvPr>
        </p:nvSpPr>
        <p:spPr/>
        <p:txBody>
          <a:bodyPr/>
          <a:lstStyle/>
          <a:p>
            <a:r>
              <a:rPr lang="en-US" dirty="0"/>
              <a:t>Implementation</a:t>
            </a:r>
            <a:endParaRPr lang="en-PK" dirty="0"/>
          </a:p>
        </p:txBody>
      </p:sp>
      <p:sp>
        <p:nvSpPr>
          <p:cNvPr id="12" name="Content Placeholder 11">
            <a:extLst>
              <a:ext uri="{FF2B5EF4-FFF2-40B4-BE49-F238E27FC236}">
                <a16:creationId xmlns:a16="http://schemas.microsoft.com/office/drawing/2014/main" id="{847CBC9A-EEDB-4E7E-A46A-02CA29019183}"/>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Frontend development</a:t>
            </a:r>
          </a:p>
          <a:p>
            <a:pPr lvl="1"/>
            <a:r>
              <a:rPr lang="en-US" dirty="0">
                <a:latin typeface="Times New Roman" panose="02020603050405020304" pitchFamily="18" charset="0"/>
                <a:cs typeface="Times New Roman" panose="02020603050405020304" pitchFamily="18" charset="0"/>
              </a:rPr>
              <a:t>React.JS</a:t>
            </a:r>
          </a:p>
          <a:p>
            <a:r>
              <a:rPr lang="en-US" b="1" dirty="0">
                <a:latin typeface="Times New Roman" panose="02020603050405020304" pitchFamily="18" charset="0"/>
                <a:cs typeface="Times New Roman" panose="02020603050405020304" pitchFamily="18" charset="0"/>
              </a:rPr>
              <a:t>Backend development</a:t>
            </a:r>
          </a:p>
          <a:p>
            <a:pPr lvl="1"/>
            <a:r>
              <a:rPr lang="en-US" dirty="0">
                <a:latin typeface="Times New Roman" panose="02020603050405020304" pitchFamily="18" charset="0"/>
                <a:cs typeface="Times New Roman" panose="02020603050405020304" pitchFamily="18" charset="0"/>
              </a:rPr>
              <a:t>Django</a:t>
            </a:r>
          </a:p>
          <a:p>
            <a:r>
              <a:rPr lang="en-US" b="1" dirty="0">
                <a:latin typeface="Times New Roman" panose="02020603050405020304" pitchFamily="18" charset="0"/>
                <a:cs typeface="Times New Roman" panose="02020603050405020304" pitchFamily="18" charset="0"/>
              </a:rPr>
              <a:t>Data extraction</a:t>
            </a:r>
          </a:p>
          <a:p>
            <a:pPr lvl="1"/>
            <a:r>
              <a:rPr lang="en-US" dirty="0">
                <a:latin typeface="Times New Roman" panose="02020603050405020304" pitchFamily="18" charset="0"/>
                <a:cs typeface="Times New Roman" panose="02020603050405020304" pitchFamily="18" charset="0"/>
              </a:rPr>
              <a:t>Twitter:		Twint</a:t>
            </a:r>
          </a:p>
          <a:p>
            <a:pPr lvl="1"/>
            <a:r>
              <a:rPr lang="en-US" dirty="0">
                <a:latin typeface="Times New Roman" panose="02020603050405020304" pitchFamily="18" charset="0"/>
                <a:cs typeface="Times New Roman" panose="02020603050405020304" pitchFamily="18" charset="0"/>
              </a:rPr>
              <a:t>YouTube:		YouTube API V3</a:t>
            </a:r>
          </a:p>
          <a:p>
            <a:pPr lvl="1"/>
            <a:r>
              <a:rPr lang="en-US" dirty="0">
                <a:latin typeface="Times New Roman" panose="02020603050405020304" pitchFamily="18" charset="0"/>
                <a:cs typeface="Times New Roman" panose="02020603050405020304" pitchFamily="18" charset="0"/>
              </a:rPr>
              <a:t>Microblogs:		Selenium</a:t>
            </a:r>
          </a:p>
        </p:txBody>
      </p:sp>
    </p:spTree>
    <p:extLst>
      <p:ext uri="{BB962C8B-B14F-4D97-AF65-F5344CB8AC3E}">
        <p14:creationId xmlns:p14="http://schemas.microsoft.com/office/powerpoint/2010/main" val="2307138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89</TotalTime>
  <Words>558</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 Boardroom</vt:lpstr>
      <vt:lpstr>LINGUISTIC PROCESSOR: REALTIME EXTRACTION AND ANNOTATION OF USER GENERATED CONTENTS </vt:lpstr>
      <vt:lpstr>PowerPoint Presentation</vt:lpstr>
      <vt:lpstr>Abstract</vt:lpstr>
      <vt:lpstr>Summary of Literature Review</vt:lpstr>
      <vt:lpstr>Analysis of current systems</vt:lpstr>
      <vt:lpstr>Problem Statement</vt:lpstr>
      <vt:lpstr>Research Design</vt:lpstr>
      <vt:lpstr>Objectives of the System</vt:lpstr>
      <vt:lpstr>Implementation</vt:lpstr>
      <vt:lpstr>React.JS</vt:lpstr>
      <vt:lpstr>Django</vt:lpstr>
      <vt:lpstr>Data Extraction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LINGUISTIC PROCESSOR: REALTIME EXTRACTION AND ANNOTATION OF USER GENERATED CONTENTS </dc:title>
  <dc:creator>Tajammal Amin</dc:creator>
  <cp:lastModifiedBy>Tajammal Amin</cp:lastModifiedBy>
  <cp:revision>7</cp:revision>
  <dcterms:created xsi:type="dcterms:W3CDTF">2022-01-15T21:31:56Z</dcterms:created>
  <dcterms:modified xsi:type="dcterms:W3CDTF">2022-01-16T06:47:25Z</dcterms:modified>
</cp:coreProperties>
</file>