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9"/>
  </p:notesMasterIdLst>
  <p:sldIdLst>
    <p:sldId id="303" r:id="rId2"/>
    <p:sldId id="370" r:id="rId3"/>
    <p:sldId id="385" r:id="rId4"/>
    <p:sldId id="386" r:id="rId5"/>
    <p:sldId id="324" r:id="rId6"/>
    <p:sldId id="325" r:id="rId7"/>
    <p:sldId id="326" r:id="rId8"/>
    <p:sldId id="327" r:id="rId9"/>
    <p:sldId id="328" r:id="rId10"/>
    <p:sldId id="329" r:id="rId11"/>
    <p:sldId id="330" r:id="rId12"/>
    <p:sldId id="331" r:id="rId13"/>
    <p:sldId id="332" r:id="rId14"/>
    <p:sldId id="333" r:id="rId15"/>
    <p:sldId id="387" r:id="rId16"/>
    <p:sldId id="334" r:id="rId17"/>
    <p:sldId id="335" r:id="rId18"/>
    <p:sldId id="336" r:id="rId19"/>
    <p:sldId id="389" r:id="rId20"/>
    <p:sldId id="337" r:id="rId21"/>
    <p:sldId id="388" r:id="rId22"/>
    <p:sldId id="339" r:id="rId23"/>
    <p:sldId id="340" r:id="rId24"/>
    <p:sldId id="341" r:id="rId25"/>
    <p:sldId id="371" r:id="rId26"/>
    <p:sldId id="372" r:id="rId27"/>
    <p:sldId id="373" r:id="rId28"/>
    <p:sldId id="374" r:id="rId29"/>
    <p:sldId id="342" r:id="rId30"/>
    <p:sldId id="343" r:id="rId31"/>
    <p:sldId id="344" r:id="rId32"/>
    <p:sldId id="345" r:id="rId33"/>
    <p:sldId id="346" r:id="rId34"/>
    <p:sldId id="347" r:id="rId35"/>
    <p:sldId id="348" r:id="rId36"/>
    <p:sldId id="349" r:id="rId37"/>
    <p:sldId id="375" r:id="rId38"/>
    <p:sldId id="376" r:id="rId39"/>
    <p:sldId id="377" r:id="rId40"/>
    <p:sldId id="350" r:id="rId41"/>
    <p:sldId id="378" r:id="rId42"/>
    <p:sldId id="379" r:id="rId43"/>
    <p:sldId id="380" r:id="rId44"/>
    <p:sldId id="381" r:id="rId45"/>
    <p:sldId id="382" r:id="rId46"/>
    <p:sldId id="383" r:id="rId47"/>
    <p:sldId id="384" r:id="rId48"/>
    <p:sldId id="351" r:id="rId49"/>
    <p:sldId id="352" r:id="rId50"/>
    <p:sldId id="353" r:id="rId51"/>
    <p:sldId id="354" r:id="rId52"/>
    <p:sldId id="323" r:id="rId53"/>
    <p:sldId id="355" r:id="rId54"/>
    <p:sldId id="356" r:id="rId55"/>
    <p:sldId id="357" r:id="rId56"/>
    <p:sldId id="358" r:id="rId57"/>
    <p:sldId id="359" r:id="rId58"/>
    <p:sldId id="360" r:id="rId59"/>
    <p:sldId id="361" r:id="rId60"/>
    <p:sldId id="362" r:id="rId61"/>
    <p:sldId id="363" r:id="rId62"/>
    <p:sldId id="365" r:id="rId63"/>
    <p:sldId id="364" r:id="rId64"/>
    <p:sldId id="366" r:id="rId65"/>
    <p:sldId id="367" r:id="rId66"/>
    <p:sldId id="368" r:id="rId67"/>
    <p:sldId id="36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46"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257422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ln/>
        </p:spPr>
      </p:sp>
      <p:sp>
        <p:nvSpPr>
          <p:cNvPr id="430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7214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9280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231684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12581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25628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19158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479455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23675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41659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811078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4846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ln/>
        </p:spPr>
      </p:sp>
      <p:sp>
        <p:nvSpPr>
          <p:cNvPr id="440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56429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851029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87232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369357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72025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926308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087413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71992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7517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8572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315239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42930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52368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359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98746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173D3E-08EC-4E65-995F-34869A3E30B2}" type="datetimeFigureOut">
              <a:rPr lang="en-US" smtClean="0"/>
              <a:pPr/>
              <a:t>4/10/2019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173D3E-08EC-4E65-995F-34869A3E30B2}" type="datetimeFigureOut">
              <a:rPr lang="en-US" smtClean="0"/>
              <a:pPr/>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4/10/2019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6.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2057400" y="685800"/>
            <a:ext cx="7008813" cy="1066800"/>
          </a:xfrm>
        </p:spPr>
        <p:txBody>
          <a:bodyPr>
            <a:normAutofit/>
          </a:bodyPr>
          <a:lstStyle/>
          <a:p>
            <a:pPr algn="ctr"/>
            <a:r>
              <a:rPr lang="en-US" sz="3600" smtClean="0"/>
              <a:t>Lecture </a:t>
            </a:r>
            <a:r>
              <a:rPr lang="en-US" sz="3600"/>
              <a:t>7</a:t>
            </a:r>
            <a:r>
              <a:rPr lang="en-US" sz="3600" smtClean="0"/>
              <a:t>-8</a:t>
            </a:r>
            <a:endParaRPr lang="en-US" sz="3600" dirty="0"/>
          </a:p>
        </p:txBody>
      </p:sp>
      <p:sp>
        <p:nvSpPr>
          <p:cNvPr id="4103" name="Rectangle 7"/>
          <p:cNvSpPr>
            <a:spLocks noGrp="1" noChangeArrowheads="1"/>
          </p:cNvSpPr>
          <p:nvPr>
            <p:ph type="subTitle" idx="1"/>
          </p:nvPr>
        </p:nvSpPr>
        <p:spPr>
          <a:xfrm>
            <a:off x="2743200" y="2895600"/>
            <a:ext cx="5105400" cy="1524000"/>
          </a:xfrm>
        </p:spPr>
        <p:txBody>
          <a:bodyPr/>
          <a:lstStyle/>
          <a:p>
            <a:pPr>
              <a:lnSpc>
                <a:spcPct val="90000"/>
              </a:lnSpc>
            </a:pPr>
            <a:r>
              <a:rPr lang="en-US" sz="2800" b="1" dirty="0" smtClean="0"/>
              <a:t>MANAGING AND TRACKING THE SOFTWARE PROJECT</a:t>
            </a:r>
            <a:r>
              <a:rPr lang="en-US" sz="2800" b="1" dirty="0" smtClean="0">
                <a:solidFill>
                  <a:schemeClr val="tx1"/>
                </a:solidFill>
              </a:rPr>
              <a:t>  </a:t>
            </a:r>
            <a:endParaRPr lang="en-US" sz="2800" dirty="0">
              <a:solidFill>
                <a:schemeClr val="tx1"/>
              </a:solidFill>
            </a:endParaRPr>
          </a:p>
          <a:p>
            <a:pPr algn="ctr">
              <a:lnSpc>
                <a:spcPct val="90000"/>
              </a:lnSpc>
            </a:pP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4294967295"/>
          </p:nvPr>
        </p:nvSpPr>
        <p:spPr>
          <a:xfrm>
            <a:off x="457200" y="2133601"/>
            <a:ext cx="8223250" cy="2895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Table 3.1 shows the phases, steps and activities to build a house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landscaping phase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building the house phase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Table 3.2 lists milestones for building the house phase</a:t>
            </a:r>
          </a:p>
        </p:txBody>
      </p:sp>
      <p:sp>
        <p:nvSpPr>
          <p:cNvPr id="4" name="Rectangle 1"/>
          <p:cNvSpPr>
            <a:spLocks noGrp="1" noChangeArrowheads="1"/>
          </p:cNvSpPr>
          <p:nvPr>
            <p:ph type="title" idx="4294967295"/>
          </p:nvPr>
        </p:nvSpPr>
        <p:spPr>
          <a:xfrm>
            <a:off x="457200" y="661987"/>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Schedule (Contd.)</a:t>
            </a:r>
            <a:endParaRPr lang="en-GB" sz="2800" dirty="0"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457200" y="388937"/>
            <a:ext cx="8218488" cy="1135063"/>
          </a:xfrm>
        </p:spPr>
        <p:txBody>
          <a:bodyPr>
            <a:normAutofit fontScale="90000"/>
          </a:bodyPr>
          <a:lstStyle/>
          <a:p>
            <a:pPr eaLnBrk="1" hangingPunct="1"/>
            <a:r>
              <a:rPr lang="en-GB" dirty="0" smtClean="0"/>
              <a:t>Work Breakdown Structure (WBS)</a:t>
            </a:r>
            <a:r>
              <a:rPr lang="en-US" sz="2800" dirty="0" smtClean="0"/>
              <a:t/>
            </a:r>
            <a:br>
              <a:rPr lang="en-US" sz="2800" dirty="0" smtClean="0"/>
            </a:br>
            <a:r>
              <a:rPr lang="en-US" sz="2600" dirty="0" smtClean="0"/>
              <a:t>Phases, Steps, and Activities in Building a House</a:t>
            </a:r>
          </a:p>
        </p:txBody>
      </p:sp>
      <p:sp>
        <p:nvSpPr>
          <p:cNvPr id="1028" name="Rectangle 2"/>
          <p:cNvSpPr>
            <a:spLocks noGrp="1" noChangeArrowheads="1"/>
          </p:cNvSpPr>
          <p:nvPr>
            <p:ph type="body" idx="4294967295"/>
          </p:nvPr>
        </p:nvSpPr>
        <p:spPr>
          <a:xfrm>
            <a:off x="457200" y="1447800"/>
            <a:ext cx="8218488" cy="4667250"/>
          </a:xfrm>
        </p:spPr>
        <p:txBody>
          <a:bodyPr/>
          <a:lstStyle/>
          <a:p>
            <a:pPr eaLnBrk="1" hangingPunct="1"/>
            <a:endParaRPr lang="en-US" smtClean="0"/>
          </a:p>
        </p:txBody>
      </p:sp>
      <p:graphicFrame>
        <p:nvGraphicFramePr>
          <p:cNvPr id="1026" name="Object 3"/>
          <p:cNvGraphicFramePr>
            <a:graphicFrameLocks noChangeAspect="1"/>
          </p:cNvGraphicFramePr>
          <p:nvPr/>
        </p:nvGraphicFramePr>
        <p:xfrm>
          <a:off x="2362200" y="1238250"/>
          <a:ext cx="4013200" cy="4933950"/>
        </p:xfrm>
        <a:graphic>
          <a:graphicData uri="http://schemas.openxmlformats.org/presentationml/2006/ole">
            <mc:AlternateContent xmlns:mc="http://schemas.openxmlformats.org/markup-compatibility/2006">
              <mc:Choice xmlns:v="urn:schemas-microsoft-com:vml" Requires="v">
                <p:oleObj spid="_x0000_s1072" name="Document" r:id="rId4" imgW="4954516" imgH="6538871" progId="Word.Document.8">
                  <p:embed/>
                </p:oleObj>
              </mc:Choice>
              <mc:Fallback>
                <p:oleObj name="Document" r:id="rId4" imgW="4954516" imgH="6538871"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238250"/>
                        <a:ext cx="4013200" cy="49339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p:cNvSpPr>
            <a:spLocks noGrp="1" noChangeArrowheads="1"/>
          </p:cNvSpPr>
          <p:nvPr>
            <p:ph type="title" idx="4294967295"/>
          </p:nvPr>
        </p:nvSpPr>
        <p:spPr>
          <a:xfrm>
            <a:off x="457200" y="609600"/>
            <a:ext cx="8223250" cy="1139825"/>
          </a:xfrm>
        </p:spPr>
        <p:txBody>
          <a:bodyPr>
            <a:normAutofit/>
          </a:bodyPr>
          <a:lstStyle/>
          <a:p>
            <a:pPr eaLnBrk="1" hangingPunct="1"/>
            <a:r>
              <a:rPr lang="en-GB" dirty="0" smtClean="0"/>
              <a:t>Milestones</a:t>
            </a:r>
            <a:endParaRPr lang="en-US" sz="2800" dirty="0" smtClean="0"/>
          </a:p>
        </p:txBody>
      </p:sp>
      <p:sp>
        <p:nvSpPr>
          <p:cNvPr id="2052" name="Rectangle 2"/>
          <p:cNvSpPr>
            <a:spLocks noGrp="1" noChangeArrowheads="1"/>
          </p:cNvSpPr>
          <p:nvPr>
            <p:ph type="body" idx="4294967295"/>
          </p:nvPr>
        </p:nvSpPr>
        <p:spPr>
          <a:xfrm>
            <a:off x="457200" y="1447800"/>
            <a:ext cx="8223250" cy="4672013"/>
          </a:xfrm>
        </p:spPr>
        <p:txBody>
          <a:bodyPr/>
          <a:lstStyle/>
          <a:p>
            <a:pPr eaLnBrk="1" hangingPunct="1">
              <a:buFont typeface="Lucida Sans Unicode" pitchFamily="34" charset="0"/>
              <a:buNone/>
            </a:pPr>
            <a:endParaRPr lang="en-US" smtClean="0"/>
          </a:p>
        </p:txBody>
      </p:sp>
      <p:graphicFrame>
        <p:nvGraphicFramePr>
          <p:cNvPr id="2050" name="Object 3"/>
          <p:cNvGraphicFramePr>
            <a:graphicFrameLocks noChangeAspect="1"/>
          </p:cNvGraphicFramePr>
          <p:nvPr/>
        </p:nvGraphicFramePr>
        <p:xfrm>
          <a:off x="1676400" y="1828800"/>
          <a:ext cx="7467600" cy="4464050"/>
        </p:xfrm>
        <a:graphic>
          <a:graphicData uri="http://schemas.openxmlformats.org/presentationml/2006/ole">
            <mc:AlternateContent xmlns:mc="http://schemas.openxmlformats.org/markup-compatibility/2006">
              <mc:Choice xmlns:v="urn:schemas-microsoft-com:vml" Requires="v">
                <p:oleObj spid="_x0000_s2096" name="Document" r:id="rId4" imgW="5798051" imgH="3476613" progId="Word.Document.8">
                  <p:embed/>
                </p:oleObj>
              </mc:Choice>
              <mc:Fallback>
                <p:oleObj name="Document" r:id="rId4" imgW="5798051" imgH="3476613"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7467600" cy="44640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457200" y="536575"/>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WBS and Activity Graphs</a:t>
            </a:r>
            <a:endParaRPr lang="en-GB" sz="2800" dirty="0" smtClean="0"/>
          </a:p>
        </p:txBody>
      </p:sp>
      <p:sp>
        <p:nvSpPr>
          <p:cNvPr id="17411" name="Rectangle 2"/>
          <p:cNvSpPr>
            <a:spLocks noGrp="1" noChangeArrowheads="1"/>
          </p:cNvSpPr>
          <p:nvPr>
            <p:ph type="body" idx="4294967295"/>
          </p:nvPr>
        </p:nvSpPr>
        <p:spPr>
          <a:xfrm>
            <a:off x="457200" y="2109787"/>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Work breakdown structure depicts the project as a set of discrete pieces of work</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Activity graphs depict the dependencies among activities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dirty="0" smtClean="0"/>
              <a:t>Nodes</a:t>
            </a:r>
            <a:r>
              <a:rPr lang="en-GB" dirty="0" smtClean="0"/>
              <a:t>: project milestones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dirty="0" smtClean="0"/>
              <a:t>Lines</a:t>
            </a:r>
            <a:r>
              <a:rPr lang="en-GB" dirty="0" smtClean="0"/>
              <a:t>: activities involved</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Activity graph for building a house</a:t>
            </a:r>
          </a:p>
        </p:txBody>
      </p:sp>
      <p:pic>
        <p:nvPicPr>
          <p:cNvPr id="18436" name="Picture 5"/>
          <p:cNvPicPr>
            <a:picLocks noChangeAspect="1" noChangeArrowheads="1"/>
          </p:cNvPicPr>
          <p:nvPr/>
        </p:nvPicPr>
        <p:blipFill>
          <a:blip r:embed="rId3" cstate="print"/>
          <a:srcRect/>
          <a:stretch>
            <a:fillRect/>
          </a:stretch>
        </p:blipFill>
        <p:spPr bwMode="auto">
          <a:xfrm>
            <a:off x="2286000" y="2244725"/>
            <a:ext cx="6553200" cy="4232275"/>
          </a:xfrm>
          <a:prstGeom prst="rect">
            <a:avLst/>
          </a:prstGeom>
          <a:noFill/>
          <a:ln w="9525">
            <a:noFill/>
            <a:miter lim="800000"/>
            <a:headEnd/>
            <a:tailEnd/>
          </a:ln>
        </p:spPr>
      </p:pic>
      <p:sp>
        <p:nvSpPr>
          <p:cNvPr id="5" name="TextBox 4"/>
          <p:cNvSpPr txBox="1"/>
          <p:nvPr/>
        </p:nvSpPr>
        <p:spPr>
          <a:xfrm>
            <a:off x="304800" y="2743200"/>
            <a:ext cx="1905000" cy="369332"/>
          </a:xfrm>
          <a:prstGeom prst="rect">
            <a:avLst/>
          </a:prstGeom>
          <a:noFill/>
        </p:spPr>
        <p:txBody>
          <a:bodyPr wrap="square" rtlCol="0">
            <a:spAutoFit/>
          </a:bodyPr>
          <a:lstStyle/>
          <a:p>
            <a:r>
              <a:rPr lang="en-US" dirty="0" smtClean="0"/>
              <a:t>Does it tell us:</a:t>
            </a:r>
            <a:endParaRPr lang="en-US" dirty="0"/>
          </a:p>
        </p:txBody>
      </p:sp>
      <p:sp>
        <p:nvSpPr>
          <p:cNvPr id="6" name="TextBox 5"/>
          <p:cNvSpPr txBox="1"/>
          <p:nvPr/>
        </p:nvSpPr>
        <p:spPr>
          <a:xfrm>
            <a:off x="457200" y="3200400"/>
            <a:ext cx="1905000" cy="923330"/>
          </a:xfrm>
          <a:prstGeom prst="rect">
            <a:avLst/>
          </a:prstGeom>
          <a:noFill/>
        </p:spPr>
        <p:txBody>
          <a:bodyPr wrap="square" rtlCol="0">
            <a:spAutoFit/>
          </a:bodyPr>
          <a:lstStyle/>
          <a:p>
            <a:r>
              <a:rPr lang="en-US" dirty="0" smtClean="0"/>
              <a:t>About completion of the project?</a:t>
            </a:r>
            <a:endParaRPr lang="en-US" dirty="0"/>
          </a:p>
        </p:txBody>
      </p:sp>
      <p:sp>
        <p:nvSpPr>
          <p:cNvPr id="7" name="TextBox 6"/>
          <p:cNvSpPr txBox="1"/>
          <p:nvPr/>
        </p:nvSpPr>
        <p:spPr>
          <a:xfrm>
            <a:off x="457200" y="4038600"/>
            <a:ext cx="1905000" cy="646331"/>
          </a:xfrm>
          <a:prstGeom prst="rect">
            <a:avLst/>
          </a:prstGeom>
          <a:noFill/>
        </p:spPr>
        <p:txBody>
          <a:bodyPr wrap="square" rtlCol="0">
            <a:spAutoFit/>
          </a:bodyPr>
          <a:lstStyle/>
          <a:p>
            <a:r>
              <a:rPr lang="en-US" dirty="0" smtClean="0"/>
              <a:t>Duration of the project?</a:t>
            </a:r>
            <a:endParaRPr lang="en-US" dirty="0"/>
          </a:p>
        </p:txBody>
      </p:sp>
      <p:sp>
        <p:nvSpPr>
          <p:cNvPr id="8" name="TextBox 7"/>
          <p:cNvSpPr txBox="1"/>
          <p:nvPr/>
        </p:nvSpPr>
        <p:spPr>
          <a:xfrm>
            <a:off x="457200" y="4715470"/>
            <a:ext cx="1905000" cy="1200329"/>
          </a:xfrm>
          <a:prstGeom prst="rect">
            <a:avLst/>
          </a:prstGeom>
          <a:noFill/>
        </p:spPr>
        <p:txBody>
          <a:bodyPr wrap="square" rtlCol="0">
            <a:spAutoFit/>
          </a:bodyPr>
          <a:lstStyle/>
          <a:p>
            <a:r>
              <a:rPr lang="en-US" dirty="0" smtClean="0"/>
              <a:t>How can we modify the graph to estimate completion?</a:t>
            </a:r>
            <a:endParaRPr lang="en-US" dirty="0"/>
          </a:p>
        </p:txBody>
      </p:sp>
      <p:sp>
        <p:nvSpPr>
          <p:cNvPr id="9" name="TextBox 8"/>
          <p:cNvSpPr txBox="1"/>
          <p:nvPr/>
        </p:nvSpPr>
        <p:spPr>
          <a:xfrm>
            <a:off x="457200" y="5782270"/>
            <a:ext cx="1905000" cy="923330"/>
          </a:xfrm>
          <a:prstGeom prst="rect">
            <a:avLst/>
          </a:prstGeom>
          <a:noFill/>
        </p:spPr>
        <p:txBody>
          <a:bodyPr wrap="square" rtlCol="0">
            <a:spAutoFit/>
          </a:bodyPr>
          <a:lstStyle/>
          <a:p>
            <a:r>
              <a:rPr lang="en-US" dirty="0" smtClean="0"/>
              <a:t>Mention duration of each activity?</a:t>
            </a:r>
            <a:endParaRPr lang="en-US" dirty="0"/>
          </a:p>
        </p:txBody>
      </p:sp>
      <p:sp>
        <p:nvSpPr>
          <p:cNvPr id="10" name="TextBox 9"/>
          <p:cNvSpPr txBox="1"/>
          <p:nvPr/>
        </p:nvSpPr>
        <p:spPr>
          <a:xfrm>
            <a:off x="6629400" y="1600200"/>
            <a:ext cx="1905000" cy="646331"/>
          </a:xfrm>
          <a:prstGeom prst="rect">
            <a:avLst/>
          </a:prstGeom>
          <a:noFill/>
        </p:spPr>
        <p:txBody>
          <a:bodyPr wrap="square" rtlCol="0">
            <a:spAutoFit/>
          </a:bodyPr>
          <a:lstStyle/>
          <a:p>
            <a:r>
              <a:rPr lang="en-US" dirty="0" smtClean="0"/>
              <a:t>Identify precursor events</a:t>
            </a:r>
            <a:endParaRPr lang="en-US" dirty="0"/>
          </a:p>
        </p:txBody>
      </p:sp>
      <p:sp>
        <p:nvSpPr>
          <p:cNvPr id="11" name="TextBox 10"/>
          <p:cNvSpPr txBox="1"/>
          <p:nvPr/>
        </p:nvSpPr>
        <p:spPr>
          <a:xfrm>
            <a:off x="6629400" y="2325469"/>
            <a:ext cx="1905000" cy="369332"/>
          </a:xfrm>
          <a:prstGeom prst="rect">
            <a:avLst/>
          </a:prstGeom>
          <a:noFill/>
        </p:spPr>
        <p:txBody>
          <a:bodyPr wrap="square" rtlCol="0">
            <a:spAutoFit/>
          </a:bodyPr>
          <a:lstStyle/>
          <a:p>
            <a:r>
              <a:rPr lang="en-US" dirty="0" smtClean="0"/>
              <a:t>2.7, 2.8, 3.4, 3.6?</a:t>
            </a:r>
            <a:endParaRPr lang="en-US" dirty="0"/>
          </a:p>
        </p:txBody>
      </p:sp>
      <p:sp>
        <p:nvSpPr>
          <p:cNvPr id="12" name="TextBox 11"/>
          <p:cNvSpPr txBox="1"/>
          <p:nvPr/>
        </p:nvSpPr>
        <p:spPr>
          <a:xfrm>
            <a:off x="6629400" y="2667000"/>
            <a:ext cx="1905000" cy="1200329"/>
          </a:xfrm>
          <a:prstGeom prst="rect">
            <a:avLst/>
          </a:prstGeom>
          <a:noFill/>
        </p:spPr>
        <p:txBody>
          <a:bodyPr wrap="square" rtlCol="0">
            <a:spAutoFit/>
          </a:bodyPr>
          <a:lstStyle/>
          <a:p>
            <a:r>
              <a:rPr lang="en-US" dirty="0" smtClean="0"/>
              <a:t>1.1 and 1.2 are precursor to Excavation activity</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descr="Slide3"/>
          <p:cNvPicPr>
            <a:picLocks noChangeAspect="1" noChangeArrowheads="1"/>
          </p:cNvPicPr>
          <p:nvPr/>
        </p:nvPicPr>
        <p:blipFill>
          <a:blip r:embed="rId2" cstate="print"/>
          <a:srcRect/>
          <a:stretch>
            <a:fillRect/>
          </a:stretch>
        </p:blipFill>
        <p:spPr bwMode="auto">
          <a:xfrm>
            <a:off x="900364" y="671015"/>
            <a:ext cx="7343271" cy="5638800"/>
          </a:xfrm>
          <a:prstGeom prst="rect">
            <a:avLst/>
          </a:prstGeom>
          <a:noFill/>
          <a:ln w="9525">
            <a:noFill/>
            <a:miter lim="800000"/>
            <a:headEnd/>
            <a:tailEnd/>
          </a:ln>
        </p:spPr>
      </p:pic>
    </p:spTree>
    <p:extLst>
      <p:ext uri="{BB962C8B-B14F-4D97-AF65-F5344CB8AC3E}">
        <p14:creationId xmlns:p14="http://schemas.microsoft.com/office/powerpoint/2010/main" val="102662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384175"/>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Estimating Completion</a:t>
            </a:r>
            <a:endParaRPr lang="en-GB" sz="2800" dirty="0" smtClean="0"/>
          </a:p>
        </p:txBody>
      </p:sp>
      <p:sp>
        <p:nvSpPr>
          <p:cNvPr id="19459" name="Rectangle 2"/>
          <p:cNvSpPr>
            <a:spLocks noGrp="1" noChangeArrowheads="1"/>
          </p:cNvSpPr>
          <p:nvPr>
            <p:ph type="body" idx="4294967295"/>
          </p:nvPr>
        </p:nvSpPr>
        <p:spPr>
          <a:xfrm>
            <a:off x="381000" y="13716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Adding estimated time in activity graph of each activity to be completed tells us more about the project's schedule</a:t>
            </a:r>
          </a:p>
        </p:txBody>
      </p:sp>
      <p:pic>
        <p:nvPicPr>
          <p:cNvPr id="19460" name="Picture 5" descr="Slide3"/>
          <p:cNvPicPr>
            <a:picLocks noChangeAspect="1" noChangeArrowheads="1"/>
          </p:cNvPicPr>
          <p:nvPr/>
        </p:nvPicPr>
        <p:blipFill>
          <a:blip r:embed="rId4" cstate="print"/>
          <a:srcRect/>
          <a:stretch>
            <a:fillRect/>
          </a:stretch>
        </p:blipFill>
        <p:spPr bwMode="auto">
          <a:xfrm>
            <a:off x="6400800" y="2511425"/>
            <a:ext cx="4814888" cy="3697288"/>
          </a:xfrm>
          <a:prstGeom prst="rect">
            <a:avLst/>
          </a:prstGeom>
          <a:noFill/>
          <a:ln w="9525">
            <a:noFill/>
            <a:miter lim="800000"/>
            <a:headEnd/>
            <a:tailEnd/>
          </a:ln>
        </p:spPr>
      </p:pic>
      <p:graphicFrame>
        <p:nvGraphicFramePr>
          <p:cNvPr id="29698" name="Object 23"/>
          <p:cNvGraphicFramePr>
            <a:graphicFrameLocks noChangeAspect="1"/>
          </p:cNvGraphicFramePr>
          <p:nvPr>
            <p:extLst>
              <p:ext uri="{D42A27DB-BD31-4B8C-83A1-F6EECF244321}">
                <p14:modId xmlns:p14="http://schemas.microsoft.com/office/powerpoint/2010/main" val="976361242"/>
              </p:ext>
            </p:extLst>
          </p:nvPr>
        </p:nvGraphicFramePr>
        <p:xfrm>
          <a:off x="378725" y="2528887"/>
          <a:ext cx="6516688" cy="5091113"/>
        </p:xfrm>
        <a:graphic>
          <a:graphicData uri="http://schemas.openxmlformats.org/presentationml/2006/ole">
            <mc:AlternateContent xmlns:mc="http://schemas.openxmlformats.org/markup-compatibility/2006">
              <mc:Choice xmlns:v="urn:schemas-microsoft-com:vml" Requires="v">
                <p:oleObj spid="_x0000_s29745" name="Document" r:id="rId5" imgW="5634776" imgH="4401966" progId="Word.Document.8">
                  <p:embed/>
                </p:oleObj>
              </mc:Choice>
              <mc:Fallback>
                <p:oleObj name="Document" r:id="rId5" imgW="5634776" imgH="4401966" progId="Word.Document.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25" y="2528887"/>
                        <a:ext cx="6516688" cy="509111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9698"/>
                                        </p:tgtEl>
                                      </p:cBhvr>
                                    </p:animEffect>
                                    <p:set>
                                      <p:cBhvr>
                                        <p:cTn id="7" dur="1" fill="hold">
                                          <p:stCondLst>
                                            <p:cond delay="499"/>
                                          </p:stCondLst>
                                        </p:cTn>
                                        <p:tgtEl>
                                          <p:spTgt spid="2969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animEffect transition="in" filter="fade">
                                      <p:cBhvr>
                                        <p:cTn id="11" dur="2000"/>
                                        <p:tgtEl>
                                          <p:spTgt spid="1945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9460"/>
                                        </p:tgtEl>
                                        <p:attrNameLst>
                                          <p:attrName>style.visibility</p:attrName>
                                        </p:attrNameLst>
                                      </p:cBhvr>
                                      <p:to>
                                        <p:strVal val="visible"/>
                                      </p:to>
                                    </p:set>
                                    <p:animEffect transition="in" filter="fade">
                                      <p:cBhvr>
                                        <p:cTn id="14"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Completion</a:t>
            </a:r>
            <a:br>
              <a:rPr lang="en-US" dirty="0" smtClean="0"/>
            </a:br>
            <a:r>
              <a:rPr lang="en-US" sz="2700" dirty="0" smtClean="0"/>
              <a:t>Critical Path Method</a:t>
            </a:r>
            <a:endParaRPr lang="en-US" sz="2700" dirty="0"/>
          </a:p>
        </p:txBody>
      </p:sp>
      <p:sp>
        <p:nvSpPr>
          <p:cNvPr id="3" name="Content Placeholder 2"/>
          <p:cNvSpPr>
            <a:spLocks noGrp="1"/>
          </p:cNvSpPr>
          <p:nvPr>
            <p:ph idx="1"/>
          </p:nvPr>
        </p:nvSpPr>
        <p:spPr/>
        <p:txBody>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Minimum amount of time required to complete a project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Reveals those activities that are most critical to completing the project on time </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Real time (actual time):</a:t>
            </a:r>
            <a:r>
              <a:rPr lang="en-GB" dirty="0" smtClean="0"/>
              <a:t> estimated amount of time required for the activity to be completed</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Available time:</a:t>
            </a:r>
            <a:r>
              <a:rPr lang="en-GB" dirty="0" smtClean="0"/>
              <a:t> amount of time available in the schedule for the activity's completion</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Slack time:</a:t>
            </a:r>
            <a:r>
              <a:rPr lang="en-GB" dirty="0" smtClean="0"/>
              <a:t> the difference between the available time and the real time for that activity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Completion</a:t>
            </a:r>
            <a:br>
              <a:rPr lang="en-US" dirty="0" smtClean="0"/>
            </a:br>
            <a:r>
              <a:rPr lang="en-US" sz="2700" dirty="0" smtClean="0"/>
              <a:t>Critical Path Method</a:t>
            </a:r>
            <a:endParaRPr lang="en-US" sz="2700" dirty="0"/>
          </a:p>
        </p:txBody>
      </p:sp>
      <p:sp>
        <p:nvSpPr>
          <p:cNvPr id="3" name="Content Placeholder 2"/>
          <p:cNvSpPr>
            <a:spLocks noGrp="1"/>
          </p:cNvSpPr>
          <p:nvPr>
            <p:ph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Critical path</a:t>
            </a:r>
            <a:r>
              <a:rPr lang="en-GB" dirty="0" smtClean="0"/>
              <a:t>: the slack at every line is zero</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can be more than one in a project schedule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Slack time</a:t>
            </a:r>
            <a:r>
              <a:rPr lang="en-GB" dirty="0" smtClean="0"/>
              <a:t> =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available time – real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latest start time – earliest start time</a:t>
            </a:r>
          </a:p>
          <a:p>
            <a:r>
              <a:rPr lang="en-US" dirty="0" smtClean="0"/>
              <a:t>Paths????</a:t>
            </a:r>
          </a:p>
          <a:p>
            <a:r>
              <a:rPr lang="en-US" dirty="0" smtClean="0"/>
              <a:t>Longest Path???</a:t>
            </a:r>
            <a:endParaRPr lang="en-US" dirty="0"/>
          </a:p>
        </p:txBody>
      </p:sp>
      <p:pic>
        <p:nvPicPr>
          <p:cNvPr id="4" name="Picture 5" descr="Slide3"/>
          <p:cNvPicPr>
            <a:picLocks noChangeAspect="1" noChangeArrowheads="1"/>
          </p:cNvPicPr>
          <p:nvPr/>
        </p:nvPicPr>
        <p:blipFill>
          <a:blip r:embed="rId2" cstate="print"/>
          <a:srcRect/>
          <a:stretch>
            <a:fillRect/>
          </a:stretch>
        </p:blipFill>
        <p:spPr bwMode="auto">
          <a:xfrm>
            <a:off x="6279356" y="2971800"/>
            <a:ext cx="4814888" cy="369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descr="Slide3"/>
          <p:cNvPicPr>
            <a:picLocks noChangeAspect="1" noChangeArrowheads="1"/>
          </p:cNvPicPr>
          <p:nvPr/>
        </p:nvPicPr>
        <p:blipFill>
          <a:blip r:embed="rId2" cstate="print"/>
          <a:srcRect/>
          <a:stretch>
            <a:fillRect/>
          </a:stretch>
        </p:blipFill>
        <p:spPr bwMode="auto">
          <a:xfrm>
            <a:off x="685800" y="585152"/>
            <a:ext cx="7474343" cy="5739448"/>
          </a:xfrm>
          <a:prstGeom prst="rect">
            <a:avLst/>
          </a:prstGeom>
          <a:noFill/>
          <a:ln w="9525">
            <a:noFill/>
            <a:miter lim="800000"/>
            <a:headEnd/>
            <a:tailEnd/>
          </a:ln>
        </p:spPr>
      </p:pic>
    </p:spTree>
    <p:extLst>
      <p:ext uri="{BB962C8B-B14F-4D97-AF65-F5344CB8AC3E}">
        <p14:creationId xmlns:p14="http://schemas.microsoft.com/office/powerpoint/2010/main" val="34900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85900" y="704088"/>
            <a:ext cx="6172200" cy="6172200"/>
          </a:xfrm>
          <a:prstGeom prst="rect">
            <a:avLst/>
          </a:prstGeom>
        </p:spPr>
      </p:pic>
    </p:spTree>
    <p:extLst>
      <p:ext uri="{BB962C8B-B14F-4D97-AF65-F5344CB8AC3E}">
        <p14:creationId xmlns:p14="http://schemas.microsoft.com/office/powerpoint/2010/main" val="260337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Completion</a:t>
            </a:r>
            <a:br>
              <a:rPr lang="en-US" dirty="0" smtClean="0"/>
            </a:br>
            <a:r>
              <a:rPr lang="en-US" sz="2700" dirty="0" smtClean="0"/>
              <a:t>Critical Path Method</a:t>
            </a:r>
            <a:endParaRPr lang="en-US" sz="2700" dirty="0"/>
          </a:p>
        </p:txBody>
      </p:sp>
      <p:graphicFrame>
        <p:nvGraphicFramePr>
          <p:cNvPr id="30722" name="Object 3"/>
          <p:cNvGraphicFramePr>
            <a:graphicFrameLocks noChangeAspect="1"/>
          </p:cNvGraphicFramePr>
          <p:nvPr/>
        </p:nvGraphicFramePr>
        <p:xfrm>
          <a:off x="2057400" y="1336675"/>
          <a:ext cx="7219950" cy="5445125"/>
        </p:xfrm>
        <a:graphic>
          <a:graphicData uri="http://schemas.openxmlformats.org/presentationml/2006/ole">
            <mc:AlternateContent xmlns:mc="http://schemas.openxmlformats.org/markup-compatibility/2006">
              <mc:Choice xmlns:v="urn:schemas-microsoft-com:vml" Requires="v">
                <p:oleObj spid="_x0000_s30768" name="Document" r:id="rId3" imgW="5799548" imgH="4365006" progId="Word.Document.8">
                  <p:embed/>
                </p:oleObj>
              </mc:Choice>
              <mc:Fallback>
                <p:oleObj name="Document" r:id="rId3" imgW="5799548" imgH="436500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36675"/>
                        <a:ext cx="7219950" cy="54451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2770" name="Picture 2" descr="Image result for critical path managem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65854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471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457200" y="0"/>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800" b="0" dirty="0" smtClean="0"/>
          </a:p>
        </p:txBody>
      </p:sp>
      <p:sp>
        <p:nvSpPr>
          <p:cNvPr id="23555"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Example: to track progress of building a communication software </a:t>
            </a:r>
          </a:p>
        </p:txBody>
      </p:sp>
      <p:pic>
        <p:nvPicPr>
          <p:cNvPr id="23556" name="Picture 5"/>
          <p:cNvPicPr>
            <a:picLocks noChangeAspect="1" noChangeArrowheads="1"/>
          </p:cNvPicPr>
          <p:nvPr/>
        </p:nvPicPr>
        <p:blipFill>
          <a:blip r:embed="rId3" cstate="print"/>
          <a:srcRect/>
          <a:stretch>
            <a:fillRect/>
          </a:stretch>
        </p:blipFill>
        <p:spPr bwMode="auto">
          <a:xfrm>
            <a:off x="1524000" y="2286000"/>
            <a:ext cx="6248400" cy="3644900"/>
          </a:xfrm>
          <a:prstGeom prst="rect">
            <a:avLst/>
          </a:prstGeom>
          <a:noFill/>
          <a:ln w="9525">
            <a:noFill/>
            <a:miter lim="800000"/>
            <a:headEnd/>
            <a:tailEnd/>
          </a:ln>
        </p:spPr>
      </p:pic>
      <p:sp>
        <p:nvSpPr>
          <p:cNvPr id="5" name="TextBox 4"/>
          <p:cNvSpPr txBox="1"/>
          <p:nvPr/>
        </p:nvSpPr>
        <p:spPr>
          <a:xfrm>
            <a:off x="6324600" y="4572000"/>
            <a:ext cx="1600200" cy="954107"/>
          </a:xfrm>
          <a:prstGeom prst="rect">
            <a:avLst/>
          </a:prstGeom>
          <a:noFill/>
        </p:spPr>
        <p:txBody>
          <a:bodyPr wrap="square" rtlCol="0">
            <a:spAutoFit/>
          </a:bodyPr>
          <a:lstStyle/>
          <a:p>
            <a:pPr algn="ctr"/>
            <a:r>
              <a:rPr lang="en-US" sz="2800" dirty="0" smtClean="0"/>
              <a:t>What is it?</a:t>
            </a:r>
            <a:endParaRPr lang="en-US" sz="28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57200" y="688975"/>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Tracking Progress</a:t>
            </a:r>
            <a:br>
              <a:rPr lang="en-GB" dirty="0" smtClean="0"/>
            </a:br>
            <a:r>
              <a:rPr lang="en-GB" sz="2800" b="0" dirty="0" smtClean="0"/>
              <a:t>Gantt Chart</a:t>
            </a:r>
          </a:p>
        </p:txBody>
      </p:sp>
      <p:sp>
        <p:nvSpPr>
          <p:cNvPr id="24579" name="Rectangle 2"/>
          <p:cNvSpPr>
            <a:spLocks noGrp="1" noChangeArrowheads="1"/>
          </p:cNvSpPr>
          <p:nvPr>
            <p:ph type="body" idx="4294967295"/>
          </p:nvPr>
        </p:nvSpPr>
        <p:spPr>
          <a:xfrm>
            <a:off x="457200" y="19050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Activities shown in parallel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helps understand which activities can be performed concurrently</a:t>
            </a:r>
          </a:p>
        </p:txBody>
      </p:sp>
      <p:pic>
        <p:nvPicPr>
          <p:cNvPr id="24580" name="Picture 5"/>
          <p:cNvPicPr>
            <a:picLocks noChangeAspect="1" noChangeArrowheads="1"/>
          </p:cNvPicPr>
          <p:nvPr/>
        </p:nvPicPr>
        <p:blipFill>
          <a:blip r:embed="rId3" cstate="print"/>
          <a:srcRect/>
          <a:stretch>
            <a:fillRect/>
          </a:stretch>
        </p:blipFill>
        <p:spPr bwMode="auto">
          <a:xfrm>
            <a:off x="3048000" y="2895600"/>
            <a:ext cx="5181600" cy="365283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57200" y="688975"/>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Tracking Resource Allocation</a:t>
            </a:r>
            <a:br>
              <a:rPr lang="en-GB" dirty="0" smtClean="0"/>
            </a:br>
            <a:r>
              <a:rPr lang="en-GB" sz="2800" b="0" dirty="0" smtClean="0"/>
              <a:t>Resource Histogram</a:t>
            </a:r>
          </a:p>
        </p:txBody>
      </p:sp>
      <p:sp>
        <p:nvSpPr>
          <p:cNvPr id="24579" name="Rectangle 2"/>
          <p:cNvSpPr>
            <a:spLocks noGrp="1" noChangeArrowheads="1"/>
          </p:cNvSpPr>
          <p:nvPr>
            <p:ph type="body" idx="4294967295"/>
          </p:nvPr>
        </p:nvSpPr>
        <p:spPr>
          <a:xfrm>
            <a:off x="457200" y="19050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p:txBody>
      </p:sp>
      <p:pic>
        <p:nvPicPr>
          <p:cNvPr id="40962" name="Picture 2"/>
          <p:cNvPicPr>
            <a:picLocks noChangeAspect="1" noChangeArrowheads="1"/>
          </p:cNvPicPr>
          <p:nvPr/>
        </p:nvPicPr>
        <p:blipFill>
          <a:blip r:embed="rId3" cstate="print"/>
          <a:srcRect/>
          <a:stretch>
            <a:fillRect/>
          </a:stretch>
        </p:blipFill>
        <p:spPr bwMode="auto">
          <a:xfrm>
            <a:off x="3352800" y="2206083"/>
            <a:ext cx="4657725" cy="4051843"/>
          </a:xfrm>
          <a:prstGeom prst="rect">
            <a:avLst/>
          </a:prstGeom>
          <a:noFill/>
          <a:ln w="9525">
            <a:noFill/>
            <a:miter lim="800000"/>
            <a:headEnd/>
            <a:tailEnd/>
          </a:ln>
        </p:spPr>
      </p:pic>
    </p:spTree>
    <p:extLst>
      <p:ext uri="{BB962C8B-B14F-4D97-AF65-F5344CB8AC3E}">
        <p14:creationId xmlns:p14="http://schemas.microsoft.com/office/powerpoint/2010/main" val="351111997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2057400"/>
            <a:ext cx="8508250" cy="2590800"/>
          </a:xfrm>
          <a:prstGeom prst="rect">
            <a:avLst/>
          </a:prstGeom>
        </p:spPr>
      </p:pic>
    </p:spTree>
    <p:extLst>
      <p:ext uri="{BB962C8B-B14F-4D97-AF65-F5344CB8AC3E}">
        <p14:creationId xmlns:p14="http://schemas.microsoft.com/office/powerpoint/2010/main" val="3894983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7187" y="2633662"/>
            <a:ext cx="8429625" cy="1590675"/>
          </a:xfrm>
          <a:prstGeom prst="rect">
            <a:avLst/>
          </a:prstGeom>
        </p:spPr>
      </p:pic>
    </p:spTree>
    <p:extLst>
      <p:ext uri="{BB962C8B-B14F-4D97-AF65-F5344CB8AC3E}">
        <p14:creationId xmlns:p14="http://schemas.microsoft.com/office/powerpoint/2010/main" val="2543621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1447800"/>
            <a:ext cx="7977980" cy="4119469"/>
          </a:xfrm>
          <a:prstGeom prst="rect">
            <a:avLst/>
          </a:prstGeom>
        </p:spPr>
      </p:pic>
    </p:spTree>
    <p:extLst>
      <p:ext uri="{BB962C8B-B14F-4D97-AF65-F5344CB8AC3E}">
        <p14:creationId xmlns:p14="http://schemas.microsoft.com/office/powerpoint/2010/main" val="3935466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956262"/>
            <a:ext cx="8258175" cy="2600325"/>
          </a:xfrm>
          <a:prstGeom prst="rect">
            <a:avLst/>
          </a:prstGeom>
        </p:spPr>
      </p:pic>
    </p:spTree>
    <p:extLst>
      <p:ext uri="{BB962C8B-B14F-4D97-AF65-F5344CB8AC3E}">
        <p14:creationId xmlns:p14="http://schemas.microsoft.com/office/powerpoint/2010/main" val="1744386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457200" y="0"/>
            <a:ext cx="8223250" cy="11398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p>
        </p:txBody>
      </p:sp>
      <p:sp>
        <p:nvSpPr>
          <p:cNvPr id="34819" name="Rectangle 2"/>
          <p:cNvSpPr>
            <a:spLocks noGrp="1" noChangeArrowheads="1"/>
          </p:cNvSpPr>
          <p:nvPr>
            <p:ph type="body" idx="4294967295"/>
          </p:nvPr>
        </p:nvSpPr>
        <p:spPr>
          <a:xfrm>
            <a:off x="471488" y="1311275"/>
            <a:ext cx="8223250" cy="4913313"/>
          </a:xfrm>
        </p:spPr>
        <p:txBody>
          <a:bodyPr>
            <a:normAutofit fontScale="9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ea typeface="+mn-ea"/>
              </a:rPr>
              <a:t>Key activities requiring personnel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requirements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system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program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program implementation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testing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training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maintenance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quality assurance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ea typeface="+mn-ea"/>
              </a:rPr>
              <a:t>Assignment of staff depends 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project size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staff expertise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staff experience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ea typeface="+mn-ea"/>
              </a:rPr>
              <a:t>Different responsibilities for different people</a:t>
            </a:r>
          </a:p>
        </p:txBody>
      </p:sp>
    </p:spTree>
    <p:extLst>
      <p:ext uri="{BB962C8B-B14F-4D97-AF65-F5344CB8AC3E}">
        <p14:creationId xmlns:p14="http://schemas.microsoft.com/office/powerpoint/2010/main" val="155247084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838200"/>
            <a:ext cx="7479430" cy="5087112"/>
          </a:xfrm>
          <a:prstGeom prst="rect">
            <a:avLst/>
          </a:prstGeom>
        </p:spPr>
      </p:pic>
    </p:spTree>
    <p:extLst>
      <p:ext uri="{BB962C8B-B14F-4D97-AF65-F5344CB8AC3E}">
        <p14:creationId xmlns:p14="http://schemas.microsoft.com/office/powerpoint/2010/main" val="4094072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Choosing Personnel</a:t>
            </a:r>
          </a:p>
        </p:txBody>
      </p:sp>
      <p:sp>
        <p:nvSpPr>
          <p:cNvPr id="26627" name="Rectangle 2"/>
          <p:cNvSpPr>
            <a:spLocks noGrp="1" noChangeArrowheads="1"/>
          </p:cNvSpPr>
          <p:nvPr>
            <p:ph type="body" idx="4294967295"/>
          </p:nvPr>
        </p:nvSpPr>
        <p:spPr>
          <a:xfrm>
            <a:off x="381000" y="1371600"/>
            <a:ext cx="8223250" cy="4800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Decide roles of project team members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Decide which kind of people do we need for each role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Select appropriate personnel for each role</a:t>
            </a:r>
          </a:p>
        </p:txBody>
      </p:sp>
    </p:spTree>
    <p:extLst>
      <p:ext uri="{BB962C8B-B14F-4D97-AF65-F5344CB8AC3E}">
        <p14:creationId xmlns:p14="http://schemas.microsoft.com/office/powerpoint/2010/main" val="354588407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Choosing Personnel</a:t>
            </a:r>
          </a:p>
        </p:txBody>
      </p:sp>
      <p:sp>
        <p:nvSpPr>
          <p:cNvPr id="27651" name="Rectangle 2"/>
          <p:cNvSpPr>
            <a:spLocks noGrp="1" noChangeArrowheads="1"/>
          </p:cNvSpPr>
          <p:nvPr>
            <p:ph type="body" idx="4294967295"/>
          </p:nvPr>
        </p:nvSpPr>
        <p:spPr>
          <a:xfrm>
            <a:off x="381000" y="1371600"/>
            <a:ext cx="8223250" cy="4800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How do two people differ from each other: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Ability to perform work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Interest in work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Experience with</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similar applications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similar tools, languages, or techniques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similar development environments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Training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Ability to communicate with others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Ability to share responsibility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Management skills</a:t>
            </a:r>
          </a:p>
        </p:txBody>
      </p:sp>
    </p:spTree>
    <p:extLst>
      <p:ext uri="{BB962C8B-B14F-4D97-AF65-F5344CB8AC3E}">
        <p14:creationId xmlns:p14="http://schemas.microsoft.com/office/powerpoint/2010/main" val="383087379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Communication</a:t>
            </a:r>
          </a:p>
        </p:txBody>
      </p:sp>
      <p:sp>
        <p:nvSpPr>
          <p:cNvPr id="28675"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 project's progress is affected by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degree of communication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ability of individuals to communicate their ideas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Software failures can result from breakdown in communication and understanding</a:t>
            </a:r>
          </a:p>
        </p:txBody>
      </p:sp>
    </p:spTree>
    <p:extLst>
      <p:ext uri="{BB962C8B-B14F-4D97-AF65-F5344CB8AC3E}">
        <p14:creationId xmlns:p14="http://schemas.microsoft.com/office/powerpoint/2010/main" val="1099588374"/>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Communication (continued)</a:t>
            </a:r>
          </a:p>
        </p:txBody>
      </p:sp>
      <p:sp>
        <p:nvSpPr>
          <p:cNvPr id="29699"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Line of communication can grow quickly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If there is </a:t>
            </a:r>
            <a:r>
              <a:rPr lang="en-GB" i="1" dirty="0" smtClean="0"/>
              <a:t>n</a:t>
            </a:r>
            <a:r>
              <a:rPr lang="en-GB" dirty="0" smtClean="0"/>
              <a:t> worker in project, then there are </a:t>
            </a:r>
            <a:r>
              <a:rPr lang="en-GB" i="1" dirty="0" smtClean="0"/>
              <a:t>n(n-1)/2</a:t>
            </a:r>
            <a:r>
              <a:rPr lang="en-GB" dirty="0" smtClean="0"/>
              <a:t> pairs of communication</a:t>
            </a:r>
          </a:p>
        </p:txBody>
      </p:sp>
      <p:pic>
        <p:nvPicPr>
          <p:cNvPr id="29700" name="Picture 5"/>
          <p:cNvPicPr>
            <a:picLocks noChangeAspect="1" noChangeArrowheads="1"/>
          </p:cNvPicPr>
          <p:nvPr/>
        </p:nvPicPr>
        <p:blipFill>
          <a:blip r:embed="rId3" cstate="print"/>
          <a:srcRect/>
          <a:stretch>
            <a:fillRect/>
          </a:stretch>
        </p:blipFill>
        <p:spPr bwMode="auto">
          <a:xfrm>
            <a:off x="2209800" y="2743200"/>
            <a:ext cx="4648200" cy="3355975"/>
          </a:xfrm>
          <a:prstGeom prst="rect">
            <a:avLst/>
          </a:prstGeom>
          <a:noFill/>
          <a:ln w="9525">
            <a:noFill/>
            <a:miter lim="800000"/>
            <a:headEnd/>
            <a:tailEnd/>
          </a:ln>
        </p:spPr>
      </p:pic>
      <p:sp>
        <p:nvSpPr>
          <p:cNvPr id="5" name="Rectangle 4"/>
          <p:cNvSpPr/>
          <p:nvPr/>
        </p:nvSpPr>
        <p:spPr>
          <a:xfrm>
            <a:off x="5257800" y="5512526"/>
            <a:ext cx="1524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977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20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2000"/>
                                        <p:tgtEl>
                                          <p:spTgt spid="29699">
                                            <p:txEl>
                                              <p:pRg st="1" end="1"/>
                                            </p:txEl>
                                          </p:spTgt>
                                        </p:tgtEl>
                                      </p:cBhvr>
                                    </p:animEffect>
                                  </p:childTnLst>
                                </p:cTn>
                              </p:par>
                              <p:par>
                                <p:cTn id="13" presetID="9" presetClass="exit" presetSubtype="0" fill="hold" grpId="0" nodeType="with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323850" y="0"/>
            <a:ext cx="8447088" cy="1344613"/>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600" b="0" smtClean="0"/>
              <a:t>Sidebar 3.1 Make Meeting Enhance Project Progress</a:t>
            </a:r>
          </a:p>
        </p:txBody>
      </p:sp>
      <p:sp>
        <p:nvSpPr>
          <p:cNvPr id="30723" name="Rectangle 2"/>
          <p:cNvSpPr>
            <a:spLocks noGrp="1" noChangeArrowheads="1"/>
          </p:cNvSpPr>
          <p:nvPr>
            <p:ph type="body" idx="4294967295"/>
          </p:nvPr>
        </p:nvSpPr>
        <p:spPr>
          <a:xfrm>
            <a:off x="457200" y="1430338"/>
            <a:ext cx="8223250" cy="4818062"/>
          </a:xfrm>
        </p:spPr>
        <p:txBody>
          <a:bodyPr/>
          <a:lstStyle/>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Common complains about meeting</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the purpose is unclear</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the attendees are unprepared</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essential people are late or absent</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the conversation veers away from its purpose</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participants do not discuss, instead argue</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decisions are never enacted afterward</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smtClean="0"/>
              <a:t>Ways to ensure a productive meeting</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clearly decide who should be in the meeting</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develop an agenda</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have someone who tracks the discussion</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smtClean="0"/>
              <a:t>have someone who ensures follow-up actions</a:t>
            </a:r>
          </a:p>
          <a:p>
            <a:pPr lvl="1"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200" smtClean="0"/>
          </a:p>
        </p:txBody>
      </p:sp>
    </p:spTree>
    <p:extLst>
      <p:ext uri="{BB962C8B-B14F-4D97-AF65-F5344CB8AC3E}">
        <p14:creationId xmlns:p14="http://schemas.microsoft.com/office/powerpoint/2010/main" val="92692362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Work Styles</a:t>
            </a:r>
          </a:p>
        </p:txBody>
      </p:sp>
      <p:sp>
        <p:nvSpPr>
          <p:cNvPr id="31747"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Extroverts: tell their thoughts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Introverts: ask for suggestions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Intuitives: base decisions on feelings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Rationals: base decisions on facts, options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p:txBody>
      </p:sp>
    </p:spTree>
    <p:extLst>
      <p:ext uri="{BB962C8B-B14F-4D97-AF65-F5344CB8AC3E}">
        <p14:creationId xmlns:p14="http://schemas.microsoft.com/office/powerpoint/2010/main" val="315537611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Work Styles (continued)</a:t>
            </a:r>
          </a:p>
        </p:txBody>
      </p:sp>
      <p:sp>
        <p:nvSpPr>
          <p:cNvPr id="32771"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Horizontal axis: communication styles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Vertical axis: decision styles</a:t>
            </a:r>
          </a:p>
        </p:txBody>
      </p:sp>
      <p:pic>
        <p:nvPicPr>
          <p:cNvPr id="32772" name="Picture 5"/>
          <p:cNvPicPr>
            <a:picLocks noChangeAspect="1" noChangeArrowheads="1"/>
          </p:cNvPicPr>
          <p:nvPr/>
        </p:nvPicPr>
        <p:blipFill>
          <a:blip r:embed="rId3" cstate="print"/>
          <a:srcRect/>
          <a:stretch>
            <a:fillRect/>
          </a:stretch>
        </p:blipFill>
        <p:spPr bwMode="auto">
          <a:xfrm>
            <a:off x="1600200" y="2362200"/>
            <a:ext cx="5910263" cy="3770313"/>
          </a:xfrm>
          <a:prstGeom prst="rect">
            <a:avLst/>
          </a:prstGeom>
          <a:noFill/>
          <a:ln w="9525">
            <a:noFill/>
            <a:miter lim="800000"/>
            <a:headEnd/>
            <a:tailEnd/>
          </a:ln>
        </p:spPr>
      </p:pic>
    </p:spTree>
    <p:extLst>
      <p:ext uri="{BB962C8B-B14F-4D97-AF65-F5344CB8AC3E}">
        <p14:creationId xmlns:p14="http://schemas.microsoft.com/office/powerpoint/2010/main" val="50424334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357884"/>
            <a:ext cx="8356317" cy="1066800"/>
          </a:xfrm>
          <a:prstGeom prst="rect">
            <a:avLst/>
          </a:prstGeom>
        </p:spPr>
      </p:pic>
      <p:pic>
        <p:nvPicPr>
          <p:cNvPr id="5" name="Picture 4"/>
          <p:cNvPicPr>
            <a:picLocks noChangeAspect="1"/>
          </p:cNvPicPr>
          <p:nvPr/>
        </p:nvPicPr>
        <p:blipFill>
          <a:blip r:embed="rId3"/>
          <a:stretch>
            <a:fillRect/>
          </a:stretch>
        </p:blipFill>
        <p:spPr>
          <a:xfrm>
            <a:off x="152400" y="3483454"/>
            <a:ext cx="7977980" cy="1782375"/>
          </a:xfrm>
          <a:prstGeom prst="rect">
            <a:avLst/>
          </a:prstGeom>
        </p:spPr>
      </p:pic>
    </p:spTree>
    <p:extLst>
      <p:ext uri="{BB962C8B-B14F-4D97-AF65-F5344CB8AC3E}">
        <p14:creationId xmlns:p14="http://schemas.microsoft.com/office/powerpoint/2010/main" val="1599210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908875"/>
            <a:ext cx="8382000" cy="1876425"/>
          </a:xfrm>
          <a:prstGeom prst="rect">
            <a:avLst/>
          </a:prstGeom>
        </p:spPr>
      </p:pic>
      <p:pic>
        <p:nvPicPr>
          <p:cNvPr id="5" name="Picture 4"/>
          <p:cNvPicPr>
            <a:picLocks noChangeAspect="1"/>
          </p:cNvPicPr>
          <p:nvPr/>
        </p:nvPicPr>
        <p:blipFill>
          <a:blip r:embed="rId3"/>
          <a:stretch>
            <a:fillRect/>
          </a:stretch>
        </p:blipFill>
        <p:spPr>
          <a:xfrm>
            <a:off x="152400" y="3711825"/>
            <a:ext cx="8623432" cy="1850775"/>
          </a:xfrm>
          <a:prstGeom prst="rect">
            <a:avLst/>
          </a:prstGeom>
        </p:spPr>
      </p:pic>
    </p:spTree>
    <p:extLst>
      <p:ext uri="{BB962C8B-B14F-4D97-AF65-F5344CB8AC3E}">
        <p14:creationId xmlns:p14="http://schemas.microsoft.com/office/powerpoint/2010/main" val="1408592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583" y="675024"/>
            <a:ext cx="8239125" cy="2343150"/>
          </a:xfrm>
          <a:prstGeom prst="rect">
            <a:avLst/>
          </a:prstGeom>
        </p:spPr>
      </p:pic>
      <p:pic>
        <p:nvPicPr>
          <p:cNvPr id="5" name="Picture 4"/>
          <p:cNvPicPr>
            <a:picLocks noChangeAspect="1"/>
          </p:cNvPicPr>
          <p:nvPr/>
        </p:nvPicPr>
        <p:blipFill>
          <a:blip r:embed="rId3"/>
          <a:stretch>
            <a:fillRect/>
          </a:stretch>
        </p:blipFill>
        <p:spPr>
          <a:xfrm>
            <a:off x="234583" y="3200400"/>
            <a:ext cx="8431435" cy="2969683"/>
          </a:xfrm>
          <a:prstGeom prst="rect">
            <a:avLst/>
          </a:prstGeom>
        </p:spPr>
      </p:pic>
    </p:spTree>
    <p:extLst>
      <p:ext uri="{BB962C8B-B14F-4D97-AF65-F5344CB8AC3E}">
        <p14:creationId xmlns:p14="http://schemas.microsoft.com/office/powerpoint/2010/main" val="4052847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51" y="2133600"/>
            <a:ext cx="8572500" cy="2667000"/>
          </a:xfrm>
          <a:prstGeom prst="rect">
            <a:avLst/>
          </a:prstGeom>
        </p:spPr>
      </p:pic>
    </p:spTree>
    <p:extLst>
      <p:ext uri="{BB962C8B-B14F-4D97-AF65-F5344CB8AC3E}">
        <p14:creationId xmlns:p14="http://schemas.microsoft.com/office/powerpoint/2010/main" val="2928879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Work Styles (continued)</a:t>
            </a:r>
          </a:p>
        </p:txBody>
      </p:sp>
      <p:sp>
        <p:nvSpPr>
          <p:cNvPr id="33795"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Work styles determine communication styles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Understanding workstyles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help to be flexible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give information based on other's priorities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Impacts interaction among customers, developers and users</a:t>
            </a:r>
          </a:p>
        </p:txBody>
      </p:sp>
    </p:spTree>
    <p:extLst>
      <p:ext uri="{BB962C8B-B14F-4D97-AF65-F5344CB8AC3E}">
        <p14:creationId xmlns:p14="http://schemas.microsoft.com/office/powerpoint/2010/main" val="329923494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782" y="1949335"/>
            <a:ext cx="8962579" cy="2851265"/>
          </a:xfrm>
          <a:prstGeom prst="rect">
            <a:avLst/>
          </a:prstGeom>
        </p:spPr>
      </p:pic>
    </p:spTree>
    <p:extLst>
      <p:ext uri="{BB962C8B-B14F-4D97-AF65-F5344CB8AC3E}">
        <p14:creationId xmlns:p14="http://schemas.microsoft.com/office/powerpoint/2010/main" val="779620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855" y="2286000"/>
            <a:ext cx="8911354" cy="2286000"/>
          </a:xfrm>
          <a:prstGeom prst="rect">
            <a:avLst/>
          </a:prstGeom>
        </p:spPr>
      </p:pic>
    </p:spTree>
    <p:extLst>
      <p:ext uri="{BB962C8B-B14F-4D97-AF65-F5344CB8AC3E}">
        <p14:creationId xmlns:p14="http://schemas.microsoft.com/office/powerpoint/2010/main" val="790912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600" y="2438400"/>
            <a:ext cx="8086771" cy="2309813"/>
          </a:xfrm>
          <a:prstGeom prst="rect">
            <a:avLst/>
          </a:prstGeom>
        </p:spPr>
      </p:pic>
    </p:spTree>
    <p:extLst>
      <p:ext uri="{BB962C8B-B14F-4D97-AF65-F5344CB8AC3E}">
        <p14:creationId xmlns:p14="http://schemas.microsoft.com/office/powerpoint/2010/main" val="2755367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399" y="2438400"/>
            <a:ext cx="8929601" cy="2209800"/>
          </a:xfrm>
          <a:prstGeom prst="rect">
            <a:avLst/>
          </a:prstGeom>
        </p:spPr>
      </p:pic>
    </p:spTree>
    <p:extLst>
      <p:ext uri="{BB962C8B-B14F-4D97-AF65-F5344CB8AC3E}">
        <p14:creationId xmlns:p14="http://schemas.microsoft.com/office/powerpoint/2010/main" val="4114148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514600"/>
            <a:ext cx="8318335" cy="1981200"/>
          </a:xfrm>
          <a:prstGeom prst="rect">
            <a:avLst/>
          </a:prstGeom>
        </p:spPr>
      </p:pic>
    </p:spTree>
    <p:extLst>
      <p:ext uri="{BB962C8B-B14F-4D97-AF65-F5344CB8AC3E}">
        <p14:creationId xmlns:p14="http://schemas.microsoft.com/office/powerpoint/2010/main" val="242453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799" y="2057400"/>
            <a:ext cx="8243453" cy="2743200"/>
          </a:xfrm>
          <a:prstGeom prst="rect">
            <a:avLst/>
          </a:prstGeom>
        </p:spPr>
      </p:pic>
    </p:spTree>
    <p:extLst>
      <p:ext uri="{BB962C8B-B14F-4D97-AF65-F5344CB8AC3E}">
        <p14:creationId xmlns:p14="http://schemas.microsoft.com/office/powerpoint/2010/main" val="4243659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2729602"/>
            <a:ext cx="7832926" cy="1400438"/>
          </a:xfrm>
          <a:prstGeom prst="rect">
            <a:avLst/>
          </a:prstGeom>
        </p:spPr>
      </p:pic>
    </p:spTree>
    <p:extLst>
      <p:ext uri="{BB962C8B-B14F-4D97-AF65-F5344CB8AC3E}">
        <p14:creationId xmlns:p14="http://schemas.microsoft.com/office/powerpoint/2010/main" val="1869083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Project Organization</a:t>
            </a:r>
          </a:p>
        </p:txBody>
      </p:sp>
      <p:sp>
        <p:nvSpPr>
          <p:cNvPr id="34819"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Depends 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backgrounds and work styles of team members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number of people on team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management styles of customers and developers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Examples: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smtClean="0"/>
              <a:t>Chief programmer team</a:t>
            </a:r>
            <a:r>
              <a:rPr lang="en-GB" smtClean="0"/>
              <a:t>: one person totally responsible for a system's design and development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smtClean="0"/>
              <a:t>Egoless approach: hold everyone equally responsible</a:t>
            </a:r>
          </a:p>
        </p:txBody>
      </p:sp>
    </p:spTree>
    <p:extLst>
      <p:ext uri="{BB962C8B-B14F-4D97-AF65-F5344CB8AC3E}">
        <p14:creationId xmlns:p14="http://schemas.microsoft.com/office/powerpoint/2010/main" val="2063040786"/>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Project Organization: Chief Programmer Team</a:t>
            </a:r>
          </a:p>
        </p:txBody>
      </p:sp>
      <p:sp>
        <p:nvSpPr>
          <p:cNvPr id="35843"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Each team member must communicate often with chief, but not necessarily with other team members </a:t>
            </a:r>
          </a:p>
        </p:txBody>
      </p:sp>
      <p:pic>
        <p:nvPicPr>
          <p:cNvPr id="35844" name="Picture 5"/>
          <p:cNvPicPr>
            <a:picLocks noChangeAspect="1" noChangeArrowheads="1"/>
          </p:cNvPicPr>
          <p:nvPr/>
        </p:nvPicPr>
        <p:blipFill>
          <a:blip r:embed="rId3" cstate="print"/>
          <a:srcRect/>
          <a:stretch>
            <a:fillRect/>
          </a:stretch>
        </p:blipFill>
        <p:spPr bwMode="auto">
          <a:xfrm>
            <a:off x="1981200" y="2743200"/>
            <a:ext cx="5334000" cy="3433763"/>
          </a:xfrm>
          <a:prstGeom prst="rect">
            <a:avLst/>
          </a:prstGeom>
          <a:noFill/>
          <a:ln w="9525">
            <a:noFill/>
            <a:miter lim="800000"/>
            <a:headEnd/>
            <a:tailEnd/>
          </a:ln>
        </p:spPr>
      </p:pic>
    </p:spTree>
    <p:extLst>
      <p:ext uri="{BB962C8B-B14F-4D97-AF65-F5344CB8AC3E}">
        <p14:creationId xmlns:p14="http://schemas.microsoft.com/office/powerpoint/2010/main" val="158277175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from a Customer</a:t>
            </a:r>
            <a:endParaRPr lang="en-US" dirty="0"/>
          </a:p>
        </p:txBody>
      </p:sp>
      <p:sp>
        <p:nvSpPr>
          <p:cNvPr id="3" name="Content Placeholder 2"/>
          <p:cNvSpPr>
            <a:spLocks noGrp="1"/>
          </p:cNvSpPr>
          <p:nvPr>
            <p:ph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Do you understand my problem and needs?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Can you design a system to solve my problems or satisfy my needs?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How long will it take to develop the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How much will it cost to develop the system?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p:cNvSpPr>
            <a:spLocks noGrp="1" noChangeArrowheads="1"/>
          </p:cNvSpPr>
          <p:nvPr>
            <p:ph type="title"/>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Project Organization (continued)</a:t>
            </a:r>
          </a:p>
        </p:txBody>
      </p:sp>
      <p:sp>
        <p:nvSpPr>
          <p:cNvPr id="5124" name="Rectangle 2"/>
          <p:cNvSpPr>
            <a:spLocks noGrp="1" noChangeArrowheads="1"/>
          </p:cNvSpPr>
          <p:nvPr>
            <p:ph type="body" idx="1"/>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Characteristics of projects and the suggested organizational structure to address them</a:t>
            </a:r>
          </a:p>
        </p:txBody>
      </p:sp>
      <p:graphicFrame>
        <p:nvGraphicFramePr>
          <p:cNvPr id="5122" name="Object 3"/>
          <p:cNvGraphicFramePr>
            <a:graphicFrameLocks noChangeAspect="1"/>
          </p:cNvGraphicFramePr>
          <p:nvPr/>
        </p:nvGraphicFramePr>
        <p:xfrm>
          <a:off x="914400" y="2057400"/>
          <a:ext cx="7627938" cy="2062163"/>
        </p:xfrm>
        <a:graphic>
          <a:graphicData uri="http://schemas.openxmlformats.org/presentationml/2006/ole">
            <mc:AlternateContent xmlns:mc="http://schemas.openxmlformats.org/markup-compatibility/2006">
              <mc:Choice xmlns:v="urn:schemas-microsoft-com:vml" Requires="v">
                <p:oleObj spid="_x0000_s31790" name="Document" r:id="rId4" imgW="4915167" imgH="1328210" progId="Word.Document.8">
                  <p:embed/>
                </p:oleObj>
              </mc:Choice>
              <mc:Fallback>
                <p:oleObj name="Document" r:id="rId4" imgW="4915167" imgH="132821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057400"/>
                        <a:ext cx="7627938" cy="20621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678678413"/>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457200" y="0"/>
            <a:ext cx="8223250" cy="11398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3.2 Project Personnel</a:t>
            </a:r>
            <a:br>
              <a:rPr lang="en-GB" smtClean="0"/>
            </a:br>
            <a:r>
              <a:rPr lang="en-GB" sz="2800" smtClean="0"/>
              <a:t>Sidebar 3.2 Structure vs. Creativity</a:t>
            </a:r>
          </a:p>
        </p:txBody>
      </p:sp>
      <p:sp>
        <p:nvSpPr>
          <p:cNvPr id="36867" name="Rectangle 2"/>
          <p:cNvSpPr>
            <a:spLocks noGrp="1" noChangeArrowheads="1"/>
          </p:cNvSpPr>
          <p:nvPr>
            <p:ph type="body" idx="4294967295"/>
          </p:nvPr>
        </p:nvSpPr>
        <p:spPr>
          <a:xfrm>
            <a:off x="457200" y="1447800"/>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Experiment by Sally Phillip examining two groups building a hotel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structured team: clearly defined responsibilities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unstructured team: no directions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results are always the same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Structured teams </a:t>
            </a:r>
            <a:r>
              <a:rPr lang="en-GB" i="1" smtClean="0"/>
              <a:t>finish</a:t>
            </a:r>
            <a:r>
              <a:rPr lang="en-GB" smtClean="0"/>
              <a:t> a functional Days Inn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Unstructured teams build a creative, multistoried Taj Mahal and never complete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Good project management means finding a balance between structure and creativity</a:t>
            </a:r>
          </a:p>
        </p:txBody>
      </p:sp>
    </p:spTree>
    <p:extLst>
      <p:ext uri="{BB962C8B-B14F-4D97-AF65-F5344CB8AC3E}">
        <p14:creationId xmlns:p14="http://schemas.microsoft.com/office/powerpoint/2010/main" val="77177628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smtClean="0"/>
              <a:t>References</a:t>
            </a:r>
          </a:p>
        </p:txBody>
      </p:sp>
      <p:sp>
        <p:nvSpPr>
          <p:cNvPr id="20484" name="Rectangle 3"/>
          <p:cNvSpPr>
            <a:spLocks noGrp="1" noChangeArrowheads="1"/>
          </p:cNvSpPr>
          <p:nvPr>
            <p:ph idx="1"/>
          </p:nvPr>
        </p:nvSpPr>
        <p:spPr>
          <a:xfrm>
            <a:off x="457200" y="1935480"/>
            <a:ext cx="8229600" cy="1036320"/>
          </a:xfrm>
        </p:spPr>
        <p:txBody>
          <a:bodyPr>
            <a:normAutofit/>
          </a:bodyPr>
          <a:lstStyle/>
          <a:p>
            <a:pPr eaLnBrk="1" hangingPunct="1"/>
            <a:r>
              <a:rPr lang="en-US" dirty="0" err="1" smtClean="0"/>
              <a:t>Pfleeger</a:t>
            </a:r>
            <a:r>
              <a:rPr lang="en-US" dirty="0" smtClean="0"/>
              <a:t> Book slides from UCF</a:t>
            </a:r>
          </a:p>
        </p:txBody>
      </p:sp>
      <p:sp>
        <p:nvSpPr>
          <p:cNvPr id="4" name="Rectangle 2"/>
          <p:cNvSpPr txBox="1">
            <a:spLocks noChangeArrowheads="1"/>
          </p:cNvSpPr>
          <p:nvPr/>
        </p:nvSpPr>
        <p:spPr>
          <a:xfrm>
            <a:off x="457200" y="30662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Disclaimer!</a:t>
            </a:r>
          </a:p>
        </p:txBody>
      </p:sp>
      <p:sp>
        <p:nvSpPr>
          <p:cNvPr id="5" name="Rectangle 3"/>
          <p:cNvSpPr txBox="1">
            <a:spLocks noChangeArrowheads="1"/>
          </p:cNvSpPr>
          <p:nvPr/>
        </p:nvSpPr>
        <p:spPr>
          <a:xfrm>
            <a:off x="457200" y="4297680"/>
            <a:ext cx="8229600" cy="10363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few </a:t>
            </a:r>
            <a:r>
              <a:rPr lang="en-US" sz="2600" dirty="0" smtClean="0"/>
              <a:t>slides have been reused from UCF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slides for the SE course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76200" y="1676400"/>
            <a:ext cx="8991600" cy="4648200"/>
          </a:xfrm>
        </p:spPr>
        <p:txBody>
          <a:bodyPr>
            <a:noAutofit/>
          </a:bodyPr>
          <a:lstStyle/>
          <a:p>
            <a:pPr marL="0" indent="0">
              <a:buNone/>
            </a:pPr>
            <a:r>
              <a:rPr lang="en-US" sz="1400" b="1" dirty="0"/>
              <a:t>Recipe of making Chicken Biryani is given below:</a:t>
            </a:r>
            <a:endParaRPr lang="en-US" sz="1400" dirty="0"/>
          </a:p>
          <a:p>
            <a:pPr marL="0" indent="0">
              <a:buNone/>
            </a:pPr>
            <a:r>
              <a:rPr lang="en-US" sz="1400" dirty="0"/>
              <a:t> </a:t>
            </a:r>
          </a:p>
          <a:p>
            <a:pPr marL="0" indent="0">
              <a:buNone/>
            </a:pPr>
            <a:r>
              <a:rPr lang="en-US" sz="1400" dirty="0"/>
              <a:t>In a large deep cooking pot, pour 2 tablespoons vegetable oil (or ghee) fry potatoes until brown, drain and reserve the potatoes. Add remaining 2 tablespoons oil to the pot and fry onion, garlic and ginger until onion is soft and golden. Add chili, pepper, turmeric, cumin, salt and the tomatoes. Fry, stirring constantly for 5 minutes. Add yogurt, mint, cardamom and cinnamon stick. Cover and cook over low heat, stirring occasionally until the tomatoes are cooked to a pulp. It may be necessary to add a little hot water if the mixture becomes too dry and starts to stick to the pan. </a:t>
            </a:r>
          </a:p>
          <a:p>
            <a:pPr marL="0" indent="0">
              <a:buNone/>
            </a:pPr>
            <a:r>
              <a:rPr lang="en-US" sz="1400" dirty="0"/>
              <a:t>When the mixture is thick and smooth, add the chicken pieces and stir well to coat them with the spice mixture. Cover and cook over very low heat until the chicken is tender, approximately 35 to 45 minutes. There should only be a little very thick gravy left when chicken is finished cooking. </a:t>
            </a:r>
          </a:p>
          <a:p>
            <a:pPr marL="0" indent="0">
              <a:buNone/>
            </a:pPr>
            <a:r>
              <a:rPr lang="en-US" sz="1400" dirty="0"/>
              <a:t>Soak the rice in warm water, then wash in cold until the water runs clear. Heat appropriate quantity of water in a separate large deep cooking pot. Add the washed rice in slightly hot water. Keep the heat on until the water boils. When most of the water dries out and the rice have been boiled (but there remain some water in the pot), the rice are ready to be mixed with the chicken gravy.</a:t>
            </a:r>
          </a:p>
          <a:p>
            <a:pPr marL="0" indent="0">
              <a:buNone/>
            </a:pPr>
            <a:r>
              <a:rPr lang="en-US" sz="1400" dirty="0"/>
              <a:t>Mix the chicken gravy and the boiled rice layer by layer in a deep pot. When both have been put in the same pot, mix them gently. Cover the pot tightly, turn heat to very low and steam for 20 minutes. Do not lift lid or stir while cooking. After 20 minutes, biryani is ready to serve</a:t>
            </a:r>
          </a:p>
          <a:p>
            <a:pPr marL="0" indent="0">
              <a:buNone/>
            </a:pPr>
            <a:r>
              <a:rPr lang="en-US" sz="1400" b="1" dirty="0"/>
              <a:t>Note: </a:t>
            </a:r>
            <a:r>
              <a:rPr lang="en-US" sz="1400" dirty="0"/>
              <a:t>We have many cooking pans and many stoves available at the start of the project.</a:t>
            </a:r>
          </a:p>
          <a:p>
            <a:pPr marL="0" indent="0">
              <a:buNone/>
            </a:pPr>
            <a:r>
              <a:rPr lang="en-US" sz="1400" b="1" dirty="0"/>
              <a:t>To Do:</a:t>
            </a:r>
            <a:endParaRPr lang="en-US" sz="1400" dirty="0"/>
          </a:p>
          <a:p>
            <a:pPr marL="0" indent="0">
              <a:buNone/>
            </a:pPr>
            <a:r>
              <a:rPr lang="en-US" sz="1400" b="1" dirty="0"/>
              <a:t>Identify phases, steps, activities, and milestones of this project. After this identification provide the work breakdown structure. Also draw activity graph of the project. State your assumptions clearly</a:t>
            </a:r>
            <a:r>
              <a:rPr lang="en-US" sz="1400" b="1" dirty="0" smtClean="0"/>
              <a:t>.</a:t>
            </a:r>
            <a:endParaRPr lang="en-US" sz="1400" dirty="0"/>
          </a:p>
        </p:txBody>
      </p:sp>
    </p:spTree>
    <p:extLst>
      <p:ext uri="{BB962C8B-B14F-4D97-AF65-F5344CB8AC3E}">
        <p14:creationId xmlns:p14="http://schemas.microsoft.com/office/powerpoint/2010/main" val="35016384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Quiz on MCQs</a:t>
            </a:r>
            <a:endParaRPr lang="en-US" dirty="0"/>
          </a:p>
        </p:txBody>
      </p:sp>
    </p:spTree>
    <p:extLst>
      <p:ext uri="{BB962C8B-B14F-4D97-AF65-F5344CB8AC3E}">
        <p14:creationId xmlns:p14="http://schemas.microsoft.com/office/powerpoint/2010/main" val="490887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42197"/>
            <a:ext cx="8229600" cy="1143000"/>
          </a:xfrm>
        </p:spPr>
        <p:txBody>
          <a:bodyPr>
            <a:normAutofit fontScale="90000"/>
          </a:bodyPr>
          <a:lstStyle/>
          <a:p>
            <a:r>
              <a:rPr lang="en-US" dirty="0" smtClean="0"/>
              <a:t>Using scientific knowledge to design solution of a new problem is called</a:t>
            </a:r>
            <a:endParaRPr lang="en-US" dirty="0"/>
          </a:p>
        </p:txBody>
      </p:sp>
      <p:sp>
        <p:nvSpPr>
          <p:cNvPr id="3" name="Content Placeholder 2"/>
          <p:cNvSpPr>
            <a:spLocks noGrp="1"/>
          </p:cNvSpPr>
          <p:nvPr>
            <p:ph idx="1"/>
          </p:nvPr>
        </p:nvSpPr>
        <p:spPr>
          <a:xfrm>
            <a:off x="457200" y="2667000"/>
            <a:ext cx="8229600" cy="3124200"/>
          </a:xfrm>
        </p:spPr>
        <p:txBody>
          <a:bodyPr/>
          <a:lstStyle/>
          <a:p>
            <a:r>
              <a:rPr lang="en-US" dirty="0" smtClean="0"/>
              <a:t>Scientific method</a:t>
            </a:r>
          </a:p>
          <a:p>
            <a:r>
              <a:rPr lang="en-US" dirty="0" smtClean="0"/>
              <a:t>Engineering method</a:t>
            </a:r>
          </a:p>
          <a:p>
            <a:r>
              <a:rPr lang="en-US" dirty="0" smtClean="0"/>
              <a:t>Commercial production method</a:t>
            </a:r>
          </a:p>
          <a:p>
            <a:r>
              <a:rPr lang="en-US" dirty="0" smtClean="0"/>
              <a:t>Craft</a:t>
            </a:r>
          </a:p>
          <a:p>
            <a:r>
              <a:rPr lang="en-US" dirty="0" smtClean="0"/>
              <a:t>All</a:t>
            </a:r>
            <a:endParaRPr lang="en-US" dirty="0"/>
          </a:p>
        </p:txBody>
      </p:sp>
    </p:spTree>
    <p:extLst>
      <p:ext uri="{BB962C8B-B14F-4D97-AF65-F5344CB8AC3E}">
        <p14:creationId xmlns:p14="http://schemas.microsoft.com/office/powerpoint/2010/main" val="35619702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normAutofit fontScale="90000"/>
          </a:bodyPr>
          <a:lstStyle/>
          <a:p>
            <a:r>
              <a:rPr lang="en-US" dirty="0" smtClean="0"/>
              <a:t>The waterfall model is more suitable for ________</a:t>
            </a:r>
            <a:endParaRPr lang="en-US" dirty="0"/>
          </a:p>
        </p:txBody>
      </p:sp>
      <p:sp>
        <p:nvSpPr>
          <p:cNvPr id="3" name="Content Placeholder 2"/>
          <p:cNvSpPr>
            <a:spLocks noGrp="1"/>
          </p:cNvSpPr>
          <p:nvPr>
            <p:ph idx="1"/>
          </p:nvPr>
        </p:nvSpPr>
        <p:spPr>
          <a:xfrm>
            <a:off x="457200" y="3352800"/>
            <a:ext cx="8229600" cy="2788920"/>
          </a:xfrm>
        </p:spPr>
        <p:txBody>
          <a:bodyPr/>
          <a:lstStyle/>
          <a:p>
            <a:r>
              <a:rPr lang="en-US" dirty="0" smtClean="0"/>
              <a:t>Scientific method</a:t>
            </a:r>
          </a:p>
          <a:p>
            <a:r>
              <a:rPr lang="en-US" dirty="0" smtClean="0"/>
              <a:t>Engineering method</a:t>
            </a:r>
          </a:p>
          <a:p>
            <a:r>
              <a:rPr lang="en-US" dirty="0" smtClean="0"/>
              <a:t>Commercial production method</a:t>
            </a:r>
          </a:p>
          <a:p>
            <a:r>
              <a:rPr lang="en-US" dirty="0" smtClean="0"/>
              <a:t>Craft</a:t>
            </a:r>
          </a:p>
          <a:p>
            <a:r>
              <a:rPr lang="en-US" dirty="0" smtClean="0"/>
              <a:t>All</a:t>
            </a:r>
            <a:endParaRPr lang="en-US" dirty="0"/>
          </a:p>
        </p:txBody>
      </p:sp>
    </p:spTree>
    <p:extLst>
      <p:ext uri="{BB962C8B-B14F-4D97-AF65-F5344CB8AC3E}">
        <p14:creationId xmlns:p14="http://schemas.microsoft.com/office/powerpoint/2010/main" val="420636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01112"/>
          </a:xfrm>
        </p:spPr>
        <p:txBody>
          <a:bodyPr>
            <a:normAutofit/>
          </a:bodyPr>
          <a:lstStyle/>
          <a:p>
            <a:r>
              <a:rPr lang="en-US" dirty="0" smtClean="0"/>
              <a:t>The waterfall model with prototyping is more suitable for ________</a:t>
            </a:r>
            <a:endParaRPr lang="en-US" dirty="0"/>
          </a:p>
        </p:txBody>
      </p:sp>
      <p:sp>
        <p:nvSpPr>
          <p:cNvPr id="3" name="Content Placeholder 2"/>
          <p:cNvSpPr>
            <a:spLocks noGrp="1"/>
          </p:cNvSpPr>
          <p:nvPr>
            <p:ph idx="1"/>
          </p:nvPr>
        </p:nvSpPr>
        <p:spPr>
          <a:xfrm>
            <a:off x="457200" y="3657600"/>
            <a:ext cx="8229600" cy="2560320"/>
          </a:xfrm>
        </p:spPr>
        <p:txBody>
          <a:bodyPr/>
          <a:lstStyle/>
          <a:p>
            <a:r>
              <a:rPr lang="en-US" dirty="0" smtClean="0"/>
              <a:t>Scientific method</a:t>
            </a:r>
          </a:p>
          <a:p>
            <a:r>
              <a:rPr lang="en-US" dirty="0" smtClean="0"/>
              <a:t>Engineering method</a:t>
            </a:r>
          </a:p>
          <a:p>
            <a:r>
              <a:rPr lang="en-US" dirty="0" smtClean="0"/>
              <a:t>Commercial production method</a:t>
            </a:r>
          </a:p>
          <a:p>
            <a:r>
              <a:rPr lang="en-US" dirty="0" smtClean="0"/>
              <a:t>Craft</a:t>
            </a:r>
          </a:p>
          <a:p>
            <a:r>
              <a:rPr lang="en-US" dirty="0" smtClean="0"/>
              <a:t>All</a:t>
            </a:r>
            <a:endParaRPr lang="en-US" dirty="0"/>
          </a:p>
        </p:txBody>
      </p:sp>
    </p:spTree>
    <p:extLst>
      <p:ext uri="{BB962C8B-B14F-4D97-AF65-F5344CB8AC3E}">
        <p14:creationId xmlns:p14="http://schemas.microsoft.com/office/powerpoint/2010/main" val="3874010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Method + tool =</a:t>
            </a:r>
            <a:endParaRPr lang="en-US" dirty="0"/>
          </a:p>
        </p:txBody>
      </p:sp>
    </p:spTree>
    <p:extLst>
      <p:ext uri="{BB962C8B-B14F-4D97-AF65-F5344CB8AC3E}">
        <p14:creationId xmlns:p14="http://schemas.microsoft.com/office/powerpoint/2010/main" val="14321158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r>
              <a:rPr lang="en-US" dirty="0" smtClean="0"/>
              <a:t>Fault leads to _____</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768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672737"/>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Schedule</a:t>
            </a:r>
            <a:endParaRPr lang="en-GB" sz="2800" dirty="0" smtClean="0"/>
          </a:p>
        </p:txBody>
      </p:sp>
      <p:sp>
        <p:nvSpPr>
          <p:cNvPr id="12291" name="Rectangle 2"/>
          <p:cNvSpPr>
            <a:spLocks noGrp="1" noChangeArrowheads="1"/>
          </p:cNvSpPr>
          <p:nvPr>
            <p:ph type="body" idx="1"/>
          </p:nvPr>
        </p:nvSpPr>
        <p:spPr>
          <a:xfrm>
            <a:off x="457200" y="2262187"/>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Describes the software-development cycle for a particular project by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enumerating the phases or stages of the project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breaking each phase into discrete tasks or activities to be completed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Portrays the interactions among the activities and estimates the times that each task or activity will take</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0072"/>
            <a:ext cx="8229600" cy="1143000"/>
          </a:xfrm>
        </p:spPr>
        <p:txBody>
          <a:bodyPr>
            <a:normAutofit fontScale="90000"/>
          </a:bodyPr>
          <a:lstStyle/>
          <a:p>
            <a:r>
              <a:rPr lang="en-US" dirty="0" smtClean="0"/>
              <a:t>A software should not crash, this quality is called ______</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54303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87040"/>
            <a:ext cx="8229600" cy="1143000"/>
          </a:xfrm>
        </p:spPr>
        <p:txBody>
          <a:bodyPr>
            <a:normAutofit fontScale="90000"/>
          </a:bodyPr>
          <a:lstStyle/>
          <a:p>
            <a:r>
              <a:rPr lang="en-US" dirty="0" smtClean="0"/>
              <a:t>A software should use minimum resources i.e. time and memory, this quality is called ______</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6485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1143000"/>
          </a:xfrm>
        </p:spPr>
        <p:txBody>
          <a:bodyPr>
            <a:normAutofit fontScale="90000"/>
          </a:bodyPr>
          <a:lstStyle/>
          <a:p>
            <a:r>
              <a:rPr lang="en-US" dirty="0" smtClean="0"/>
              <a:t>A software should be able to run on all platforms, this quality is called ______</a:t>
            </a:r>
            <a:endParaRPr lang="en-US" dirty="0"/>
          </a:p>
        </p:txBody>
      </p:sp>
    </p:spTree>
    <p:extLst>
      <p:ext uri="{BB962C8B-B14F-4D97-AF65-F5344CB8AC3E}">
        <p14:creationId xmlns:p14="http://schemas.microsoft.com/office/powerpoint/2010/main" val="25624030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911596"/>
            <a:ext cx="8229600" cy="1143000"/>
          </a:xfrm>
        </p:spPr>
        <p:txBody>
          <a:bodyPr>
            <a:normAutofit fontScale="90000"/>
          </a:bodyPr>
          <a:lstStyle/>
          <a:p>
            <a:r>
              <a:rPr lang="en-US" dirty="0" smtClean="0"/>
              <a:t>If the developer says , “you are not supposed to use it this way!” it means, the software lacks______</a:t>
            </a:r>
            <a:endParaRPr lang="en-US" dirty="0"/>
          </a:p>
        </p:txBody>
      </p:sp>
    </p:spTree>
    <p:extLst>
      <p:ext uri="{BB962C8B-B14F-4D97-AF65-F5344CB8AC3E}">
        <p14:creationId xmlns:p14="http://schemas.microsoft.com/office/powerpoint/2010/main" val="29260669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911596"/>
            <a:ext cx="8229600" cy="1143000"/>
          </a:xfrm>
        </p:spPr>
        <p:txBody>
          <a:bodyPr>
            <a:normAutofit fontScale="90000"/>
          </a:bodyPr>
          <a:lstStyle/>
          <a:p>
            <a:r>
              <a:rPr lang="en-US" dirty="0" smtClean="0"/>
              <a:t>If the customers says , “It is not what I meant!” it means, the software lacks_ _____</a:t>
            </a:r>
            <a:endParaRPr lang="en-US" dirty="0"/>
          </a:p>
        </p:txBody>
      </p:sp>
    </p:spTree>
    <p:extLst>
      <p:ext uri="{BB962C8B-B14F-4D97-AF65-F5344CB8AC3E}">
        <p14:creationId xmlns:p14="http://schemas.microsoft.com/office/powerpoint/2010/main" val="13206812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911596"/>
            <a:ext cx="8229600" cy="2431804"/>
          </a:xfrm>
        </p:spPr>
        <p:txBody>
          <a:bodyPr>
            <a:normAutofit fontScale="90000"/>
          </a:bodyPr>
          <a:lstStyle/>
          <a:p>
            <a:r>
              <a:rPr lang="en-US" dirty="0" smtClean="0"/>
              <a:t>We are going to build a project where fingers are crossed about our success.. What model should we use?</a:t>
            </a:r>
            <a:br>
              <a:rPr lang="en-US" dirty="0" smtClean="0"/>
            </a:br>
            <a:endParaRPr lang="en-US" dirty="0"/>
          </a:p>
        </p:txBody>
      </p:sp>
    </p:spTree>
    <p:extLst>
      <p:ext uri="{BB962C8B-B14F-4D97-AF65-F5344CB8AC3E}">
        <p14:creationId xmlns:p14="http://schemas.microsoft.com/office/powerpoint/2010/main" val="2506144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911596"/>
            <a:ext cx="8229600" cy="2431804"/>
          </a:xfrm>
        </p:spPr>
        <p:txBody>
          <a:bodyPr>
            <a:normAutofit fontScale="90000"/>
          </a:bodyPr>
          <a:lstStyle/>
          <a:p>
            <a:r>
              <a:rPr lang="en-US" dirty="0" smtClean="0"/>
              <a:t>We are going to build a project where customer is not willing to pay until we deliver.. What model should we use?</a:t>
            </a:r>
            <a:br>
              <a:rPr lang="en-US" dirty="0" smtClean="0"/>
            </a:br>
            <a:r>
              <a:rPr lang="en-US" dirty="0"/>
              <a:t/>
            </a:r>
            <a:br>
              <a:rPr lang="en-US" dirty="0"/>
            </a:br>
            <a:endParaRPr lang="en-US" dirty="0"/>
          </a:p>
        </p:txBody>
      </p:sp>
    </p:spTree>
    <p:extLst>
      <p:ext uri="{BB962C8B-B14F-4D97-AF65-F5344CB8AC3E}">
        <p14:creationId xmlns:p14="http://schemas.microsoft.com/office/powerpoint/2010/main" val="32888472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911596"/>
            <a:ext cx="8229600" cy="2431804"/>
          </a:xfrm>
        </p:spPr>
        <p:txBody>
          <a:bodyPr>
            <a:normAutofit fontScale="90000"/>
          </a:bodyPr>
          <a:lstStyle/>
          <a:p>
            <a:r>
              <a:rPr lang="en-US" dirty="0" smtClean="0"/>
              <a:t>We are going to build a project where we need customers live feedback and the project can be finished in 15 days…. What is best approach</a:t>
            </a:r>
            <a:br>
              <a:rPr lang="en-US" dirty="0" smtClean="0"/>
            </a:br>
            <a:endParaRPr lang="en-US" dirty="0"/>
          </a:p>
        </p:txBody>
      </p:sp>
    </p:spTree>
    <p:extLst>
      <p:ext uri="{BB962C8B-B14F-4D97-AF65-F5344CB8AC3E}">
        <p14:creationId xmlns:p14="http://schemas.microsoft.com/office/powerpoint/2010/main" val="790838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661987"/>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Schedule (Contd.)</a:t>
            </a:r>
            <a:endParaRPr lang="en-GB" sz="2800" dirty="0" smtClean="0"/>
          </a:p>
        </p:txBody>
      </p:sp>
      <p:sp>
        <p:nvSpPr>
          <p:cNvPr id="13315" name="Rectangle 2"/>
          <p:cNvSpPr>
            <a:spLocks noGrp="1" noChangeArrowheads="1"/>
          </p:cNvSpPr>
          <p:nvPr>
            <p:ph type="body" idx="4294967295"/>
          </p:nvPr>
        </p:nvSpPr>
        <p:spPr>
          <a:xfrm>
            <a:off x="457200" y="2109787"/>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Understanding customer’s needs by listing all project deliverables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Documents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Demonstrations of function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Demonstrations of subsystems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Demonstrations of accuracy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Demonstrations of reliability, performance or security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Determining milestones and activities to produce the deliverables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4294967295"/>
          </p:nvPr>
        </p:nvSpPr>
        <p:spPr>
          <a:xfrm>
            <a:off x="457200" y="1881187"/>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Activity</a:t>
            </a:r>
            <a:r>
              <a:rPr lang="en-GB" dirty="0" smtClean="0"/>
              <a:t>:  takes place over a period of time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Milestone</a:t>
            </a:r>
            <a:r>
              <a:rPr lang="en-GB" dirty="0" smtClean="0"/>
              <a:t>:  completion of an activity -- a particular point in time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Precursor</a:t>
            </a:r>
            <a:r>
              <a:rPr lang="en-GB" dirty="0" smtClean="0"/>
              <a:t>:  event or set of events that must occur in order for an activity to start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Duration</a:t>
            </a:r>
            <a:r>
              <a:rPr lang="en-GB" dirty="0" smtClean="0"/>
              <a:t>:  length of time needed to complete an activity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smtClean="0"/>
              <a:t>Due date</a:t>
            </a:r>
            <a:r>
              <a:rPr lang="en-GB" dirty="0" smtClean="0"/>
              <a:t>:  date by which an activity must be completed</a:t>
            </a:r>
          </a:p>
        </p:txBody>
      </p:sp>
      <p:sp>
        <p:nvSpPr>
          <p:cNvPr id="4" name="Rectangle 1"/>
          <p:cNvSpPr>
            <a:spLocks noGrp="1" noChangeArrowheads="1"/>
          </p:cNvSpPr>
          <p:nvPr>
            <p:ph type="title" idx="4294967295"/>
          </p:nvPr>
        </p:nvSpPr>
        <p:spPr>
          <a:xfrm>
            <a:off x="457200" y="661987"/>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Schedule (Contd.)</a:t>
            </a:r>
            <a:endParaRPr lang="en-GB" sz="2800" dirty="0"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4294967295"/>
          </p:nvPr>
        </p:nvSpPr>
        <p:spPr>
          <a:xfrm>
            <a:off x="457200" y="1881187"/>
            <a:ext cx="8223250" cy="46720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Project development can be separated  into a succession of phases which are composed of steps, which are composed of activities (Work Breakdown Structure)</a:t>
            </a:r>
          </a:p>
        </p:txBody>
      </p:sp>
      <p:pic>
        <p:nvPicPr>
          <p:cNvPr id="15364" name="Picture 5"/>
          <p:cNvPicPr>
            <a:picLocks noChangeAspect="1" noChangeArrowheads="1"/>
          </p:cNvPicPr>
          <p:nvPr/>
        </p:nvPicPr>
        <p:blipFill>
          <a:blip r:embed="rId3" cstate="print"/>
          <a:srcRect/>
          <a:stretch>
            <a:fillRect/>
          </a:stretch>
        </p:blipFill>
        <p:spPr bwMode="auto">
          <a:xfrm>
            <a:off x="2590800" y="3230562"/>
            <a:ext cx="5181600" cy="3246438"/>
          </a:xfrm>
          <a:prstGeom prst="rect">
            <a:avLst/>
          </a:prstGeom>
          <a:noFill/>
          <a:ln w="9525">
            <a:noFill/>
            <a:miter lim="800000"/>
            <a:headEnd/>
            <a:tailEnd/>
          </a:ln>
        </p:spPr>
      </p:pic>
      <p:sp>
        <p:nvSpPr>
          <p:cNvPr id="5" name="Rectangle 1"/>
          <p:cNvSpPr>
            <a:spLocks noGrp="1" noChangeArrowheads="1"/>
          </p:cNvSpPr>
          <p:nvPr>
            <p:ph type="title" idx="4294967295"/>
          </p:nvPr>
        </p:nvSpPr>
        <p:spPr>
          <a:xfrm>
            <a:off x="457200" y="661987"/>
            <a:ext cx="8223250" cy="11398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Project Schedule (Contd.)</a:t>
            </a:r>
            <a:endParaRPr lang="en-GB" sz="2800" dirty="0" smtClean="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5863</TotalTime>
  <Words>1227</Words>
  <Application>Microsoft Office PowerPoint</Application>
  <PresentationFormat>On-screen Show (4:3)</PresentationFormat>
  <Paragraphs>201</Paragraphs>
  <Slides>67</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3" baseType="lpstr">
      <vt:lpstr>Calibri</vt:lpstr>
      <vt:lpstr>Constantia</vt:lpstr>
      <vt:lpstr>Lucida Sans Unicode</vt:lpstr>
      <vt:lpstr>Wingdings 2</vt:lpstr>
      <vt:lpstr>Flow</vt:lpstr>
      <vt:lpstr>Document</vt:lpstr>
      <vt:lpstr>Lecture 7-8</vt:lpstr>
      <vt:lpstr>PowerPoint Presentation</vt:lpstr>
      <vt:lpstr>PowerPoint Presentation</vt:lpstr>
      <vt:lpstr>PowerPoint Presentation</vt:lpstr>
      <vt:lpstr>Questions from a Customer</vt:lpstr>
      <vt:lpstr>Project Schedule</vt:lpstr>
      <vt:lpstr>Project Schedule (Contd.)</vt:lpstr>
      <vt:lpstr>Project Schedule (Contd.)</vt:lpstr>
      <vt:lpstr>Project Schedule (Contd.)</vt:lpstr>
      <vt:lpstr>Project Schedule (Contd.)</vt:lpstr>
      <vt:lpstr>Work Breakdown Structure (WBS) Phases, Steps, and Activities in Building a House</vt:lpstr>
      <vt:lpstr>Milestones</vt:lpstr>
      <vt:lpstr>WBS and Activity Graphs</vt:lpstr>
      <vt:lpstr>PowerPoint Presentation</vt:lpstr>
      <vt:lpstr>PowerPoint Presentation</vt:lpstr>
      <vt:lpstr>Estimating Completion</vt:lpstr>
      <vt:lpstr>Estimating Completion Critical Path Method</vt:lpstr>
      <vt:lpstr>Estimating Completion Critical Path Method</vt:lpstr>
      <vt:lpstr>PowerPoint Presentation</vt:lpstr>
      <vt:lpstr>Estimating Completion Critical Path Method</vt:lpstr>
      <vt:lpstr>PowerPoint Presentation</vt:lpstr>
      <vt:lpstr>PowerPoint Presentation</vt:lpstr>
      <vt:lpstr>Tracking Progress Gantt Chart</vt:lpstr>
      <vt:lpstr>Tracking Resource Allocation Resource Histogram</vt:lpstr>
      <vt:lpstr>PowerPoint Presentation</vt:lpstr>
      <vt:lpstr>PowerPoint Presentation</vt:lpstr>
      <vt:lpstr>PowerPoint Presentation</vt:lpstr>
      <vt:lpstr>PowerPoint Presentation</vt:lpstr>
      <vt:lpstr>3.2 Project Personnel</vt:lpstr>
      <vt:lpstr>3.2 Project Personnel Choosing Personnel</vt:lpstr>
      <vt:lpstr>3.2 Project Personnel Choosing Personnel</vt:lpstr>
      <vt:lpstr>3.2 Project Personnel Communication</vt:lpstr>
      <vt:lpstr>3.2 Project Personnel Communication (continued)</vt:lpstr>
      <vt:lpstr>3.2 Project Personnel Sidebar 3.1 Make Meeting Enhance Project Progress</vt:lpstr>
      <vt:lpstr>3.2 Project Personnel Work Styles</vt:lpstr>
      <vt:lpstr>3.2 Project Personnel Work Styles (continued)</vt:lpstr>
      <vt:lpstr>PowerPoint Presentation</vt:lpstr>
      <vt:lpstr>PowerPoint Presentation</vt:lpstr>
      <vt:lpstr>PowerPoint Presentation</vt:lpstr>
      <vt:lpstr>3.2 Project Personnel Work Styles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3.2 Project Personnel Project Organization</vt:lpstr>
      <vt:lpstr>3.2 Project Personnel Project Organization: Chief Programmer Team</vt:lpstr>
      <vt:lpstr>3.2 Project Personnel Project Organization (continued)</vt:lpstr>
      <vt:lpstr>3.2 Project Personnel Sidebar 3.2 Structure vs. Creativity</vt:lpstr>
      <vt:lpstr>References</vt:lpstr>
      <vt:lpstr>Exercise</vt:lpstr>
      <vt:lpstr>PowerPoint Presentation</vt:lpstr>
      <vt:lpstr>Using scientific knowledge to design solution of a new problem is called</vt:lpstr>
      <vt:lpstr>The waterfall model is more suitable for ________</vt:lpstr>
      <vt:lpstr>The waterfall model with prototyping is more suitable for ________</vt:lpstr>
      <vt:lpstr>Method + tool =</vt:lpstr>
      <vt:lpstr>Fault leads to _____</vt:lpstr>
      <vt:lpstr>A software should not crash, this quality is called ______</vt:lpstr>
      <vt:lpstr>A software should use minimum resources i.e. time and memory, this quality is called ______</vt:lpstr>
      <vt:lpstr>A software should be able to run on all platforms, this quality is called ______</vt:lpstr>
      <vt:lpstr>If the developer says , “you are not supposed to use it this way!” it means, the software lacks______</vt:lpstr>
      <vt:lpstr>If the customers says , “It is not what I meant!” it means, the software lacks_ _____</vt:lpstr>
      <vt:lpstr>We are going to build a project where fingers are crossed about our success.. What model should we use? </vt:lpstr>
      <vt:lpstr>We are going to build a project where customer is not willing to pay until we deliver.. What model should we use?  </vt:lpstr>
      <vt:lpstr>We are going to build a project where we need customers live feedback and the project can be finished in 15 days…. What is best approach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rehan.abbas</cp:lastModifiedBy>
  <cp:revision>350</cp:revision>
  <dcterms:created xsi:type="dcterms:W3CDTF">2011-09-06T15:43:21Z</dcterms:created>
  <dcterms:modified xsi:type="dcterms:W3CDTF">2019-04-10T05:27:32Z</dcterms:modified>
</cp:coreProperties>
</file>