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4"/>
  </p:notesMasterIdLst>
  <p:sldIdLst>
    <p:sldId id="303" r:id="rId2"/>
    <p:sldId id="397" r:id="rId3"/>
    <p:sldId id="398" r:id="rId4"/>
    <p:sldId id="399" r:id="rId5"/>
    <p:sldId id="411" r:id="rId6"/>
    <p:sldId id="324" r:id="rId7"/>
    <p:sldId id="325" r:id="rId8"/>
    <p:sldId id="326" r:id="rId9"/>
    <p:sldId id="328" r:id="rId10"/>
    <p:sldId id="329" r:id="rId11"/>
    <p:sldId id="402" r:id="rId12"/>
    <p:sldId id="400" r:id="rId13"/>
    <p:sldId id="401" r:id="rId14"/>
    <p:sldId id="330" r:id="rId15"/>
    <p:sldId id="331" r:id="rId16"/>
    <p:sldId id="332" r:id="rId17"/>
    <p:sldId id="333" r:id="rId18"/>
    <p:sldId id="335" r:id="rId19"/>
    <p:sldId id="334" r:id="rId20"/>
    <p:sldId id="391" r:id="rId21"/>
    <p:sldId id="337" r:id="rId22"/>
    <p:sldId id="412" r:id="rId23"/>
    <p:sldId id="413" r:id="rId24"/>
    <p:sldId id="414" r:id="rId25"/>
    <p:sldId id="415" r:id="rId26"/>
    <p:sldId id="339" r:id="rId27"/>
    <p:sldId id="340" r:id="rId28"/>
    <p:sldId id="341" r:id="rId29"/>
    <p:sldId id="343" r:id="rId30"/>
    <p:sldId id="344" r:id="rId31"/>
    <p:sldId id="349" r:id="rId32"/>
    <p:sldId id="393" r:id="rId33"/>
    <p:sldId id="350" r:id="rId34"/>
    <p:sldId id="356" r:id="rId35"/>
    <p:sldId id="357" r:id="rId36"/>
    <p:sldId id="358" r:id="rId37"/>
    <p:sldId id="387" r:id="rId38"/>
    <p:sldId id="359" r:id="rId39"/>
    <p:sldId id="360" r:id="rId40"/>
    <p:sldId id="361" r:id="rId41"/>
    <p:sldId id="362" r:id="rId42"/>
    <p:sldId id="363" r:id="rId43"/>
    <p:sldId id="364" r:id="rId44"/>
    <p:sldId id="355" r:id="rId45"/>
    <p:sldId id="390" r:id="rId46"/>
    <p:sldId id="394" r:id="rId47"/>
    <p:sldId id="383" r:id="rId48"/>
    <p:sldId id="384" r:id="rId49"/>
    <p:sldId id="385" r:id="rId50"/>
    <p:sldId id="416" r:id="rId51"/>
    <p:sldId id="417" r:id="rId52"/>
    <p:sldId id="386" r:id="rId53"/>
    <p:sldId id="351" r:id="rId54"/>
    <p:sldId id="352" r:id="rId55"/>
    <p:sldId id="395" r:id="rId56"/>
    <p:sldId id="353" r:id="rId57"/>
    <p:sldId id="354" r:id="rId58"/>
    <p:sldId id="345" r:id="rId59"/>
    <p:sldId id="346" r:id="rId60"/>
    <p:sldId id="347" r:id="rId61"/>
    <p:sldId id="348" r:id="rId62"/>
    <p:sldId id="388" r:id="rId63"/>
    <p:sldId id="392" r:id="rId64"/>
    <p:sldId id="371" r:id="rId65"/>
    <p:sldId id="396" r:id="rId66"/>
    <p:sldId id="372" r:id="rId67"/>
    <p:sldId id="373" r:id="rId68"/>
    <p:sldId id="374" r:id="rId69"/>
    <p:sldId id="375" r:id="rId70"/>
    <p:sldId id="438" r:id="rId71"/>
    <p:sldId id="429" r:id="rId72"/>
    <p:sldId id="430" r:id="rId73"/>
    <p:sldId id="389" r:id="rId74"/>
    <p:sldId id="376" r:id="rId75"/>
    <p:sldId id="377" r:id="rId76"/>
    <p:sldId id="378" r:id="rId77"/>
    <p:sldId id="379" r:id="rId78"/>
    <p:sldId id="380" r:id="rId79"/>
    <p:sldId id="381" r:id="rId80"/>
    <p:sldId id="403" r:id="rId81"/>
    <p:sldId id="404" r:id="rId82"/>
    <p:sldId id="405" r:id="rId83"/>
    <p:sldId id="406" r:id="rId84"/>
    <p:sldId id="407" r:id="rId85"/>
    <p:sldId id="408" r:id="rId86"/>
    <p:sldId id="409" r:id="rId87"/>
    <p:sldId id="410" r:id="rId88"/>
    <p:sldId id="418" r:id="rId89"/>
    <p:sldId id="419" r:id="rId90"/>
    <p:sldId id="420" r:id="rId91"/>
    <p:sldId id="421" r:id="rId92"/>
    <p:sldId id="422" r:id="rId93"/>
    <p:sldId id="423" r:id="rId94"/>
    <p:sldId id="425" r:id="rId95"/>
    <p:sldId id="426" r:id="rId96"/>
    <p:sldId id="427" r:id="rId97"/>
    <p:sldId id="428" r:id="rId98"/>
    <p:sldId id="431" r:id="rId99"/>
    <p:sldId id="432" r:id="rId100"/>
    <p:sldId id="433" r:id="rId101"/>
    <p:sldId id="434" r:id="rId102"/>
    <p:sldId id="435" r:id="rId103"/>
    <p:sldId id="436" r:id="rId104"/>
    <p:sldId id="437" r:id="rId105"/>
    <p:sldId id="439" r:id="rId106"/>
    <p:sldId id="440" r:id="rId107"/>
    <p:sldId id="441" r:id="rId108"/>
    <p:sldId id="442" r:id="rId109"/>
    <p:sldId id="443" r:id="rId110"/>
    <p:sldId id="444" r:id="rId111"/>
    <p:sldId id="445" r:id="rId112"/>
    <p:sldId id="323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57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67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3261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4677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727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3649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8299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2789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571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6928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5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706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1610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1849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48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1980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1649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1334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8543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8258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0997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234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8877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154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2366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2000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5528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3333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705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0994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4095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5090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317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36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8412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2402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79049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8442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62609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8385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08557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25390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6355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916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07606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80367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5803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30063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4888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860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700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780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08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65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057400" y="685800"/>
            <a:ext cx="7008813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Lecture 8, 9, 10, 11</a:t>
            </a:r>
            <a:endParaRPr lang="en-US" sz="3600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5105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CAPTURING REQUIREMENTS</a:t>
            </a:r>
            <a:endParaRPr lang="en-US" sz="28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 Requirements Elicitation</a:t>
            </a:r>
            <a:endParaRPr lang="en-GB" sz="2800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1488" y="2011363"/>
            <a:ext cx="8216900" cy="4389437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Different Stakeholders are: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 smtClean="0"/>
              <a:t>Clients</a:t>
            </a:r>
            <a:r>
              <a:rPr lang="en-GB" sz="2200" dirty="0" smtClean="0"/>
              <a:t>: pay for the software to be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 smtClean="0"/>
              <a:t>Customers</a:t>
            </a:r>
            <a:r>
              <a:rPr lang="en-GB" sz="2200" dirty="0" smtClean="0"/>
              <a:t>: buy the software after it is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 smtClean="0"/>
              <a:t>Users</a:t>
            </a:r>
            <a:r>
              <a:rPr lang="en-GB" sz="2200" dirty="0" smtClean="0"/>
              <a:t>: use the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 smtClean="0"/>
              <a:t>Domain experts</a:t>
            </a:r>
            <a:r>
              <a:rPr lang="en-GB" sz="2200" dirty="0" smtClean="0"/>
              <a:t>: familiar with the problem that the software must automate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 smtClean="0"/>
              <a:t>Market Researchers</a:t>
            </a:r>
            <a:r>
              <a:rPr lang="en-GB" sz="2200" dirty="0" smtClean="0"/>
              <a:t>: conduct surveys to determine future trends and potential customers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 smtClean="0"/>
              <a:t>Lawyers or auditors</a:t>
            </a:r>
            <a:r>
              <a:rPr lang="en-GB" sz="2200" dirty="0" smtClean="0"/>
              <a:t>: familiar with government, safety, or legal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 smtClean="0"/>
              <a:t>Software engineers</a:t>
            </a:r>
            <a:r>
              <a:rPr lang="en-GB" sz="2200" dirty="0" smtClean="0"/>
              <a:t> or other technology experts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NFA/DFA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8086"/>
            <a:ext cx="5932200" cy="36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needs a high speed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Testable</a:t>
            </a:r>
          </a:p>
          <a:p>
            <a:r>
              <a:rPr lang="en-US" dirty="0" smtClean="0"/>
              <a:t>Not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needs a memory efficient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Testable</a:t>
            </a:r>
          </a:p>
          <a:p>
            <a:r>
              <a:rPr lang="en-US" dirty="0" smtClean="0"/>
              <a:t>Not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needs a software having response time less 1 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Testable</a:t>
            </a:r>
          </a:p>
          <a:p>
            <a:r>
              <a:rPr lang="en-US" dirty="0" smtClean="0"/>
              <a:t>Not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needs a software having memory usage less than 1 </a:t>
            </a:r>
            <a:r>
              <a:rPr lang="en-US" dirty="0" err="1" smtClean="0"/>
              <a:t>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Testable</a:t>
            </a:r>
          </a:p>
          <a:p>
            <a:r>
              <a:rPr lang="en-US" dirty="0" smtClean="0"/>
              <a:t>Not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there are four fields and each field has two options. The decision table will have ________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</a:p>
          <a:p>
            <a:r>
              <a:rPr lang="en-US" dirty="0" smtClean="0"/>
              <a:t>13</a:t>
            </a:r>
          </a:p>
          <a:p>
            <a:r>
              <a:rPr lang="en-US" dirty="0" smtClean="0"/>
              <a:t>14</a:t>
            </a:r>
          </a:p>
          <a:p>
            <a:r>
              <a:rPr lang="en-US" dirty="0" smtClean="0"/>
              <a:t>15</a:t>
            </a:r>
          </a:p>
          <a:p>
            <a:r>
              <a:rPr lang="en-US" dirty="0" smtClean="0"/>
              <a:t>16</a:t>
            </a:r>
          </a:p>
          <a:p>
            <a:r>
              <a:rPr lang="en-US" dirty="0" smtClean="0"/>
              <a:t>17</a:t>
            </a:r>
          </a:p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there are three classes in your class diagram. How many state diagrams will you 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60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ERD, the ___ refer to the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</a:p>
          <a:p>
            <a:r>
              <a:rPr lang="en-US" dirty="0" smtClean="0"/>
              <a:t>Adjectives</a:t>
            </a:r>
          </a:p>
          <a:p>
            <a:r>
              <a:rPr lang="en-US" dirty="0" smtClean="0"/>
              <a:t>Nouns</a:t>
            </a:r>
          </a:p>
          <a:p>
            <a:r>
              <a:rPr lang="en-US" dirty="0" smtClean="0"/>
              <a:t>Articles</a:t>
            </a:r>
          </a:p>
          <a:p>
            <a:r>
              <a:rPr lang="en-US" dirty="0" smtClean="0"/>
              <a:t>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DFD, the rectangle refers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Use case</a:t>
            </a:r>
          </a:p>
          <a:p>
            <a:r>
              <a:rPr lang="en-US" dirty="0" smtClean="0"/>
              <a:t>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DFD, the circle refers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Use case</a:t>
            </a:r>
          </a:p>
          <a:p>
            <a:r>
              <a:rPr lang="en-US" dirty="0" smtClean="0"/>
              <a:t>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"/>
            <a:ext cx="6248400" cy="6222634"/>
          </a:xfrm>
        </p:spPr>
      </p:pic>
    </p:spTree>
    <p:extLst>
      <p:ext uri="{BB962C8B-B14F-4D97-AF65-F5344CB8AC3E}">
        <p14:creationId xmlns:p14="http://schemas.microsoft.com/office/powerpoint/2010/main" val="32748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use case diagram, the person symbol refers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Use case</a:t>
            </a:r>
          </a:p>
          <a:p>
            <a:r>
              <a:rPr lang="en-US" dirty="0" smtClean="0"/>
              <a:t>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use case diagram, the oval symbol refers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Use case</a:t>
            </a:r>
          </a:p>
          <a:p>
            <a:r>
              <a:rPr lang="en-US" dirty="0" smtClean="0"/>
              <a:t>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Pfleeger</a:t>
            </a:r>
            <a:r>
              <a:rPr lang="en-US" dirty="0" smtClean="0"/>
              <a:t> Book slides from UCF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Disclaimer!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 smtClean="0"/>
              <a:t>slides have been reused from UCF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9067"/>
            <a:ext cx="7924800" cy="5822528"/>
          </a:xfrm>
        </p:spPr>
      </p:pic>
    </p:spTree>
    <p:extLst>
      <p:ext uri="{BB962C8B-B14F-4D97-AF65-F5344CB8AC3E}">
        <p14:creationId xmlns:p14="http://schemas.microsoft.com/office/powerpoint/2010/main" val="22985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6" y="1600200"/>
            <a:ext cx="7496827" cy="4343400"/>
          </a:xfrm>
        </p:spPr>
      </p:pic>
    </p:spTree>
    <p:extLst>
      <p:ext uri="{BB962C8B-B14F-4D97-AF65-F5344CB8AC3E}">
        <p14:creationId xmlns:p14="http://schemas.microsoft.com/office/powerpoint/2010/main" val="6594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76287" y="925512"/>
            <a:ext cx="8215313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Requirements Elicitation</a:t>
            </a:r>
            <a:br>
              <a:rPr lang="en-GB" dirty="0" smtClean="0"/>
            </a:br>
            <a:r>
              <a:rPr lang="en-GB" sz="2400" dirty="0" smtClean="0"/>
              <a:t>Sidebar: Using Viewpoints to Manage Inconsistency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215313" cy="419100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No need to resolve inconsistencies early in the requirements process (Easterbrook and </a:t>
            </a:r>
            <a:r>
              <a:rPr lang="en-GB" sz="2400" dirty="0" err="1" smtClean="0"/>
              <a:t>Nuseibah</a:t>
            </a:r>
            <a:r>
              <a:rPr lang="en-GB" sz="2400" dirty="0" smtClean="0"/>
              <a:t>, 1996)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Stakeholders' views documented and maintained as separate Viewpoints through the software development process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requirements analyst defines consistency rules that should apply between Viewpoints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Viewpoints are analyzed to see if they conform to the consistency requirements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Inconsistencies are highlighted but not addressed until there is sufficient  information to make informed decision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3111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Requirements Elicitation</a:t>
            </a:r>
            <a:endParaRPr lang="en-GB" sz="2800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722" y="2020389"/>
            <a:ext cx="8216900" cy="441960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Means to Elicit Requirements: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Interviewing stake holders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Reviewing available documentations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Observing the current system (if one exists)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Apprenticing with users to learn about user's task in more details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Interviewing user or stakeholders in groups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Using domain specific strategies, such as Joint Application Design, or PIECES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Brainstorming with current and potential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7537"/>
            <a:ext cx="8216900" cy="46656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The </a:t>
            </a:r>
            <a:r>
              <a:rPr lang="en-GB" sz="2400" dirty="0" err="1" smtClean="0"/>
              <a:t>Volere</a:t>
            </a:r>
            <a:r>
              <a:rPr lang="en-GB" sz="2400" dirty="0" smtClean="0"/>
              <a:t> requirements process model suggests some additional sources for requirements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162" y="2841625"/>
            <a:ext cx="5710238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3111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Requirements Elicitation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39937"/>
            <a:ext cx="8388350" cy="46656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Functional requirement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Describes: interaction between the system and its environment, how should the system behave given certain stimuli, required behaviour in terms of required activities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Example: For a system of printing pay cheques the functional requirements must answer the following: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When are pay cheques issued?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What input is necessary for a pay cheque to be printed?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Quality requirement</a:t>
            </a:r>
            <a:r>
              <a:rPr lang="en-GB" dirty="0" smtClean="0"/>
              <a:t> or </a:t>
            </a:r>
            <a:r>
              <a:rPr lang="en-GB" b="1" dirty="0" smtClean="0"/>
              <a:t>non-functional requirement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Describes: some quality characteristic that the software must posses, a restriction on the system that limits our choices for constructing a solution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Constraints could be:</a:t>
            </a:r>
          </a:p>
          <a:p>
            <a:pPr lvl="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Design constraint</a:t>
            </a:r>
            <a:r>
              <a:rPr lang="en-GB" dirty="0" smtClean="0"/>
              <a:t>: a design decision such as choice of platform or interface components</a:t>
            </a:r>
          </a:p>
          <a:p>
            <a:pPr lvl="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Process constraint</a:t>
            </a:r>
            <a:r>
              <a:rPr lang="en-GB" dirty="0" smtClean="0"/>
              <a:t>: a restriction on the techniques or resources that can be used to build the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Example: queries to the system must be answered within 3 seconds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3111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Types of Requirements</a:t>
            </a:r>
            <a:endParaRPr lang="en-GB" sz="2800" dirty="0" smtClean="0"/>
          </a:p>
        </p:txBody>
      </p:sp>
      <p:sp>
        <p:nvSpPr>
          <p:cNvPr id="7" name="Flowchart: Document 6"/>
          <p:cNvSpPr/>
          <p:nvPr/>
        </p:nvSpPr>
        <p:spPr>
          <a:xfrm>
            <a:off x="3048000" y="3810000"/>
            <a:ext cx="5562600" cy="2514600"/>
          </a:xfrm>
          <a:prstGeom prst="flowChartDocument">
            <a:avLst/>
          </a:prstGeom>
          <a:solidFill>
            <a:schemeClr val="accent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Both types of requirements are elicited from the customer in a formal, careful way.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39937"/>
            <a:ext cx="8388350" cy="46656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Two kinds of Requirement Documents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Requirements definition</a:t>
            </a:r>
            <a:r>
              <a:rPr lang="en-GB" dirty="0" smtClean="0"/>
              <a:t>: a complete listing of everything the customer wants to achieve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Describing the entities in the environment where the system will be installed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Requirements specification</a:t>
            </a:r>
            <a:r>
              <a:rPr lang="en-GB" dirty="0" smtClean="0"/>
              <a:t>: restates the requirements as a specification of how the proposed system shall behave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Primarily used by our technical team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3111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Types of Requirements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16137"/>
            <a:ext cx="8388350" cy="46656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Different stakeholder has different set of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potential conflicting ideas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Need to prioritize requirements to resolve conflicts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Prioritization might separate requirements into three categories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essential</a:t>
            </a:r>
            <a:r>
              <a:rPr lang="en-GB" dirty="0" smtClean="0"/>
              <a:t>: absolutely must be met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desirable</a:t>
            </a:r>
            <a:r>
              <a:rPr lang="en-GB" dirty="0" smtClean="0"/>
              <a:t>: highly desirable but not necessary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optional</a:t>
            </a:r>
            <a:r>
              <a:rPr lang="en-GB" dirty="0" smtClean="0"/>
              <a:t>: possible but could be eliminated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3111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Prioritizing Requirements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4" y="1537273"/>
            <a:ext cx="8743292" cy="25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4512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Characteristics of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1337"/>
            <a:ext cx="8216900" cy="46656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Correct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Consistent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Unambiguous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Complete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Feasible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Relevant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Testable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Traceable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723439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02182"/>
            <a:ext cx="8305800" cy="3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480"/>
            <a:ext cx="8904964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4" y="1914698"/>
            <a:ext cx="8928566" cy="1048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45" y="3410989"/>
            <a:ext cx="8273855" cy="22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796903" cy="2085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64135"/>
            <a:ext cx="8534400" cy="2054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973438"/>
            <a:ext cx="8821314" cy="11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4512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Testable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1337"/>
            <a:ext cx="8216900" cy="4665663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Testable/Measurable Requirement: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Objective description of the requirement’s meanings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All possible entities and activities can be examined and classified as Meet Requirements and Do Not Meet Requirements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Testable requirements are helpful in making good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Requirements that are not testable are likely to be ambiguous, incomplete and incorrect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4512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Testable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1337"/>
            <a:ext cx="8216900" cy="4665663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Robertson and Robertson suggest 3 ways to help make requirements testable: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Specify a quantitative description for each adverb and adjective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Replace pronouns with specific names of entities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Make sure that every noun is defined in exactly one place in the requirements document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4512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Testable Requirements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1337"/>
            <a:ext cx="8216900" cy="466566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Some examples: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Not Testable: Water quality information must be accessible immediately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Testable: Water quality information must be retrieved within five seconds of request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Not Testable: The system should handle a large number of users at a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Testable: The system should handle 5000 users at a time</a:t>
            </a:r>
          </a:p>
          <a:p>
            <a:pPr lvl="1"/>
            <a:r>
              <a:rPr lang="en-US" dirty="0" smtClean="0"/>
              <a:t>Not Testable: User should press the Save button when writing text in the system. This prevents it from being lost.</a:t>
            </a:r>
          </a:p>
          <a:p>
            <a:pPr lvl="1"/>
            <a:r>
              <a:rPr lang="en-US" dirty="0" smtClean="0"/>
              <a:t>Testable: User should press the Save button when writing a note in the system. Pressing the Save button prevents the text from being lost.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Expressing Requirements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1337"/>
            <a:ext cx="8197850" cy="4665663"/>
          </a:xfrm>
        </p:spPr>
        <p:txBody>
          <a:bodyPr>
            <a:normAutofit fontScale="925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requirement deals with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objects or entities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state they can be in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functions that are performed to change states or object characteristics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It is important to have standard notations for modelling, documenting, and communicating decisions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Modelling helps us to understand requirements thoroughly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Holes in the models reveal unknown or ambiguous behaviour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Multiple, conflicting outputs to the same input reveal inconsistencies in the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" y="2286000"/>
            <a:ext cx="88868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35137"/>
            <a:ext cx="8197850" cy="466566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Dynamic Descriptions of a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Decision Tables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State Diagrams (</a:t>
            </a:r>
            <a:r>
              <a:rPr lang="en-GB" dirty="0" err="1" smtClean="0"/>
              <a:t>Statecharts</a:t>
            </a:r>
            <a:r>
              <a:rPr lang="en-GB" dirty="0" smtClean="0"/>
              <a:t>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Fence Diagrams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Event Tables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Petri Nets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Event Traces (Message Sequence Charts)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ea typeface="+mn-ea"/>
              </a:rPr>
              <a:t>Static Descriptions of a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Object Models (ER Diagrams, Abstract class diagrams)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ea typeface="+mn-ea"/>
              </a:rPr>
              <a:t>Other Techniques to Express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Data Flow Diagrams (DFD)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 smtClean="0"/>
              <a:t>Usecase</a:t>
            </a:r>
            <a:r>
              <a:rPr lang="en-GB" dirty="0" smtClean="0"/>
              <a:t> Diagrams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Expressing Requirements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2913" y="1284288"/>
            <a:ext cx="8216900" cy="4967287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It is a tabular representation of a functional specification that maps events and conditions to appropriate reponses or action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The specification is formal because the inputs (events and conditions) and outputs (actions) may be expressed in natural language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If there is </a:t>
            </a:r>
            <a:r>
              <a:rPr lang="en-GB" i="1" smtClean="0"/>
              <a:t>n</a:t>
            </a:r>
            <a:r>
              <a:rPr lang="en-GB" smtClean="0"/>
              <a:t> input conditions, there are 2</a:t>
            </a:r>
            <a:r>
              <a:rPr lang="en-GB" i="1" baseline="33000" smtClean="0"/>
              <a:t>n</a:t>
            </a:r>
            <a:r>
              <a:rPr lang="en-GB" smtClean="0"/>
              <a:t> possible combination of input conditions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Combinations map to the same set of result can be combined into a single column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Decision Tables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7" y="1143000"/>
            <a:ext cx="86229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Decision table for library functions </a:t>
            </a:r>
            <a:r>
              <a:rPr lang="en-GB" smtClean="0">
                <a:latin typeface="Courier New" pitchFamily="49" charset="0"/>
              </a:rPr>
              <a:t>borrow,</a:t>
            </a:r>
            <a:r>
              <a:rPr lang="en-GB" smtClean="0"/>
              <a:t> </a:t>
            </a:r>
            <a:r>
              <a:rPr lang="en-GB" smtClean="0">
                <a:latin typeface="Courier New" pitchFamily="49" charset="0"/>
              </a:rPr>
              <a:t>return, reserve,</a:t>
            </a:r>
            <a:r>
              <a:rPr lang="en-GB" smtClean="0"/>
              <a:t> and </a:t>
            </a:r>
            <a:r>
              <a:rPr lang="en-GB" smtClean="0">
                <a:latin typeface="Courier New" pitchFamily="49" charset="0"/>
              </a:rPr>
              <a:t>unreserve</a:t>
            </a:r>
          </a:p>
        </p:txBody>
      </p:sp>
      <p:pic>
        <p:nvPicPr>
          <p:cNvPr id="27652" name="Picture 3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438400"/>
            <a:ext cx="6638925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Decision Tables (Contd.)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graphical description of all dialog between the system and its environment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Node (</a:t>
            </a:r>
            <a:r>
              <a:rPr lang="en-GB" i="1" smtClean="0"/>
              <a:t>state</a:t>
            </a:r>
            <a:r>
              <a:rPr lang="en-GB" smtClean="0"/>
              <a:t>) represents a stable set of conditions that exists between event occurences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Edge (</a:t>
            </a:r>
            <a:r>
              <a:rPr lang="en-GB" i="1" smtClean="0"/>
              <a:t>transition</a:t>
            </a:r>
            <a:r>
              <a:rPr lang="en-GB" smtClean="0"/>
              <a:t>) represents  a change in behavior or condition due to the occurrence of an event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Useful both for specifying dynamic behavior and for describing how behavior should change in response to the history of events that have already occurred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State Diagrams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Finite state machine model of the tunstile problem</a:t>
            </a:r>
          </a:p>
        </p:txBody>
      </p:sp>
      <p:pic>
        <p:nvPicPr>
          <p:cNvPr id="34820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0"/>
            <a:ext cx="6348413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State Diagrams (Contd.)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smtClean="0"/>
              <a:t>A path</a:t>
            </a:r>
            <a:r>
              <a:rPr lang="en-GB" smtClean="0"/>
              <a:t>: starting from the machine's initial state and following transitions from state to state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trace of observable events in the environment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smtClean="0"/>
              <a:t>Deterministic state machine: </a:t>
            </a:r>
            <a:r>
              <a:rPr lang="en-GB" smtClean="0"/>
              <a:t>for every state and event there is a unique response</a:t>
            </a: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3148013" y="2205038"/>
            <a:ext cx="889000" cy="374650"/>
          </a:xfrm>
          <a:prstGeom prst="roundRect">
            <a:avLst>
              <a:gd name="adj" fmla="val 42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State Diagrams (Contd.)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06525"/>
            <a:ext cx="8415338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Ways of thinking about State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Equivalence classes of possible future </a:t>
            </a:r>
            <a:r>
              <a:rPr lang="en-GB" dirty="0" err="1" smtClean="0"/>
              <a:t>behavior</a:t>
            </a:r>
            <a:endParaRPr lang="en-GB" dirty="0" smtClean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Periods of time between consecutive event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Named control points in an object's evolution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Partition of an object's </a:t>
            </a:r>
            <a:r>
              <a:rPr lang="en-GB" dirty="0" err="1" smtClean="0"/>
              <a:t>behavior</a:t>
            </a:r>
            <a:endParaRPr lang="en-GB" dirty="0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State Diagrams (Contd.)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14600"/>
            <a:ext cx="61849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State Diagrams: UML Notation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UML </a:t>
            </a:r>
            <a:r>
              <a:rPr lang="en-GB" dirty="0" err="1" smtClean="0"/>
              <a:t>statechart</a:t>
            </a:r>
            <a:r>
              <a:rPr lang="en-GB" dirty="0" smtClean="0"/>
              <a:t> diagram depicts the dynamic behaviour of the objects in a UML class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UML class diagram has no information about how the entities behave, how the behaviours change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UML model is a collection of concurrently executing </a:t>
            </a:r>
            <a:r>
              <a:rPr lang="en-GB" dirty="0" err="1" smtClean="0"/>
              <a:t>statecharts</a:t>
            </a:r>
            <a:endParaRPr lang="en-GB" dirty="0" smtClean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UML </a:t>
            </a:r>
            <a:r>
              <a:rPr lang="en-GB" dirty="0" err="1" smtClean="0"/>
              <a:t>statechart</a:t>
            </a:r>
            <a:r>
              <a:rPr lang="en-GB" dirty="0" smtClean="0"/>
              <a:t> diagram have a rich syntax, including state hierarchy, concurrency, and inter-machine communication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State Diagrams: UML </a:t>
            </a:r>
            <a:r>
              <a:rPr lang="en-GB" dirty="0" err="1" smtClean="0"/>
              <a:t>Statechart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438400"/>
            <a:ext cx="8867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smtClean="0"/>
              <a:t>State hierarchy</a:t>
            </a:r>
            <a:r>
              <a:rPr lang="en-GB" smtClean="0"/>
              <a:t> is used to unclutter diagrams by collecting into superstate those states with common transitions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</a:t>
            </a:r>
            <a:r>
              <a:rPr lang="en-GB" b="1" smtClean="0"/>
              <a:t>superstate</a:t>
            </a:r>
            <a:r>
              <a:rPr lang="en-GB" smtClean="0"/>
              <a:t> can actually comprise multiple concurrent submachines, separated by dashed line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The submachines are said to operate </a:t>
            </a:r>
            <a:r>
              <a:rPr lang="en-GB" i="1" smtClean="0"/>
              <a:t>concurrently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Students can recall the activity of reducing a DFA, or converting a DFA to a RE during Automata Course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UML </a:t>
            </a:r>
            <a:r>
              <a:rPr lang="en-GB" dirty="0" err="1" smtClean="0"/>
              <a:t>Statechart</a:t>
            </a:r>
            <a:r>
              <a:rPr lang="en-GB" dirty="0" smtClean="0"/>
              <a:t>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smtClean="0"/>
              <a:t>The UML statechart diagram for the </a:t>
            </a:r>
            <a:r>
              <a:rPr lang="en-GB" sz="2600" smtClean="0">
                <a:latin typeface="Courier New" pitchFamily="49" charset="0"/>
              </a:rPr>
              <a:t>Publication</a:t>
            </a:r>
            <a:r>
              <a:rPr lang="en-GB" sz="2600" smtClean="0"/>
              <a:t> class from the Library class model</a:t>
            </a:r>
          </a:p>
        </p:txBody>
      </p:sp>
      <p:pic>
        <p:nvPicPr>
          <p:cNvPr id="39940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438400"/>
            <a:ext cx="533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UML </a:t>
            </a:r>
            <a:r>
              <a:rPr lang="en-GB" dirty="0" err="1" smtClean="0"/>
              <a:t>Statechart</a:t>
            </a:r>
            <a:r>
              <a:rPr lang="en-GB" dirty="0" smtClean="0"/>
              <a:t>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5563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An equivalent statechart for </a:t>
            </a:r>
            <a:r>
              <a:rPr lang="en-GB" sz="2000" smtClean="0">
                <a:latin typeface="Courier New" pitchFamily="49" charset="0"/>
              </a:rPr>
              <a:t>Publication</a:t>
            </a:r>
            <a:r>
              <a:rPr lang="en-GB" sz="2000" smtClean="0"/>
              <a:t> class that does not make use of state hierarchy or concurrency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comparatively messy and and repetitive</a:t>
            </a:r>
          </a:p>
        </p:txBody>
      </p:sp>
      <p:pic>
        <p:nvPicPr>
          <p:cNvPr id="40964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362200"/>
            <a:ext cx="5181600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UML </a:t>
            </a:r>
            <a:r>
              <a:rPr lang="en-GB" dirty="0" err="1" smtClean="0"/>
              <a:t>Statechart</a:t>
            </a:r>
            <a:r>
              <a:rPr lang="en-GB" dirty="0" smtClean="0"/>
              <a:t>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The UML state diagram for </a:t>
            </a:r>
            <a:r>
              <a:rPr lang="en-GB" sz="1800" dirty="0" smtClean="0">
                <a:latin typeface="Courier New" pitchFamily="49" charset="0"/>
              </a:rPr>
              <a:t>Hotel Reservation</a:t>
            </a:r>
            <a:endParaRPr lang="en-GB" sz="1800" dirty="0" smtClean="0"/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52600"/>
            <a:ext cx="5472113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UML </a:t>
            </a:r>
            <a:r>
              <a:rPr lang="en-GB" dirty="0" err="1" smtClean="0"/>
              <a:t>Statechart</a:t>
            </a:r>
            <a:r>
              <a:rPr lang="en-GB" dirty="0" smtClean="0"/>
              <a:t> Diagram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06525"/>
            <a:ext cx="8415338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229225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Fence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5221574" cy="2895600"/>
          </a:xfrm>
        </p:spPr>
      </p:pic>
    </p:spTree>
    <p:extLst>
      <p:ext uri="{BB962C8B-B14F-4D97-AF65-F5344CB8AC3E}">
        <p14:creationId xmlns:p14="http://schemas.microsoft.com/office/powerpoint/2010/main" val="25462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9900" y="1311275"/>
            <a:ext cx="8215313" cy="49641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form or state-transition notation that is used to model concurrent activities and their interaction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Circles (</a:t>
            </a:r>
            <a:r>
              <a:rPr lang="en-GB" i="1" dirty="0" smtClean="0"/>
              <a:t>places</a:t>
            </a:r>
            <a:r>
              <a:rPr lang="en-GB" dirty="0" smtClean="0"/>
              <a:t>) represent activities or conditions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Bars represents </a:t>
            </a:r>
            <a:r>
              <a:rPr lang="en-GB" i="1" dirty="0" smtClean="0"/>
              <a:t>transitions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Arcs</a:t>
            </a:r>
            <a:r>
              <a:rPr lang="en-GB" dirty="0" smtClean="0"/>
              <a:t> connect a transition with its input places and its output places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places are populated with </a:t>
            </a:r>
            <a:r>
              <a:rPr lang="en-GB" i="1" dirty="0" smtClean="0"/>
              <a:t>tokens, </a:t>
            </a:r>
            <a:r>
              <a:rPr lang="en-GB" dirty="0" smtClean="0"/>
              <a:t>which act as enabling conditions for the transitions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Each arc can be assigned</a:t>
            </a:r>
            <a:r>
              <a:rPr lang="en-GB" i="1" dirty="0" smtClean="0"/>
              <a:t> a weight </a:t>
            </a:r>
            <a:r>
              <a:rPr lang="en-GB" dirty="0" smtClean="0"/>
              <a:t>that specifies how many tokens are removed from arc's input place, when the transition fires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Petri Nets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1752600"/>
            <a:ext cx="28289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0225" y="2057400"/>
            <a:ext cx="2390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1524000" y="5334000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Three types of transitions</a:t>
            </a:r>
          </a:p>
        </p:txBody>
      </p:sp>
      <p:sp>
        <p:nvSpPr>
          <p:cNvPr id="46086" name="TextBox 6"/>
          <p:cNvSpPr txBox="1">
            <a:spLocks noChangeArrowheads="1"/>
          </p:cNvSpPr>
          <p:nvPr/>
        </p:nvSpPr>
        <p:spPr bwMode="auto">
          <a:xfrm>
            <a:off x="5410200" y="5330825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Tokens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Petri Nets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77724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13725" cy="4662488"/>
          </a:xfrm>
        </p:spPr>
        <p:txBody>
          <a:bodyPr/>
          <a:lstStyle/>
          <a:p>
            <a:pPr eaLnBrk="1" hangingPunct="1"/>
            <a:r>
              <a:rPr lang="en-US" smtClean="0"/>
              <a:t>Petri net of book loan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Petri Nets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92" y="1847088"/>
            <a:ext cx="8340616" cy="38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1" y="1524000"/>
            <a:ext cx="8204718" cy="4020312"/>
          </a:xfrm>
        </p:spPr>
      </p:pic>
    </p:spTree>
    <p:extLst>
      <p:ext uri="{BB962C8B-B14F-4D97-AF65-F5344CB8AC3E}">
        <p14:creationId xmlns:p14="http://schemas.microsoft.com/office/powerpoint/2010/main" val="18747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11" y="1847088"/>
            <a:ext cx="7958178" cy="38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86788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A high level Petri net specification for the library problem</a:t>
            </a:r>
          </a:p>
        </p:txBody>
      </p:sp>
      <p:pic>
        <p:nvPicPr>
          <p:cNvPr id="48132" name="Picture 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28800"/>
            <a:ext cx="6519863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Petri Nets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988" y="1406525"/>
            <a:ext cx="8591550" cy="48037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graphical description of a sequence of events that are exchanged between real-world entities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Vertical line</a:t>
            </a:r>
            <a:r>
              <a:rPr lang="en-GB" smtClean="0"/>
              <a:t>: the timeline of distinct entity, whose name appear at the top of the line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Horizontal line</a:t>
            </a:r>
            <a:r>
              <a:rPr lang="en-GB" smtClean="0"/>
              <a:t>: an event or interaction between the two entities bounding the line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Time progresses from top to bottom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Each graph depicts a single trace, representing one of several possible behaviors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Traces have a semantic that is relatively precise, simple and easy to understand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Event Traces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Graphical representation of two traces for the turnstile problem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trace on the left represents typical behavior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trace on the right shows exceptional behavior</a:t>
            </a:r>
          </a:p>
        </p:txBody>
      </p:sp>
      <p:pic>
        <p:nvPicPr>
          <p:cNvPr id="29700" name="Picture 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00400"/>
            <a:ext cx="5562600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Event Traces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143000"/>
          </a:xfrm>
          <a:noFill/>
          <a:ln/>
        </p:spPr>
        <p:txBody>
          <a:bodyPr/>
          <a:lstStyle/>
          <a:p>
            <a:r>
              <a:rPr lang="en-US" altLang="en-US"/>
              <a:t>Event Trace: example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1219200" y="1911350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4572000" y="1911350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8001000" y="1911350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976313" y="1522413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Arial" panose="020B0604020202020204" pitchFamily="34" charset="0"/>
              </a:rPr>
              <a:t>Caller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176713" y="1522413"/>
            <a:ext cx="1336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Arial" panose="020B0604020202020204" pitchFamily="34" charset="0"/>
              </a:rPr>
              <a:t>Phone line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7758113" y="1522413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Arial" panose="020B0604020202020204" pitchFamily="34" charset="0"/>
              </a:rPr>
              <a:t>Callee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1225550" y="2133600"/>
            <a:ext cx="334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839913" y="1847850"/>
            <a:ext cx="18065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caller lifts receiver</a:t>
            </a: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H="1">
            <a:off x="1219200" y="2514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865313" y="2228850"/>
            <a:ext cx="16017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dial tone begins</a:t>
            </a: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1225550" y="2895600"/>
            <a:ext cx="334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2138363" y="2609850"/>
            <a:ext cx="9032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dials (2)</a:t>
            </a:r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H="1">
            <a:off x="1219200" y="3276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1868488" y="2990850"/>
            <a:ext cx="14446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dial tone ends</a:t>
            </a:r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1225550" y="3657600"/>
            <a:ext cx="334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2138363" y="3371850"/>
            <a:ext cx="9032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dials (7)</a:t>
            </a:r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1225550" y="3962400"/>
            <a:ext cx="334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2138363" y="3676650"/>
            <a:ext cx="9032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dials (7)</a:t>
            </a:r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 flipH="1">
            <a:off x="1219200" y="45720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2046288" y="4286250"/>
            <a:ext cx="12414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ringing tone</a:t>
            </a:r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4578350" y="4572000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5627688" y="4286250"/>
            <a:ext cx="124142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phone rings</a:t>
            </a:r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 flipH="1">
            <a:off x="4572000" y="49530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5394325" y="4667250"/>
            <a:ext cx="155733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answers phone</a:t>
            </a:r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H="1">
            <a:off x="1219200" y="53340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4578350" y="5334000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5329238" y="5048250"/>
            <a:ext cx="18399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phones connected</a:t>
            </a:r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1976438" y="5048250"/>
            <a:ext cx="18399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phones connected</a:t>
            </a:r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 flipH="1">
            <a:off x="4572000" y="57150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5446713" y="5429250"/>
            <a:ext cx="16017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callee hangs up</a:t>
            </a:r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 flipH="1">
            <a:off x="1219200" y="60198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4578350" y="6019800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1898650" y="5734050"/>
            <a:ext cx="183991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connection broken</a:t>
            </a:r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5403850" y="5734050"/>
            <a:ext cx="183991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connection broken</a:t>
            </a:r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1225550" y="6324600"/>
            <a:ext cx="334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1887538" y="6038850"/>
            <a:ext cx="15573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caller hangs up</a:t>
            </a:r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1225550" y="4267200"/>
            <a:ext cx="334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2138363" y="3981450"/>
            <a:ext cx="9032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dials (6)</a:t>
            </a:r>
          </a:p>
        </p:txBody>
      </p:sp>
    </p:spTree>
    <p:extLst>
      <p:ext uri="{BB962C8B-B14F-4D97-AF65-F5344CB8AC3E}">
        <p14:creationId xmlns:p14="http://schemas.microsoft.com/office/powerpoint/2010/main" val="2537469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An enhanced event-trace notation, with facilities for creating and destroying entities, specifiying actions and timers, and composing traces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Vertical line</a:t>
            </a:r>
            <a:r>
              <a:rPr lang="en-GB" smtClean="0"/>
              <a:t> represents a participating entity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A message</a:t>
            </a:r>
            <a:r>
              <a:rPr lang="en-GB" smtClean="0"/>
              <a:t> is depicted as an arrow from the sending entity to the receiving entity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Actions</a:t>
            </a:r>
            <a:r>
              <a:rPr lang="en-GB" smtClean="0"/>
              <a:t> are specified as labeled rectangles positioned on an entity's execution line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smtClean="0"/>
              <a:t>Conditions</a:t>
            </a:r>
            <a:r>
              <a:rPr lang="en-GB" smtClean="0"/>
              <a:t> are important states in an entity's evolution, represented as labeled hexagon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Event Traces: Message Sequence Charts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Message sequence chart for library loan transaction</a:t>
            </a:r>
          </a:p>
        </p:txBody>
      </p:sp>
      <p:pic>
        <p:nvPicPr>
          <p:cNvPr id="31748" name="Picture 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563880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Event Traces: Message Sequence Charts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11275"/>
            <a:ext cx="8216900" cy="49006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popular graphical notational paradigm for representing conceptual models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Has three core constructs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An </a:t>
            </a:r>
            <a:r>
              <a:rPr lang="en-GB" i="1" smtClean="0"/>
              <a:t>entity</a:t>
            </a:r>
            <a:r>
              <a:rPr lang="en-GB" smtClean="0"/>
              <a:t>: depicted as a rectangle, represents a collection of real-world objects that have common properties and behaviors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</a:t>
            </a:r>
            <a:r>
              <a:rPr lang="en-GB" i="1" smtClean="0"/>
              <a:t>relationship</a:t>
            </a:r>
            <a:r>
              <a:rPr lang="en-GB" smtClean="0"/>
              <a:t>: depicted as an edge between two entities, with diamond in the middle of the edge specifying the type of relationship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An </a:t>
            </a:r>
            <a:r>
              <a:rPr lang="en-GB" i="1" smtClean="0"/>
              <a:t>attribute</a:t>
            </a:r>
            <a:r>
              <a:rPr lang="en-GB" smtClean="0"/>
              <a:t>: an annotation on an entity that describes data or properties associated with the entity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Entity-Relationship Diagrams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Entity diagram of turnstile problem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  <p:pic>
        <p:nvPicPr>
          <p:cNvPr id="23556" name="Picture 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710363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Entity-Relationship Diagrams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1449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The Requirements Process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343150"/>
            <a:ext cx="8216900" cy="352425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</a:t>
            </a:r>
            <a:r>
              <a:rPr lang="en-GB" b="1" i="1" dirty="0" smtClean="0"/>
              <a:t>requirement</a:t>
            </a:r>
            <a:r>
              <a:rPr lang="en-GB" dirty="0" smtClean="0"/>
              <a:t> is an expression of desired behaviour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Requirements focus on the customer needs, not on the solution or implementation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designate </a:t>
            </a:r>
            <a:r>
              <a:rPr lang="en-GB" i="1" dirty="0" smtClean="0"/>
              <a:t>what</a:t>
            </a:r>
            <a:r>
              <a:rPr lang="en-GB" dirty="0" smtClean="0"/>
              <a:t> behaviour, without saying </a:t>
            </a:r>
            <a:r>
              <a:rPr lang="en-GB" i="1" dirty="0" smtClean="0"/>
              <a:t>how</a:t>
            </a:r>
            <a:r>
              <a:rPr lang="en-GB" dirty="0" smtClean="0"/>
              <a:t> that behaviour will be realized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ER diagrams are popular because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they provide an overview of the problem to be addressed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the view is relatively stable when changes are made to the problem's requirements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ER diagram is likely to be used to model a problem early in the requirements process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Entity-Relationship Diagrams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8037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UML (Unified </a:t>
            </a:r>
            <a:r>
              <a:rPr lang="en-GB" b="1" dirty="0" err="1" smtClean="0"/>
              <a:t>Modeling</a:t>
            </a:r>
            <a:r>
              <a:rPr lang="en-GB" b="1" dirty="0" smtClean="0"/>
              <a:t> Language)</a:t>
            </a:r>
            <a:r>
              <a:rPr lang="en-GB" dirty="0" smtClean="0"/>
              <a:t> is a collection of notations used to document software specifications and designs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Class Diagram represents a system in terms of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objects</a:t>
            </a:r>
            <a:r>
              <a:rPr lang="en-GB" dirty="0" smtClean="0"/>
              <a:t>: akin to entities, organized in classes that have an inheritance hierarchy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attributes</a:t>
            </a:r>
            <a:r>
              <a:rPr lang="en-GB" dirty="0" smtClean="0"/>
              <a:t>: object's </a:t>
            </a:r>
            <a:r>
              <a:rPr lang="en-GB" dirty="0"/>
              <a:t>variables </a:t>
            </a:r>
            <a:r>
              <a:rPr lang="en-GB" dirty="0" smtClean="0"/>
              <a:t>or characteristics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methods</a:t>
            </a:r>
            <a:r>
              <a:rPr lang="en-GB" dirty="0" smtClean="0"/>
              <a:t>: actions on the object's variables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Class Diagrams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Class Diagrams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819400"/>
            <a:ext cx="5458760" cy="33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90800" y="4572000"/>
            <a:ext cx="1143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0400" y="25908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953000" y="25146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362200" y="2438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76400" y="3429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52600" y="3962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581400" y="20574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5600" y="1764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954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3733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73075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ER diagram, event trace, state machines depict only lower-level details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data-flow diagram (DFD) models functionality and the flow of data from one function to another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</a:t>
            </a:r>
            <a:r>
              <a:rPr lang="en-GB" dirty="0" err="1" smtClean="0"/>
              <a:t>buble</a:t>
            </a:r>
            <a:r>
              <a:rPr lang="en-GB" dirty="0" smtClean="0"/>
              <a:t> represents a </a:t>
            </a:r>
            <a:r>
              <a:rPr lang="en-GB" i="1" dirty="0" smtClean="0"/>
              <a:t>process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An arrow represents </a:t>
            </a:r>
            <a:r>
              <a:rPr lang="en-GB" i="1" dirty="0" smtClean="0"/>
              <a:t>data flow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</a:t>
            </a:r>
            <a:r>
              <a:rPr lang="en-GB" i="1" dirty="0" smtClean="0"/>
              <a:t>data store</a:t>
            </a:r>
            <a:r>
              <a:rPr lang="en-GB" dirty="0" smtClean="0"/>
              <a:t>: a formal repository or database of information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Rectangles represent </a:t>
            </a:r>
            <a:r>
              <a:rPr lang="en-GB" i="1" dirty="0" smtClean="0"/>
              <a:t>actors</a:t>
            </a:r>
            <a:r>
              <a:rPr lang="en-GB" dirty="0" smtClean="0"/>
              <a:t>: entities that provide input data or receive the output result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Data Flow Diagrams (</a:t>
            </a:r>
            <a:r>
              <a:rPr lang="en-GB" dirty="0" err="1" smtClean="0"/>
              <a:t>DFDs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flow models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smtClean="0"/>
              <a:t>A level </a:t>
            </a:r>
            <a:r>
              <a:rPr lang="en-US" altLang="en-US" sz="2200" b="1" smtClean="0"/>
              <a:t>0 DFD</a:t>
            </a:r>
            <a:r>
              <a:rPr lang="en-US" altLang="en-US" sz="2200" smtClean="0"/>
              <a:t>, also called a </a:t>
            </a:r>
            <a:r>
              <a:rPr lang="en-US" altLang="en-US" sz="2200" i="1" smtClean="0"/>
              <a:t>fundamental system model </a:t>
            </a:r>
            <a:r>
              <a:rPr lang="en-US" altLang="en-US" sz="2200" smtClean="0"/>
              <a:t>or a </a:t>
            </a:r>
            <a:r>
              <a:rPr lang="en-US" altLang="en-US" sz="2200" i="1" smtClean="0"/>
              <a:t>context model, </a:t>
            </a:r>
            <a:r>
              <a:rPr lang="en-US" altLang="en-US" sz="2200" smtClean="0"/>
              <a:t>represents the entire software element as a </a:t>
            </a:r>
            <a:r>
              <a:rPr lang="en-US" altLang="en-US" sz="2200" b="1" smtClean="0"/>
              <a:t>single bubble</a:t>
            </a:r>
            <a:r>
              <a:rPr lang="en-US" altLang="en-US" sz="2200" smtClean="0"/>
              <a:t> with input and output data indicated by incoming and outgoing arrows.</a:t>
            </a:r>
          </a:p>
          <a:p>
            <a:r>
              <a:rPr lang="en-US" altLang="en-US" sz="2200" smtClean="0"/>
              <a:t>Level 0 DFD refinement into </a:t>
            </a:r>
            <a:r>
              <a:rPr lang="en-US" altLang="en-US" sz="2200" b="1" smtClean="0"/>
              <a:t>level 1 DFD</a:t>
            </a:r>
            <a:r>
              <a:rPr lang="en-US" altLang="en-US" sz="2200" smtClean="0"/>
              <a:t> with all relevant processes to the system.</a:t>
            </a:r>
          </a:p>
          <a:p>
            <a:r>
              <a:rPr lang="en-US" altLang="en-US" sz="2200" smtClean="0"/>
              <a:t>Level 1 DFD each processes can be refined into </a:t>
            </a:r>
            <a:r>
              <a:rPr lang="en-US" altLang="en-US" sz="2200" b="1" smtClean="0"/>
              <a:t>level 2 DFD</a:t>
            </a:r>
            <a:r>
              <a:rPr lang="en-US" altLang="en-US" sz="2200" smtClean="0"/>
              <a:t>.</a:t>
            </a:r>
          </a:p>
          <a:p>
            <a:r>
              <a:rPr lang="en-US" altLang="en-US" sz="2200" b="1" smtClean="0"/>
              <a:t>Refinement of DFD continues until each bubble performs a simple function.</a:t>
            </a:r>
            <a:r>
              <a:rPr lang="en-US" altLang="en-US" sz="22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A high-level data-flow diagram for the library problem</a:t>
            </a:r>
          </a:p>
        </p:txBody>
      </p:sp>
      <p:pic>
        <p:nvPicPr>
          <p:cNvPr id="50180" name="Picture 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6543675" cy="430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Data Flow Diagrams (Contd.)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Advantage: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Provides an intuitive model of a proposed system's high-level functionality and of the data dependencies among various processes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Disadvantage: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Can be aggravatingly ambiguous to a software developer who is less familiar with the problem being modeled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Data Flow Diagrams (Contd.)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428038" cy="467042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Components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large box: </a:t>
            </a:r>
            <a:r>
              <a:rPr lang="en-GB" i="1" smtClean="0"/>
              <a:t>system boundary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Stick figures outside the box: </a:t>
            </a:r>
            <a:r>
              <a:rPr lang="en-GB" i="1" smtClean="0"/>
              <a:t>actors</a:t>
            </a:r>
            <a:r>
              <a:rPr lang="en-GB" smtClean="0"/>
              <a:t>, both human and systems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Each oval inside the box: a use case that represents some major required functionality and its variant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 line between an actor and use case: the actor participates in the use case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Use cases do not model all the tasks, instead they are used to specify user views of essential system behavior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Use Case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Library use cases including borrowing a book, returning a borrowed book, and paying a library fine</a:t>
            </a:r>
          </a:p>
        </p:txBody>
      </p:sp>
      <p:pic>
        <p:nvPicPr>
          <p:cNvPr id="53252" name="Picture 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308225"/>
            <a:ext cx="561022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Use Case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6912"/>
            <a:ext cx="8215313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The Requirements Process</a:t>
            </a:r>
            <a:br>
              <a:rPr lang="en-GB" dirty="0" smtClean="0"/>
            </a:br>
            <a:r>
              <a:rPr lang="en-GB" sz="2800" dirty="0" smtClean="0"/>
              <a:t>Sidebar: Why Are Requirements Important?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65312"/>
            <a:ext cx="8215313" cy="4687888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Top factors that caused project to fail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Incomplete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Lack of user involvement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Unrealistic expectations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Lack of executive support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Changing requirements and specifications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Lack of planning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System no longer needed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Some part of the requirements process is involved in all of the causes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Requirements error can be expensive if not detected early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 a use case diagram for 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tm use cas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36394"/>
            <a:ext cx="7162800" cy="684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33400"/>
            <a:ext cx="7086600" cy="60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Usecases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Attendance </a:t>
            </a:r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Requirements</a:t>
            </a:r>
            <a:endParaRPr lang="en-GB" sz="28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To elicit the details of proposed system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To solicit feedback from potential users about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what aspects they would like to see improve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which features are not so useful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what functionality is missing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Determine whether the customer's problem has a feasible solution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Assist in exploring options </a:t>
            </a:r>
            <a:r>
              <a:rPr lang="en-GB" smtClean="0"/>
              <a:t>for optimizing </a:t>
            </a:r>
            <a:r>
              <a:rPr lang="en-GB" dirty="0" smtClean="0"/>
              <a:t>quality requirements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Prototype for building a tool to track how much a user exercises each day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Graphical respresentation of first prototype, in which the user must type the day, month and year </a:t>
            </a: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H="1" flipV="1">
            <a:off x="2590800" y="3048000"/>
            <a:ext cx="3957638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Example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Second prototype shows a more interesting and sophisticated interface involving a calendar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User uses a mouse to select the month and year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The system displays the chart for that month, and the user selects the appropriate date in the chart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52800"/>
            <a:ext cx="3733800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Requirements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Third prototype shows that instead of calendar, the user is presented with three slide bars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User uses the mouse to slide each bar left or right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The box at the bottom of the screen changes to show the selected day, month, and year</a:t>
            </a:r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276600"/>
            <a:ext cx="3914775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Requirements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76800"/>
          </a:xfrm>
        </p:spPr>
        <p:txBody>
          <a:bodyPr/>
          <a:lstStyle/>
          <a:p>
            <a:pPr marL="325438" indent="-32543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Throwaway approach</a:t>
            </a:r>
          </a:p>
          <a:p>
            <a:pPr marL="725488" lvl="1" indent="-26828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Developed to learn more about a problem or a proposed solution, and that is never intended to be part of the delivered software</a:t>
            </a:r>
          </a:p>
          <a:p>
            <a:pPr marL="725488" lvl="1" indent="-26828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Allow us to write “quick-and-dirty”</a:t>
            </a:r>
          </a:p>
          <a:p>
            <a:pPr marL="325438" indent="-32543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Evolutionary approach</a:t>
            </a:r>
          </a:p>
          <a:p>
            <a:pPr marL="725488" lvl="1" indent="-26828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Developed not only to help us answer questions but also to be incorporated into the final product</a:t>
            </a:r>
          </a:p>
          <a:p>
            <a:pPr marL="725488" lvl="1" indent="-26828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Prototype has to eventually exhibit the quality requirements of the final product, and these qualities cannot be retrofitted</a:t>
            </a:r>
          </a:p>
          <a:p>
            <a:pPr marL="325438" indent="-32543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Both techniques are sometimes called rapid prototyping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Approaches to Prototyping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Prototyping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Good for answering questions about the user interfaces 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Modelling </a:t>
            </a:r>
            <a:endParaRPr lang="en-GB" dirty="0" smtClean="0"/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Quickly answer questions about constraints on the order in which events should occur, or about the synchronization of activities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</a:t>
            </a:r>
            <a:r>
              <a:rPr lang="en-GB" dirty="0" err="1" smtClean="0"/>
              <a:t>vs</a:t>
            </a:r>
            <a:r>
              <a:rPr lang="en-GB" dirty="0" smtClean="0"/>
              <a:t> Modelling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16900" cy="1131888"/>
          </a:xfrm>
        </p:spPr>
        <p:txBody>
          <a:bodyPr>
            <a:no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The Requirements Process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82737"/>
            <a:ext cx="8216900" cy="46656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Performed by the req. analyst or system analyst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The final outcome is a Software Requirements Specification (SRS) document</a:t>
            </a:r>
          </a:p>
        </p:txBody>
      </p:sp>
      <p:pic>
        <p:nvPicPr>
          <p:cNvPr id="8196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76550"/>
            <a:ext cx="6005513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6336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Process for Capturing Requirements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Quiz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045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critical path is ____ rout in the critical path management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Longest</a:t>
            </a:r>
          </a:p>
          <a:p>
            <a:r>
              <a:rPr lang="en-US" dirty="0" smtClean="0"/>
              <a:t>Shortest</a:t>
            </a:r>
          </a:p>
          <a:p>
            <a:r>
              <a:rPr lang="en-US" dirty="0" smtClean="0"/>
              <a:t>Average</a:t>
            </a:r>
          </a:p>
          <a:p>
            <a:r>
              <a:rPr lang="en-US" dirty="0" smtClean="0"/>
              <a:t>None</a:t>
            </a:r>
          </a:p>
          <a:p>
            <a:r>
              <a:rPr lang="en-US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the tasks/milestones that lie on critical path have ___ slack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total time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6</a:t>
            </a:r>
          </a:p>
          <a:p>
            <a:r>
              <a:rPr lang="en-US" dirty="0"/>
              <a:t>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38892"/>
            <a:ext cx="3438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slack time of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6</a:t>
            </a:r>
          </a:p>
          <a:p>
            <a:r>
              <a:rPr lang="en-US" dirty="0"/>
              <a:t>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38892"/>
            <a:ext cx="3438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slack time of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6</a:t>
            </a:r>
          </a:p>
          <a:p>
            <a:r>
              <a:rPr lang="en-US" dirty="0"/>
              <a:t>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38892"/>
            <a:ext cx="3438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slack time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6</a:t>
            </a:r>
          </a:p>
          <a:p>
            <a:r>
              <a:rPr lang="en-US" dirty="0"/>
              <a:t>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38892"/>
            <a:ext cx="3438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slack time of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6</a:t>
            </a:r>
          </a:p>
          <a:p>
            <a:r>
              <a:rPr lang="en-US" dirty="0"/>
              <a:t>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38892"/>
            <a:ext cx="3438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600" dirty="0" smtClean="0"/>
              <a:t>Quiz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1745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 can be super class of student or employee. The concept is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All</a:t>
            </a:r>
          </a:p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 Requirements Elicitation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9800"/>
            <a:ext cx="8216900" cy="381000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Customers do not always understand what their needs and problems are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It is important to discuss the requirements with everyone who has a stake in the system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Come up with agreement on what the requirements are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If we cannot agree on what the requirements are, then the project is doomed to fail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or employee </a:t>
            </a:r>
            <a:r>
              <a:rPr lang="en-US" dirty="0" smtClean="0"/>
              <a:t>can be sub class of human. The concept is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All</a:t>
            </a:r>
          </a:p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person can not donate his lungs after death, the relationship between person and lungs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All</a:t>
            </a:r>
          </a:p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person can donate his eyes after death, the relationship between person and eyes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All</a:t>
            </a:r>
          </a:p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Student object interacts with teacher, the relationship is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All</a:t>
            </a:r>
          </a:p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423"/>
          <a:stretch/>
        </p:blipFill>
        <p:spPr>
          <a:xfrm>
            <a:off x="1447800" y="5181600"/>
            <a:ext cx="4038600" cy="7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0144"/>
          <a:stretch/>
        </p:blipFill>
        <p:spPr>
          <a:xfrm>
            <a:off x="1447800" y="2133601"/>
            <a:ext cx="4038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870" b="60289"/>
          <a:stretch/>
        </p:blipFill>
        <p:spPr>
          <a:xfrm>
            <a:off x="1447800" y="2819401"/>
            <a:ext cx="4038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553" b="16606"/>
          <a:stretch/>
        </p:blipFill>
        <p:spPr>
          <a:xfrm>
            <a:off x="1447800" y="4495801"/>
            <a:ext cx="4038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NFA/DFA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82177"/>
            <a:ext cx="6348413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36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NFA/DFA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3600"/>
            <a:ext cx="5767064" cy="37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8286</TotalTime>
  <Words>2996</Words>
  <Application>Microsoft Office PowerPoint</Application>
  <PresentationFormat>On-screen Show (4:3)</PresentationFormat>
  <Paragraphs>473</Paragraphs>
  <Slides>112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9" baseType="lpstr">
      <vt:lpstr>Arial</vt:lpstr>
      <vt:lpstr>Calibri</vt:lpstr>
      <vt:lpstr>Constantia</vt:lpstr>
      <vt:lpstr>Courier New</vt:lpstr>
      <vt:lpstr>Tahoma</vt:lpstr>
      <vt:lpstr>Wingdings 2</vt:lpstr>
      <vt:lpstr>Flow</vt:lpstr>
      <vt:lpstr>Lecture 8, 9, 10, 11</vt:lpstr>
      <vt:lpstr>PowerPoint Presentation</vt:lpstr>
      <vt:lpstr>PowerPoint Presentation</vt:lpstr>
      <vt:lpstr>PowerPoint Presentation</vt:lpstr>
      <vt:lpstr>PowerPoint Presentation</vt:lpstr>
      <vt:lpstr>The Requirements Process</vt:lpstr>
      <vt:lpstr>The Requirements Process Sidebar: Why Are Requirements Important?</vt:lpstr>
      <vt:lpstr>The Requirements Process</vt:lpstr>
      <vt:lpstr> Requirements Elicitation</vt:lpstr>
      <vt:lpstr> Requirements Elicitation</vt:lpstr>
      <vt:lpstr>PowerPoint Presentation</vt:lpstr>
      <vt:lpstr>PowerPoint Presentation</vt:lpstr>
      <vt:lpstr>PowerPoint Presentation</vt:lpstr>
      <vt:lpstr>Requirements Elicitation Sidebar: Using Viewpoints to Manage Inconsistency</vt:lpstr>
      <vt:lpstr>Requirements Elicitation</vt:lpstr>
      <vt:lpstr>Requirements Elicitation</vt:lpstr>
      <vt:lpstr>Types of Requirements</vt:lpstr>
      <vt:lpstr>Types of Requirements</vt:lpstr>
      <vt:lpstr>Prioritizing Requirements</vt:lpstr>
      <vt:lpstr>Lecture 9</vt:lpstr>
      <vt:lpstr>Characteristics of Requirements</vt:lpstr>
      <vt:lpstr>PowerPoint Presentation</vt:lpstr>
      <vt:lpstr>PowerPoint Presentation</vt:lpstr>
      <vt:lpstr>PowerPoint Presentation</vt:lpstr>
      <vt:lpstr>PowerPoint Presentation</vt:lpstr>
      <vt:lpstr>Testable Requirements</vt:lpstr>
      <vt:lpstr>Testable Requirements</vt:lpstr>
      <vt:lpstr>Testable Requirements</vt:lpstr>
      <vt:lpstr>Expressing Requirements</vt:lpstr>
      <vt:lpstr>Expressing Requirements</vt:lpstr>
      <vt:lpstr>Decision Tables</vt:lpstr>
      <vt:lpstr>PowerPoint Presentation</vt:lpstr>
      <vt:lpstr>Decision Tables (Contd.)</vt:lpstr>
      <vt:lpstr>State Diagrams</vt:lpstr>
      <vt:lpstr>State Diagrams (Contd.)</vt:lpstr>
      <vt:lpstr>State Diagrams (Contd.)</vt:lpstr>
      <vt:lpstr>State Diagrams (Contd.)</vt:lpstr>
      <vt:lpstr>State Diagrams: UML Notation</vt:lpstr>
      <vt:lpstr>State Diagrams: UML Statechart</vt:lpstr>
      <vt:lpstr>UML Statechart Diagram</vt:lpstr>
      <vt:lpstr>UML Statechart Diagram</vt:lpstr>
      <vt:lpstr>UML Statechart Diagram</vt:lpstr>
      <vt:lpstr>UML Statechart Diagram Example</vt:lpstr>
      <vt:lpstr>Fence Diagram</vt:lpstr>
      <vt:lpstr>Lecture 10</vt:lpstr>
      <vt:lpstr>PowerPoint Presentation</vt:lpstr>
      <vt:lpstr>Petri Nets</vt:lpstr>
      <vt:lpstr>Petri Nets</vt:lpstr>
      <vt:lpstr>Petri Nets</vt:lpstr>
      <vt:lpstr>PowerPoint Presentation</vt:lpstr>
      <vt:lpstr>PowerPoint Presentation</vt:lpstr>
      <vt:lpstr>Petri Nets</vt:lpstr>
      <vt:lpstr>Event Traces</vt:lpstr>
      <vt:lpstr>Event Traces</vt:lpstr>
      <vt:lpstr>Event Trace: example</vt:lpstr>
      <vt:lpstr>Event Traces: Message Sequence Charts</vt:lpstr>
      <vt:lpstr>Event Traces: Message Sequence Charts</vt:lpstr>
      <vt:lpstr>Entity-Relationship Diagrams</vt:lpstr>
      <vt:lpstr>Entity-Relationship Diagrams</vt:lpstr>
      <vt:lpstr>Entity-Relationship Diagrams</vt:lpstr>
      <vt:lpstr>Class Diagrams</vt:lpstr>
      <vt:lpstr>Class Diagrams</vt:lpstr>
      <vt:lpstr>Lecture 11</vt:lpstr>
      <vt:lpstr>Data Flow Diagrams (DFDs)</vt:lpstr>
      <vt:lpstr>Data flow models</vt:lpstr>
      <vt:lpstr>Data Flow Diagrams (Contd.)</vt:lpstr>
      <vt:lpstr>Data Flow Diagrams (Contd.)</vt:lpstr>
      <vt:lpstr>Use Case Diagram</vt:lpstr>
      <vt:lpstr>Use Case Diagram</vt:lpstr>
      <vt:lpstr>Draw a use case diagram for ATM</vt:lpstr>
      <vt:lpstr>PowerPoint Presentation</vt:lpstr>
      <vt:lpstr>PowerPoint Presentation</vt:lpstr>
      <vt:lpstr>Writing Usecases</vt:lpstr>
      <vt:lpstr>Prototyping Requirements</vt:lpstr>
      <vt:lpstr>Prototyping Example</vt:lpstr>
      <vt:lpstr>Prototyping Requirements</vt:lpstr>
      <vt:lpstr>Prototyping Requirements</vt:lpstr>
      <vt:lpstr>Approaches to Prototyping</vt:lpstr>
      <vt:lpstr>Prototyping vs Modelling</vt:lpstr>
      <vt:lpstr>PowerPoint Presentation</vt:lpstr>
      <vt:lpstr>The critical path is ____ rout in the critical path management graph</vt:lpstr>
      <vt:lpstr>All the tasks/milestones that lie on critical path have ___ slack time</vt:lpstr>
      <vt:lpstr>What is total time of this project</vt:lpstr>
      <vt:lpstr>What is slack time of A</vt:lpstr>
      <vt:lpstr>What is slack time of B</vt:lpstr>
      <vt:lpstr>What is slack time of C</vt:lpstr>
      <vt:lpstr>What is slack time of D</vt:lpstr>
      <vt:lpstr>PowerPoint Presentation</vt:lpstr>
      <vt:lpstr>Human can be super class of student or employee. The concept is called</vt:lpstr>
      <vt:lpstr>student or employee can be sub class of human. The concept is called</vt:lpstr>
      <vt:lpstr>A person can not donate his lungs after death, the relationship between person and lungs is</vt:lpstr>
      <vt:lpstr>A person can donate his eyes after death, the relationship between person and eyes is</vt:lpstr>
      <vt:lpstr>Student object interacts with teacher, the relationship is called</vt:lpstr>
      <vt:lpstr>Describe the symbols</vt:lpstr>
      <vt:lpstr>Describe the symbols</vt:lpstr>
      <vt:lpstr>Describe the symbols</vt:lpstr>
      <vt:lpstr>Describe the symbols</vt:lpstr>
      <vt:lpstr>Following NFA/DFA</vt:lpstr>
      <vt:lpstr>Following NFA/DFA</vt:lpstr>
      <vt:lpstr>Following NFA/DFA</vt:lpstr>
      <vt:lpstr>Customer needs a high speed software</vt:lpstr>
      <vt:lpstr>Customer needs a memory efficient software</vt:lpstr>
      <vt:lpstr>Customer needs a software having response time less 1 second</vt:lpstr>
      <vt:lpstr>Customer needs a software having memory usage less than 1 mb</vt:lpstr>
      <vt:lpstr>If there are four fields and each field has two options. The decision table will have ________ rules</vt:lpstr>
      <vt:lpstr>If there are three classes in your class diagram. How many state diagrams will you draw</vt:lpstr>
      <vt:lpstr>In ERD, the ___ refer to the entities</vt:lpstr>
      <vt:lpstr>In DFD, the rectangle refers to </vt:lpstr>
      <vt:lpstr>In DFD, the circle refers to </vt:lpstr>
      <vt:lpstr>In use case diagram, the person symbol refers to </vt:lpstr>
      <vt:lpstr>In use case diagram, the oval symbol refers to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rehan.abbas</cp:lastModifiedBy>
  <cp:revision>415</cp:revision>
  <dcterms:created xsi:type="dcterms:W3CDTF">2011-09-06T15:43:21Z</dcterms:created>
  <dcterms:modified xsi:type="dcterms:W3CDTF">2019-05-03T05:49:06Z</dcterms:modified>
</cp:coreProperties>
</file>