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8"/>
  </p:notesMasterIdLst>
  <p:sldIdLst>
    <p:sldId id="314" r:id="rId2"/>
    <p:sldId id="315" r:id="rId3"/>
    <p:sldId id="316" r:id="rId4"/>
    <p:sldId id="324" r:id="rId5"/>
    <p:sldId id="323" r:id="rId6"/>
    <p:sldId id="345" r:id="rId7"/>
    <p:sldId id="346" r:id="rId8"/>
    <p:sldId id="322" r:id="rId9"/>
    <p:sldId id="325" r:id="rId10"/>
    <p:sldId id="347" r:id="rId11"/>
    <p:sldId id="336" r:id="rId12"/>
    <p:sldId id="318" r:id="rId13"/>
    <p:sldId id="326" r:id="rId14"/>
    <p:sldId id="327" r:id="rId15"/>
    <p:sldId id="328" r:id="rId16"/>
    <p:sldId id="330" r:id="rId17"/>
    <p:sldId id="332" r:id="rId18"/>
    <p:sldId id="333" r:id="rId19"/>
    <p:sldId id="338" r:id="rId20"/>
    <p:sldId id="341" r:id="rId21"/>
    <p:sldId id="343" r:id="rId22"/>
    <p:sldId id="344" r:id="rId23"/>
    <p:sldId id="337" r:id="rId24"/>
    <p:sldId id="334" r:id="rId25"/>
    <p:sldId id="348" r:id="rId26"/>
    <p:sldId id="34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7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21647-E04B-4371-8B3F-E031C22ABB9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BB5D0-C96A-4195-BAA2-D41E2447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1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EE97CC-F31A-4BEB-9DC3-A4A8599AD2F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0EE97CC-F31A-4BEB-9DC3-A4A8599AD2F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EE97CC-F31A-4BEB-9DC3-A4A8599AD2F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EE97CC-F31A-4BEB-9DC3-A4A8599AD2FC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JUMP AND COMPARE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IRFAN.ANJUM@UCP.EDU.PK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Instructions are placed in code segment and variables are stored in data segment. </a:t>
            </a:r>
          </a:p>
          <a:p>
            <a:r>
              <a:rPr lang="en-US" smtClean="0"/>
              <a:t>Code segment register (CS) contains the starting address of code segment.</a:t>
            </a:r>
          </a:p>
          <a:p>
            <a:r>
              <a:rPr lang="en-US" smtClean="0"/>
              <a:t>Instruction pointer register (IP) holds the address of next instruction to be executed. Points in the code segment. </a:t>
            </a:r>
          </a:p>
          <a:p>
            <a:r>
              <a:rPr lang="en-US" smtClean="0"/>
              <a:t>When you write JMP 3h, the value 3h is assigned to IP and processor starts executing instructions from physical address formed using CS:IP pair. </a:t>
            </a:r>
          </a:p>
          <a:p>
            <a:r>
              <a:rPr lang="en-US" smtClean="0"/>
              <a:t>For example, if CS=0100hex and IP is assigned IP=0003; Physical address would be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 and IP register-overview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570607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         CS=</a:t>
            </a:r>
            <a:r>
              <a:rPr lang="en-US" b="1" dirty="0">
                <a:solidFill>
                  <a:srgbClr val="FF0000"/>
                </a:solidFill>
              </a:rPr>
              <a:t>0100</a:t>
            </a:r>
            <a:r>
              <a:rPr lang="en-US" b="1" dirty="0"/>
              <a:t>0; shifted left by one hex digit</a:t>
            </a:r>
          </a:p>
          <a:p>
            <a:r>
              <a:rPr lang="en-US" b="1" dirty="0"/>
              <a:t>                      IP =0</a:t>
            </a:r>
            <a:r>
              <a:rPr lang="en-US" b="1" dirty="0">
                <a:solidFill>
                  <a:srgbClr val="FF0000"/>
                </a:solidFill>
              </a:rPr>
              <a:t>0003</a:t>
            </a:r>
            <a:r>
              <a:rPr lang="en-US" b="1" dirty="0"/>
              <a:t>; </a:t>
            </a:r>
          </a:p>
          <a:p>
            <a:r>
              <a:rPr lang="en-US" b="1" dirty="0"/>
              <a:t>Physical address=01003</a:t>
            </a:r>
          </a:p>
        </p:txBody>
      </p:sp>
    </p:spTree>
    <p:extLst>
      <p:ext uri="{BB962C8B-B14F-4D97-AF65-F5344CB8AC3E}">
        <p14:creationId xmlns:p14="http://schemas.microsoft.com/office/powerpoint/2010/main" val="22166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5720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MOV BX, 64h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ADD AX, BX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JMP 3;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third instruction executes, IP is updated to IP=0003 and processor starts executing instructions from physical memory address </a:t>
            </a:r>
            <a:r>
              <a:rPr lang="en-US" dirty="0" smtClean="0">
                <a:solidFill>
                  <a:srgbClr val="FF0000"/>
                </a:solidFill>
              </a:rPr>
              <a:t>01003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JMP instruction-CS and IP register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4200" y="56460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         CS=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0100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          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IP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=0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0003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Physical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address  =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01003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0" y="1408789"/>
            <a:ext cx="6781800" cy="39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0936" lvl="2" indent="0">
              <a:buNone/>
            </a:pPr>
            <a:r>
              <a:rPr lang="en-US" dirty="0" smtClean="0"/>
              <a:t>JMP start		; unconditional JMP instruction</a:t>
            </a:r>
          </a:p>
          <a:p>
            <a:pPr marL="630936" lvl="2" indent="0">
              <a:buNone/>
            </a:pPr>
            <a:r>
              <a:rPr lang="en-US" dirty="0" smtClean="0"/>
              <a:t>VAR1 DB 5</a:t>
            </a:r>
          </a:p>
          <a:p>
            <a:pPr marL="630936" lvl="2" indent="0">
              <a:buNone/>
            </a:pPr>
            <a:r>
              <a:rPr lang="en-US" dirty="0" smtClean="0"/>
              <a:t>VAR2 DW 77</a:t>
            </a:r>
          </a:p>
          <a:p>
            <a:pPr marL="630936" lvl="2" indent="0">
              <a:buNone/>
            </a:pPr>
            <a:endParaRPr lang="en-US" dirty="0" smtClean="0"/>
          </a:p>
          <a:p>
            <a:pPr marL="630936" lvl="2" indent="0">
              <a:buNone/>
            </a:pPr>
            <a:r>
              <a:rPr lang="en-US" dirty="0" smtClean="0"/>
              <a:t>start: 		; start: is a label/address in a program</a:t>
            </a:r>
          </a:p>
          <a:p>
            <a:pPr marL="630936" lvl="2" indent="0">
              <a:buNone/>
            </a:pPr>
            <a:r>
              <a:rPr lang="en-US" dirty="0" smtClean="0"/>
              <a:t>MOV AX, 2;</a:t>
            </a:r>
          </a:p>
          <a:p>
            <a:pPr marL="630936" lvl="2" indent="0">
              <a:buNone/>
            </a:pPr>
            <a:r>
              <a:rPr lang="en-US" dirty="0" smtClean="0"/>
              <a:t>ADD AX, 1;</a:t>
            </a:r>
          </a:p>
          <a:p>
            <a:pPr marL="630936" lvl="2" indent="0">
              <a:buNone/>
            </a:pPr>
            <a:r>
              <a:rPr lang="en-US" dirty="0" smtClean="0"/>
              <a:t>.EXIT</a:t>
            </a:r>
          </a:p>
          <a:p>
            <a:pPr lvl="1"/>
            <a:r>
              <a:rPr lang="en-US" dirty="0" smtClean="0"/>
              <a:t>Used JMP START at the beginning to skip executing “variable declaration statements” as executable instructions.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</a:t>
            </a:r>
            <a:r>
              <a:rPr lang="en-US" dirty="0" smtClean="0"/>
              <a:t>JMP-Example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conditional jump instruction, two parts are specified</a:t>
            </a:r>
          </a:p>
          <a:p>
            <a:r>
              <a:rPr lang="en-US" dirty="0" smtClean="0"/>
              <a:t>Combination of characters to specify which flags bits will be checked? </a:t>
            </a:r>
          </a:p>
          <a:p>
            <a:r>
              <a:rPr lang="en-US" dirty="0" smtClean="0"/>
              <a:t>An address from which instructions will be executed if condition comes out to be true.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JC Lab1; Read as Jump if carry; </a:t>
            </a:r>
          </a:p>
          <a:p>
            <a:r>
              <a:rPr lang="en-US" dirty="0" smtClean="0"/>
              <a:t>Processor starts executing instructions from label “Lab1” if carry flag CF=1.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JUMP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8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Task: If number N1 is even put 0 in AL else put FF in AL? 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MOV AL, N1</a:t>
            </a:r>
          </a:p>
          <a:p>
            <a:pPr lvl="1"/>
            <a:r>
              <a:rPr lang="en-US" smtClean="0"/>
              <a:t>SHR AL,1	; Shifts right AL by one bit, CF becomes 1; </a:t>
            </a:r>
          </a:p>
          <a:p>
            <a:pPr lvl="1"/>
            <a:r>
              <a:rPr lang="en-US" smtClean="0"/>
              <a:t>JC L1		; Jump to label L1if CF=1 (odd number)</a:t>
            </a:r>
          </a:p>
          <a:p>
            <a:pPr lvl="1"/>
            <a:r>
              <a:rPr lang="en-US" smtClean="0"/>
              <a:t>MOV AL, 0	;</a:t>
            </a:r>
          </a:p>
          <a:p>
            <a:pPr lvl="1"/>
            <a:r>
              <a:rPr lang="en-US" smtClean="0"/>
              <a:t>JMP L2		;skip executing instructions specified at L1</a:t>
            </a:r>
          </a:p>
          <a:p>
            <a:pPr lvl="1"/>
            <a:r>
              <a:rPr lang="en-US" smtClean="0"/>
              <a:t>L1:	</a:t>
            </a:r>
          </a:p>
          <a:p>
            <a:pPr lvl="1"/>
            <a:r>
              <a:rPr lang="en-US" smtClean="0"/>
              <a:t>MOV AL, 0xFF</a:t>
            </a:r>
          </a:p>
          <a:p>
            <a:pPr lvl="1"/>
            <a:r>
              <a:rPr lang="en-US" smtClean="0"/>
              <a:t>L2:</a:t>
            </a:r>
          </a:p>
          <a:p>
            <a:pPr lvl="1"/>
            <a:r>
              <a:rPr lang="en-US" smtClean="0"/>
              <a:t>.exit</a:t>
            </a:r>
          </a:p>
          <a:p>
            <a:pPr lvl="1"/>
            <a:r>
              <a:rPr lang="en-US" smtClean="0"/>
              <a:t>N1 db 7;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 Number is even/odd?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481329"/>
            <a:ext cx="60452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JC	   ;Jump if carry flag set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JNC  ;Jump if not carry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JZ 	   ;Jump if zero flag set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JNZ  ;Jump if zero flag not set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JE 	  ;Jump if zero flag set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;Jump if zero flag not set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9944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JS	  ;Jump </a:t>
            </a:r>
            <a:r>
              <a:rPr lang="en-US" dirty="0">
                <a:solidFill>
                  <a:schemeClr val="bg1"/>
                </a:solidFill>
              </a:rPr>
              <a:t>if sign flag is set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JNS  ;Jump </a:t>
            </a:r>
            <a:r>
              <a:rPr lang="en-US" dirty="0">
                <a:solidFill>
                  <a:schemeClr val="bg1"/>
                </a:solidFill>
              </a:rPr>
              <a:t>if sign flag </a:t>
            </a:r>
            <a:r>
              <a:rPr lang="en-US" dirty="0" smtClean="0">
                <a:solidFill>
                  <a:schemeClr val="bg1"/>
                </a:solidFill>
              </a:rPr>
              <a:t>not </a:t>
            </a:r>
            <a:r>
              <a:rPr lang="en-US" dirty="0">
                <a:solidFill>
                  <a:schemeClr val="bg1"/>
                </a:solidFill>
              </a:rPr>
              <a:t>set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JP 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;</a:t>
            </a:r>
            <a:r>
              <a:rPr lang="en-US" dirty="0">
                <a:solidFill>
                  <a:schemeClr val="bg1"/>
                </a:solidFill>
              </a:rPr>
              <a:t>Jump if parity flag is set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JNP  ;Jump </a:t>
            </a:r>
            <a:r>
              <a:rPr lang="en-US" dirty="0">
                <a:solidFill>
                  <a:schemeClr val="bg1"/>
                </a:solidFill>
              </a:rPr>
              <a:t>if not parity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JO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;</a:t>
            </a:r>
            <a:r>
              <a:rPr lang="en-US" dirty="0">
                <a:solidFill>
                  <a:schemeClr val="bg1"/>
                </a:solidFill>
              </a:rPr>
              <a:t>Jump if overflow;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JNO ;Jump </a:t>
            </a:r>
            <a:r>
              <a:rPr lang="en-US" dirty="0">
                <a:solidFill>
                  <a:schemeClr val="bg1"/>
                </a:solidFill>
              </a:rPr>
              <a:t>if not overflow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Other Conditional JUMP instructions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2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JG		Jump if greater</a:t>
            </a:r>
          </a:p>
          <a:p>
            <a:r>
              <a:rPr lang="en-US" dirty="0" smtClean="0"/>
              <a:t>JNG	Jump if not greater	</a:t>
            </a:r>
          </a:p>
          <a:p>
            <a:r>
              <a:rPr lang="en-US" dirty="0" smtClean="0"/>
              <a:t>JGE 	Jump if greater or equal	</a:t>
            </a:r>
          </a:p>
          <a:p>
            <a:r>
              <a:rPr lang="en-US" dirty="0" smtClean="0"/>
              <a:t>JNGE	Jump if not greater or equal	</a:t>
            </a:r>
          </a:p>
          <a:p>
            <a:endParaRPr lang="en-US" dirty="0" smtClean="0"/>
          </a:p>
          <a:p>
            <a:r>
              <a:rPr lang="en-US" dirty="0" smtClean="0"/>
              <a:t>JL		Jump if less			</a:t>
            </a:r>
          </a:p>
          <a:p>
            <a:r>
              <a:rPr lang="en-US" dirty="0" smtClean="0"/>
              <a:t>JNL		jump if not less</a:t>
            </a:r>
          </a:p>
          <a:p>
            <a:r>
              <a:rPr lang="en-US" dirty="0" smtClean="0"/>
              <a:t>JLE		Jump if less or equal</a:t>
            </a:r>
          </a:p>
          <a:p>
            <a:r>
              <a:rPr lang="en-US" dirty="0" smtClean="0"/>
              <a:t>JNLE	jump if not less or equal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Conditional jumps after </a:t>
            </a:r>
            <a:r>
              <a:rPr lang="en-US" smtClean="0">
                <a:solidFill>
                  <a:srgbClr val="FF0000"/>
                </a:solidFill>
              </a:rPr>
              <a:t>signed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operand</a:t>
            </a:r>
            <a:r>
              <a:rPr lang="en-US" smtClean="0"/>
              <a:t>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7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JA		Jump if above</a:t>
            </a:r>
          </a:p>
          <a:p>
            <a:r>
              <a:rPr lang="en-US" smtClean="0"/>
              <a:t>JNA	Jump if not above	</a:t>
            </a:r>
          </a:p>
          <a:p>
            <a:r>
              <a:rPr lang="en-US" smtClean="0"/>
              <a:t>JAE 	Jump if above or equal	</a:t>
            </a:r>
          </a:p>
          <a:p>
            <a:r>
              <a:rPr lang="en-US" smtClean="0"/>
              <a:t>JNAE	Jump if not above or equal	</a:t>
            </a:r>
          </a:p>
          <a:p>
            <a:endParaRPr lang="en-US" smtClean="0"/>
          </a:p>
          <a:p>
            <a:r>
              <a:rPr lang="en-US" smtClean="0"/>
              <a:t>JB		Jump if below			</a:t>
            </a:r>
          </a:p>
          <a:p>
            <a:r>
              <a:rPr lang="en-US" smtClean="0"/>
              <a:t>JNB	Jump if not below</a:t>
            </a:r>
          </a:p>
          <a:p>
            <a:r>
              <a:rPr lang="en-US" smtClean="0"/>
              <a:t>JBE		Jump if below or equal</a:t>
            </a:r>
          </a:p>
          <a:p>
            <a:r>
              <a:rPr lang="en-US" smtClean="0"/>
              <a:t>JNBE	jump if not below or equal </a:t>
            </a:r>
            <a:endParaRPr lang="en-US" dirty="0" smtClean="0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Conditional jumps after </a:t>
            </a:r>
            <a:r>
              <a:rPr lang="en-US" smtClean="0">
                <a:solidFill>
                  <a:srgbClr val="FF0000"/>
                </a:solidFill>
              </a:rPr>
              <a:t>unsigned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operand</a:t>
            </a:r>
            <a:r>
              <a:rPr lang="en-US" smtClean="0"/>
              <a:t>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Task: If (N1&gt;N2) copy N1 into DX else copy N2 in DX? </a:t>
            </a:r>
          </a:p>
          <a:p>
            <a:pPr lvl="1"/>
            <a:r>
              <a:rPr lang="en-US" smtClean="0"/>
              <a:t>Start:</a:t>
            </a:r>
          </a:p>
          <a:p>
            <a:pPr lvl="1"/>
            <a:r>
              <a:rPr lang="en-US" smtClean="0"/>
              <a:t>MOV AX, N1;</a:t>
            </a:r>
          </a:p>
          <a:p>
            <a:pPr lvl="1"/>
            <a:r>
              <a:rPr lang="en-US" smtClean="0"/>
              <a:t>CMP AX, N2</a:t>
            </a:r>
          </a:p>
          <a:p>
            <a:pPr lvl="1"/>
            <a:r>
              <a:rPr lang="en-US" smtClean="0"/>
              <a:t>JG L1		; jump if AX is greater than N2</a:t>
            </a:r>
          </a:p>
          <a:p>
            <a:pPr lvl="1"/>
            <a:r>
              <a:rPr lang="en-US" smtClean="0"/>
              <a:t>MOV DX, N2;	; else statement</a:t>
            </a:r>
          </a:p>
          <a:p>
            <a:pPr lvl="1"/>
            <a:r>
              <a:rPr lang="en-US" smtClean="0"/>
              <a:t>JMP skip;</a:t>
            </a:r>
          </a:p>
          <a:p>
            <a:pPr lvl="1"/>
            <a:r>
              <a:rPr lang="en-US" smtClean="0"/>
              <a:t>L1: MOV DX, N1</a:t>
            </a:r>
          </a:p>
          <a:p>
            <a:pPr lvl="1"/>
            <a:r>
              <a:rPr lang="en-US" smtClean="0"/>
              <a:t>skip:</a:t>
            </a:r>
          </a:p>
          <a:p>
            <a:pPr lvl="1"/>
            <a:r>
              <a:rPr lang="en-US" smtClean="0"/>
              <a:t>.EXIT</a:t>
            </a:r>
          </a:p>
          <a:p>
            <a:pPr lvl="1"/>
            <a:r>
              <a:rPr lang="en-US" smtClean="0"/>
              <a:t>N1 DW 5;</a:t>
            </a:r>
          </a:p>
          <a:p>
            <a:pPr lvl="1"/>
            <a:r>
              <a:rPr lang="en-US" smtClean="0"/>
              <a:t>N2 DW 7;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JMP instructions-Examples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After executing the following code what value would be placed in AX register? </a:t>
            </a:r>
            <a:endParaRPr lang="en-US" dirty="0" smtClean="0"/>
          </a:p>
          <a:p>
            <a:r>
              <a:rPr lang="en-US" dirty="0"/>
              <a:t>Note that in </a:t>
            </a:r>
            <a:r>
              <a:rPr lang="en-US" dirty="0" smtClean="0"/>
              <a:t>signed </a:t>
            </a:r>
            <a:r>
              <a:rPr lang="en-US" dirty="0"/>
              <a:t>notation 5 is </a:t>
            </a:r>
            <a:r>
              <a:rPr lang="en-US" dirty="0" smtClean="0"/>
              <a:t>greater </a:t>
            </a:r>
            <a:r>
              <a:rPr lang="en-US" dirty="0"/>
              <a:t>than -</a:t>
            </a:r>
            <a:r>
              <a:rPr lang="en-US" dirty="0" smtClean="0"/>
              <a:t>1.</a:t>
            </a:r>
            <a:endParaRPr lang="en-US" dirty="0" smtClean="0"/>
          </a:p>
          <a:p>
            <a:endParaRPr lang="en-US" dirty="0" smtClean="0"/>
          </a:p>
          <a:p>
            <a:pPr marL="365760" lvl="1" indent="0">
              <a:buNone/>
            </a:pPr>
            <a:r>
              <a:rPr lang="en-US" sz="2600" dirty="0" smtClean="0"/>
              <a:t>MOV AL, 5</a:t>
            </a:r>
          </a:p>
          <a:p>
            <a:pPr marL="365760" lvl="1" indent="0">
              <a:buNone/>
            </a:pPr>
            <a:r>
              <a:rPr lang="en-US" sz="2600" dirty="0" smtClean="0"/>
              <a:t>MOV BL, -1</a:t>
            </a:r>
          </a:p>
          <a:p>
            <a:pPr marL="365760" lvl="1" indent="0">
              <a:buNone/>
            </a:pPr>
            <a:r>
              <a:rPr lang="en-US" sz="2600" dirty="0" smtClean="0"/>
              <a:t>CMP AL, BL</a:t>
            </a:r>
          </a:p>
          <a:p>
            <a:pPr marL="365760" lvl="1" indent="0">
              <a:buNone/>
            </a:pPr>
            <a:r>
              <a:rPr lang="en-US" sz="2600" dirty="0" smtClean="0"/>
              <a:t>JG L1	; signed statement; jump if greater … </a:t>
            </a:r>
          </a:p>
          <a:p>
            <a:pPr marL="365760" lvl="1" indent="0">
              <a:buNone/>
            </a:pPr>
            <a:r>
              <a:rPr lang="en-US" sz="2600" dirty="0" smtClean="0"/>
              <a:t>MOV AX, 0</a:t>
            </a:r>
          </a:p>
          <a:p>
            <a:pPr marL="365760" lvl="1" indent="0">
              <a:buNone/>
            </a:pPr>
            <a:r>
              <a:rPr lang="en-US" sz="2600" dirty="0" smtClean="0"/>
              <a:t>JMP Exit</a:t>
            </a:r>
          </a:p>
          <a:p>
            <a:pPr marL="365760" lvl="1" indent="0">
              <a:buNone/>
            </a:pPr>
            <a:r>
              <a:rPr lang="en-US" sz="2600" dirty="0" smtClean="0"/>
              <a:t>L1:</a:t>
            </a:r>
          </a:p>
          <a:p>
            <a:pPr marL="365760" lvl="1" indent="0">
              <a:buNone/>
            </a:pPr>
            <a:r>
              <a:rPr lang="en-US" sz="2600" dirty="0" smtClean="0"/>
              <a:t>MOV AX, 1</a:t>
            </a:r>
          </a:p>
          <a:p>
            <a:pPr marL="365760" lvl="1" indent="0">
              <a:buNone/>
            </a:pPr>
            <a:r>
              <a:rPr lang="en-US" sz="2600" dirty="0" smtClean="0"/>
              <a:t>E</a:t>
            </a:r>
            <a:r>
              <a:rPr lang="en-US" dirty="0" smtClean="0"/>
              <a:t>xit: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number comparison-Example?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CMP works like sub instruction with the only difference that it doesn’t change operands. </a:t>
            </a:r>
          </a:p>
          <a:p>
            <a:r>
              <a:rPr lang="en-US" dirty="0" smtClean="0"/>
              <a:t>Subtracts source operand from destination operand and updates flags only.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CMP AX, BX	; </a:t>
            </a:r>
          </a:p>
          <a:p>
            <a:r>
              <a:rPr lang="en-US" dirty="0" smtClean="0"/>
              <a:t>Performs (AX-BX) and updates flags. Source and destination </a:t>
            </a:r>
            <a:r>
              <a:rPr lang="en-US" dirty="0" smtClean="0"/>
              <a:t>values remain </a:t>
            </a:r>
            <a:r>
              <a:rPr lang="en-US" dirty="0" smtClean="0"/>
              <a:t>unchanged.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CMP-COMPARE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After executing the following code what value would be placed in AX register? </a:t>
            </a:r>
            <a:endParaRPr lang="en-US" dirty="0" smtClean="0"/>
          </a:p>
          <a:p>
            <a:r>
              <a:rPr lang="en-US" dirty="0" smtClean="0"/>
              <a:t>Note that i</a:t>
            </a:r>
            <a:r>
              <a:rPr lang="en-US" dirty="0" smtClean="0"/>
              <a:t>n unsigned </a:t>
            </a:r>
            <a:r>
              <a:rPr lang="en-US" dirty="0" smtClean="0"/>
              <a:t>notation </a:t>
            </a:r>
            <a:r>
              <a:rPr lang="en-US" dirty="0" smtClean="0"/>
              <a:t>5 is less than -1=FF=255.</a:t>
            </a:r>
            <a:endParaRPr lang="en-US" dirty="0" smtClean="0"/>
          </a:p>
          <a:p>
            <a:endParaRPr lang="en-US" dirty="0" smtClean="0"/>
          </a:p>
          <a:p>
            <a:pPr marL="365760" lvl="1" indent="0">
              <a:buNone/>
            </a:pPr>
            <a:r>
              <a:rPr lang="en-US" sz="2600" dirty="0" smtClean="0"/>
              <a:t>MOV AL, 5</a:t>
            </a:r>
          </a:p>
          <a:p>
            <a:pPr marL="365760" lvl="1" indent="0">
              <a:buNone/>
            </a:pPr>
            <a:r>
              <a:rPr lang="en-US" sz="2600" dirty="0" smtClean="0"/>
              <a:t>MOV BL, -1</a:t>
            </a:r>
          </a:p>
          <a:p>
            <a:pPr marL="365760" lvl="1" indent="0">
              <a:buNone/>
            </a:pPr>
            <a:r>
              <a:rPr lang="en-US" sz="2600" dirty="0" smtClean="0"/>
              <a:t>CMP AL, BL</a:t>
            </a:r>
          </a:p>
          <a:p>
            <a:pPr marL="365760" lvl="1" indent="0">
              <a:buNone/>
            </a:pPr>
            <a:r>
              <a:rPr lang="en-US" sz="2600" dirty="0" smtClean="0"/>
              <a:t>JA L1	; unsigned statement; jump if above … </a:t>
            </a:r>
          </a:p>
          <a:p>
            <a:pPr marL="365760" lvl="1" indent="0">
              <a:buNone/>
            </a:pPr>
            <a:r>
              <a:rPr lang="en-US" sz="2600" dirty="0" smtClean="0"/>
              <a:t>MOV AX, 0</a:t>
            </a:r>
          </a:p>
          <a:p>
            <a:pPr marL="365760" lvl="1" indent="0">
              <a:buNone/>
            </a:pPr>
            <a:r>
              <a:rPr lang="en-US" sz="2600" dirty="0" smtClean="0"/>
              <a:t>JMP Exit</a:t>
            </a:r>
          </a:p>
          <a:p>
            <a:pPr marL="365760" lvl="1" indent="0">
              <a:buNone/>
            </a:pPr>
            <a:r>
              <a:rPr lang="en-US" sz="2600" dirty="0" smtClean="0"/>
              <a:t>L1:</a:t>
            </a:r>
          </a:p>
          <a:p>
            <a:pPr marL="365760" lvl="1" indent="0">
              <a:buNone/>
            </a:pPr>
            <a:r>
              <a:rPr lang="en-US" sz="2600" dirty="0" smtClean="0"/>
              <a:t>MOV AX, 1</a:t>
            </a:r>
          </a:p>
          <a:p>
            <a:pPr marL="365760" lvl="1" indent="0">
              <a:buNone/>
            </a:pPr>
            <a:r>
              <a:rPr lang="en-US" sz="2600" dirty="0" smtClean="0"/>
              <a:t>E</a:t>
            </a:r>
            <a:r>
              <a:rPr lang="en-US" dirty="0" smtClean="0"/>
              <a:t>xit: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number comparison-Example?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Example? </a:t>
            </a:r>
            <a:r>
              <a:rPr lang="en-US" smtClean="0"/>
              <a:t>Extended multiplication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Numerical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mtClean="0"/>
              <a:t>Algorithm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4-bit multiplier;</a:t>
            </a:r>
          </a:p>
          <a:p>
            <a:pPr marL="109728" indent="0">
              <a:buNone/>
            </a:pPr>
            <a:r>
              <a:rPr lang="en-US" dirty="0" smtClean="0"/>
              <a:t>N1=13	=1101</a:t>
            </a:r>
          </a:p>
          <a:p>
            <a:pPr marL="109728" indent="0">
              <a:buNone/>
            </a:pPr>
            <a:r>
              <a:rPr lang="en-US" dirty="0" smtClean="0"/>
              <a:t>N2=05	=0101</a:t>
            </a:r>
          </a:p>
          <a:p>
            <a:pPr marL="109728" indent="0">
              <a:buNone/>
            </a:pPr>
            <a:r>
              <a:rPr lang="en-US" dirty="0" smtClean="0"/>
              <a:t>--------------------</a:t>
            </a:r>
          </a:p>
          <a:p>
            <a:pPr marL="109728" indent="0">
              <a:buNone/>
            </a:pPr>
            <a:r>
              <a:rPr lang="en-US" dirty="0" smtClean="0"/>
              <a:t>N1*N2?	   1101</a:t>
            </a:r>
          </a:p>
          <a:p>
            <a:pPr marL="109728" indent="0">
              <a:buNone/>
            </a:pPr>
            <a:r>
              <a:rPr lang="en-US" dirty="0" smtClean="0"/>
              <a:t>		 0000x</a:t>
            </a:r>
          </a:p>
          <a:p>
            <a:pPr marL="109728" indent="0">
              <a:buNone/>
            </a:pPr>
            <a:r>
              <a:rPr lang="en-US" dirty="0" smtClean="0"/>
              <a:t>	        1101xx</a:t>
            </a:r>
          </a:p>
          <a:p>
            <a:pPr marL="109728" indent="0">
              <a:buNone/>
            </a:pPr>
            <a:r>
              <a:rPr lang="en-US" dirty="0" smtClean="0"/>
              <a:t>	      0000xxx</a:t>
            </a:r>
          </a:p>
          <a:p>
            <a:pPr marL="109728" indent="0">
              <a:buNone/>
            </a:pPr>
            <a:r>
              <a:rPr lang="en-US" dirty="0" smtClean="0"/>
              <a:t>--------------------</a:t>
            </a:r>
          </a:p>
          <a:p>
            <a:pPr marL="109728" indent="0">
              <a:buNone/>
            </a:pPr>
            <a:r>
              <a:rPr lang="en-US" dirty="0" smtClean="0"/>
              <a:t>65 	=   1000001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again:</a:t>
            </a:r>
          </a:p>
          <a:p>
            <a:r>
              <a:rPr lang="en-US" dirty="0"/>
              <a:t>Shift right N2 by 1-bit;</a:t>
            </a:r>
          </a:p>
          <a:p>
            <a:r>
              <a:rPr lang="en-US" dirty="0"/>
              <a:t>If CF is not 1</a:t>
            </a:r>
          </a:p>
          <a:p>
            <a:r>
              <a:rPr lang="en-US" dirty="0"/>
              <a:t>Shift left N1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Add N1 into the result and then shift left</a:t>
            </a:r>
          </a:p>
          <a:p>
            <a:r>
              <a:rPr lang="en-US" dirty="0"/>
              <a:t>Repeat from label again until N2 becomes zero.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Example?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5715000"/>
            <a:ext cx="5386917" cy="762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3369" y="5715000"/>
            <a:ext cx="5389033" cy="7620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427070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again:</a:t>
            </a:r>
          </a:p>
          <a:p>
            <a:r>
              <a:rPr lang="en-US" dirty="0"/>
              <a:t>Shift right N2 by 1-bit;</a:t>
            </a:r>
          </a:p>
          <a:p>
            <a:r>
              <a:rPr lang="en-US" dirty="0"/>
              <a:t>If CF is not 1</a:t>
            </a:r>
          </a:p>
          <a:p>
            <a:r>
              <a:rPr lang="en-US" dirty="0"/>
              <a:t>Shift left N1</a:t>
            </a:r>
          </a:p>
          <a:p>
            <a:r>
              <a:rPr lang="en-US" dirty="0"/>
              <a:t>Else</a:t>
            </a:r>
          </a:p>
          <a:p>
            <a:r>
              <a:rPr lang="en-US" dirty="0" smtClean="0"/>
              <a:t>Add </a:t>
            </a:r>
            <a:r>
              <a:rPr lang="en-US" dirty="0"/>
              <a:t>N1 into the </a:t>
            </a:r>
            <a:r>
              <a:rPr lang="en-US" dirty="0" smtClean="0"/>
              <a:t>result and then shift left</a:t>
            </a:r>
            <a:endParaRPr lang="en-US" dirty="0"/>
          </a:p>
          <a:p>
            <a:r>
              <a:rPr lang="en-US" dirty="0"/>
              <a:t>Repeat from label again until N2 becomes zero.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858837"/>
            <a:ext cx="5389033" cy="48561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en-US" dirty="0"/>
              <a:t>MOV AL,N1</a:t>
            </a:r>
          </a:p>
          <a:p>
            <a:pPr marL="109728" indent="0">
              <a:buNone/>
            </a:pPr>
            <a:r>
              <a:rPr lang="en-US" dirty="0"/>
              <a:t>MOV BL,N2</a:t>
            </a:r>
          </a:p>
          <a:p>
            <a:pPr marL="109728" indent="0">
              <a:buNone/>
            </a:pPr>
            <a:r>
              <a:rPr lang="en-US" dirty="0"/>
              <a:t>MOV CX,4;</a:t>
            </a:r>
          </a:p>
          <a:p>
            <a:pPr marL="109728" indent="0">
              <a:buNone/>
            </a:pPr>
            <a:r>
              <a:rPr lang="en-US" dirty="0"/>
              <a:t>L1: SHR BL,1</a:t>
            </a:r>
          </a:p>
          <a:p>
            <a:pPr marL="109728" indent="0">
              <a:buNone/>
            </a:pPr>
            <a:r>
              <a:rPr lang="en-US" dirty="0"/>
              <a:t>JNC skip</a:t>
            </a:r>
          </a:p>
          <a:p>
            <a:pPr marL="109728" indent="0">
              <a:buNone/>
            </a:pPr>
            <a:r>
              <a:rPr lang="en-US" dirty="0"/>
              <a:t>ADD RESULT,AL;</a:t>
            </a:r>
          </a:p>
          <a:p>
            <a:pPr marL="109728" indent="0">
              <a:buNone/>
            </a:pPr>
            <a:r>
              <a:rPr lang="en-US" dirty="0"/>
              <a:t>skip: SHL AL,1</a:t>
            </a:r>
          </a:p>
          <a:p>
            <a:pPr marL="109728" indent="0">
              <a:buNone/>
            </a:pPr>
            <a:r>
              <a:rPr lang="en-US" dirty="0" smtClean="0"/>
              <a:t>CMP BL,0</a:t>
            </a:r>
          </a:p>
          <a:p>
            <a:pPr marL="109728" indent="0">
              <a:buNone/>
            </a:pPr>
            <a:r>
              <a:rPr lang="en-US" dirty="0" smtClean="0"/>
              <a:t>JNE L1;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.EXIT</a:t>
            </a:r>
          </a:p>
          <a:p>
            <a:pPr marL="109728" indent="0">
              <a:buNone/>
            </a:pPr>
            <a:r>
              <a:rPr lang="en-US" dirty="0"/>
              <a:t>N1 DB 6</a:t>
            </a:r>
          </a:p>
          <a:p>
            <a:pPr marL="109728" indent="0">
              <a:buNone/>
            </a:pPr>
            <a:r>
              <a:rPr lang="en-US" dirty="0"/>
              <a:t>N2 DB 5</a:t>
            </a:r>
          </a:p>
          <a:p>
            <a:pPr marL="109728" indent="0">
              <a:buNone/>
            </a:pPr>
            <a:r>
              <a:rPr lang="en-US" dirty="0"/>
              <a:t>RESULT DB ?</a:t>
            </a:r>
          </a:p>
        </p:txBody>
      </p:sp>
    </p:spTree>
    <p:extLst>
      <p:ext uri="{BB962C8B-B14F-4D97-AF65-F5344CB8AC3E}">
        <p14:creationId xmlns:p14="http://schemas.microsoft.com/office/powerpoint/2010/main" val="89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will be the value of AX register after execution of following </a:t>
            </a:r>
            <a:r>
              <a:rPr lang="en-US" dirty="0" smtClean="0"/>
              <a:t>code? </a:t>
            </a:r>
          </a:p>
          <a:p>
            <a:endParaRPr lang="en-US" dirty="0" smtClean="0"/>
          </a:p>
          <a:p>
            <a:pPr marL="365760" lvl="1" indent="0">
              <a:buNone/>
            </a:pPr>
            <a:r>
              <a:rPr lang="en-US" sz="2800" dirty="0" smtClean="0"/>
              <a:t>Start</a:t>
            </a:r>
            <a:r>
              <a:rPr lang="en-US" sz="2800" dirty="0"/>
              <a:t>: </a:t>
            </a:r>
          </a:p>
          <a:p>
            <a:pPr marL="365760" lvl="1" indent="0">
              <a:buNone/>
            </a:pPr>
            <a:r>
              <a:rPr lang="en-US" sz="2800" dirty="0"/>
              <a:t>MOV AX, 0</a:t>
            </a:r>
          </a:p>
          <a:p>
            <a:pPr marL="365760" lvl="1" indent="0">
              <a:buNone/>
            </a:pPr>
            <a:r>
              <a:rPr lang="en-US" sz="2800" dirty="0"/>
              <a:t>MOV CX, 0x7FF0</a:t>
            </a:r>
          </a:p>
          <a:p>
            <a:pPr marL="365760" lvl="1" indent="0">
              <a:buNone/>
            </a:pPr>
            <a:r>
              <a:rPr lang="en-US" sz="2800" dirty="0"/>
              <a:t>L1: </a:t>
            </a:r>
          </a:p>
          <a:p>
            <a:pPr marL="365760" lvl="1" indent="0">
              <a:buNone/>
            </a:pPr>
            <a:r>
              <a:rPr lang="en-US" sz="2800" dirty="0"/>
              <a:t>ADD AX, 1</a:t>
            </a:r>
          </a:p>
          <a:p>
            <a:pPr marL="365760" lvl="1" indent="0">
              <a:buNone/>
            </a:pPr>
            <a:r>
              <a:rPr lang="en-US" sz="2800" dirty="0"/>
              <a:t>ADD CX, AX</a:t>
            </a:r>
          </a:p>
          <a:p>
            <a:pPr marL="365760" lvl="1" indent="0">
              <a:buNone/>
            </a:pPr>
            <a:r>
              <a:rPr lang="en-US" sz="2800" dirty="0"/>
              <a:t>JNO L1</a:t>
            </a:r>
          </a:p>
          <a:p>
            <a:pPr marL="365760" lvl="1" indent="0">
              <a:buNone/>
            </a:pPr>
            <a:r>
              <a:rPr lang="en-US" sz="2800" dirty="0"/>
              <a:t>END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(n1+n2) is less than or equal to (n1-n2) then copy (n1+n2) into variable Result; else copy (n1-n2) into variable Result. </a:t>
            </a:r>
          </a:p>
          <a:p>
            <a:r>
              <a:rPr lang="en-US" dirty="0"/>
              <a:t>s</a:t>
            </a:r>
            <a:r>
              <a:rPr lang="en-US" dirty="0" smtClean="0"/>
              <a:t>tart:  </a:t>
            </a:r>
          </a:p>
          <a:p>
            <a:r>
              <a:rPr lang="en-US" smtClean="0"/>
              <a:t>; your code ????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.exit</a:t>
            </a:r>
          </a:p>
          <a:p>
            <a:r>
              <a:rPr lang="en-US" dirty="0" smtClean="0"/>
              <a:t>n1 db 44</a:t>
            </a:r>
          </a:p>
          <a:p>
            <a:r>
              <a:rPr lang="en-US" dirty="0" smtClean="0"/>
              <a:t>n2 db 23</a:t>
            </a:r>
          </a:p>
          <a:p>
            <a:r>
              <a:rPr lang="en-US" dirty="0" smtClean="0"/>
              <a:t>result db 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Write assembly language program to compare two signed numbers. Numbers are in AX and BL registers. Your program should work as follows: </a:t>
            </a:r>
          </a:p>
          <a:p>
            <a:endParaRPr lang="en-US" smtClean="0"/>
          </a:p>
          <a:p>
            <a:r>
              <a:rPr lang="en-US" smtClean="0"/>
              <a:t>If AX is greater than BL, then place “0” in AX else place “0” in BL.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following expression in assembly language? </a:t>
            </a:r>
          </a:p>
          <a:p>
            <a:pPr marL="365760" lvl="1" indent="0">
              <a:buNone/>
            </a:pPr>
            <a:endParaRPr lang="en-US" sz="2400" dirty="0" smtClean="0"/>
          </a:p>
          <a:p>
            <a:pPr marL="365760" lvl="1" indent="0">
              <a:buNone/>
            </a:pPr>
            <a:r>
              <a:rPr lang="en-US" sz="2400" dirty="0" smtClean="0"/>
              <a:t>If (num1==num2 &amp; num1&gt;0 )</a:t>
            </a:r>
          </a:p>
          <a:p>
            <a:pPr marL="365760" lvl="1" indent="0">
              <a:buNone/>
            </a:pPr>
            <a:r>
              <a:rPr lang="en-US" sz="2400" dirty="0" smtClean="0"/>
              <a:t>Result=num1+num2;</a:t>
            </a:r>
          </a:p>
          <a:p>
            <a:pPr marL="365760" lvl="1" indent="0">
              <a:buNone/>
            </a:pPr>
            <a:r>
              <a:rPr lang="en-US" sz="2400" dirty="0" err="1" smtClean="0"/>
              <a:t>ElseIf</a:t>
            </a:r>
            <a:r>
              <a:rPr lang="en-US" sz="2400" dirty="0" smtClean="0"/>
              <a:t> (num1&lt;num2) </a:t>
            </a:r>
          </a:p>
          <a:p>
            <a:pPr marL="365760" lvl="1" indent="0">
              <a:buNone/>
            </a:pPr>
            <a:r>
              <a:rPr lang="en-US" sz="2400" dirty="0" smtClean="0"/>
              <a:t>Result=num1+1;</a:t>
            </a:r>
          </a:p>
          <a:p>
            <a:pPr marL="365760" lvl="1" indent="0">
              <a:buNone/>
            </a:pPr>
            <a:r>
              <a:rPr lang="en-US" sz="2400" dirty="0" smtClean="0"/>
              <a:t>End</a:t>
            </a:r>
          </a:p>
          <a:p>
            <a:pPr marL="365760" lvl="1" indent="0">
              <a:buNone/>
            </a:pPr>
            <a:r>
              <a:rPr lang="en-US" sz="2400" dirty="0" smtClean="0"/>
              <a:t>Where num1, num2 and Result are word type variables.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if-else structure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MOV AX, 5</a:t>
            </a:r>
          </a:p>
          <a:p>
            <a:r>
              <a:rPr lang="en-US" smtClean="0"/>
              <a:t>CMP AX, 5; Which flag will be set? </a:t>
            </a:r>
          </a:p>
          <a:p>
            <a:r>
              <a:rPr lang="en-US" smtClean="0"/>
              <a:t>Zero flag will be set, ZF=1, also PF=1; </a:t>
            </a:r>
          </a:p>
          <a:p>
            <a:endParaRPr lang="en-US" smtClean="0"/>
          </a:p>
          <a:p>
            <a:r>
              <a:rPr lang="en-US" smtClean="0"/>
              <a:t>MOV AX, 5</a:t>
            </a:r>
          </a:p>
          <a:p>
            <a:r>
              <a:rPr lang="en-US" smtClean="0"/>
              <a:t>MOV CX, 10</a:t>
            </a:r>
          </a:p>
          <a:p>
            <a:r>
              <a:rPr lang="en-US" smtClean="0"/>
              <a:t>CMP AX, CX; Which flag will be set? </a:t>
            </a:r>
          </a:p>
          <a:p>
            <a:r>
              <a:rPr lang="en-US" smtClean="0"/>
              <a:t>Subtracting 10 from 5 requires borrow, so carry flag will be set, CF=1; SF=1;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 INSTRUCTION-Effect on 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6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MOV DL, 15</a:t>
            </a:r>
          </a:p>
          <a:p>
            <a:r>
              <a:rPr lang="en-US" smtClean="0"/>
              <a:t>MOV BL, 4</a:t>
            </a:r>
          </a:p>
          <a:p>
            <a:r>
              <a:rPr lang="en-US" smtClean="0"/>
              <a:t>CMP DL, BL; Which flag will be set? </a:t>
            </a:r>
          </a:p>
          <a:p>
            <a:r>
              <a:rPr lang="en-US" smtClean="0"/>
              <a:t>None</a:t>
            </a:r>
          </a:p>
          <a:p>
            <a:endParaRPr lang="en-US" smtClean="0"/>
          </a:p>
          <a:p>
            <a:r>
              <a:rPr lang="en-US" smtClean="0"/>
              <a:t>MOV AL, 127</a:t>
            </a:r>
          </a:p>
          <a:p>
            <a:r>
              <a:rPr lang="en-US" smtClean="0"/>
              <a:t>MOV BL, -2</a:t>
            </a:r>
          </a:p>
          <a:p>
            <a:r>
              <a:rPr lang="en-US" smtClean="0"/>
              <a:t>cmp AL, BL; Which flag will be set? </a:t>
            </a:r>
          </a:p>
          <a:p>
            <a:r>
              <a:rPr lang="en-US" smtClean="0"/>
              <a:t>Subtracting -2 from 127 makes it 129, max positive number in one byte is 127? So overflow occurs. OF=1; SF=1 (negative result)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 INSTRUCTION-Effect on 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compare instruction (CMP) without jump instruction is meaningless. Why? </a:t>
            </a:r>
          </a:p>
          <a:p>
            <a:r>
              <a:rPr lang="en-US" dirty="0" smtClean="0"/>
              <a:t>There is no use of comparison if you’re not taking a decision after comparison. </a:t>
            </a:r>
          </a:p>
          <a:p>
            <a:r>
              <a:rPr lang="en-US" dirty="0" smtClean="0"/>
              <a:t>In a jump instruction, decision is taken based on flag bits.</a:t>
            </a:r>
          </a:p>
          <a:p>
            <a:r>
              <a:rPr lang="en-US" dirty="0" smtClean="0"/>
              <a:t>Those flag bits might have been updated previously by an ALU instruction or a CMP instruction.</a:t>
            </a:r>
          </a:p>
          <a:p>
            <a:r>
              <a:rPr lang="en-US" dirty="0" smtClean="0"/>
              <a:t>Decisions are taken using conditional jump instructions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CMP AND JUMP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1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are jump instructions?</a:t>
            </a:r>
          </a:p>
          <a:p>
            <a:pPr lvl="1"/>
            <a:r>
              <a:rPr lang="en-US" smtClean="0"/>
              <a:t>Program control transfer instructions used to control flow of execution in a program. </a:t>
            </a:r>
          </a:p>
          <a:p>
            <a:r>
              <a:rPr lang="en-US" smtClean="0"/>
              <a:t>Why do we need jump instructions? </a:t>
            </a:r>
          </a:p>
          <a:p>
            <a:pPr lvl="1"/>
            <a:r>
              <a:rPr lang="en-US" smtClean="0"/>
              <a:t>To do a task repeatedly? </a:t>
            </a:r>
          </a:p>
          <a:p>
            <a:pPr lvl="1"/>
            <a:r>
              <a:rPr lang="en-US" smtClean="0"/>
              <a:t>To take a decision based on a result? </a:t>
            </a:r>
          </a:p>
          <a:p>
            <a:pPr lvl="1"/>
            <a:r>
              <a:rPr lang="en-US" smtClean="0"/>
              <a:t>To switch between options based on some requirement? </a:t>
            </a:r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JUMP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Labels can be defined by a label name terminated with a colon. </a:t>
            </a:r>
          </a:p>
          <a:p>
            <a:r>
              <a:rPr lang="en-US" smtClean="0"/>
              <a:t>For example, to declare a label named start you can write start: </a:t>
            </a:r>
          </a:p>
          <a:p>
            <a:r>
              <a:rPr lang="en-US" smtClean="0"/>
              <a:t>To declare a label named repeat you can write repeat:</a:t>
            </a:r>
          </a:p>
          <a:p>
            <a:r>
              <a:rPr lang="en-US" smtClean="0"/>
              <a:t>Each label in a program has its own unique address. </a:t>
            </a:r>
          </a:p>
          <a:p>
            <a:r>
              <a:rPr lang="en-US" smtClean="0"/>
              <a:t>Labels can be used as reference addresses in program execution.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Jump instructions can be used to start executing instructions from any address location within memory.</a:t>
            </a:r>
          </a:p>
          <a:p>
            <a:r>
              <a:rPr lang="en-US" dirty="0" smtClean="0"/>
              <a:t>Two main types of jump instructions</a:t>
            </a:r>
          </a:p>
          <a:p>
            <a:r>
              <a:rPr lang="en-US" dirty="0" smtClean="0"/>
              <a:t>Unconditional jump-</a:t>
            </a:r>
          </a:p>
          <a:p>
            <a:pPr lvl="1"/>
            <a:r>
              <a:rPr lang="en-US" dirty="0" smtClean="0"/>
              <a:t>To start executing instructions from an address unconditionally.</a:t>
            </a:r>
          </a:p>
          <a:p>
            <a:r>
              <a:rPr lang="en-US" dirty="0" smtClean="0"/>
              <a:t>Conditional jump</a:t>
            </a:r>
          </a:p>
          <a:p>
            <a:pPr lvl="1"/>
            <a:r>
              <a:rPr lang="en-US" dirty="0" smtClean="0"/>
              <a:t>To start executing instructions from an address based on some condition.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JUMP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JMP 3; </a:t>
            </a:r>
          </a:p>
          <a:p>
            <a:r>
              <a:rPr lang="en-US" dirty="0" smtClean="0"/>
              <a:t>Starts executing instructions from physical address formed via segment offset pair </a:t>
            </a:r>
            <a:r>
              <a:rPr lang="en-US" b="1" dirty="0" smtClean="0">
                <a:solidFill>
                  <a:srgbClr val="FF0000"/>
                </a:solidFill>
              </a:rPr>
              <a:t>CS:0003.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JMP begin; </a:t>
            </a:r>
          </a:p>
          <a:p>
            <a:r>
              <a:rPr lang="en-US" dirty="0" smtClean="0"/>
              <a:t>Starts executing instructions from address specified by label “begin”.</a:t>
            </a:r>
          </a:p>
          <a:p>
            <a:r>
              <a:rPr lang="en-US" dirty="0" smtClean="0"/>
              <a:t>Each label in a code is associated with a unique address in memory.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UNCONDITIONAL JMP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1576</TotalTime>
  <Words>1126</Words>
  <Application>Microsoft Office PowerPoint</Application>
  <PresentationFormat>Widescreen</PresentationFormat>
  <Paragraphs>263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Lucida Sans Unicode</vt:lpstr>
      <vt:lpstr>Verdana</vt:lpstr>
      <vt:lpstr>Wingdings 2</vt:lpstr>
      <vt:lpstr>Wingdings 3</vt:lpstr>
      <vt:lpstr>Concourse</vt:lpstr>
      <vt:lpstr>JUMP AND COMPARE INSTRUCTIONS</vt:lpstr>
      <vt:lpstr>CMP-COMPARE INSTRUCTION</vt:lpstr>
      <vt:lpstr>CMP INSTRUCTION-Effect on FLAGS</vt:lpstr>
      <vt:lpstr>CMP INSTRUCTION-Effect on FLAGS</vt:lpstr>
      <vt:lpstr>CMP AND JUMP INSTRUCTIONS</vt:lpstr>
      <vt:lpstr>JUMP INSTRUCTIONS</vt:lpstr>
      <vt:lpstr>Labels</vt:lpstr>
      <vt:lpstr>JUMP INSTRUCTIONS</vt:lpstr>
      <vt:lpstr>UNCONDITIONAL JMP INSTRUCTION</vt:lpstr>
      <vt:lpstr>CS and IP register-overview</vt:lpstr>
      <vt:lpstr>JMP instruction-CS and IP register</vt:lpstr>
      <vt:lpstr>UNCONDITIONAL JMP-Example</vt:lpstr>
      <vt:lpstr>Conditional JUMP instructions</vt:lpstr>
      <vt:lpstr>Example- Number is even/odd?</vt:lpstr>
      <vt:lpstr>Other Conditional JUMP instructions</vt:lpstr>
      <vt:lpstr>Conditional jumps after signed operand comparison</vt:lpstr>
      <vt:lpstr>Conditional jumps after unsigned operand comparison</vt:lpstr>
      <vt:lpstr>Conditional JMP instructions-Examples</vt:lpstr>
      <vt:lpstr>Signed number comparison-Example?</vt:lpstr>
      <vt:lpstr>Unsigned number comparison-Example?</vt:lpstr>
      <vt:lpstr>Example? Extended multiplication </vt:lpstr>
      <vt:lpstr>Example? </vt:lpstr>
      <vt:lpstr>Example?</vt:lpstr>
      <vt:lpstr>Example?</vt:lpstr>
      <vt:lpstr>Task</vt:lpstr>
      <vt:lpstr>Nested if-else structure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</dc:title>
  <dc:creator>Administrator</dc:creator>
  <cp:lastModifiedBy>Irfan</cp:lastModifiedBy>
  <cp:revision>106</cp:revision>
  <dcterms:created xsi:type="dcterms:W3CDTF">2015-11-23T11:49:06Z</dcterms:created>
  <dcterms:modified xsi:type="dcterms:W3CDTF">2017-11-26T15:11:19Z</dcterms:modified>
</cp:coreProperties>
</file>