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0" r:id="rId4"/>
  </p:sldMasterIdLst>
  <p:notesMasterIdLst>
    <p:notesMasterId r:id="rId35"/>
  </p:notesMasterIdLst>
  <p:handoutMasterIdLst>
    <p:handoutMasterId r:id="rId36"/>
  </p:handoutMasterIdLst>
  <p:sldIdLst>
    <p:sldId id="353" r:id="rId5"/>
    <p:sldId id="360" r:id="rId6"/>
    <p:sldId id="376" r:id="rId7"/>
    <p:sldId id="355" r:id="rId8"/>
    <p:sldId id="354" r:id="rId9"/>
    <p:sldId id="361" r:id="rId10"/>
    <p:sldId id="363" r:id="rId11"/>
    <p:sldId id="364" r:id="rId12"/>
    <p:sldId id="365" r:id="rId13"/>
    <p:sldId id="367" r:id="rId14"/>
    <p:sldId id="366" r:id="rId15"/>
    <p:sldId id="368" r:id="rId16"/>
    <p:sldId id="369" r:id="rId17"/>
    <p:sldId id="370" r:id="rId18"/>
    <p:sldId id="371" r:id="rId19"/>
    <p:sldId id="372" r:id="rId20"/>
    <p:sldId id="373" r:id="rId21"/>
    <p:sldId id="374" r:id="rId22"/>
    <p:sldId id="375" r:id="rId23"/>
    <p:sldId id="377" r:id="rId24"/>
    <p:sldId id="378" r:id="rId25"/>
    <p:sldId id="379" r:id="rId26"/>
    <p:sldId id="381" r:id="rId27"/>
    <p:sldId id="382" r:id="rId28"/>
    <p:sldId id="362" r:id="rId29"/>
    <p:sldId id="356" r:id="rId30"/>
    <p:sldId id="383" r:id="rId31"/>
    <p:sldId id="384" r:id="rId32"/>
    <p:sldId id="386" r:id="rId33"/>
    <p:sldId id="3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998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04" y="828"/>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slide" Target="slides/slide30.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microsoft.com/office/2018/10/relationships/authors" Targe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handoutMaster" Target="handoutMasters/handoutMaster1.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notesMaster" Target="notesMasters/notesMaster1.xml" /></Relationships>
</file>

<file path=ppt/diagrams/_rels/data5.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svg" /><Relationship Id="rId1" Type="http://schemas.openxmlformats.org/officeDocument/2006/relationships/image" Target="../media/image13.png" /><Relationship Id="rId4" Type="http://schemas.openxmlformats.org/officeDocument/2006/relationships/image" Target="../media/image16.svg" /></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svg" /><Relationship Id="rId1" Type="http://schemas.openxmlformats.org/officeDocument/2006/relationships/image" Target="../media/image13.png" /><Relationship Id="rId4" Type="http://schemas.openxmlformats.org/officeDocument/2006/relationships/image" Target="../media/image16.sv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811CA9-2509-48D5-AC98-DC3E50D8E5DD}"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FAAAB2DC-70FF-4D60-ADD7-6BC5BD7D361A}">
      <dgm:prSet/>
      <dgm:spPr/>
      <dgm:t>
        <a:bodyPr/>
        <a:lstStyle/>
        <a:p>
          <a:r>
            <a:rPr lang="en-US"/>
            <a:t>Learn and Implement Routing Protocol Algorithm</a:t>
          </a:r>
        </a:p>
      </dgm:t>
    </dgm:pt>
    <dgm:pt modelId="{39BF4766-DB5A-4FB9-A839-69941F4EDD6A}" type="parTrans" cxnId="{2B824DB2-A158-43FE-AA42-28277C2CFACC}">
      <dgm:prSet/>
      <dgm:spPr/>
      <dgm:t>
        <a:bodyPr/>
        <a:lstStyle/>
        <a:p>
          <a:endParaRPr lang="en-US"/>
        </a:p>
      </dgm:t>
    </dgm:pt>
    <dgm:pt modelId="{3D854DE4-5EDD-4BD9-BE85-E0655D483862}" type="sibTrans" cxnId="{2B824DB2-A158-43FE-AA42-28277C2CFACC}">
      <dgm:prSet phldrT="1" phldr="0"/>
      <dgm:spPr/>
      <dgm:t>
        <a:bodyPr/>
        <a:lstStyle/>
        <a:p>
          <a:r>
            <a:rPr lang="en-US"/>
            <a:t>1</a:t>
          </a:r>
        </a:p>
      </dgm:t>
    </dgm:pt>
    <dgm:pt modelId="{C50793B9-FFFE-4031-815C-41AED67AF0AD}">
      <dgm:prSet/>
      <dgm:spPr/>
      <dgm:t>
        <a:bodyPr/>
        <a:lstStyle/>
        <a:p>
          <a:r>
            <a:rPr lang="en-US"/>
            <a:t>Find the shortest distance from source to destination</a:t>
          </a:r>
        </a:p>
      </dgm:t>
    </dgm:pt>
    <dgm:pt modelId="{12502758-56F8-4B00-9355-49644BBE27F5}" type="parTrans" cxnId="{925182A7-DF17-4530-92C7-7FFBDA797A10}">
      <dgm:prSet/>
      <dgm:spPr/>
      <dgm:t>
        <a:bodyPr/>
        <a:lstStyle/>
        <a:p>
          <a:endParaRPr lang="en-US"/>
        </a:p>
      </dgm:t>
    </dgm:pt>
    <dgm:pt modelId="{C0BF2880-C262-41C3-A20C-B5F995E30026}" type="sibTrans" cxnId="{925182A7-DF17-4530-92C7-7FFBDA797A10}">
      <dgm:prSet phldrT="2" phldr="0"/>
      <dgm:spPr/>
      <dgm:t>
        <a:bodyPr/>
        <a:lstStyle/>
        <a:p>
          <a:r>
            <a:rPr lang="en-US"/>
            <a:t>2</a:t>
          </a:r>
        </a:p>
      </dgm:t>
    </dgm:pt>
    <dgm:pt modelId="{2B7573BF-3948-4551-906D-1EBB87936E91}">
      <dgm:prSet/>
      <dgm:spPr/>
      <dgm:t>
        <a:bodyPr/>
        <a:lstStyle/>
        <a:p>
          <a:r>
            <a:rPr lang="en-US"/>
            <a:t>Find the least number of hopes required (in the shortest distance) from source to destination</a:t>
          </a:r>
        </a:p>
      </dgm:t>
    </dgm:pt>
    <dgm:pt modelId="{AA6B9388-4750-40DE-8D4B-DA63D2B6BB4F}" type="parTrans" cxnId="{CE1B3A72-1C48-4292-AB3F-FB04B39EC6A2}">
      <dgm:prSet/>
      <dgm:spPr/>
      <dgm:t>
        <a:bodyPr/>
        <a:lstStyle/>
        <a:p>
          <a:endParaRPr lang="en-US"/>
        </a:p>
      </dgm:t>
    </dgm:pt>
    <dgm:pt modelId="{AE7DE5A8-7E3B-42BA-8965-11C7CB4AA605}" type="sibTrans" cxnId="{CE1B3A72-1C48-4292-AB3F-FB04B39EC6A2}">
      <dgm:prSet phldrT="3" phldr="0"/>
      <dgm:spPr/>
      <dgm:t>
        <a:bodyPr/>
        <a:lstStyle/>
        <a:p>
          <a:r>
            <a:rPr lang="en-US"/>
            <a:t>3</a:t>
          </a:r>
        </a:p>
      </dgm:t>
    </dgm:pt>
    <dgm:pt modelId="{C9AE9CD2-1818-4304-8812-AAF1678EABA5}">
      <dgm:prSet/>
      <dgm:spPr/>
      <dgm:t>
        <a:bodyPr/>
        <a:lstStyle/>
        <a:p>
          <a:r>
            <a:rPr lang="en-US"/>
            <a:t>Find all paths from source to destination</a:t>
          </a:r>
        </a:p>
      </dgm:t>
    </dgm:pt>
    <dgm:pt modelId="{0FB19A95-E622-47ED-98AD-D2D1B6B1E0D0}" type="parTrans" cxnId="{B03A4E71-0768-45D7-AABA-D89750208A2B}">
      <dgm:prSet/>
      <dgm:spPr/>
      <dgm:t>
        <a:bodyPr/>
        <a:lstStyle/>
        <a:p>
          <a:endParaRPr lang="en-US"/>
        </a:p>
      </dgm:t>
    </dgm:pt>
    <dgm:pt modelId="{FA5ADCEF-538D-43AE-AFCB-2773EC4FE58F}" type="sibTrans" cxnId="{B03A4E71-0768-45D7-AABA-D89750208A2B}">
      <dgm:prSet phldrT="4" phldr="0"/>
      <dgm:spPr/>
      <dgm:t>
        <a:bodyPr/>
        <a:lstStyle/>
        <a:p>
          <a:r>
            <a:rPr lang="en-US"/>
            <a:t>4</a:t>
          </a:r>
        </a:p>
      </dgm:t>
    </dgm:pt>
    <dgm:pt modelId="{38BFBE64-CFBF-4988-9893-4E55D6A72772}" type="pres">
      <dgm:prSet presAssocID="{8C811CA9-2509-48D5-AC98-DC3E50D8E5DD}" presName="Name0" presStyleCnt="0">
        <dgm:presLayoutVars>
          <dgm:animLvl val="lvl"/>
          <dgm:resizeHandles val="exact"/>
        </dgm:presLayoutVars>
      </dgm:prSet>
      <dgm:spPr/>
    </dgm:pt>
    <dgm:pt modelId="{06B97C11-0827-4E5E-ADD2-4F55FFAD45E1}" type="pres">
      <dgm:prSet presAssocID="{FAAAB2DC-70FF-4D60-ADD7-6BC5BD7D361A}" presName="compositeNode" presStyleCnt="0">
        <dgm:presLayoutVars>
          <dgm:bulletEnabled val="1"/>
        </dgm:presLayoutVars>
      </dgm:prSet>
      <dgm:spPr/>
    </dgm:pt>
    <dgm:pt modelId="{568E6822-67B4-4DED-A0F2-06312E7B4F8F}" type="pres">
      <dgm:prSet presAssocID="{FAAAB2DC-70FF-4D60-ADD7-6BC5BD7D361A}" presName="bgRect" presStyleLbl="bgAccFollowNode1" presStyleIdx="0" presStyleCnt="4"/>
      <dgm:spPr/>
    </dgm:pt>
    <dgm:pt modelId="{7FBCE0D8-1F8D-4DB4-BCD1-A67EEA67F0C4}" type="pres">
      <dgm:prSet presAssocID="{3D854DE4-5EDD-4BD9-BE85-E0655D483862}" presName="sibTransNodeCircle" presStyleLbl="alignNode1" presStyleIdx="0" presStyleCnt="8">
        <dgm:presLayoutVars>
          <dgm:chMax val="0"/>
          <dgm:bulletEnabled/>
        </dgm:presLayoutVars>
      </dgm:prSet>
      <dgm:spPr/>
    </dgm:pt>
    <dgm:pt modelId="{E23F7991-8492-4BC5-B7EF-CF51CD8DB6C1}" type="pres">
      <dgm:prSet presAssocID="{FAAAB2DC-70FF-4D60-ADD7-6BC5BD7D361A}" presName="bottomLine" presStyleLbl="alignNode1" presStyleIdx="1" presStyleCnt="8">
        <dgm:presLayoutVars/>
      </dgm:prSet>
      <dgm:spPr/>
    </dgm:pt>
    <dgm:pt modelId="{DBE09073-2477-426F-9B30-3E67B8E9969D}" type="pres">
      <dgm:prSet presAssocID="{FAAAB2DC-70FF-4D60-ADD7-6BC5BD7D361A}" presName="nodeText" presStyleLbl="bgAccFollowNode1" presStyleIdx="0" presStyleCnt="4">
        <dgm:presLayoutVars>
          <dgm:bulletEnabled val="1"/>
        </dgm:presLayoutVars>
      </dgm:prSet>
      <dgm:spPr/>
    </dgm:pt>
    <dgm:pt modelId="{8DD9D9DE-6DB3-4491-9FA0-0678E5E164F9}" type="pres">
      <dgm:prSet presAssocID="{3D854DE4-5EDD-4BD9-BE85-E0655D483862}" presName="sibTrans" presStyleCnt="0"/>
      <dgm:spPr/>
    </dgm:pt>
    <dgm:pt modelId="{A2D1FC9F-AFF2-4867-8756-C661DFC88C3A}" type="pres">
      <dgm:prSet presAssocID="{C50793B9-FFFE-4031-815C-41AED67AF0AD}" presName="compositeNode" presStyleCnt="0">
        <dgm:presLayoutVars>
          <dgm:bulletEnabled val="1"/>
        </dgm:presLayoutVars>
      </dgm:prSet>
      <dgm:spPr/>
    </dgm:pt>
    <dgm:pt modelId="{E8580379-D3B9-4E89-BD16-064044B83F01}" type="pres">
      <dgm:prSet presAssocID="{C50793B9-FFFE-4031-815C-41AED67AF0AD}" presName="bgRect" presStyleLbl="bgAccFollowNode1" presStyleIdx="1" presStyleCnt="4"/>
      <dgm:spPr/>
    </dgm:pt>
    <dgm:pt modelId="{38DE156A-2611-4C4C-9F0F-FC674270CECB}" type="pres">
      <dgm:prSet presAssocID="{C0BF2880-C262-41C3-A20C-B5F995E30026}" presName="sibTransNodeCircle" presStyleLbl="alignNode1" presStyleIdx="2" presStyleCnt="8">
        <dgm:presLayoutVars>
          <dgm:chMax val="0"/>
          <dgm:bulletEnabled/>
        </dgm:presLayoutVars>
      </dgm:prSet>
      <dgm:spPr/>
    </dgm:pt>
    <dgm:pt modelId="{C3C6A39B-CDA1-4C36-95E2-E162ECA1975A}" type="pres">
      <dgm:prSet presAssocID="{C50793B9-FFFE-4031-815C-41AED67AF0AD}" presName="bottomLine" presStyleLbl="alignNode1" presStyleIdx="3" presStyleCnt="8">
        <dgm:presLayoutVars/>
      </dgm:prSet>
      <dgm:spPr/>
    </dgm:pt>
    <dgm:pt modelId="{BF9C9B43-D075-4645-941B-5800BB4E224F}" type="pres">
      <dgm:prSet presAssocID="{C50793B9-FFFE-4031-815C-41AED67AF0AD}" presName="nodeText" presStyleLbl="bgAccFollowNode1" presStyleIdx="1" presStyleCnt="4">
        <dgm:presLayoutVars>
          <dgm:bulletEnabled val="1"/>
        </dgm:presLayoutVars>
      </dgm:prSet>
      <dgm:spPr/>
    </dgm:pt>
    <dgm:pt modelId="{5B6856A4-52CB-4628-B0AF-CE5089159BFB}" type="pres">
      <dgm:prSet presAssocID="{C0BF2880-C262-41C3-A20C-B5F995E30026}" presName="sibTrans" presStyleCnt="0"/>
      <dgm:spPr/>
    </dgm:pt>
    <dgm:pt modelId="{30309296-1E52-4F7E-A880-42368BB427FD}" type="pres">
      <dgm:prSet presAssocID="{2B7573BF-3948-4551-906D-1EBB87936E91}" presName="compositeNode" presStyleCnt="0">
        <dgm:presLayoutVars>
          <dgm:bulletEnabled val="1"/>
        </dgm:presLayoutVars>
      </dgm:prSet>
      <dgm:spPr/>
    </dgm:pt>
    <dgm:pt modelId="{5F45228B-770C-4D00-AB6B-8AE771C4B9F5}" type="pres">
      <dgm:prSet presAssocID="{2B7573BF-3948-4551-906D-1EBB87936E91}" presName="bgRect" presStyleLbl="bgAccFollowNode1" presStyleIdx="2" presStyleCnt="4"/>
      <dgm:spPr/>
    </dgm:pt>
    <dgm:pt modelId="{DFEFEDF4-3D4B-4900-9D18-77F2858A0B84}" type="pres">
      <dgm:prSet presAssocID="{AE7DE5A8-7E3B-42BA-8965-11C7CB4AA605}" presName="sibTransNodeCircle" presStyleLbl="alignNode1" presStyleIdx="4" presStyleCnt="8">
        <dgm:presLayoutVars>
          <dgm:chMax val="0"/>
          <dgm:bulletEnabled/>
        </dgm:presLayoutVars>
      </dgm:prSet>
      <dgm:spPr/>
    </dgm:pt>
    <dgm:pt modelId="{1C5B10F8-B175-4642-8F54-1C134CDC0FBF}" type="pres">
      <dgm:prSet presAssocID="{2B7573BF-3948-4551-906D-1EBB87936E91}" presName="bottomLine" presStyleLbl="alignNode1" presStyleIdx="5" presStyleCnt="8">
        <dgm:presLayoutVars/>
      </dgm:prSet>
      <dgm:spPr/>
    </dgm:pt>
    <dgm:pt modelId="{DDEF0BA1-DBD1-453C-9792-8183E964A02A}" type="pres">
      <dgm:prSet presAssocID="{2B7573BF-3948-4551-906D-1EBB87936E91}" presName="nodeText" presStyleLbl="bgAccFollowNode1" presStyleIdx="2" presStyleCnt="4">
        <dgm:presLayoutVars>
          <dgm:bulletEnabled val="1"/>
        </dgm:presLayoutVars>
      </dgm:prSet>
      <dgm:spPr/>
    </dgm:pt>
    <dgm:pt modelId="{96CFA201-461C-466A-BC80-B73A5CDA8937}" type="pres">
      <dgm:prSet presAssocID="{AE7DE5A8-7E3B-42BA-8965-11C7CB4AA605}" presName="sibTrans" presStyleCnt="0"/>
      <dgm:spPr/>
    </dgm:pt>
    <dgm:pt modelId="{B3DAC20B-A71B-495F-9C41-48AFF3D49D2B}" type="pres">
      <dgm:prSet presAssocID="{C9AE9CD2-1818-4304-8812-AAF1678EABA5}" presName="compositeNode" presStyleCnt="0">
        <dgm:presLayoutVars>
          <dgm:bulletEnabled val="1"/>
        </dgm:presLayoutVars>
      </dgm:prSet>
      <dgm:spPr/>
    </dgm:pt>
    <dgm:pt modelId="{32787CD4-1CDA-46F6-A0E6-97754C37D332}" type="pres">
      <dgm:prSet presAssocID="{C9AE9CD2-1818-4304-8812-AAF1678EABA5}" presName="bgRect" presStyleLbl="bgAccFollowNode1" presStyleIdx="3" presStyleCnt="4"/>
      <dgm:spPr/>
    </dgm:pt>
    <dgm:pt modelId="{8E8FD3FC-84A2-417D-A732-F8FE9F93242E}" type="pres">
      <dgm:prSet presAssocID="{FA5ADCEF-538D-43AE-AFCB-2773EC4FE58F}" presName="sibTransNodeCircle" presStyleLbl="alignNode1" presStyleIdx="6" presStyleCnt="8">
        <dgm:presLayoutVars>
          <dgm:chMax val="0"/>
          <dgm:bulletEnabled/>
        </dgm:presLayoutVars>
      </dgm:prSet>
      <dgm:spPr/>
    </dgm:pt>
    <dgm:pt modelId="{63F471D5-609F-4EFB-84AB-339F305A039F}" type="pres">
      <dgm:prSet presAssocID="{C9AE9CD2-1818-4304-8812-AAF1678EABA5}" presName="bottomLine" presStyleLbl="alignNode1" presStyleIdx="7" presStyleCnt="8">
        <dgm:presLayoutVars/>
      </dgm:prSet>
      <dgm:spPr/>
    </dgm:pt>
    <dgm:pt modelId="{A2BC407F-7ECF-4511-BB51-392AC3DB6F77}" type="pres">
      <dgm:prSet presAssocID="{C9AE9CD2-1818-4304-8812-AAF1678EABA5}" presName="nodeText" presStyleLbl="bgAccFollowNode1" presStyleIdx="3" presStyleCnt="4">
        <dgm:presLayoutVars>
          <dgm:bulletEnabled val="1"/>
        </dgm:presLayoutVars>
      </dgm:prSet>
      <dgm:spPr/>
    </dgm:pt>
  </dgm:ptLst>
  <dgm:cxnLst>
    <dgm:cxn modelId="{2D0A7307-D1C0-49C4-9AA9-1100FA0657A9}" type="presOf" srcId="{8C811CA9-2509-48D5-AC98-DC3E50D8E5DD}" destId="{38BFBE64-CFBF-4988-9893-4E55D6A72772}" srcOrd="0" destOrd="0" presId="urn:microsoft.com/office/officeart/2016/7/layout/BasicLinearProcessNumbered"/>
    <dgm:cxn modelId="{63618433-213D-4E2F-8EAA-1B7B617E0A17}" type="presOf" srcId="{FA5ADCEF-538D-43AE-AFCB-2773EC4FE58F}" destId="{8E8FD3FC-84A2-417D-A732-F8FE9F93242E}" srcOrd="0" destOrd="0" presId="urn:microsoft.com/office/officeart/2016/7/layout/BasicLinearProcessNumbered"/>
    <dgm:cxn modelId="{1D263C36-39FD-4DC6-86FE-518A3E3A93B9}" type="presOf" srcId="{3D854DE4-5EDD-4BD9-BE85-E0655D483862}" destId="{7FBCE0D8-1F8D-4DB4-BCD1-A67EEA67F0C4}" srcOrd="0" destOrd="0" presId="urn:microsoft.com/office/officeart/2016/7/layout/BasicLinearProcessNumbered"/>
    <dgm:cxn modelId="{60521738-EB5E-4C3E-9B87-E3B91A184907}" type="presOf" srcId="{C50793B9-FFFE-4031-815C-41AED67AF0AD}" destId="{E8580379-D3B9-4E89-BD16-064044B83F01}" srcOrd="0" destOrd="0" presId="urn:microsoft.com/office/officeart/2016/7/layout/BasicLinearProcessNumbered"/>
    <dgm:cxn modelId="{F2CF8F3C-C26B-4D92-968D-F194A29BF794}" type="presOf" srcId="{FAAAB2DC-70FF-4D60-ADD7-6BC5BD7D361A}" destId="{DBE09073-2477-426F-9B30-3E67B8E9969D}" srcOrd="1" destOrd="0" presId="urn:microsoft.com/office/officeart/2016/7/layout/BasicLinearProcessNumbered"/>
    <dgm:cxn modelId="{C0E5C346-E703-41CF-8097-0464061B3602}" type="presOf" srcId="{2B7573BF-3948-4551-906D-1EBB87936E91}" destId="{DDEF0BA1-DBD1-453C-9792-8183E964A02A}" srcOrd="1" destOrd="0" presId="urn:microsoft.com/office/officeart/2016/7/layout/BasicLinearProcessNumbered"/>
    <dgm:cxn modelId="{C5F3BA70-6950-49D2-857F-799C7097BC0D}" type="presOf" srcId="{2B7573BF-3948-4551-906D-1EBB87936E91}" destId="{5F45228B-770C-4D00-AB6B-8AE771C4B9F5}" srcOrd="0" destOrd="0" presId="urn:microsoft.com/office/officeart/2016/7/layout/BasicLinearProcessNumbered"/>
    <dgm:cxn modelId="{B03A4E71-0768-45D7-AABA-D89750208A2B}" srcId="{8C811CA9-2509-48D5-AC98-DC3E50D8E5DD}" destId="{C9AE9CD2-1818-4304-8812-AAF1678EABA5}" srcOrd="3" destOrd="0" parTransId="{0FB19A95-E622-47ED-98AD-D2D1B6B1E0D0}" sibTransId="{FA5ADCEF-538D-43AE-AFCB-2773EC4FE58F}"/>
    <dgm:cxn modelId="{CE1B3A72-1C48-4292-AB3F-FB04B39EC6A2}" srcId="{8C811CA9-2509-48D5-AC98-DC3E50D8E5DD}" destId="{2B7573BF-3948-4551-906D-1EBB87936E91}" srcOrd="2" destOrd="0" parTransId="{AA6B9388-4750-40DE-8D4B-DA63D2B6BB4F}" sibTransId="{AE7DE5A8-7E3B-42BA-8965-11C7CB4AA605}"/>
    <dgm:cxn modelId="{C1F10C59-A565-4AF0-AB00-1A949B262CD7}" type="presOf" srcId="{C50793B9-FFFE-4031-815C-41AED67AF0AD}" destId="{BF9C9B43-D075-4645-941B-5800BB4E224F}" srcOrd="1" destOrd="0" presId="urn:microsoft.com/office/officeart/2016/7/layout/BasicLinearProcessNumbered"/>
    <dgm:cxn modelId="{A867AD89-9F89-4C2B-868B-3FD875803437}" type="presOf" srcId="{C9AE9CD2-1818-4304-8812-AAF1678EABA5}" destId="{32787CD4-1CDA-46F6-A0E6-97754C37D332}" srcOrd="0" destOrd="0" presId="urn:microsoft.com/office/officeart/2016/7/layout/BasicLinearProcessNumbered"/>
    <dgm:cxn modelId="{7EA62C8A-D097-4A58-8697-BCCA3C9C310F}" type="presOf" srcId="{C9AE9CD2-1818-4304-8812-AAF1678EABA5}" destId="{A2BC407F-7ECF-4511-BB51-392AC3DB6F77}" srcOrd="1" destOrd="0" presId="urn:microsoft.com/office/officeart/2016/7/layout/BasicLinearProcessNumbered"/>
    <dgm:cxn modelId="{7B456793-2A2A-4625-9AD5-81F32A529AA6}" type="presOf" srcId="{C0BF2880-C262-41C3-A20C-B5F995E30026}" destId="{38DE156A-2611-4C4C-9F0F-FC674270CECB}" srcOrd="0" destOrd="0" presId="urn:microsoft.com/office/officeart/2016/7/layout/BasicLinearProcessNumbered"/>
    <dgm:cxn modelId="{C25B2296-1CBC-44E0-8340-332D26704617}" type="presOf" srcId="{FAAAB2DC-70FF-4D60-ADD7-6BC5BD7D361A}" destId="{568E6822-67B4-4DED-A0F2-06312E7B4F8F}" srcOrd="0" destOrd="0" presId="urn:microsoft.com/office/officeart/2016/7/layout/BasicLinearProcessNumbered"/>
    <dgm:cxn modelId="{925182A7-DF17-4530-92C7-7FFBDA797A10}" srcId="{8C811CA9-2509-48D5-AC98-DC3E50D8E5DD}" destId="{C50793B9-FFFE-4031-815C-41AED67AF0AD}" srcOrd="1" destOrd="0" parTransId="{12502758-56F8-4B00-9355-49644BBE27F5}" sibTransId="{C0BF2880-C262-41C3-A20C-B5F995E30026}"/>
    <dgm:cxn modelId="{2B824DB2-A158-43FE-AA42-28277C2CFACC}" srcId="{8C811CA9-2509-48D5-AC98-DC3E50D8E5DD}" destId="{FAAAB2DC-70FF-4D60-ADD7-6BC5BD7D361A}" srcOrd="0" destOrd="0" parTransId="{39BF4766-DB5A-4FB9-A839-69941F4EDD6A}" sibTransId="{3D854DE4-5EDD-4BD9-BE85-E0655D483862}"/>
    <dgm:cxn modelId="{3D49DACB-E77E-4090-96E8-FCFD5E7DF600}" type="presOf" srcId="{AE7DE5A8-7E3B-42BA-8965-11C7CB4AA605}" destId="{DFEFEDF4-3D4B-4900-9D18-77F2858A0B84}" srcOrd="0" destOrd="0" presId="urn:microsoft.com/office/officeart/2016/7/layout/BasicLinearProcessNumbered"/>
    <dgm:cxn modelId="{589B6B05-998F-4CE2-AD2F-ED0846621E7E}" type="presParOf" srcId="{38BFBE64-CFBF-4988-9893-4E55D6A72772}" destId="{06B97C11-0827-4E5E-ADD2-4F55FFAD45E1}" srcOrd="0" destOrd="0" presId="urn:microsoft.com/office/officeart/2016/7/layout/BasicLinearProcessNumbered"/>
    <dgm:cxn modelId="{A43C4317-623D-4335-91F4-B345358F0545}" type="presParOf" srcId="{06B97C11-0827-4E5E-ADD2-4F55FFAD45E1}" destId="{568E6822-67B4-4DED-A0F2-06312E7B4F8F}" srcOrd="0" destOrd="0" presId="urn:microsoft.com/office/officeart/2016/7/layout/BasicLinearProcessNumbered"/>
    <dgm:cxn modelId="{61C6900C-69D3-4E6B-9556-4C93830B90CE}" type="presParOf" srcId="{06B97C11-0827-4E5E-ADD2-4F55FFAD45E1}" destId="{7FBCE0D8-1F8D-4DB4-BCD1-A67EEA67F0C4}" srcOrd="1" destOrd="0" presId="urn:microsoft.com/office/officeart/2016/7/layout/BasicLinearProcessNumbered"/>
    <dgm:cxn modelId="{BED23899-73EF-42D5-9AFA-74E5DB8241CA}" type="presParOf" srcId="{06B97C11-0827-4E5E-ADD2-4F55FFAD45E1}" destId="{E23F7991-8492-4BC5-B7EF-CF51CD8DB6C1}" srcOrd="2" destOrd="0" presId="urn:microsoft.com/office/officeart/2016/7/layout/BasicLinearProcessNumbered"/>
    <dgm:cxn modelId="{5BA77CA2-6555-4BD0-B974-9FEFD196CF0A}" type="presParOf" srcId="{06B97C11-0827-4E5E-ADD2-4F55FFAD45E1}" destId="{DBE09073-2477-426F-9B30-3E67B8E9969D}" srcOrd="3" destOrd="0" presId="urn:microsoft.com/office/officeart/2016/7/layout/BasicLinearProcessNumbered"/>
    <dgm:cxn modelId="{BFF46300-2E56-43CE-81ED-5EC368FA5D8F}" type="presParOf" srcId="{38BFBE64-CFBF-4988-9893-4E55D6A72772}" destId="{8DD9D9DE-6DB3-4491-9FA0-0678E5E164F9}" srcOrd="1" destOrd="0" presId="urn:microsoft.com/office/officeart/2016/7/layout/BasicLinearProcessNumbered"/>
    <dgm:cxn modelId="{764B6C3F-220C-4658-A666-D72B0FDF4092}" type="presParOf" srcId="{38BFBE64-CFBF-4988-9893-4E55D6A72772}" destId="{A2D1FC9F-AFF2-4867-8756-C661DFC88C3A}" srcOrd="2" destOrd="0" presId="urn:microsoft.com/office/officeart/2016/7/layout/BasicLinearProcessNumbered"/>
    <dgm:cxn modelId="{6B95FA3A-137E-4552-99D1-980B04DE45EE}" type="presParOf" srcId="{A2D1FC9F-AFF2-4867-8756-C661DFC88C3A}" destId="{E8580379-D3B9-4E89-BD16-064044B83F01}" srcOrd="0" destOrd="0" presId="urn:microsoft.com/office/officeart/2016/7/layout/BasicLinearProcessNumbered"/>
    <dgm:cxn modelId="{1468BDF2-578C-454E-898B-B3880F126226}" type="presParOf" srcId="{A2D1FC9F-AFF2-4867-8756-C661DFC88C3A}" destId="{38DE156A-2611-4C4C-9F0F-FC674270CECB}" srcOrd="1" destOrd="0" presId="urn:microsoft.com/office/officeart/2016/7/layout/BasicLinearProcessNumbered"/>
    <dgm:cxn modelId="{1DA676E7-2659-45D2-9D65-D727178E0271}" type="presParOf" srcId="{A2D1FC9F-AFF2-4867-8756-C661DFC88C3A}" destId="{C3C6A39B-CDA1-4C36-95E2-E162ECA1975A}" srcOrd="2" destOrd="0" presId="urn:microsoft.com/office/officeart/2016/7/layout/BasicLinearProcessNumbered"/>
    <dgm:cxn modelId="{2319B9EB-5643-4F00-82A4-8DBF0E710294}" type="presParOf" srcId="{A2D1FC9F-AFF2-4867-8756-C661DFC88C3A}" destId="{BF9C9B43-D075-4645-941B-5800BB4E224F}" srcOrd="3" destOrd="0" presId="urn:microsoft.com/office/officeart/2016/7/layout/BasicLinearProcessNumbered"/>
    <dgm:cxn modelId="{8EEBBA2F-1B71-483C-80AC-2F59008034F8}" type="presParOf" srcId="{38BFBE64-CFBF-4988-9893-4E55D6A72772}" destId="{5B6856A4-52CB-4628-B0AF-CE5089159BFB}" srcOrd="3" destOrd="0" presId="urn:microsoft.com/office/officeart/2016/7/layout/BasicLinearProcessNumbered"/>
    <dgm:cxn modelId="{4DE824DC-4A6D-4C8D-B8EE-C05154A7C0E2}" type="presParOf" srcId="{38BFBE64-CFBF-4988-9893-4E55D6A72772}" destId="{30309296-1E52-4F7E-A880-42368BB427FD}" srcOrd="4" destOrd="0" presId="urn:microsoft.com/office/officeart/2016/7/layout/BasicLinearProcessNumbered"/>
    <dgm:cxn modelId="{E09C45B7-F5A3-414D-B365-519D77CC72CA}" type="presParOf" srcId="{30309296-1E52-4F7E-A880-42368BB427FD}" destId="{5F45228B-770C-4D00-AB6B-8AE771C4B9F5}" srcOrd="0" destOrd="0" presId="urn:microsoft.com/office/officeart/2016/7/layout/BasicLinearProcessNumbered"/>
    <dgm:cxn modelId="{DF51C2FE-5EC8-4827-9E3A-74BCF184153F}" type="presParOf" srcId="{30309296-1E52-4F7E-A880-42368BB427FD}" destId="{DFEFEDF4-3D4B-4900-9D18-77F2858A0B84}" srcOrd="1" destOrd="0" presId="urn:microsoft.com/office/officeart/2016/7/layout/BasicLinearProcessNumbered"/>
    <dgm:cxn modelId="{450A928F-DFA6-456D-AB17-8F637D875B0B}" type="presParOf" srcId="{30309296-1E52-4F7E-A880-42368BB427FD}" destId="{1C5B10F8-B175-4642-8F54-1C134CDC0FBF}" srcOrd="2" destOrd="0" presId="urn:microsoft.com/office/officeart/2016/7/layout/BasicLinearProcessNumbered"/>
    <dgm:cxn modelId="{F8849201-36B0-44AE-910D-0295BCF211EC}" type="presParOf" srcId="{30309296-1E52-4F7E-A880-42368BB427FD}" destId="{DDEF0BA1-DBD1-453C-9792-8183E964A02A}" srcOrd="3" destOrd="0" presId="urn:microsoft.com/office/officeart/2016/7/layout/BasicLinearProcessNumbered"/>
    <dgm:cxn modelId="{FFDA5CC6-1221-4DEF-9E5C-DF20740B0991}" type="presParOf" srcId="{38BFBE64-CFBF-4988-9893-4E55D6A72772}" destId="{96CFA201-461C-466A-BC80-B73A5CDA8937}" srcOrd="5" destOrd="0" presId="urn:microsoft.com/office/officeart/2016/7/layout/BasicLinearProcessNumbered"/>
    <dgm:cxn modelId="{C1AC4880-9F72-4CD1-A15D-6124B15777B4}" type="presParOf" srcId="{38BFBE64-CFBF-4988-9893-4E55D6A72772}" destId="{B3DAC20B-A71B-495F-9C41-48AFF3D49D2B}" srcOrd="6" destOrd="0" presId="urn:microsoft.com/office/officeart/2016/7/layout/BasicLinearProcessNumbered"/>
    <dgm:cxn modelId="{CEB6253D-0410-4A5A-B95E-F20E585A6E45}" type="presParOf" srcId="{B3DAC20B-A71B-495F-9C41-48AFF3D49D2B}" destId="{32787CD4-1CDA-46F6-A0E6-97754C37D332}" srcOrd="0" destOrd="0" presId="urn:microsoft.com/office/officeart/2016/7/layout/BasicLinearProcessNumbered"/>
    <dgm:cxn modelId="{FA5078D0-82FF-4519-B3FE-7016B89F86D9}" type="presParOf" srcId="{B3DAC20B-A71B-495F-9C41-48AFF3D49D2B}" destId="{8E8FD3FC-84A2-417D-A732-F8FE9F93242E}" srcOrd="1" destOrd="0" presId="urn:microsoft.com/office/officeart/2016/7/layout/BasicLinearProcessNumbered"/>
    <dgm:cxn modelId="{1EAEDCA0-830F-49E8-AF2A-08AD3E254563}" type="presParOf" srcId="{B3DAC20B-A71B-495F-9C41-48AFF3D49D2B}" destId="{63F471D5-609F-4EFB-84AB-339F305A039F}" srcOrd="2" destOrd="0" presId="urn:microsoft.com/office/officeart/2016/7/layout/BasicLinearProcessNumbered"/>
    <dgm:cxn modelId="{DD978F97-BB79-4275-9585-2F0EF99BD49A}" type="presParOf" srcId="{B3DAC20B-A71B-495F-9C41-48AFF3D49D2B}" destId="{A2BC407F-7ECF-4511-BB51-392AC3DB6F7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811CA9-2509-48D5-AC98-DC3E50D8E5DD}"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FAAAB2DC-70FF-4D60-ADD7-6BC5BD7D361A}">
      <dgm:prSet custT="1"/>
      <dgm:spPr/>
      <dgm:t>
        <a:bodyPr/>
        <a:lstStyle/>
        <a:p>
          <a:r>
            <a:rPr lang="en-US" sz="2000" dirty="0"/>
            <a:t>Network Topology</a:t>
          </a:r>
        </a:p>
      </dgm:t>
    </dgm:pt>
    <dgm:pt modelId="{39BF4766-DB5A-4FB9-A839-69941F4EDD6A}" type="parTrans" cxnId="{2B824DB2-A158-43FE-AA42-28277C2CFACC}">
      <dgm:prSet/>
      <dgm:spPr/>
      <dgm:t>
        <a:bodyPr/>
        <a:lstStyle/>
        <a:p>
          <a:endParaRPr lang="en-US"/>
        </a:p>
      </dgm:t>
    </dgm:pt>
    <dgm:pt modelId="{3D854DE4-5EDD-4BD9-BE85-E0655D483862}" type="sibTrans" cxnId="{2B824DB2-A158-43FE-AA42-28277C2CFACC}">
      <dgm:prSet phldrT="1" phldr="0" custT="1"/>
      <dgm:spPr/>
      <dgm:t>
        <a:bodyPr/>
        <a:lstStyle/>
        <a:p>
          <a:r>
            <a:rPr lang="en-US" sz="2000" dirty="0"/>
            <a:t>1</a:t>
          </a:r>
        </a:p>
      </dgm:t>
    </dgm:pt>
    <dgm:pt modelId="{C50793B9-FFFE-4031-815C-41AED67AF0AD}">
      <dgm:prSet custT="1"/>
      <dgm:spPr/>
      <dgm:t>
        <a:bodyPr/>
        <a:lstStyle/>
        <a:p>
          <a:r>
            <a:rPr lang="en-US" sz="2000" dirty="0"/>
            <a:t>Calculating Shortest Path</a:t>
          </a:r>
        </a:p>
      </dgm:t>
    </dgm:pt>
    <dgm:pt modelId="{12502758-56F8-4B00-9355-49644BBE27F5}" type="parTrans" cxnId="{925182A7-DF17-4530-92C7-7FFBDA797A10}">
      <dgm:prSet/>
      <dgm:spPr/>
      <dgm:t>
        <a:bodyPr/>
        <a:lstStyle/>
        <a:p>
          <a:endParaRPr lang="en-US"/>
        </a:p>
      </dgm:t>
    </dgm:pt>
    <dgm:pt modelId="{C0BF2880-C262-41C3-A20C-B5F995E30026}" type="sibTrans" cxnId="{925182A7-DF17-4530-92C7-7FFBDA797A10}">
      <dgm:prSet phldrT="2" phldr="0" custT="1"/>
      <dgm:spPr/>
      <dgm:t>
        <a:bodyPr/>
        <a:lstStyle/>
        <a:p>
          <a:r>
            <a:rPr lang="en-US" sz="2000" dirty="0"/>
            <a:t>2</a:t>
          </a:r>
        </a:p>
      </dgm:t>
    </dgm:pt>
    <dgm:pt modelId="{2B7573BF-3948-4551-906D-1EBB87936E91}">
      <dgm:prSet custT="1"/>
      <dgm:spPr/>
      <dgm:t>
        <a:bodyPr/>
        <a:lstStyle/>
        <a:p>
          <a:r>
            <a:rPr lang="en-US" sz="2000" dirty="0"/>
            <a:t>Calculating Number of Hops</a:t>
          </a:r>
        </a:p>
      </dgm:t>
    </dgm:pt>
    <dgm:pt modelId="{AA6B9388-4750-40DE-8D4B-DA63D2B6BB4F}" type="parTrans" cxnId="{CE1B3A72-1C48-4292-AB3F-FB04B39EC6A2}">
      <dgm:prSet/>
      <dgm:spPr/>
      <dgm:t>
        <a:bodyPr/>
        <a:lstStyle/>
        <a:p>
          <a:endParaRPr lang="en-US"/>
        </a:p>
      </dgm:t>
    </dgm:pt>
    <dgm:pt modelId="{AE7DE5A8-7E3B-42BA-8965-11C7CB4AA605}" type="sibTrans" cxnId="{CE1B3A72-1C48-4292-AB3F-FB04B39EC6A2}">
      <dgm:prSet phldrT="3" phldr="0" custT="1"/>
      <dgm:spPr/>
      <dgm:t>
        <a:bodyPr/>
        <a:lstStyle/>
        <a:p>
          <a:r>
            <a:rPr lang="en-US" sz="2000" dirty="0"/>
            <a:t>3</a:t>
          </a:r>
        </a:p>
      </dgm:t>
    </dgm:pt>
    <dgm:pt modelId="{C9AE9CD2-1818-4304-8812-AAF1678EABA5}">
      <dgm:prSet custT="1"/>
      <dgm:spPr/>
      <dgm:t>
        <a:bodyPr/>
        <a:lstStyle/>
        <a:p>
          <a:r>
            <a:rPr lang="en-US" sz="2000" dirty="0"/>
            <a:t>Calculating Total Number of Paths</a:t>
          </a:r>
        </a:p>
      </dgm:t>
    </dgm:pt>
    <dgm:pt modelId="{0FB19A95-E622-47ED-98AD-D2D1B6B1E0D0}" type="parTrans" cxnId="{B03A4E71-0768-45D7-AABA-D89750208A2B}">
      <dgm:prSet/>
      <dgm:spPr/>
      <dgm:t>
        <a:bodyPr/>
        <a:lstStyle/>
        <a:p>
          <a:endParaRPr lang="en-US"/>
        </a:p>
      </dgm:t>
    </dgm:pt>
    <dgm:pt modelId="{FA5ADCEF-538D-43AE-AFCB-2773EC4FE58F}" type="sibTrans" cxnId="{B03A4E71-0768-45D7-AABA-D89750208A2B}">
      <dgm:prSet phldrT="4" phldr="0"/>
      <dgm:spPr/>
      <dgm:t>
        <a:bodyPr/>
        <a:lstStyle/>
        <a:p>
          <a:endParaRPr lang="en-US"/>
        </a:p>
      </dgm:t>
    </dgm:pt>
    <dgm:pt modelId="{571FBB88-C4EF-46EB-BE7B-63A7DEBC2E7C}" type="pres">
      <dgm:prSet presAssocID="{8C811CA9-2509-48D5-AC98-DC3E50D8E5DD}" presName="Name0" presStyleCnt="0">
        <dgm:presLayoutVars>
          <dgm:dir/>
          <dgm:resizeHandles val="exact"/>
        </dgm:presLayoutVars>
      </dgm:prSet>
      <dgm:spPr/>
    </dgm:pt>
    <dgm:pt modelId="{FA819B33-0B8B-4B48-A550-0CA453EC3A2D}" type="pres">
      <dgm:prSet presAssocID="{FAAAB2DC-70FF-4D60-ADD7-6BC5BD7D361A}" presName="node" presStyleLbl="node1" presStyleIdx="0" presStyleCnt="4">
        <dgm:presLayoutVars>
          <dgm:bulletEnabled val="1"/>
        </dgm:presLayoutVars>
      </dgm:prSet>
      <dgm:spPr/>
    </dgm:pt>
    <dgm:pt modelId="{51F6B1FF-CF90-455D-B885-0B2602624366}" type="pres">
      <dgm:prSet presAssocID="{3D854DE4-5EDD-4BD9-BE85-E0655D483862}" presName="sibTrans" presStyleLbl="sibTrans1D1" presStyleIdx="0" presStyleCnt="3"/>
      <dgm:spPr/>
    </dgm:pt>
    <dgm:pt modelId="{11EE7E6B-B412-4365-B74D-2AC6C45D2223}" type="pres">
      <dgm:prSet presAssocID="{3D854DE4-5EDD-4BD9-BE85-E0655D483862}" presName="connectorText" presStyleLbl="sibTrans1D1" presStyleIdx="0" presStyleCnt="3"/>
      <dgm:spPr/>
    </dgm:pt>
    <dgm:pt modelId="{0A12F07C-3EEA-40DE-92EE-B3536B1EDB82}" type="pres">
      <dgm:prSet presAssocID="{C50793B9-FFFE-4031-815C-41AED67AF0AD}" presName="node" presStyleLbl="node1" presStyleIdx="1" presStyleCnt="4">
        <dgm:presLayoutVars>
          <dgm:bulletEnabled val="1"/>
        </dgm:presLayoutVars>
      </dgm:prSet>
      <dgm:spPr/>
    </dgm:pt>
    <dgm:pt modelId="{F268C361-EB6D-4670-9679-2911FD18531A}" type="pres">
      <dgm:prSet presAssocID="{C0BF2880-C262-41C3-A20C-B5F995E30026}" presName="sibTrans" presStyleLbl="sibTrans1D1" presStyleIdx="1" presStyleCnt="3"/>
      <dgm:spPr/>
    </dgm:pt>
    <dgm:pt modelId="{B6A1F44E-0A8A-4258-A6C1-0C40FCCF6405}" type="pres">
      <dgm:prSet presAssocID="{C0BF2880-C262-41C3-A20C-B5F995E30026}" presName="connectorText" presStyleLbl="sibTrans1D1" presStyleIdx="1" presStyleCnt="3"/>
      <dgm:spPr/>
    </dgm:pt>
    <dgm:pt modelId="{B4C91F34-0F8D-4A6B-A75E-61E9892CBAC8}" type="pres">
      <dgm:prSet presAssocID="{2B7573BF-3948-4551-906D-1EBB87936E91}" presName="node" presStyleLbl="node1" presStyleIdx="2" presStyleCnt="4">
        <dgm:presLayoutVars>
          <dgm:bulletEnabled val="1"/>
        </dgm:presLayoutVars>
      </dgm:prSet>
      <dgm:spPr/>
    </dgm:pt>
    <dgm:pt modelId="{1D9388A9-3AAA-4F8B-9EBC-C66DF8BD8AC9}" type="pres">
      <dgm:prSet presAssocID="{AE7DE5A8-7E3B-42BA-8965-11C7CB4AA605}" presName="sibTrans" presStyleLbl="sibTrans1D1" presStyleIdx="2" presStyleCnt="3"/>
      <dgm:spPr/>
    </dgm:pt>
    <dgm:pt modelId="{AA4A1B11-391B-4910-ABF6-4D3B6AD48A31}" type="pres">
      <dgm:prSet presAssocID="{AE7DE5A8-7E3B-42BA-8965-11C7CB4AA605}" presName="connectorText" presStyleLbl="sibTrans1D1" presStyleIdx="2" presStyleCnt="3"/>
      <dgm:spPr/>
    </dgm:pt>
    <dgm:pt modelId="{A4A1730C-2683-4A56-9F89-84F02E1E91B5}" type="pres">
      <dgm:prSet presAssocID="{C9AE9CD2-1818-4304-8812-AAF1678EABA5}" presName="node" presStyleLbl="node1" presStyleIdx="3" presStyleCnt="4">
        <dgm:presLayoutVars>
          <dgm:bulletEnabled val="1"/>
        </dgm:presLayoutVars>
      </dgm:prSet>
      <dgm:spPr/>
    </dgm:pt>
  </dgm:ptLst>
  <dgm:cxnLst>
    <dgm:cxn modelId="{F1BFDD06-9B39-419F-B55C-F8548B058755}" type="presOf" srcId="{3D854DE4-5EDD-4BD9-BE85-E0655D483862}" destId="{51F6B1FF-CF90-455D-B885-0B2602624366}" srcOrd="0" destOrd="0" presId="urn:microsoft.com/office/officeart/2016/7/layout/RepeatingBendingProcessNew"/>
    <dgm:cxn modelId="{733B850C-2E0B-4C68-B84E-6FB4E39D6E2C}" type="presOf" srcId="{FAAAB2DC-70FF-4D60-ADD7-6BC5BD7D361A}" destId="{FA819B33-0B8B-4B48-A550-0CA453EC3A2D}" srcOrd="0" destOrd="0" presId="urn:microsoft.com/office/officeart/2016/7/layout/RepeatingBendingProcessNew"/>
    <dgm:cxn modelId="{0CA91F16-7755-4359-99F7-D93C3ED0D68A}" type="presOf" srcId="{C0BF2880-C262-41C3-A20C-B5F995E30026}" destId="{B6A1F44E-0A8A-4258-A6C1-0C40FCCF6405}" srcOrd="1" destOrd="0" presId="urn:microsoft.com/office/officeart/2016/7/layout/RepeatingBendingProcessNew"/>
    <dgm:cxn modelId="{1F7EED1D-E75B-4943-8841-01FC34CF184C}" type="presOf" srcId="{2B7573BF-3948-4551-906D-1EBB87936E91}" destId="{B4C91F34-0F8D-4A6B-A75E-61E9892CBAC8}" srcOrd="0" destOrd="0" presId="urn:microsoft.com/office/officeart/2016/7/layout/RepeatingBendingProcessNew"/>
    <dgm:cxn modelId="{FBA5BA5B-A568-4DA1-ACE6-66F0F6846D43}" type="presOf" srcId="{C50793B9-FFFE-4031-815C-41AED67AF0AD}" destId="{0A12F07C-3EEA-40DE-92EE-B3536B1EDB82}" srcOrd="0" destOrd="0" presId="urn:microsoft.com/office/officeart/2016/7/layout/RepeatingBendingProcessNew"/>
    <dgm:cxn modelId="{8F492E47-1594-45D6-A03C-482FF9E300C4}" type="presOf" srcId="{8C811CA9-2509-48D5-AC98-DC3E50D8E5DD}" destId="{571FBB88-C4EF-46EB-BE7B-63A7DEBC2E7C}" srcOrd="0" destOrd="0" presId="urn:microsoft.com/office/officeart/2016/7/layout/RepeatingBendingProcessNew"/>
    <dgm:cxn modelId="{B03A4E71-0768-45D7-AABA-D89750208A2B}" srcId="{8C811CA9-2509-48D5-AC98-DC3E50D8E5DD}" destId="{C9AE9CD2-1818-4304-8812-AAF1678EABA5}" srcOrd="3" destOrd="0" parTransId="{0FB19A95-E622-47ED-98AD-D2D1B6B1E0D0}" sibTransId="{FA5ADCEF-538D-43AE-AFCB-2773EC4FE58F}"/>
    <dgm:cxn modelId="{CE1B3A72-1C48-4292-AB3F-FB04B39EC6A2}" srcId="{8C811CA9-2509-48D5-AC98-DC3E50D8E5DD}" destId="{2B7573BF-3948-4551-906D-1EBB87936E91}" srcOrd="2" destOrd="0" parTransId="{AA6B9388-4750-40DE-8D4B-DA63D2B6BB4F}" sibTransId="{AE7DE5A8-7E3B-42BA-8965-11C7CB4AA605}"/>
    <dgm:cxn modelId="{7E92D084-072E-474B-B83C-2F067C044388}" type="presOf" srcId="{AE7DE5A8-7E3B-42BA-8965-11C7CB4AA605}" destId="{AA4A1B11-391B-4910-ABF6-4D3B6AD48A31}" srcOrd="1" destOrd="0" presId="urn:microsoft.com/office/officeart/2016/7/layout/RepeatingBendingProcessNew"/>
    <dgm:cxn modelId="{925182A7-DF17-4530-92C7-7FFBDA797A10}" srcId="{8C811CA9-2509-48D5-AC98-DC3E50D8E5DD}" destId="{C50793B9-FFFE-4031-815C-41AED67AF0AD}" srcOrd="1" destOrd="0" parTransId="{12502758-56F8-4B00-9355-49644BBE27F5}" sibTransId="{C0BF2880-C262-41C3-A20C-B5F995E30026}"/>
    <dgm:cxn modelId="{A78A77A9-1F8C-4C77-85D0-15AA1E70F94D}" type="presOf" srcId="{C0BF2880-C262-41C3-A20C-B5F995E30026}" destId="{F268C361-EB6D-4670-9679-2911FD18531A}" srcOrd="0" destOrd="0" presId="urn:microsoft.com/office/officeart/2016/7/layout/RepeatingBendingProcessNew"/>
    <dgm:cxn modelId="{2B824DB2-A158-43FE-AA42-28277C2CFACC}" srcId="{8C811CA9-2509-48D5-AC98-DC3E50D8E5DD}" destId="{FAAAB2DC-70FF-4D60-ADD7-6BC5BD7D361A}" srcOrd="0" destOrd="0" parTransId="{39BF4766-DB5A-4FB9-A839-69941F4EDD6A}" sibTransId="{3D854DE4-5EDD-4BD9-BE85-E0655D483862}"/>
    <dgm:cxn modelId="{D9C2DAE2-1852-4492-BE7C-FE8F6B71E6DA}" type="presOf" srcId="{AE7DE5A8-7E3B-42BA-8965-11C7CB4AA605}" destId="{1D9388A9-3AAA-4F8B-9EBC-C66DF8BD8AC9}" srcOrd="0" destOrd="0" presId="urn:microsoft.com/office/officeart/2016/7/layout/RepeatingBendingProcessNew"/>
    <dgm:cxn modelId="{101DBCEA-0CFD-4907-894C-BCD983FD6BC1}" type="presOf" srcId="{C9AE9CD2-1818-4304-8812-AAF1678EABA5}" destId="{A4A1730C-2683-4A56-9F89-84F02E1E91B5}" srcOrd="0" destOrd="0" presId="urn:microsoft.com/office/officeart/2016/7/layout/RepeatingBendingProcessNew"/>
    <dgm:cxn modelId="{AE5A5AFA-CCF1-4850-B5AB-12C5B61D80B5}" type="presOf" srcId="{3D854DE4-5EDD-4BD9-BE85-E0655D483862}" destId="{11EE7E6B-B412-4365-B74D-2AC6C45D2223}" srcOrd="1" destOrd="0" presId="urn:microsoft.com/office/officeart/2016/7/layout/RepeatingBendingProcessNew"/>
    <dgm:cxn modelId="{4CD9852A-8B5D-44EB-9D7A-F59E46D6EEE4}" type="presParOf" srcId="{571FBB88-C4EF-46EB-BE7B-63A7DEBC2E7C}" destId="{FA819B33-0B8B-4B48-A550-0CA453EC3A2D}" srcOrd="0" destOrd="0" presId="urn:microsoft.com/office/officeart/2016/7/layout/RepeatingBendingProcessNew"/>
    <dgm:cxn modelId="{38FBAC8C-E4B5-4973-B123-F76BC41B88A9}" type="presParOf" srcId="{571FBB88-C4EF-46EB-BE7B-63A7DEBC2E7C}" destId="{51F6B1FF-CF90-455D-B885-0B2602624366}" srcOrd="1" destOrd="0" presId="urn:microsoft.com/office/officeart/2016/7/layout/RepeatingBendingProcessNew"/>
    <dgm:cxn modelId="{11DEA015-7980-4FC8-A493-3C7DBFC80B6D}" type="presParOf" srcId="{51F6B1FF-CF90-455D-B885-0B2602624366}" destId="{11EE7E6B-B412-4365-B74D-2AC6C45D2223}" srcOrd="0" destOrd="0" presId="urn:microsoft.com/office/officeart/2016/7/layout/RepeatingBendingProcessNew"/>
    <dgm:cxn modelId="{D28B64D6-D89B-49C6-946C-5807A6442B3B}" type="presParOf" srcId="{571FBB88-C4EF-46EB-BE7B-63A7DEBC2E7C}" destId="{0A12F07C-3EEA-40DE-92EE-B3536B1EDB82}" srcOrd="2" destOrd="0" presId="urn:microsoft.com/office/officeart/2016/7/layout/RepeatingBendingProcessNew"/>
    <dgm:cxn modelId="{08DC346D-FC9E-4330-8AE3-5516CB51CAD6}" type="presParOf" srcId="{571FBB88-C4EF-46EB-BE7B-63A7DEBC2E7C}" destId="{F268C361-EB6D-4670-9679-2911FD18531A}" srcOrd="3" destOrd="0" presId="urn:microsoft.com/office/officeart/2016/7/layout/RepeatingBendingProcessNew"/>
    <dgm:cxn modelId="{5BD7CEC5-0C97-462C-BF0A-8DFC3F4F3450}" type="presParOf" srcId="{F268C361-EB6D-4670-9679-2911FD18531A}" destId="{B6A1F44E-0A8A-4258-A6C1-0C40FCCF6405}" srcOrd="0" destOrd="0" presId="urn:microsoft.com/office/officeart/2016/7/layout/RepeatingBendingProcessNew"/>
    <dgm:cxn modelId="{55A11409-612E-48F6-9872-96C03367B48E}" type="presParOf" srcId="{571FBB88-C4EF-46EB-BE7B-63A7DEBC2E7C}" destId="{B4C91F34-0F8D-4A6B-A75E-61E9892CBAC8}" srcOrd="4" destOrd="0" presId="urn:microsoft.com/office/officeart/2016/7/layout/RepeatingBendingProcessNew"/>
    <dgm:cxn modelId="{F71A71C6-FECD-43D4-B30F-3761F780F320}" type="presParOf" srcId="{571FBB88-C4EF-46EB-BE7B-63A7DEBC2E7C}" destId="{1D9388A9-3AAA-4F8B-9EBC-C66DF8BD8AC9}" srcOrd="5" destOrd="0" presId="urn:microsoft.com/office/officeart/2016/7/layout/RepeatingBendingProcessNew"/>
    <dgm:cxn modelId="{C1B2F56F-4F79-45F5-B5CD-98FD046F8175}" type="presParOf" srcId="{1D9388A9-3AAA-4F8B-9EBC-C66DF8BD8AC9}" destId="{AA4A1B11-391B-4910-ABF6-4D3B6AD48A31}" srcOrd="0" destOrd="0" presId="urn:microsoft.com/office/officeart/2016/7/layout/RepeatingBendingProcessNew"/>
    <dgm:cxn modelId="{6EE87255-EEEF-4C9E-AAF0-E1A890976C55}" type="presParOf" srcId="{571FBB88-C4EF-46EB-BE7B-63A7DEBC2E7C}" destId="{A4A1730C-2683-4A56-9F89-84F02E1E91B5}"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E03B89-3172-46E3-8090-66513C61870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8AAAB1D-EC02-4350-A80C-7A99C05545D2}">
      <dgm:prSet/>
      <dgm:spPr/>
      <dgm:t>
        <a:bodyPr/>
        <a:lstStyle/>
        <a:p>
          <a:r>
            <a:rPr lang="en-US" i="0" dirty="0"/>
            <a:t>An adjacency matrix is a way of representing a graph as a matrix of </a:t>
          </a:r>
          <a:r>
            <a:rPr lang="en-US" i="0" dirty="0" err="1"/>
            <a:t>booleans</a:t>
          </a:r>
          <a:r>
            <a:rPr lang="en-US" i="0" dirty="0"/>
            <a:t> (0's and 1's). A finite graph can be represented in the form of a square matrix on a computer, where the </a:t>
          </a:r>
          <a:r>
            <a:rPr lang="en-US" i="0" dirty="0" err="1"/>
            <a:t>boolean</a:t>
          </a:r>
          <a:r>
            <a:rPr lang="en-US" i="0" dirty="0"/>
            <a:t> value of the matrix indicates if there is a direct path between two vertices</a:t>
          </a:r>
          <a:endParaRPr lang="en-US" dirty="0"/>
        </a:p>
      </dgm:t>
    </dgm:pt>
    <dgm:pt modelId="{91CD286A-044E-4BBF-8A09-410D8E99E15D}" type="parTrans" cxnId="{25C53AAC-29EE-4DE0-A0D9-AF0236C3B405}">
      <dgm:prSet/>
      <dgm:spPr/>
      <dgm:t>
        <a:bodyPr/>
        <a:lstStyle/>
        <a:p>
          <a:endParaRPr lang="en-US"/>
        </a:p>
      </dgm:t>
    </dgm:pt>
    <dgm:pt modelId="{352D7B89-E247-4FC3-9DF3-283964361BA8}" type="sibTrans" cxnId="{25C53AAC-29EE-4DE0-A0D9-AF0236C3B405}">
      <dgm:prSet/>
      <dgm:spPr/>
      <dgm:t>
        <a:bodyPr/>
        <a:lstStyle/>
        <a:p>
          <a:endParaRPr lang="en-US"/>
        </a:p>
      </dgm:t>
    </dgm:pt>
    <dgm:pt modelId="{1CD8B718-24C5-4485-9EEF-3ADF42325586}">
      <dgm:prSet/>
      <dgm:spPr/>
      <dgm:t>
        <a:bodyPr/>
        <a:lstStyle/>
        <a:p>
          <a:r>
            <a:rPr lang="en-US" dirty="0"/>
            <a:t>In case of multigraph representation, instead of entry 0 or 1, the entry will be between number of edges between two vertices. In case of weighted graph, the entries are weights of the edges between the vertices. The adjacency matrix for a weighted graph is called as cost adjacency matrix.</a:t>
          </a:r>
        </a:p>
      </dgm:t>
    </dgm:pt>
    <dgm:pt modelId="{737E05B1-8E26-48B9-B65C-11E8AA96E8F5}" type="parTrans" cxnId="{CC9210EA-562A-4CF3-838D-5EBBFF0DAB25}">
      <dgm:prSet/>
      <dgm:spPr/>
      <dgm:t>
        <a:bodyPr/>
        <a:lstStyle/>
        <a:p>
          <a:endParaRPr lang="en-US"/>
        </a:p>
      </dgm:t>
    </dgm:pt>
    <dgm:pt modelId="{FB6D646F-6657-4059-926D-F899C1CB33B9}" type="sibTrans" cxnId="{CC9210EA-562A-4CF3-838D-5EBBFF0DAB25}">
      <dgm:prSet/>
      <dgm:spPr/>
      <dgm:t>
        <a:bodyPr/>
        <a:lstStyle/>
        <a:p>
          <a:endParaRPr lang="en-US"/>
        </a:p>
      </dgm:t>
    </dgm:pt>
    <dgm:pt modelId="{F0C44CF7-9E5F-4B13-8152-DCC87A92DD14}" type="pres">
      <dgm:prSet presAssocID="{39E03B89-3172-46E3-8090-66513C618701}" presName="hierChild1" presStyleCnt="0">
        <dgm:presLayoutVars>
          <dgm:chPref val="1"/>
          <dgm:dir/>
          <dgm:animOne val="branch"/>
          <dgm:animLvl val="lvl"/>
          <dgm:resizeHandles/>
        </dgm:presLayoutVars>
      </dgm:prSet>
      <dgm:spPr/>
    </dgm:pt>
    <dgm:pt modelId="{A70B5B0C-173B-4288-98FA-3407271C78EF}" type="pres">
      <dgm:prSet presAssocID="{A8AAAB1D-EC02-4350-A80C-7A99C05545D2}" presName="hierRoot1" presStyleCnt="0"/>
      <dgm:spPr/>
    </dgm:pt>
    <dgm:pt modelId="{E94091B1-B2D1-47FB-8707-8FC57B8F5AD9}" type="pres">
      <dgm:prSet presAssocID="{A8AAAB1D-EC02-4350-A80C-7A99C05545D2}" presName="composite" presStyleCnt="0"/>
      <dgm:spPr/>
    </dgm:pt>
    <dgm:pt modelId="{7C8CCBD4-1F12-416C-A698-74D6769520A9}" type="pres">
      <dgm:prSet presAssocID="{A8AAAB1D-EC02-4350-A80C-7A99C05545D2}" presName="background" presStyleLbl="node0" presStyleIdx="0" presStyleCnt="2"/>
      <dgm:spPr/>
    </dgm:pt>
    <dgm:pt modelId="{83703A5F-DD50-4823-8901-9B2B6BB484CC}" type="pres">
      <dgm:prSet presAssocID="{A8AAAB1D-EC02-4350-A80C-7A99C05545D2}" presName="text" presStyleLbl="fgAcc0" presStyleIdx="0" presStyleCnt="2">
        <dgm:presLayoutVars>
          <dgm:chPref val="3"/>
        </dgm:presLayoutVars>
      </dgm:prSet>
      <dgm:spPr/>
    </dgm:pt>
    <dgm:pt modelId="{CA5FCB29-ADDF-49C8-ACA4-5A08AAB7443D}" type="pres">
      <dgm:prSet presAssocID="{A8AAAB1D-EC02-4350-A80C-7A99C05545D2}" presName="hierChild2" presStyleCnt="0"/>
      <dgm:spPr/>
    </dgm:pt>
    <dgm:pt modelId="{A5E9610E-6533-4CCD-AADE-CCCC59D7934B}" type="pres">
      <dgm:prSet presAssocID="{1CD8B718-24C5-4485-9EEF-3ADF42325586}" presName="hierRoot1" presStyleCnt="0"/>
      <dgm:spPr/>
    </dgm:pt>
    <dgm:pt modelId="{D50CEC53-F60D-4CAF-ACE5-63D61666BD25}" type="pres">
      <dgm:prSet presAssocID="{1CD8B718-24C5-4485-9EEF-3ADF42325586}" presName="composite" presStyleCnt="0"/>
      <dgm:spPr/>
    </dgm:pt>
    <dgm:pt modelId="{E011E175-6C73-47E2-A42B-297DFCA95F4E}" type="pres">
      <dgm:prSet presAssocID="{1CD8B718-24C5-4485-9EEF-3ADF42325586}" presName="background" presStyleLbl="node0" presStyleIdx="1" presStyleCnt="2"/>
      <dgm:spPr/>
    </dgm:pt>
    <dgm:pt modelId="{F62659E7-0FED-4FB7-BB06-9C27CC1E5B0B}" type="pres">
      <dgm:prSet presAssocID="{1CD8B718-24C5-4485-9EEF-3ADF42325586}" presName="text" presStyleLbl="fgAcc0" presStyleIdx="1" presStyleCnt="2">
        <dgm:presLayoutVars>
          <dgm:chPref val="3"/>
        </dgm:presLayoutVars>
      </dgm:prSet>
      <dgm:spPr/>
    </dgm:pt>
    <dgm:pt modelId="{5FBD0FB9-D1D1-4054-8B15-3061CF86C7FA}" type="pres">
      <dgm:prSet presAssocID="{1CD8B718-24C5-4485-9EEF-3ADF42325586}" presName="hierChild2" presStyleCnt="0"/>
      <dgm:spPr/>
    </dgm:pt>
  </dgm:ptLst>
  <dgm:cxnLst>
    <dgm:cxn modelId="{33C83155-26BD-471D-B382-3B068EB83BB8}" type="presOf" srcId="{39E03B89-3172-46E3-8090-66513C618701}" destId="{F0C44CF7-9E5F-4B13-8152-DCC87A92DD14}" srcOrd="0" destOrd="0" presId="urn:microsoft.com/office/officeart/2005/8/layout/hierarchy1"/>
    <dgm:cxn modelId="{926B119A-6226-484D-A8BA-63912E60DA34}" type="presOf" srcId="{1CD8B718-24C5-4485-9EEF-3ADF42325586}" destId="{F62659E7-0FED-4FB7-BB06-9C27CC1E5B0B}" srcOrd="0" destOrd="0" presId="urn:microsoft.com/office/officeart/2005/8/layout/hierarchy1"/>
    <dgm:cxn modelId="{25C53AAC-29EE-4DE0-A0D9-AF0236C3B405}" srcId="{39E03B89-3172-46E3-8090-66513C618701}" destId="{A8AAAB1D-EC02-4350-A80C-7A99C05545D2}" srcOrd="0" destOrd="0" parTransId="{91CD286A-044E-4BBF-8A09-410D8E99E15D}" sibTransId="{352D7B89-E247-4FC3-9DF3-283964361BA8}"/>
    <dgm:cxn modelId="{CC9210EA-562A-4CF3-838D-5EBBFF0DAB25}" srcId="{39E03B89-3172-46E3-8090-66513C618701}" destId="{1CD8B718-24C5-4485-9EEF-3ADF42325586}" srcOrd="1" destOrd="0" parTransId="{737E05B1-8E26-48B9-B65C-11E8AA96E8F5}" sibTransId="{FB6D646F-6657-4059-926D-F899C1CB33B9}"/>
    <dgm:cxn modelId="{2BFFB0F2-4E85-4B91-9B8E-03690AFC69BC}" type="presOf" srcId="{A8AAAB1D-EC02-4350-A80C-7A99C05545D2}" destId="{83703A5F-DD50-4823-8901-9B2B6BB484CC}" srcOrd="0" destOrd="0" presId="urn:microsoft.com/office/officeart/2005/8/layout/hierarchy1"/>
    <dgm:cxn modelId="{5AB3F56D-6A7A-443B-A9B2-F0560FD48C2F}" type="presParOf" srcId="{F0C44CF7-9E5F-4B13-8152-DCC87A92DD14}" destId="{A70B5B0C-173B-4288-98FA-3407271C78EF}" srcOrd="0" destOrd="0" presId="urn:microsoft.com/office/officeart/2005/8/layout/hierarchy1"/>
    <dgm:cxn modelId="{6956F212-6B30-4B1C-9E78-B993A88BC932}" type="presParOf" srcId="{A70B5B0C-173B-4288-98FA-3407271C78EF}" destId="{E94091B1-B2D1-47FB-8707-8FC57B8F5AD9}" srcOrd="0" destOrd="0" presId="urn:microsoft.com/office/officeart/2005/8/layout/hierarchy1"/>
    <dgm:cxn modelId="{934FE0BB-2A30-4F16-A726-896CDBE1B44D}" type="presParOf" srcId="{E94091B1-B2D1-47FB-8707-8FC57B8F5AD9}" destId="{7C8CCBD4-1F12-416C-A698-74D6769520A9}" srcOrd="0" destOrd="0" presId="urn:microsoft.com/office/officeart/2005/8/layout/hierarchy1"/>
    <dgm:cxn modelId="{C886CFFE-E4AC-49C5-8DA5-1FE42F008041}" type="presParOf" srcId="{E94091B1-B2D1-47FB-8707-8FC57B8F5AD9}" destId="{83703A5F-DD50-4823-8901-9B2B6BB484CC}" srcOrd="1" destOrd="0" presId="urn:microsoft.com/office/officeart/2005/8/layout/hierarchy1"/>
    <dgm:cxn modelId="{DBC51A61-53ED-4592-A2BB-88E9EE9FDD54}" type="presParOf" srcId="{A70B5B0C-173B-4288-98FA-3407271C78EF}" destId="{CA5FCB29-ADDF-49C8-ACA4-5A08AAB7443D}" srcOrd="1" destOrd="0" presId="urn:microsoft.com/office/officeart/2005/8/layout/hierarchy1"/>
    <dgm:cxn modelId="{58C03E49-215F-43DD-A7E8-831A60AAA50D}" type="presParOf" srcId="{F0C44CF7-9E5F-4B13-8152-DCC87A92DD14}" destId="{A5E9610E-6533-4CCD-AADE-CCCC59D7934B}" srcOrd="1" destOrd="0" presId="urn:microsoft.com/office/officeart/2005/8/layout/hierarchy1"/>
    <dgm:cxn modelId="{906A0BE4-D41E-4F84-B394-BED506EA4CED}" type="presParOf" srcId="{A5E9610E-6533-4CCD-AADE-CCCC59D7934B}" destId="{D50CEC53-F60D-4CAF-ACE5-63D61666BD25}" srcOrd="0" destOrd="0" presId="urn:microsoft.com/office/officeart/2005/8/layout/hierarchy1"/>
    <dgm:cxn modelId="{5DAE6760-BEB8-497C-8296-8FA0FCD7EB3D}" type="presParOf" srcId="{D50CEC53-F60D-4CAF-ACE5-63D61666BD25}" destId="{E011E175-6C73-47E2-A42B-297DFCA95F4E}" srcOrd="0" destOrd="0" presId="urn:microsoft.com/office/officeart/2005/8/layout/hierarchy1"/>
    <dgm:cxn modelId="{0D5012F5-38F2-4FE6-95DC-A912D59B1409}" type="presParOf" srcId="{D50CEC53-F60D-4CAF-ACE5-63D61666BD25}" destId="{F62659E7-0FED-4FB7-BB06-9C27CC1E5B0B}" srcOrd="1" destOrd="0" presId="urn:microsoft.com/office/officeart/2005/8/layout/hierarchy1"/>
    <dgm:cxn modelId="{F79599D9-2E24-4EE2-9A04-64DF2EA70331}" type="presParOf" srcId="{A5E9610E-6533-4CCD-AADE-CCCC59D7934B}" destId="{5FBD0FB9-D1D1-4054-8B15-3061CF86C7F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EC54F1-3B17-4777-9042-3597E662293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813A398-ECB0-4972-BDC3-134184A28EEF}">
      <dgm:prSet/>
      <dgm:spPr/>
      <dgm:t>
        <a:bodyPr/>
        <a:lstStyle/>
        <a:p>
          <a:r>
            <a:rPr lang="en-US" dirty="0"/>
            <a:t>Dijkstra's algorithm allows us to find the shortest path between any two vertices of a graph.</a:t>
          </a:r>
        </a:p>
      </dgm:t>
    </dgm:pt>
    <dgm:pt modelId="{304B3DEB-8136-4099-B707-8C9C08EEC998}" type="parTrans" cxnId="{9104B19F-F915-4BB4-B942-4907373CAECF}">
      <dgm:prSet/>
      <dgm:spPr/>
      <dgm:t>
        <a:bodyPr/>
        <a:lstStyle/>
        <a:p>
          <a:endParaRPr lang="en-US"/>
        </a:p>
      </dgm:t>
    </dgm:pt>
    <dgm:pt modelId="{9F0DAA2E-2FEA-42CF-B7C7-150601801726}" type="sibTrans" cxnId="{9104B19F-F915-4BB4-B942-4907373CAECF}">
      <dgm:prSet/>
      <dgm:spPr/>
      <dgm:t>
        <a:bodyPr/>
        <a:lstStyle/>
        <a:p>
          <a:endParaRPr lang="en-US"/>
        </a:p>
      </dgm:t>
    </dgm:pt>
    <dgm:pt modelId="{743541CA-0D67-414C-89FA-4256B69522B9}">
      <dgm:prSet/>
      <dgm:spPr/>
      <dgm:t>
        <a:bodyPr/>
        <a:lstStyle/>
        <a:p>
          <a:r>
            <a:rPr lang="en-US"/>
            <a:t>Limitation: Does not calculate total number of paths</a:t>
          </a:r>
        </a:p>
      </dgm:t>
    </dgm:pt>
    <dgm:pt modelId="{F9AD48C2-96B3-42DB-8790-CD1F15F6CA56}" type="parTrans" cxnId="{1550E349-240F-4E16-A7C4-A892574C577A}">
      <dgm:prSet/>
      <dgm:spPr/>
      <dgm:t>
        <a:bodyPr/>
        <a:lstStyle/>
        <a:p>
          <a:endParaRPr lang="en-US"/>
        </a:p>
      </dgm:t>
    </dgm:pt>
    <dgm:pt modelId="{148DB52D-9A8F-4178-AF49-B713B89EA19C}" type="sibTrans" cxnId="{1550E349-240F-4E16-A7C4-A892574C577A}">
      <dgm:prSet/>
      <dgm:spPr/>
      <dgm:t>
        <a:bodyPr/>
        <a:lstStyle/>
        <a:p>
          <a:endParaRPr lang="en-US"/>
        </a:p>
      </dgm:t>
    </dgm:pt>
    <dgm:pt modelId="{6A361ABC-0648-4000-9C37-D062699338ED}" type="pres">
      <dgm:prSet presAssocID="{0CEC54F1-3B17-4777-9042-3597E662293C}" presName="hierChild1" presStyleCnt="0">
        <dgm:presLayoutVars>
          <dgm:chPref val="1"/>
          <dgm:dir/>
          <dgm:animOne val="branch"/>
          <dgm:animLvl val="lvl"/>
          <dgm:resizeHandles/>
        </dgm:presLayoutVars>
      </dgm:prSet>
      <dgm:spPr/>
    </dgm:pt>
    <dgm:pt modelId="{19AC9C27-28F3-400C-887D-1A36602531D8}" type="pres">
      <dgm:prSet presAssocID="{8813A398-ECB0-4972-BDC3-134184A28EEF}" presName="hierRoot1" presStyleCnt="0"/>
      <dgm:spPr/>
    </dgm:pt>
    <dgm:pt modelId="{967A503D-80D8-4009-803D-91A58EE7719F}" type="pres">
      <dgm:prSet presAssocID="{8813A398-ECB0-4972-BDC3-134184A28EEF}" presName="composite" presStyleCnt="0"/>
      <dgm:spPr/>
    </dgm:pt>
    <dgm:pt modelId="{6B665EC5-EED8-426A-82E5-539CBF2157F9}" type="pres">
      <dgm:prSet presAssocID="{8813A398-ECB0-4972-BDC3-134184A28EEF}" presName="background" presStyleLbl="node0" presStyleIdx="0" presStyleCnt="2"/>
      <dgm:spPr/>
    </dgm:pt>
    <dgm:pt modelId="{F81AD000-1135-44AB-AEF3-E92285DBF190}" type="pres">
      <dgm:prSet presAssocID="{8813A398-ECB0-4972-BDC3-134184A28EEF}" presName="text" presStyleLbl="fgAcc0" presStyleIdx="0" presStyleCnt="2">
        <dgm:presLayoutVars>
          <dgm:chPref val="3"/>
        </dgm:presLayoutVars>
      </dgm:prSet>
      <dgm:spPr/>
    </dgm:pt>
    <dgm:pt modelId="{256FFA76-65CF-49B3-AE26-C8B2F028702A}" type="pres">
      <dgm:prSet presAssocID="{8813A398-ECB0-4972-BDC3-134184A28EEF}" presName="hierChild2" presStyleCnt="0"/>
      <dgm:spPr/>
    </dgm:pt>
    <dgm:pt modelId="{BF40297C-72DC-461B-88A3-F63955CB2FCA}" type="pres">
      <dgm:prSet presAssocID="{743541CA-0D67-414C-89FA-4256B69522B9}" presName="hierRoot1" presStyleCnt="0"/>
      <dgm:spPr/>
    </dgm:pt>
    <dgm:pt modelId="{51275AAC-685C-4AFD-AE0E-7746AE6491DF}" type="pres">
      <dgm:prSet presAssocID="{743541CA-0D67-414C-89FA-4256B69522B9}" presName="composite" presStyleCnt="0"/>
      <dgm:spPr/>
    </dgm:pt>
    <dgm:pt modelId="{F66400D1-D56B-4368-832E-3EBEDF219C07}" type="pres">
      <dgm:prSet presAssocID="{743541CA-0D67-414C-89FA-4256B69522B9}" presName="background" presStyleLbl="node0" presStyleIdx="1" presStyleCnt="2"/>
      <dgm:spPr/>
    </dgm:pt>
    <dgm:pt modelId="{CC48CA39-8849-44FC-B435-03643C75DBC3}" type="pres">
      <dgm:prSet presAssocID="{743541CA-0D67-414C-89FA-4256B69522B9}" presName="text" presStyleLbl="fgAcc0" presStyleIdx="1" presStyleCnt="2">
        <dgm:presLayoutVars>
          <dgm:chPref val="3"/>
        </dgm:presLayoutVars>
      </dgm:prSet>
      <dgm:spPr/>
    </dgm:pt>
    <dgm:pt modelId="{1F0B659C-AFBA-47C2-8078-82393E3FF4A0}" type="pres">
      <dgm:prSet presAssocID="{743541CA-0D67-414C-89FA-4256B69522B9}" presName="hierChild2" presStyleCnt="0"/>
      <dgm:spPr/>
    </dgm:pt>
  </dgm:ptLst>
  <dgm:cxnLst>
    <dgm:cxn modelId="{FFF1010A-E88F-431B-9A7D-6A17273B100A}" type="presOf" srcId="{743541CA-0D67-414C-89FA-4256B69522B9}" destId="{CC48CA39-8849-44FC-B435-03643C75DBC3}" srcOrd="0" destOrd="0" presId="urn:microsoft.com/office/officeart/2005/8/layout/hierarchy1"/>
    <dgm:cxn modelId="{A1A84B39-D855-43AD-840F-6A57EA50C413}" type="presOf" srcId="{8813A398-ECB0-4972-BDC3-134184A28EEF}" destId="{F81AD000-1135-44AB-AEF3-E92285DBF190}" srcOrd="0" destOrd="0" presId="urn:microsoft.com/office/officeart/2005/8/layout/hierarchy1"/>
    <dgm:cxn modelId="{1550E349-240F-4E16-A7C4-A892574C577A}" srcId="{0CEC54F1-3B17-4777-9042-3597E662293C}" destId="{743541CA-0D67-414C-89FA-4256B69522B9}" srcOrd="1" destOrd="0" parTransId="{F9AD48C2-96B3-42DB-8790-CD1F15F6CA56}" sibTransId="{148DB52D-9A8F-4178-AF49-B713B89EA19C}"/>
    <dgm:cxn modelId="{9104B19F-F915-4BB4-B942-4907373CAECF}" srcId="{0CEC54F1-3B17-4777-9042-3597E662293C}" destId="{8813A398-ECB0-4972-BDC3-134184A28EEF}" srcOrd="0" destOrd="0" parTransId="{304B3DEB-8136-4099-B707-8C9C08EEC998}" sibTransId="{9F0DAA2E-2FEA-42CF-B7C7-150601801726}"/>
    <dgm:cxn modelId="{7FAE20ED-A265-4E53-A29B-76B3300655DD}" type="presOf" srcId="{0CEC54F1-3B17-4777-9042-3597E662293C}" destId="{6A361ABC-0648-4000-9C37-D062699338ED}" srcOrd="0" destOrd="0" presId="urn:microsoft.com/office/officeart/2005/8/layout/hierarchy1"/>
    <dgm:cxn modelId="{AAF19AF8-5706-43F5-8C41-6A3267755EA5}" type="presParOf" srcId="{6A361ABC-0648-4000-9C37-D062699338ED}" destId="{19AC9C27-28F3-400C-887D-1A36602531D8}" srcOrd="0" destOrd="0" presId="urn:microsoft.com/office/officeart/2005/8/layout/hierarchy1"/>
    <dgm:cxn modelId="{FAED6C22-7A72-4117-98B0-B8784A88AC3C}" type="presParOf" srcId="{19AC9C27-28F3-400C-887D-1A36602531D8}" destId="{967A503D-80D8-4009-803D-91A58EE7719F}" srcOrd="0" destOrd="0" presId="urn:microsoft.com/office/officeart/2005/8/layout/hierarchy1"/>
    <dgm:cxn modelId="{6BAE129C-E01A-4E1E-BCC3-62D13A18A749}" type="presParOf" srcId="{967A503D-80D8-4009-803D-91A58EE7719F}" destId="{6B665EC5-EED8-426A-82E5-539CBF2157F9}" srcOrd="0" destOrd="0" presId="urn:microsoft.com/office/officeart/2005/8/layout/hierarchy1"/>
    <dgm:cxn modelId="{BD1357E2-FE5B-4C19-8DC0-0F7FAA269476}" type="presParOf" srcId="{967A503D-80D8-4009-803D-91A58EE7719F}" destId="{F81AD000-1135-44AB-AEF3-E92285DBF190}" srcOrd="1" destOrd="0" presId="urn:microsoft.com/office/officeart/2005/8/layout/hierarchy1"/>
    <dgm:cxn modelId="{A26AA468-905A-4524-8386-8F9F286BB5F6}" type="presParOf" srcId="{19AC9C27-28F3-400C-887D-1A36602531D8}" destId="{256FFA76-65CF-49B3-AE26-C8B2F028702A}" srcOrd="1" destOrd="0" presId="urn:microsoft.com/office/officeart/2005/8/layout/hierarchy1"/>
    <dgm:cxn modelId="{7DC5AA36-17D4-42E8-A722-4E6AB6CCF4ED}" type="presParOf" srcId="{6A361ABC-0648-4000-9C37-D062699338ED}" destId="{BF40297C-72DC-461B-88A3-F63955CB2FCA}" srcOrd="1" destOrd="0" presId="urn:microsoft.com/office/officeart/2005/8/layout/hierarchy1"/>
    <dgm:cxn modelId="{F2EB0673-5F55-4CD4-A27A-E83A6B3D868E}" type="presParOf" srcId="{BF40297C-72DC-461B-88A3-F63955CB2FCA}" destId="{51275AAC-685C-4AFD-AE0E-7746AE6491DF}" srcOrd="0" destOrd="0" presId="urn:microsoft.com/office/officeart/2005/8/layout/hierarchy1"/>
    <dgm:cxn modelId="{ED844ADD-FD8C-4C3E-85F2-5BB6F4B233F9}" type="presParOf" srcId="{51275AAC-685C-4AFD-AE0E-7746AE6491DF}" destId="{F66400D1-D56B-4368-832E-3EBEDF219C07}" srcOrd="0" destOrd="0" presId="urn:microsoft.com/office/officeart/2005/8/layout/hierarchy1"/>
    <dgm:cxn modelId="{794EEB49-6775-4731-8FFF-1F39F987843A}" type="presParOf" srcId="{51275AAC-685C-4AFD-AE0E-7746AE6491DF}" destId="{CC48CA39-8849-44FC-B435-03643C75DBC3}" srcOrd="1" destOrd="0" presId="urn:microsoft.com/office/officeart/2005/8/layout/hierarchy1"/>
    <dgm:cxn modelId="{E878AC0B-3DDC-4EAD-AC81-50878BE8181D}" type="presParOf" srcId="{BF40297C-72DC-461B-88A3-F63955CB2FCA}" destId="{1F0B659C-AFBA-47C2-8078-82393E3FF4A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760A32-1DD2-4BF1-8C26-FA3BFC6C468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8085D6A-4526-4692-9553-EB092ED0D986}">
      <dgm:prSet/>
      <dgm:spPr/>
      <dgm:t>
        <a:bodyPr/>
        <a:lstStyle/>
        <a:p>
          <a:pPr>
            <a:lnSpc>
              <a:spcPct val="100000"/>
            </a:lnSpc>
          </a:pPr>
          <a:r>
            <a:rPr lang="en-US"/>
            <a:t>50 Nodes Complexity</a:t>
          </a:r>
        </a:p>
      </dgm:t>
    </dgm:pt>
    <dgm:pt modelId="{153C32B8-A918-4FD9-A2FD-9F1E02B18396}" type="parTrans" cxnId="{7DDCF007-34ED-4E34-A8FC-07D8160A1BE3}">
      <dgm:prSet/>
      <dgm:spPr/>
      <dgm:t>
        <a:bodyPr/>
        <a:lstStyle/>
        <a:p>
          <a:endParaRPr lang="en-US"/>
        </a:p>
      </dgm:t>
    </dgm:pt>
    <dgm:pt modelId="{88657C57-E6D3-4DDA-A5ED-ABA7E5A83880}" type="sibTrans" cxnId="{7DDCF007-34ED-4E34-A8FC-07D8160A1BE3}">
      <dgm:prSet/>
      <dgm:spPr/>
      <dgm:t>
        <a:bodyPr/>
        <a:lstStyle/>
        <a:p>
          <a:endParaRPr lang="en-US"/>
        </a:p>
      </dgm:t>
    </dgm:pt>
    <dgm:pt modelId="{88966E2F-E2F0-4BEA-AA54-2978A6FCD124}">
      <dgm:prSet/>
      <dgm:spPr/>
      <dgm:t>
        <a:bodyPr/>
        <a:lstStyle/>
        <a:p>
          <a:pPr>
            <a:lnSpc>
              <a:spcPct val="100000"/>
            </a:lnSpc>
          </a:pPr>
          <a:r>
            <a:rPr lang="en-US"/>
            <a:t>Cyclic Graph</a:t>
          </a:r>
        </a:p>
      </dgm:t>
    </dgm:pt>
    <dgm:pt modelId="{3EFE9CDE-DCD0-498B-8D96-51D6C46D4BDE}" type="parTrans" cxnId="{53421B37-3B6D-4B4D-8695-1AB2687BD286}">
      <dgm:prSet/>
      <dgm:spPr/>
      <dgm:t>
        <a:bodyPr/>
        <a:lstStyle/>
        <a:p>
          <a:endParaRPr lang="en-US"/>
        </a:p>
      </dgm:t>
    </dgm:pt>
    <dgm:pt modelId="{0ACF024C-6CD0-4AB9-8C8A-683F80E338E4}" type="sibTrans" cxnId="{53421B37-3B6D-4B4D-8695-1AB2687BD286}">
      <dgm:prSet/>
      <dgm:spPr/>
      <dgm:t>
        <a:bodyPr/>
        <a:lstStyle/>
        <a:p>
          <a:endParaRPr lang="en-US"/>
        </a:p>
      </dgm:t>
    </dgm:pt>
    <dgm:pt modelId="{F2D23CA8-3B6E-4E68-9BA8-3D3417C4171F}" type="pres">
      <dgm:prSet presAssocID="{AE760A32-1DD2-4BF1-8C26-FA3BFC6C4686}" presName="root" presStyleCnt="0">
        <dgm:presLayoutVars>
          <dgm:dir/>
          <dgm:resizeHandles val="exact"/>
        </dgm:presLayoutVars>
      </dgm:prSet>
      <dgm:spPr/>
    </dgm:pt>
    <dgm:pt modelId="{34BE2F51-8390-4BF9-9EFB-6D6B36C0BCC9}" type="pres">
      <dgm:prSet presAssocID="{98085D6A-4526-4692-9553-EB092ED0D986}" presName="compNode" presStyleCnt="0"/>
      <dgm:spPr/>
    </dgm:pt>
    <dgm:pt modelId="{09B9E990-C098-4E3F-AE3E-09A53C0C970D}" type="pres">
      <dgm:prSet presAssocID="{98085D6A-4526-4692-9553-EB092ED0D98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A6FA9F40-EF32-4A98-89D6-792E3EDADA79}" type="pres">
      <dgm:prSet presAssocID="{98085D6A-4526-4692-9553-EB092ED0D986}" presName="spaceRect" presStyleCnt="0"/>
      <dgm:spPr/>
    </dgm:pt>
    <dgm:pt modelId="{A0CC36DF-C6FE-4CA1-8C78-EC7002AF9A78}" type="pres">
      <dgm:prSet presAssocID="{98085D6A-4526-4692-9553-EB092ED0D986}" presName="textRect" presStyleLbl="revTx" presStyleIdx="0" presStyleCnt="2">
        <dgm:presLayoutVars>
          <dgm:chMax val="1"/>
          <dgm:chPref val="1"/>
        </dgm:presLayoutVars>
      </dgm:prSet>
      <dgm:spPr/>
    </dgm:pt>
    <dgm:pt modelId="{6240F389-FEEB-4E1C-B850-DEF2209E3508}" type="pres">
      <dgm:prSet presAssocID="{88657C57-E6D3-4DDA-A5ED-ABA7E5A83880}" presName="sibTrans" presStyleCnt="0"/>
      <dgm:spPr/>
    </dgm:pt>
    <dgm:pt modelId="{D5768D33-7AAE-411C-8702-1C1FBC61FDB9}" type="pres">
      <dgm:prSet presAssocID="{88966E2F-E2F0-4BEA-AA54-2978A6FCD124}" presName="compNode" presStyleCnt="0"/>
      <dgm:spPr/>
    </dgm:pt>
    <dgm:pt modelId="{247764CE-DF27-42DC-ADFA-756CB5755DCA}" type="pres">
      <dgm:prSet presAssocID="{88966E2F-E2F0-4BEA-AA54-2978A6FCD1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peat"/>
        </a:ext>
      </dgm:extLst>
    </dgm:pt>
    <dgm:pt modelId="{2CA8AA42-4094-44EF-8487-860F8FBD4B2A}" type="pres">
      <dgm:prSet presAssocID="{88966E2F-E2F0-4BEA-AA54-2978A6FCD124}" presName="spaceRect" presStyleCnt="0"/>
      <dgm:spPr/>
    </dgm:pt>
    <dgm:pt modelId="{952090AD-2E50-4233-99B8-52FF20A310E9}" type="pres">
      <dgm:prSet presAssocID="{88966E2F-E2F0-4BEA-AA54-2978A6FCD124}" presName="textRect" presStyleLbl="revTx" presStyleIdx="1" presStyleCnt="2">
        <dgm:presLayoutVars>
          <dgm:chMax val="1"/>
          <dgm:chPref val="1"/>
        </dgm:presLayoutVars>
      </dgm:prSet>
      <dgm:spPr/>
    </dgm:pt>
  </dgm:ptLst>
  <dgm:cxnLst>
    <dgm:cxn modelId="{7DDCF007-34ED-4E34-A8FC-07D8160A1BE3}" srcId="{AE760A32-1DD2-4BF1-8C26-FA3BFC6C4686}" destId="{98085D6A-4526-4692-9553-EB092ED0D986}" srcOrd="0" destOrd="0" parTransId="{153C32B8-A918-4FD9-A2FD-9F1E02B18396}" sibTransId="{88657C57-E6D3-4DDA-A5ED-ABA7E5A83880}"/>
    <dgm:cxn modelId="{53421B37-3B6D-4B4D-8695-1AB2687BD286}" srcId="{AE760A32-1DD2-4BF1-8C26-FA3BFC6C4686}" destId="{88966E2F-E2F0-4BEA-AA54-2978A6FCD124}" srcOrd="1" destOrd="0" parTransId="{3EFE9CDE-DCD0-498B-8D96-51D6C46D4BDE}" sibTransId="{0ACF024C-6CD0-4AB9-8C8A-683F80E338E4}"/>
    <dgm:cxn modelId="{FA49A99F-1E1A-489A-AEE7-6F3AF2475B37}" type="presOf" srcId="{98085D6A-4526-4692-9553-EB092ED0D986}" destId="{A0CC36DF-C6FE-4CA1-8C78-EC7002AF9A78}" srcOrd="0" destOrd="0" presId="urn:microsoft.com/office/officeart/2018/2/layout/IconLabelList"/>
    <dgm:cxn modelId="{714066A4-7D1F-4D38-ACC2-4F30B3D883D5}" type="presOf" srcId="{AE760A32-1DD2-4BF1-8C26-FA3BFC6C4686}" destId="{F2D23CA8-3B6E-4E68-9BA8-3D3417C4171F}" srcOrd="0" destOrd="0" presId="urn:microsoft.com/office/officeart/2018/2/layout/IconLabelList"/>
    <dgm:cxn modelId="{280C5FCD-6CA9-4FE4-81D0-BADB2270DE6F}" type="presOf" srcId="{88966E2F-E2F0-4BEA-AA54-2978A6FCD124}" destId="{952090AD-2E50-4233-99B8-52FF20A310E9}" srcOrd="0" destOrd="0" presId="urn:microsoft.com/office/officeart/2018/2/layout/IconLabelList"/>
    <dgm:cxn modelId="{E14CBA47-11DE-44C2-8844-0C443CD9279B}" type="presParOf" srcId="{F2D23CA8-3B6E-4E68-9BA8-3D3417C4171F}" destId="{34BE2F51-8390-4BF9-9EFB-6D6B36C0BCC9}" srcOrd="0" destOrd="0" presId="urn:microsoft.com/office/officeart/2018/2/layout/IconLabelList"/>
    <dgm:cxn modelId="{002368A8-7653-419F-8B05-A15F6F9156E1}" type="presParOf" srcId="{34BE2F51-8390-4BF9-9EFB-6D6B36C0BCC9}" destId="{09B9E990-C098-4E3F-AE3E-09A53C0C970D}" srcOrd="0" destOrd="0" presId="urn:microsoft.com/office/officeart/2018/2/layout/IconLabelList"/>
    <dgm:cxn modelId="{AAE756A7-4A2D-41A2-B80D-9CDA55F0885F}" type="presParOf" srcId="{34BE2F51-8390-4BF9-9EFB-6D6B36C0BCC9}" destId="{A6FA9F40-EF32-4A98-89D6-792E3EDADA79}" srcOrd="1" destOrd="0" presId="urn:microsoft.com/office/officeart/2018/2/layout/IconLabelList"/>
    <dgm:cxn modelId="{9AE6E0A9-14D2-4D72-B557-5FC7A0EFEE6A}" type="presParOf" srcId="{34BE2F51-8390-4BF9-9EFB-6D6B36C0BCC9}" destId="{A0CC36DF-C6FE-4CA1-8C78-EC7002AF9A78}" srcOrd="2" destOrd="0" presId="urn:microsoft.com/office/officeart/2018/2/layout/IconLabelList"/>
    <dgm:cxn modelId="{1B9629E2-1275-482F-BE13-0381D0FBE8B1}" type="presParOf" srcId="{F2D23CA8-3B6E-4E68-9BA8-3D3417C4171F}" destId="{6240F389-FEEB-4E1C-B850-DEF2209E3508}" srcOrd="1" destOrd="0" presId="urn:microsoft.com/office/officeart/2018/2/layout/IconLabelList"/>
    <dgm:cxn modelId="{D4A74C7C-54C8-40C4-B610-35AC3BC8F240}" type="presParOf" srcId="{F2D23CA8-3B6E-4E68-9BA8-3D3417C4171F}" destId="{D5768D33-7AAE-411C-8702-1C1FBC61FDB9}" srcOrd="2" destOrd="0" presId="urn:microsoft.com/office/officeart/2018/2/layout/IconLabelList"/>
    <dgm:cxn modelId="{9BB3D24D-BA6E-427D-9DC7-A01DB1772572}" type="presParOf" srcId="{D5768D33-7AAE-411C-8702-1C1FBC61FDB9}" destId="{247764CE-DF27-42DC-ADFA-756CB5755DCA}" srcOrd="0" destOrd="0" presId="urn:microsoft.com/office/officeart/2018/2/layout/IconLabelList"/>
    <dgm:cxn modelId="{DF30C74A-91F7-4FB1-BFC7-6812E0316DAE}" type="presParOf" srcId="{D5768D33-7AAE-411C-8702-1C1FBC61FDB9}" destId="{2CA8AA42-4094-44EF-8487-860F8FBD4B2A}" srcOrd="1" destOrd="0" presId="urn:microsoft.com/office/officeart/2018/2/layout/IconLabelList"/>
    <dgm:cxn modelId="{BF6B4598-5DCD-4EB8-9C7B-E336867D902B}" type="presParOf" srcId="{D5768D33-7AAE-411C-8702-1C1FBC61FDB9}" destId="{952090AD-2E50-4233-99B8-52FF20A310E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D24DEA-B9B3-41F1-92DE-C70E2213011D}"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649460E1-5696-470A-9378-90B5D05A2672}">
      <dgm:prSet/>
      <dgm:spPr/>
      <dgm:t>
        <a:bodyPr/>
        <a:lstStyle/>
        <a:p>
          <a:r>
            <a:rPr lang="en-US" dirty="0"/>
            <a:t>Decreasing Time and Space Complexity of our Program</a:t>
          </a:r>
        </a:p>
      </dgm:t>
    </dgm:pt>
    <dgm:pt modelId="{4F4CF22F-0FEE-4B74-94C0-EA913DFC754E}" type="parTrans" cxnId="{C3BF41C3-9F4B-4813-9543-64AB5CF3B9E6}">
      <dgm:prSet/>
      <dgm:spPr/>
      <dgm:t>
        <a:bodyPr/>
        <a:lstStyle/>
        <a:p>
          <a:endParaRPr lang="en-US"/>
        </a:p>
      </dgm:t>
    </dgm:pt>
    <dgm:pt modelId="{AF9D9332-0EB5-435F-9023-0F336BC822F9}" type="sibTrans" cxnId="{C3BF41C3-9F4B-4813-9543-64AB5CF3B9E6}">
      <dgm:prSet/>
      <dgm:spPr/>
      <dgm:t>
        <a:bodyPr/>
        <a:lstStyle/>
        <a:p>
          <a:endParaRPr lang="en-US"/>
        </a:p>
      </dgm:t>
    </dgm:pt>
    <dgm:pt modelId="{334C7DD0-94D7-4D34-B703-3D55897AF43E}">
      <dgm:prSet/>
      <dgm:spPr/>
      <dgm:t>
        <a:bodyPr/>
        <a:lstStyle/>
        <a:p>
          <a:r>
            <a:rPr lang="en-US" dirty="0"/>
            <a:t>Implementation of Image Processing based IIOT device that takes in Topology Diagram to give desired outputs</a:t>
          </a:r>
        </a:p>
      </dgm:t>
    </dgm:pt>
    <dgm:pt modelId="{FC3575D5-2ADC-4BB0-AA5F-3620053D8BE4}" type="parTrans" cxnId="{44004F85-EAF6-4032-A8B2-C939DFD20B0D}">
      <dgm:prSet/>
      <dgm:spPr/>
      <dgm:t>
        <a:bodyPr/>
        <a:lstStyle/>
        <a:p>
          <a:endParaRPr lang="en-US"/>
        </a:p>
      </dgm:t>
    </dgm:pt>
    <dgm:pt modelId="{2919FB01-AE2D-48C4-B393-8B37FFA2E951}" type="sibTrans" cxnId="{44004F85-EAF6-4032-A8B2-C939DFD20B0D}">
      <dgm:prSet/>
      <dgm:spPr/>
      <dgm:t>
        <a:bodyPr/>
        <a:lstStyle/>
        <a:p>
          <a:endParaRPr lang="en-US"/>
        </a:p>
      </dgm:t>
    </dgm:pt>
    <dgm:pt modelId="{1AC06F32-2551-4EE7-A62D-747C8B8ED073}">
      <dgm:prSet/>
      <dgm:spPr/>
      <dgm:t>
        <a:bodyPr/>
        <a:lstStyle/>
        <a:p>
          <a:r>
            <a:rPr lang="en-US" dirty="0"/>
            <a:t>Feature increasing in terms of incorporating directional graphs</a:t>
          </a:r>
        </a:p>
      </dgm:t>
    </dgm:pt>
    <dgm:pt modelId="{CAC783B7-C258-474D-8474-4AAB545B80A1}" type="parTrans" cxnId="{6B256AE8-B5F1-4BEC-8FFB-2BE6F405BFEA}">
      <dgm:prSet/>
      <dgm:spPr/>
      <dgm:t>
        <a:bodyPr/>
        <a:lstStyle/>
        <a:p>
          <a:endParaRPr lang="en-US"/>
        </a:p>
      </dgm:t>
    </dgm:pt>
    <dgm:pt modelId="{BCB0C433-48B1-43F6-9A72-492EE5539837}" type="sibTrans" cxnId="{6B256AE8-B5F1-4BEC-8FFB-2BE6F405BFEA}">
      <dgm:prSet/>
      <dgm:spPr/>
      <dgm:t>
        <a:bodyPr/>
        <a:lstStyle/>
        <a:p>
          <a:endParaRPr lang="en-US"/>
        </a:p>
      </dgm:t>
    </dgm:pt>
    <dgm:pt modelId="{07387134-1440-43E2-B86D-AEBF85B3D1D9}">
      <dgm:prSet/>
      <dgm:spPr/>
      <dgm:t>
        <a:bodyPr/>
        <a:lstStyle/>
        <a:p>
          <a:r>
            <a:rPr lang="en-US" dirty="0"/>
            <a:t>ML based predictions for efficient routing</a:t>
          </a:r>
        </a:p>
      </dgm:t>
    </dgm:pt>
    <dgm:pt modelId="{B5217B0A-A796-4F2B-8480-5E68DE6AD348}" type="parTrans" cxnId="{CE537256-3CA7-4963-A646-265DB548E9F1}">
      <dgm:prSet/>
      <dgm:spPr/>
      <dgm:t>
        <a:bodyPr/>
        <a:lstStyle/>
        <a:p>
          <a:endParaRPr lang="en-US"/>
        </a:p>
      </dgm:t>
    </dgm:pt>
    <dgm:pt modelId="{600D157F-07A0-4862-A2AC-4C0B760A7E55}" type="sibTrans" cxnId="{CE537256-3CA7-4963-A646-265DB548E9F1}">
      <dgm:prSet/>
      <dgm:spPr/>
      <dgm:t>
        <a:bodyPr/>
        <a:lstStyle/>
        <a:p>
          <a:endParaRPr lang="en-US"/>
        </a:p>
      </dgm:t>
    </dgm:pt>
    <dgm:pt modelId="{20A3B8FC-00D5-4174-8817-5FD1163EDCB4}" type="pres">
      <dgm:prSet presAssocID="{01D24DEA-B9B3-41F1-92DE-C70E2213011D}" presName="matrix" presStyleCnt="0">
        <dgm:presLayoutVars>
          <dgm:chMax val="1"/>
          <dgm:dir/>
          <dgm:resizeHandles val="exact"/>
        </dgm:presLayoutVars>
      </dgm:prSet>
      <dgm:spPr/>
    </dgm:pt>
    <dgm:pt modelId="{5C99BD23-77BF-4863-ADAE-78C778338740}" type="pres">
      <dgm:prSet presAssocID="{01D24DEA-B9B3-41F1-92DE-C70E2213011D}" presName="diamond" presStyleLbl="bgShp" presStyleIdx="0" presStyleCnt="1"/>
      <dgm:spPr/>
    </dgm:pt>
    <dgm:pt modelId="{D51FCFD7-38C4-4463-A49F-3F66C26B140F}" type="pres">
      <dgm:prSet presAssocID="{01D24DEA-B9B3-41F1-92DE-C70E2213011D}" presName="quad1" presStyleLbl="node1" presStyleIdx="0" presStyleCnt="4">
        <dgm:presLayoutVars>
          <dgm:chMax val="0"/>
          <dgm:chPref val="0"/>
          <dgm:bulletEnabled val="1"/>
        </dgm:presLayoutVars>
      </dgm:prSet>
      <dgm:spPr/>
    </dgm:pt>
    <dgm:pt modelId="{A2BC2190-9DB7-40A2-A42B-AED002D30954}" type="pres">
      <dgm:prSet presAssocID="{01D24DEA-B9B3-41F1-92DE-C70E2213011D}" presName="quad2" presStyleLbl="node1" presStyleIdx="1" presStyleCnt="4">
        <dgm:presLayoutVars>
          <dgm:chMax val="0"/>
          <dgm:chPref val="0"/>
          <dgm:bulletEnabled val="1"/>
        </dgm:presLayoutVars>
      </dgm:prSet>
      <dgm:spPr/>
    </dgm:pt>
    <dgm:pt modelId="{46B882F6-014D-4F7F-95E4-FAC9C4AA6AB6}" type="pres">
      <dgm:prSet presAssocID="{01D24DEA-B9B3-41F1-92DE-C70E2213011D}" presName="quad3" presStyleLbl="node1" presStyleIdx="2" presStyleCnt="4">
        <dgm:presLayoutVars>
          <dgm:chMax val="0"/>
          <dgm:chPref val="0"/>
          <dgm:bulletEnabled val="1"/>
        </dgm:presLayoutVars>
      </dgm:prSet>
      <dgm:spPr/>
    </dgm:pt>
    <dgm:pt modelId="{06BB4798-DFE3-4110-8115-FA2BE5CE8495}" type="pres">
      <dgm:prSet presAssocID="{01D24DEA-B9B3-41F1-92DE-C70E2213011D}" presName="quad4" presStyleLbl="node1" presStyleIdx="3" presStyleCnt="4">
        <dgm:presLayoutVars>
          <dgm:chMax val="0"/>
          <dgm:chPref val="0"/>
          <dgm:bulletEnabled val="1"/>
        </dgm:presLayoutVars>
      </dgm:prSet>
      <dgm:spPr/>
    </dgm:pt>
  </dgm:ptLst>
  <dgm:cxnLst>
    <dgm:cxn modelId="{E459E603-D278-4F02-8F2D-8258252D9D88}" type="presOf" srcId="{1AC06F32-2551-4EE7-A62D-747C8B8ED073}" destId="{46B882F6-014D-4F7F-95E4-FAC9C4AA6AB6}" srcOrd="0" destOrd="0" presId="urn:microsoft.com/office/officeart/2005/8/layout/matrix3"/>
    <dgm:cxn modelId="{6830E90D-8341-4D41-A92F-FF05BF60A0D0}" type="presOf" srcId="{334C7DD0-94D7-4D34-B703-3D55897AF43E}" destId="{A2BC2190-9DB7-40A2-A42B-AED002D30954}" srcOrd="0" destOrd="0" presId="urn:microsoft.com/office/officeart/2005/8/layout/matrix3"/>
    <dgm:cxn modelId="{D5F0471E-C770-4C87-8980-FFCFD0653DC9}" type="presOf" srcId="{649460E1-5696-470A-9378-90B5D05A2672}" destId="{D51FCFD7-38C4-4463-A49F-3F66C26B140F}" srcOrd="0" destOrd="0" presId="urn:microsoft.com/office/officeart/2005/8/layout/matrix3"/>
    <dgm:cxn modelId="{CE537256-3CA7-4963-A646-265DB548E9F1}" srcId="{01D24DEA-B9B3-41F1-92DE-C70E2213011D}" destId="{07387134-1440-43E2-B86D-AEBF85B3D1D9}" srcOrd="3" destOrd="0" parTransId="{B5217B0A-A796-4F2B-8480-5E68DE6AD348}" sibTransId="{600D157F-07A0-4862-A2AC-4C0B760A7E55}"/>
    <dgm:cxn modelId="{54EBFF79-2859-4A93-A60B-7A5C026E89FA}" type="presOf" srcId="{01D24DEA-B9B3-41F1-92DE-C70E2213011D}" destId="{20A3B8FC-00D5-4174-8817-5FD1163EDCB4}" srcOrd="0" destOrd="0" presId="urn:microsoft.com/office/officeart/2005/8/layout/matrix3"/>
    <dgm:cxn modelId="{44004F85-EAF6-4032-A8B2-C939DFD20B0D}" srcId="{01D24DEA-B9B3-41F1-92DE-C70E2213011D}" destId="{334C7DD0-94D7-4D34-B703-3D55897AF43E}" srcOrd="1" destOrd="0" parTransId="{FC3575D5-2ADC-4BB0-AA5F-3620053D8BE4}" sibTransId="{2919FB01-AE2D-48C4-B393-8B37FFA2E951}"/>
    <dgm:cxn modelId="{90C78D91-D74B-4D92-B9EF-11B63D961728}" type="presOf" srcId="{07387134-1440-43E2-B86D-AEBF85B3D1D9}" destId="{06BB4798-DFE3-4110-8115-FA2BE5CE8495}" srcOrd="0" destOrd="0" presId="urn:microsoft.com/office/officeart/2005/8/layout/matrix3"/>
    <dgm:cxn modelId="{C3BF41C3-9F4B-4813-9543-64AB5CF3B9E6}" srcId="{01D24DEA-B9B3-41F1-92DE-C70E2213011D}" destId="{649460E1-5696-470A-9378-90B5D05A2672}" srcOrd="0" destOrd="0" parTransId="{4F4CF22F-0FEE-4B74-94C0-EA913DFC754E}" sibTransId="{AF9D9332-0EB5-435F-9023-0F336BC822F9}"/>
    <dgm:cxn modelId="{6B256AE8-B5F1-4BEC-8FFB-2BE6F405BFEA}" srcId="{01D24DEA-B9B3-41F1-92DE-C70E2213011D}" destId="{1AC06F32-2551-4EE7-A62D-747C8B8ED073}" srcOrd="2" destOrd="0" parTransId="{CAC783B7-C258-474D-8474-4AAB545B80A1}" sibTransId="{BCB0C433-48B1-43F6-9A72-492EE5539837}"/>
    <dgm:cxn modelId="{8ADFC402-77AF-4B55-A92B-70464697119C}" type="presParOf" srcId="{20A3B8FC-00D5-4174-8817-5FD1163EDCB4}" destId="{5C99BD23-77BF-4863-ADAE-78C778338740}" srcOrd="0" destOrd="0" presId="urn:microsoft.com/office/officeart/2005/8/layout/matrix3"/>
    <dgm:cxn modelId="{E49B1BFF-F796-4AC2-AE13-1C68C34FA530}" type="presParOf" srcId="{20A3B8FC-00D5-4174-8817-5FD1163EDCB4}" destId="{D51FCFD7-38C4-4463-A49F-3F66C26B140F}" srcOrd="1" destOrd="0" presId="urn:microsoft.com/office/officeart/2005/8/layout/matrix3"/>
    <dgm:cxn modelId="{F76937B0-175F-4384-9E8D-E7C240FF358C}" type="presParOf" srcId="{20A3B8FC-00D5-4174-8817-5FD1163EDCB4}" destId="{A2BC2190-9DB7-40A2-A42B-AED002D30954}" srcOrd="2" destOrd="0" presId="urn:microsoft.com/office/officeart/2005/8/layout/matrix3"/>
    <dgm:cxn modelId="{6C52B6E4-3B47-4429-8511-413286C8BE91}" type="presParOf" srcId="{20A3B8FC-00D5-4174-8817-5FD1163EDCB4}" destId="{46B882F6-014D-4F7F-95E4-FAC9C4AA6AB6}" srcOrd="3" destOrd="0" presId="urn:microsoft.com/office/officeart/2005/8/layout/matrix3"/>
    <dgm:cxn modelId="{2C470909-578D-4B2D-A530-60646A184EDF}" type="presParOf" srcId="{20A3B8FC-00D5-4174-8817-5FD1163EDCB4}" destId="{06BB4798-DFE3-4110-8115-FA2BE5CE849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E6822-67B4-4DED-A0F2-06312E7B4F8F}">
      <dsp:nvSpPr>
        <dsp:cNvPr id="0" name=""/>
        <dsp:cNvSpPr/>
      </dsp:nvSpPr>
      <dsp:spPr>
        <a:xfrm>
          <a:off x="3080" y="467923"/>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Learn and Implement Routing Protocol Algorithm</a:t>
          </a:r>
        </a:p>
      </dsp:txBody>
      <dsp:txXfrm>
        <a:off x="3080" y="1768160"/>
        <a:ext cx="2444055" cy="2053006"/>
      </dsp:txXfrm>
    </dsp:sp>
    <dsp:sp modelId="{7FBCE0D8-1F8D-4DB4-BCD1-A67EEA67F0C4}">
      <dsp:nvSpPr>
        <dsp:cNvPr id="0" name=""/>
        <dsp:cNvSpPr/>
      </dsp:nvSpPr>
      <dsp:spPr>
        <a:xfrm>
          <a:off x="711856" y="81009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60418"/>
        <a:ext cx="725847" cy="725847"/>
      </dsp:txXfrm>
    </dsp:sp>
    <dsp:sp modelId="{E23F7991-8492-4BC5-B7EF-CF51CD8DB6C1}">
      <dsp:nvSpPr>
        <dsp:cNvPr id="0" name=""/>
        <dsp:cNvSpPr/>
      </dsp:nvSpPr>
      <dsp:spPr>
        <a:xfrm>
          <a:off x="3080" y="3889528"/>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580379-D3B9-4E89-BD16-064044B83F01}">
      <dsp:nvSpPr>
        <dsp:cNvPr id="0" name=""/>
        <dsp:cNvSpPr/>
      </dsp:nvSpPr>
      <dsp:spPr>
        <a:xfrm>
          <a:off x="2691541" y="467923"/>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Find the shortest distance from source to destination</a:t>
          </a:r>
        </a:p>
      </dsp:txBody>
      <dsp:txXfrm>
        <a:off x="2691541" y="1768160"/>
        <a:ext cx="2444055" cy="2053006"/>
      </dsp:txXfrm>
    </dsp:sp>
    <dsp:sp modelId="{38DE156A-2611-4C4C-9F0F-FC674270CECB}">
      <dsp:nvSpPr>
        <dsp:cNvPr id="0" name=""/>
        <dsp:cNvSpPr/>
      </dsp:nvSpPr>
      <dsp:spPr>
        <a:xfrm>
          <a:off x="3400317" y="81009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60418"/>
        <a:ext cx="725847" cy="725847"/>
      </dsp:txXfrm>
    </dsp:sp>
    <dsp:sp modelId="{C3C6A39B-CDA1-4C36-95E2-E162ECA1975A}">
      <dsp:nvSpPr>
        <dsp:cNvPr id="0" name=""/>
        <dsp:cNvSpPr/>
      </dsp:nvSpPr>
      <dsp:spPr>
        <a:xfrm>
          <a:off x="2691541" y="3889528"/>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45228B-770C-4D00-AB6B-8AE771C4B9F5}">
      <dsp:nvSpPr>
        <dsp:cNvPr id="0" name=""/>
        <dsp:cNvSpPr/>
      </dsp:nvSpPr>
      <dsp:spPr>
        <a:xfrm>
          <a:off x="5380002" y="467923"/>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Find the least number of hopes required (in the shortest distance) from source to destination</a:t>
          </a:r>
        </a:p>
      </dsp:txBody>
      <dsp:txXfrm>
        <a:off x="5380002" y="1768160"/>
        <a:ext cx="2444055" cy="2053006"/>
      </dsp:txXfrm>
    </dsp:sp>
    <dsp:sp modelId="{DFEFEDF4-3D4B-4900-9D18-77F2858A0B84}">
      <dsp:nvSpPr>
        <dsp:cNvPr id="0" name=""/>
        <dsp:cNvSpPr/>
      </dsp:nvSpPr>
      <dsp:spPr>
        <a:xfrm>
          <a:off x="6088778" y="81009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60418"/>
        <a:ext cx="725847" cy="725847"/>
      </dsp:txXfrm>
    </dsp:sp>
    <dsp:sp modelId="{1C5B10F8-B175-4642-8F54-1C134CDC0FBF}">
      <dsp:nvSpPr>
        <dsp:cNvPr id="0" name=""/>
        <dsp:cNvSpPr/>
      </dsp:nvSpPr>
      <dsp:spPr>
        <a:xfrm>
          <a:off x="5380002" y="3889528"/>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87CD4-1CDA-46F6-A0E6-97754C37D332}">
      <dsp:nvSpPr>
        <dsp:cNvPr id="0" name=""/>
        <dsp:cNvSpPr/>
      </dsp:nvSpPr>
      <dsp:spPr>
        <a:xfrm>
          <a:off x="8068463" y="467923"/>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Find all paths from source to destination</a:t>
          </a:r>
        </a:p>
      </dsp:txBody>
      <dsp:txXfrm>
        <a:off x="8068463" y="1768160"/>
        <a:ext cx="2444055" cy="2053006"/>
      </dsp:txXfrm>
    </dsp:sp>
    <dsp:sp modelId="{8E8FD3FC-84A2-417D-A732-F8FE9F93242E}">
      <dsp:nvSpPr>
        <dsp:cNvPr id="0" name=""/>
        <dsp:cNvSpPr/>
      </dsp:nvSpPr>
      <dsp:spPr>
        <a:xfrm>
          <a:off x="8777239" y="81009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60418"/>
        <a:ext cx="725847" cy="725847"/>
      </dsp:txXfrm>
    </dsp:sp>
    <dsp:sp modelId="{63F471D5-609F-4EFB-84AB-339F305A039F}">
      <dsp:nvSpPr>
        <dsp:cNvPr id="0" name=""/>
        <dsp:cNvSpPr/>
      </dsp:nvSpPr>
      <dsp:spPr>
        <a:xfrm>
          <a:off x="8068463" y="3889528"/>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6B1FF-CF90-455D-B885-0B2602624366}">
      <dsp:nvSpPr>
        <dsp:cNvPr id="0" name=""/>
        <dsp:cNvSpPr/>
      </dsp:nvSpPr>
      <dsp:spPr>
        <a:xfrm>
          <a:off x="4905847" y="869449"/>
          <a:ext cx="669704" cy="91440"/>
        </a:xfrm>
        <a:custGeom>
          <a:avLst/>
          <a:gdLst/>
          <a:ahLst/>
          <a:cxnLst/>
          <a:rect l="0" t="0" r="0" b="0"/>
          <a:pathLst>
            <a:path>
              <a:moveTo>
                <a:pt x="0" y="45720"/>
              </a:moveTo>
              <a:lnTo>
                <a:pt x="245125" y="45719"/>
              </a:lnTo>
            </a:path>
            <a:path>
              <a:moveTo>
                <a:pt x="424578" y="45719"/>
              </a:moveTo>
              <a:lnTo>
                <a:pt x="66970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r>
            <a:rPr lang="en-US" sz="2000" kern="1200" dirty="0"/>
            <a:t>1</a:t>
          </a:r>
        </a:p>
      </dsp:txBody>
      <dsp:txXfrm>
        <a:off x="5150973" y="776093"/>
        <a:ext cx="179452" cy="278152"/>
      </dsp:txXfrm>
    </dsp:sp>
    <dsp:sp modelId="{FA819B33-0B8B-4B48-A550-0CA453EC3A2D}">
      <dsp:nvSpPr>
        <dsp:cNvPr id="0" name=""/>
        <dsp:cNvSpPr/>
      </dsp:nvSpPr>
      <dsp:spPr>
        <a:xfrm>
          <a:off x="1862847" y="1729"/>
          <a:ext cx="3044800" cy="1826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198" tIns="156609" rIns="149198" bIns="156609" numCol="1" spcCol="1270" anchor="ctr" anchorCtr="0">
          <a:noAutofit/>
        </a:bodyPr>
        <a:lstStyle/>
        <a:p>
          <a:pPr marL="0" lvl="0" indent="0" algn="ctr" defTabSz="889000">
            <a:lnSpc>
              <a:spcPct val="90000"/>
            </a:lnSpc>
            <a:spcBef>
              <a:spcPct val="0"/>
            </a:spcBef>
            <a:spcAft>
              <a:spcPct val="35000"/>
            </a:spcAft>
            <a:buNone/>
          </a:pPr>
          <a:r>
            <a:rPr lang="en-US" sz="2000" kern="1200" dirty="0"/>
            <a:t>Network Topology</a:t>
          </a:r>
        </a:p>
      </dsp:txBody>
      <dsp:txXfrm>
        <a:off x="1862847" y="1729"/>
        <a:ext cx="3044800" cy="1826880"/>
      </dsp:txXfrm>
    </dsp:sp>
    <dsp:sp modelId="{F268C361-EB6D-4670-9679-2911FD18531A}">
      <dsp:nvSpPr>
        <dsp:cNvPr id="0" name=""/>
        <dsp:cNvSpPr/>
      </dsp:nvSpPr>
      <dsp:spPr>
        <a:xfrm>
          <a:off x="3385247" y="1826809"/>
          <a:ext cx="3745104" cy="669704"/>
        </a:xfrm>
        <a:custGeom>
          <a:avLst/>
          <a:gdLst/>
          <a:ahLst/>
          <a:cxnLst/>
          <a:rect l="0" t="0" r="0" b="0"/>
          <a:pathLst>
            <a:path>
              <a:moveTo>
                <a:pt x="3745104" y="0"/>
              </a:moveTo>
              <a:lnTo>
                <a:pt x="3745104" y="351952"/>
              </a:lnTo>
              <a:lnTo>
                <a:pt x="0" y="351952"/>
              </a:lnTo>
              <a:lnTo>
                <a:pt x="0" y="66970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r>
            <a:rPr lang="en-US" sz="2000" kern="1200" dirty="0"/>
            <a:t>2</a:t>
          </a:r>
        </a:p>
      </dsp:txBody>
      <dsp:txXfrm>
        <a:off x="5162549" y="2022585"/>
        <a:ext cx="190500" cy="278152"/>
      </dsp:txXfrm>
    </dsp:sp>
    <dsp:sp modelId="{0A12F07C-3EEA-40DE-92EE-B3536B1EDB82}">
      <dsp:nvSpPr>
        <dsp:cNvPr id="0" name=""/>
        <dsp:cNvSpPr/>
      </dsp:nvSpPr>
      <dsp:spPr>
        <a:xfrm>
          <a:off x="5607952" y="1729"/>
          <a:ext cx="3044800" cy="1826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198" tIns="156609" rIns="149198" bIns="156609" numCol="1" spcCol="1270" anchor="ctr" anchorCtr="0">
          <a:noAutofit/>
        </a:bodyPr>
        <a:lstStyle/>
        <a:p>
          <a:pPr marL="0" lvl="0" indent="0" algn="ctr" defTabSz="889000">
            <a:lnSpc>
              <a:spcPct val="90000"/>
            </a:lnSpc>
            <a:spcBef>
              <a:spcPct val="0"/>
            </a:spcBef>
            <a:spcAft>
              <a:spcPct val="35000"/>
            </a:spcAft>
            <a:buNone/>
          </a:pPr>
          <a:r>
            <a:rPr lang="en-US" sz="2000" kern="1200" dirty="0"/>
            <a:t>Calculating Shortest Path</a:t>
          </a:r>
        </a:p>
      </dsp:txBody>
      <dsp:txXfrm>
        <a:off x="5607952" y="1729"/>
        <a:ext cx="3044800" cy="1826880"/>
      </dsp:txXfrm>
    </dsp:sp>
    <dsp:sp modelId="{1D9388A9-3AAA-4F8B-9EBC-C66DF8BD8AC9}">
      <dsp:nvSpPr>
        <dsp:cNvPr id="0" name=""/>
        <dsp:cNvSpPr/>
      </dsp:nvSpPr>
      <dsp:spPr>
        <a:xfrm>
          <a:off x="4905847" y="3396634"/>
          <a:ext cx="669704" cy="91440"/>
        </a:xfrm>
        <a:custGeom>
          <a:avLst/>
          <a:gdLst/>
          <a:ahLst/>
          <a:cxnLst/>
          <a:rect l="0" t="0" r="0" b="0"/>
          <a:pathLst>
            <a:path>
              <a:moveTo>
                <a:pt x="0" y="45720"/>
              </a:moveTo>
              <a:lnTo>
                <a:pt x="245125" y="45719"/>
              </a:lnTo>
            </a:path>
            <a:path>
              <a:moveTo>
                <a:pt x="424578" y="45719"/>
              </a:moveTo>
              <a:lnTo>
                <a:pt x="66970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r>
            <a:rPr lang="en-US" sz="2000" kern="1200" dirty="0"/>
            <a:t>3</a:t>
          </a:r>
        </a:p>
      </dsp:txBody>
      <dsp:txXfrm>
        <a:off x="5150973" y="3303278"/>
        <a:ext cx="179452" cy="278152"/>
      </dsp:txXfrm>
    </dsp:sp>
    <dsp:sp modelId="{B4C91F34-0F8D-4A6B-A75E-61E9892CBAC8}">
      <dsp:nvSpPr>
        <dsp:cNvPr id="0" name=""/>
        <dsp:cNvSpPr/>
      </dsp:nvSpPr>
      <dsp:spPr>
        <a:xfrm>
          <a:off x="1862847" y="2528914"/>
          <a:ext cx="3044800" cy="1826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198" tIns="156609" rIns="149198" bIns="156609" numCol="1" spcCol="1270" anchor="ctr" anchorCtr="0">
          <a:noAutofit/>
        </a:bodyPr>
        <a:lstStyle/>
        <a:p>
          <a:pPr marL="0" lvl="0" indent="0" algn="ctr" defTabSz="889000">
            <a:lnSpc>
              <a:spcPct val="90000"/>
            </a:lnSpc>
            <a:spcBef>
              <a:spcPct val="0"/>
            </a:spcBef>
            <a:spcAft>
              <a:spcPct val="35000"/>
            </a:spcAft>
            <a:buNone/>
          </a:pPr>
          <a:r>
            <a:rPr lang="en-US" sz="2000" kern="1200" dirty="0"/>
            <a:t>Calculating Number of Hops</a:t>
          </a:r>
        </a:p>
      </dsp:txBody>
      <dsp:txXfrm>
        <a:off x="1862847" y="2528914"/>
        <a:ext cx="3044800" cy="1826880"/>
      </dsp:txXfrm>
    </dsp:sp>
    <dsp:sp modelId="{A4A1730C-2683-4A56-9F89-84F02E1E91B5}">
      <dsp:nvSpPr>
        <dsp:cNvPr id="0" name=""/>
        <dsp:cNvSpPr/>
      </dsp:nvSpPr>
      <dsp:spPr>
        <a:xfrm>
          <a:off x="5607952" y="2528914"/>
          <a:ext cx="3044800" cy="1826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198" tIns="156609" rIns="149198" bIns="156609" numCol="1" spcCol="1270" anchor="ctr" anchorCtr="0">
          <a:noAutofit/>
        </a:bodyPr>
        <a:lstStyle/>
        <a:p>
          <a:pPr marL="0" lvl="0" indent="0" algn="ctr" defTabSz="889000">
            <a:lnSpc>
              <a:spcPct val="90000"/>
            </a:lnSpc>
            <a:spcBef>
              <a:spcPct val="0"/>
            </a:spcBef>
            <a:spcAft>
              <a:spcPct val="35000"/>
            </a:spcAft>
            <a:buNone/>
          </a:pPr>
          <a:r>
            <a:rPr lang="en-US" sz="2000" kern="1200" dirty="0"/>
            <a:t>Calculating Total Number of Paths</a:t>
          </a:r>
        </a:p>
      </dsp:txBody>
      <dsp:txXfrm>
        <a:off x="5607952" y="2528914"/>
        <a:ext cx="3044800" cy="1826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CCBD4-1F12-416C-A698-74D6769520A9}">
      <dsp:nvSpPr>
        <dsp:cNvPr id="0" name=""/>
        <dsp:cNvSpPr/>
      </dsp:nvSpPr>
      <dsp:spPr>
        <a:xfrm>
          <a:off x="1283" y="51044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703A5F-DD50-4823-8901-9B2B6BB484CC}">
      <dsp:nvSpPr>
        <dsp:cNvPr id="0" name=""/>
        <dsp:cNvSpPr/>
      </dsp:nvSpPr>
      <dsp:spPr>
        <a:xfrm>
          <a:off x="501904" y="98603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0" kern="1200" dirty="0"/>
            <a:t>An adjacency matrix is a way of representing a graph as a matrix of </a:t>
          </a:r>
          <a:r>
            <a:rPr lang="en-US" sz="2000" i="0" kern="1200" dirty="0" err="1"/>
            <a:t>booleans</a:t>
          </a:r>
          <a:r>
            <a:rPr lang="en-US" sz="2000" i="0" kern="1200" dirty="0"/>
            <a:t> (0's and 1's). A finite graph can be represented in the form of a square matrix on a computer, where the </a:t>
          </a:r>
          <a:r>
            <a:rPr lang="en-US" sz="2000" i="0" kern="1200" dirty="0" err="1"/>
            <a:t>boolean</a:t>
          </a:r>
          <a:r>
            <a:rPr lang="en-US" sz="2000" i="0" kern="1200" dirty="0"/>
            <a:t> value of the matrix indicates if there is a direct path between two vertices</a:t>
          </a:r>
          <a:endParaRPr lang="en-US" sz="2000" kern="1200" dirty="0"/>
        </a:p>
      </dsp:txBody>
      <dsp:txXfrm>
        <a:off x="585701" y="1069830"/>
        <a:ext cx="4337991" cy="2693452"/>
      </dsp:txXfrm>
    </dsp:sp>
    <dsp:sp modelId="{E011E175-6C73-47E2-A42B-297DFCA95F4E}">
      <dsp:nvSpPr>
        <dsp:cNvPr id="0" name=""/>
        <dsp:cNvSpPr/>
      </dsp:nvSpPr>
      <dsp:spPr>
        <a:xfrm>
          <a:off x="5508110" y="51044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2659E7-0FED-4FB7-BB06-9C27CC1E5B0B}">
      <dsp:nvSpPr>
        <dsp:cNvPr id="0" name=""/>
        <dsp:cNvSpPr/>
      </dsp:nvSpPr>
      <dsp:spPr>
        <a:xfrm>
          <a:off x="6008730" y="98603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 case of multigraph representation, instead of entry 0 or 1, the entry will be between number of edges between two vertices. In case of weighted graph, the entries are weights of the edges between the vertices. The adjacency matrix for a weighted graph is called as cost adjacency matrix.</a:t>
          </a:r>
        </a:p>
      </dsp:txBody>
      <dsp:txXfrm>
        <a:off x="6092527" y="1069830"/>
        <a:ext cx="4337991" cy="2693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65EC5-EED8-426A-82E5-539CBF2157F9}">
      <dsp:nvSpPr>
        <dsp:cNvPr id="0" name=""/>
        <dsp:cNvSpPr/>
      </dsp:nvSpPr>
      <dsp:spPr>
        <a:xfrm>
          <a:off x="821" y="979848"/>
          <a:ext cx="2883986" cy="18313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1AD000-1135-44AB-AEF3-E92285DBF190}">
      <dsp:nvSpPr>
        <dsp:cNvPr id="0" name=""/>
        <dsp:cNvSpPr/>
      </dsp:nvSpPr>
      <dsp:spPr>
        <a:xfrm>
          <a:off x="321264" y="1284269"/>
          <a:ext cx="2883986" cy="18313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Dijkstra's algorithm allows us to find the shortest path between any two vertices of a graph.</a:t>
          </a:r>
        </a:p>
      </dsp:txBody>
      <dsp:txXfrm>
        <a:off x="374902" y="1337907"/>
        <a:ext cx="2776710" cy="1724055"/>
      </dsp:txXfrm>
    </dsp:sp>
    <dsp:sp modelId="{F66400D1-D56B-4368-832E-3EBEDF219C07}">
      <dsp:nvSpPr>
        <dsp:cNvPr id="0" name=""/>
        <dsp:cNvSpPr/>
      </dsp:nvSpPr>
      <dsp:spPr>
        <a:xfrm>
          <a:off x="3525693" y="979848"/>
          <a:ext cx="2883986" cy="18313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8CA39-8849-44FC-B435-03643C75DBC3}">
      <dsp:nvSpPr>
        <dsp:cNvPr id="0" name=""/>
        <dsp:cNvSpPr/>
      </dsp:nvSpPr>
      <dsp:spPr>
        <a:xfrm>
          <a:off x="3846136" y="1284269"/>
          <a:ext cx="2883986" cy="18313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Limitation: Does not calculate total number of paths</a:t>
          </a:r>
        </a:p>
      </dsp:txBody>
      <dsp:txXfrm>
        <a:off x="3899774" y="1337907"/>
        <a:ext cx="2776710" cy="17240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9E990-C098-4E3F-AE3E-09A53C0C970D}">
      <dsp:nvSpPr>
        <dsp:cNvPr id="0" name=""/>
        <dsp:cNvSpPr/>
      </dsp:nvSpPr>
      <dsp:spPr>
        <a:xfrm>
          <a:off x="1747800" y="61160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CC36DF-C6FE-4CA1-8C78-EC7002AF9A78}">
      <dsp:nvSpPr>
        <dsp:cNvPr id="0" name=""/>
        <dsp:cNvSpPr/>
      </dsp:nvSpPr>
      <dsp:spPr>
        <a:xfrm>
          <a:off x="559800" y="302591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pPr>
          <a:r>
            <a:rPr lang="en-US" sz="3400" kern="1200"/>
            <a:t>50 Nodes Complexity</a:t>
          </a:r>
        </a:p>
      </dsp:txBody>
      <dsp:txXfrm>
        <a:off x="559800" y="3025915"/>
        <a:ext cx="4320000" cy="720000"/>
      </dsp:txXfrm>
    </dsp:sp>
    <dsp:sp modelId="{247764CE-DF27-42DC-ADFA-756CB5755DCA}">
      <dsp:nvSpPr>
        <dsp:cNvPr id="0" name=""/>
        <dsp:cNvSpPr/>
      </dsp:nvSpPr>
      <dsp:spPr>
        <a:xfrm>
          <a:off x="6823800" y="61160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2090AD-2E50-4233-99B8-52FF20A310E9}">
      <dsp:nvSpPr>
        <dsp:cNvPr id="0" name=""/>
        <dsp:cNvSpPr/>
      </dsp:nvSpPr>
      <dsp:spPr>
        <a:xfrm>
          <a:off x="5635800" y="302591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pPr>
          <a:r>
            <a:rPr lang="en-US" sz="3400" kern="1200"/>
            <a:t>Cyclic Graph</a:t>
          </a:r>
        </a:p>
      </dsp:txBody>
      <dsp:txXfrm>
        <a:off x="5635800" y="3025915"/>
        <a:ext cx="432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9BD23-77BF-4863-ADAE-78C778338740}">
      <dsp:nvSpPr>
        <dsp:cNvPr id="0" name=""/>
        <dsp:cNvSpPr/>
      </dsp:nvSpPr>
      <dsp:spPr>
        <a:xfrm>
          <a:off x="425195" y="0"/>
          <a:ext cx="5513832" cy="551383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1FCFD7-38C4-4463-A49F-3F66C26B140F}">
      <dsp:nvSpPr>
        <dsp:cNvPr id="0" name=""/>
        <dsp:cNvSpPr/>
      </dsp:nvSpPr>
      <dsp:spPr>
        <a:xfrm>
          <a:off x="949010" y="523814"/>
          <a:ext cx="2150394" cy="21503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Decreasing Time and Space Complexity of our Program</a:t>
          </a:r>
        </a:p>
      </dsp:txBody>
      <dsp:txXfrm>
        <a:off x="1053984" y="628788"/>
        <a:ext cx="1940446" cy="1940446"/>
      </dsp:txXfrm>
    </dsp:sp>
    <dsp:sp modelId="{A2BC2190-9DB7-40A2-A42B-AED002D30954}">
      <dsp:nvSpPr>
        <dsp:cNvPr id="0" name=""/>
        <dsp:cNvSpPr/>
      </dsp:nvSpPr>
      <dsp:spPr>
        <a:xfrm>
          <a:off x="3264819" y="523814"/>
          <a:ext cx="2150394" cy="21503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Implementation of Image Processing based IIOT device that takes in Topology Diagram to give desired outputs</a:t>
          </a:r>
        </a:p>
      </dsp:txBody>
      <dsp:txXfrm>
        <a:off x="3369793" y="628788"/>
        <a:ext cx="1940446" cy="1940446"/>
      </dsp:txXfrm>
    </dsp:sp>
    <dsp:sp modelId="{46B882F6-014D-4F7F-95E4-FAC9C4AA6AB6}">
      <dsp:nvSpPr>
        <dsp:cNvPr id="0" name=""/>
        <dsp:cNvSpPr/>
      </dsp:nvSpPr>
      <dsp:spPr>
        <a:xfrm>
          <a:off x="949010" y="2839623"/>
          <a:ext cx="2150394" cy="21503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Feature increasing in terms of incorporating directional graphs</a:t>
          </a:r>
        </a:p>
      </dsp:txBody>
      <dsp:txXfrm>
        <a:off x="1053984" y="2944597"/>
        <a:ext cx="1940446" cy="1940446"/>
      </dsp:txXfrm>
    </dsp:sp>
    <dsp:sp modelId="{06BB4798-DFE3-4110-8115-FA2BE5CE8495}">
      <dsp:nvSpPr>
        <dsp:cNvPr id="0" name=""/>
        <dsp:cNvSpPr/>
      </dsp:nvSpPr>
      <dsp:spPr>
        <a:xfrm>
          <a:off x="3264819" y="2839623"/>
          <a:ext cx="2150394" cy="21503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ML based predictions for efficient routing</a:t>
          </a:r>
        </a:p>
      </dsp:txBody>
      <dsp:txXfrm>
        <a:off x="3369793" y="2944597"/>
        <a:ext cx="1940446" cy="1940446"/>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6/16/2022</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6/16/2022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3.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3.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1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 /><Relationship Id="rId2" Type="http://schemas.openxmlformats.org/officeDocument/2006/relationships/diagramData" Target="../diagrams/data5.xml" /><Relationship Id="rId1" Type="http://schemas.openxmlformats.org/officeDocument/2006/relationships/slideLayout" Target="../slideLayouts/slideLayout2.xml" /><Relationship Id="rId6" Type="http://schemas.microsoft.com/office/2007/relationships/diagramDrawing" Target="../diagrams/drawing5.xml" /><Relationship Id="rId5" Type="http://schemas.openxmlformats.org/officeDocument/2006/relationships/diagramColors" Target="../diagrams/colors5.xml" /><Relationship Id="rId4" Type="http://schemas.openxmlformats.org/officeDocument/2006/relationships/diagramQuickStyle" Target="../diagrams/quickStyle5.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 /><Relationship Id="rId2" Type="http://schemas.openxmlformats.org/officeDocument/2006/relationships/diagramData" Target="../diagrams/data6.xml" /><Relationship Id="rId1" Type="http://schemas.openxmlformats.org/officeDocument/2006/relationships/slideLayout" Target="../slideLayouts/slideLayout2.xml" /><Relationship Id="rId6" Type="http://schemas.microsoft.com/office/2007/relationships/diagramDrawing" Target="../diagrams/drawing6.xml" /><Relationship Id="rId5" Type="http://schemas.openxmlformats.org/officeDocument/2006/relationships/diagramColors" Target="../diagrams/colors6.xml" /><Relationship Id="rId4" Type="http://schemas.openxmlformats.org/officeDocument/2006/relationships/diagramQuickStyle" Target="../diagrams/quickStyle6.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SohaibIkram/Dijkstra-s-algorithm-to-find-shortest-path-from-source-to-destination/blob/main/Source.cpp" TargetMode="External" /><Relationship Id="rId2" Type="http://schemas.openxmlformats.org/officeDocument/2006/relationships/hyperlink" Target="https://stackoverflow.com/questions/9535819/find-all-paths-between-two-graph-nodes" TargetMode="External" /><Relationship Id="rId1" Type="http://schemas.openxmlformats.org/officeDocument/2006/relationships/slideLayout" Target="../slideLayouts/slideLayout3.xml" /><Relationship Id="rId5" Type="http://schemas.openxmlformats.org/officeDocument/2006/relationships/hyperlink" Target="https://graphonline.ru/en/?graph=QoSYJcKAMlXPJemA" TargetMode="External" /><Relationship Id="rId4" Type="http://schemas.openxmlformats.org/officeDocument/2006/relationships/hyperlink" Target="https://www.mathworks.com/help/matlab/math/directed-and-undirected-graphs.html#:~:text=Undirected%20graphs%20have%20edges%20that,graphs%20have%20edges%20with%20direction" TargetMode="Externa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8.svg" /><Relationship Id="rId2" Type="http://schemas.openxmlformats.org/officeDocument/2006/relationships/image" Target="../media/image17.png"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3.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2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2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0">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4500" dirty="0"/>
              <a:t>Routing of 50-node Network via Link-State Algorithm – An Application of Dijkstra’s Algorithm</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lnSpc>
                <a:spcPct val="100000"/>
              </a:lnSpc>
            </a:pPr>
            <a:r>
              <a:rPr lang="en-US" sz="1800">
                <a:solidFill>
                  <a:schemeClr val="tx1"/>
                </a:solidFill>
              </a:rPr>
              <a:t>EE-357 Communication &amp; Computer Networks – End Semester Project</a:t>
            </a:r>
          </a:p>
        </p:txBody>
      </p:sp>
      <p:sp>
        <p:nvSpPr>
          <p:cNvPr id="40" name="Rectangle 3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544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9" name="Rectangle 11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3" name="Rectangle 1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4000" dirty="0"/>
              <a:t>Adjacency/Cost matrix</a:t>
            </a:r>
            <a:endParaRPr lang="en-US" sz="4000"/>
          </a:p>
        </p:txBody>
      </p:sp>
      <p:sp>
        <p:nvSpPr>
          <p:cNvPr id="125" name="Rectangle 1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Rectangle 1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8873254" y="6356350"/>
            <a:ext cx="2477498" cy="365125"/>
          </a:xfrm>
        </p:spPr>
        <p:txBody>
          <a:bodyPr vert="horz" lIns="91440" tIns="45720" rIns="91440" bIns="45720" rtlCol="0" anchor="ctr">
            <a:normAutofit/>
          </a:bodyPr>
          <a:lstStyle/>
          <a:p>
            <a:pPr>
              <a:spcAft>
                <a:spcPts val="600"/>
              </a:spcAft>
            </a:pPr>
            <a:fld id="{A65A5C87-DF58-40C8-B092-1DE63DB4547E}" type="slidenum">
              <a:rPr lang="en-US"/>
              <a:pPr>
                <a:spcAft>
                  <a:spcPts val="600"/>
                </a:spcAft>
              </a:pPr>
              <a:t>10</a:t>
            </a:fld>
            <a:endParaRPr lang="en-US"/>
          </a:p>
        </p:txBody>
      </p:sp>
      <p:sp>
        <p:nvSpPr>
          <p:cNvPr id="13" name="TextBox 12">
            <a:extLst>
              <a:ext uri="{FF2B5EF4-FFF2-40B4-BE49-F238E27FC236}">
                <a16:creationId xmlns:a16="http://schemas.microsoft.com/office/drawing/2014/main" id="{BEF1767B-EE44-F611-EE9F-9A61DFD39025}"/>
              </a:ext>
            </a:extLst>
          </p:cNvPr>
          <p:cNvSpPr txBox="1"/>
          <p:nvPr/>
        </p:nvSpPr>
        <p:spPr>
          <a:xfrm>
            <a:off x="5572679" y="1092857"/>
            <a:ext cx="5670087" cy="4389120"/>
          </a:xfrm>
          <a:prstGeom prst="rect">
            <a:avLst/>
          </a:prstGeom>
        </p:spPr>
        <p:txBody>
          <a:bodyPr vert="horz" lIns="91440" tIns="45720" rIns="91440" bIns="45720" rtlCol="0" anchor="ctr">
            <a:normAutofit/>
          </a:bodyPr>
          <a:lstStyle/>
          <a:p>
            <a:pPr indent="-228600">
              <a:spcAft>
                <a:spcPts val="600"/>
              </a:spcAft>
              <a:buFont typeface="Arial" panose="020B0604020202020204" pitchFamily="34" charset="0"/>
              <a:buChar char="•"/>
            </a:pPr>
            <a:endParaRPr lang="en-US" sz="500" dirty="0"/>
          </a:p>
        </p:txBody>
      </p:sp>
      <p:graphicFrame>
        <p:nvGraphicFramePr>
          <p:cNvPr id="113" name="TextBox 4">
            <a:extLst>
              <a:ext uri="{FF2B5EF4-FFF2-40B4-BE49-F238E27FC236}">
                <a16:creationId xmlns:a16="http://schemas.microsoft.com/office/drawing/2014/main" id="{B61F7585-01BD-EF98-C3FA-985D36498DF8}"/>
              </a:ext>
            </a:extLst>
          </p:cNvPr>
          <p:cNvGraphicFramePr/>
          <p:nvPr>
            <p:extLst>
              <p:ext uri="{D42A27DB-BD31-4B8C-83A1-F6EECF244321}">
                <p14:modId xmlns:p14="http://schemas.microsoft.com/office/powerpoint/2010/main" val="354351523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82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Rectangle 10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7" name="Rectangle 106">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9" name="Rectangle 108">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Cost matrix for our topology</a:t>
            </a:r>
          </a:p>
        </p:txBody>
      </p:sp>
      <p:sp>
        <p:nvSpPr>
          <p:cNvPr id="111" name="Rectangle: Rounded Corners 110">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Picture 7">
            <a:extLst>
              <a:ext uri="{FF2B5EF4-FFF2-40B4-BE49-F238E27FC236}">
                <a16:creationId xmlns:a16="http://schemas.microsoft.com/office/drawing/2014/main" id="{CB3B7032-0C58-8CF8-6CAA-9414B2C22ACE}"/>
              </a:ext>
            </a:extLst>
          </p:cNvPr>
          <p:cNvPicPr>
            <a:picLocks noChangeAspect="1"/>
          </p:cNvPicPr>
          <p:nvPr/>
        </p:nvPicPr>
        <p:blipFill>
          <a:blip r:embed="rId2"/>
          <a:stretch>
            <a:fillRect/>
          </a:stretch>
        </p:blipFill>
        <p:spPr>
          <a:xfrm>
            <a:off x="949234" y="1175782"/>
            <a:ext cx="10322300" cy="5399052"/>
          </a:xfrm>
          <a:prstGeom prst="rect">
            <a:avLst/>
          </a:prstGeom>
        </p:spPr>
      </p:pic>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11</a:t>
            </a:fld>
            <a:endParaRPr lang="en-US" dirty="0">
              <a:solidFill>
                <a:schemeClr val="tx2">
                  <a:lumMod val="50000"/>
                  <a:lumOff val="50000"/>
                </a:schemeClr>
              </a:solidFill>
            </a:endParaRPr>
          </a:p>
        </p:txBody>
      </p:sp>
      <p:sp>
        <p:nvSpPr>
          <p:cNvPr id="13" name="TextBox 12">
            <a:extLst>
              <a:ext uri="{FF2B5EF4-FFF2-40B4-BE49-F238E27FC236}">
                <a16:creationId xmlns:a16="http://schemas.microsoft.com/office/drawing/2014/main" id="{BEF1767B-EE44-F611-EE9F-9A61DFD39025}"/>
              </a:ext>
            </a:extLst>
          </p:cNvPr>
          <p:cNvSpPr txBox="1"/>
          <p:nvPr/>
        </p:nvSpPr>
        <p:spPr>
          <a:xfrm>
            <a:off x="5572679" y="1092857"/>
            <a:ext cx="5670087" cy="4389120"/>
          </a:xfrm>
          <a:prstGeom prst="rect">
            <a:avLst/>
          </a:prstGeom>
        </p:spPr>
        <p:txBody>
          <a:bodyPr vert="horz" lIns="91440" tIns="45720" rIns="91440" bIns="45720" rtlCol="0" anchor="ctr">
            <a:normAutofit/>
          </a:bodyPr>
          <a:lstStyle/>
          <a:p>
            <a:pPr indent="-228600">
              <a:spcAft>
                <a:spcPts val="600"/>
              </a:spcAft>
              <a:buFont typeface="Arial" panose="020B0604020202020204" pitchFamily="34" charset="0"/>
              <a:buChar char="•"/>
            </a:pPr>
            <a:endParaRPr lang="en-US" sz="500" dirty="0"/>
          </a:p>
        </p:txBody>
      </p:sp>
    </p:spTree>
    <p:extLst>
      <p:ext uri="{BB962C8B-B14F-4D97-AF65-F5344CB8AC3E}">
        <p14:creationId xmlns:p14="http://schemas.microsoft.com/office/powerpoint/2010/main" val="256911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Rectangle 7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Freeform: Shape 8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3" name="Freeform: Shape 8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Adjacency matrix for our topology</a:t>
            </a:r>
          </a:p>
        </p:txBody>
      </p:sp>
      <p:sp>
        <p:nvSpPr>
          <p:cNvPr id="85" name="Rectangle 8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EFE5E40-4242-B2CB-F807-6EE7D062E411}"/>
              </a:ext>
            </a:extLst>
          </p:cNvPr>
          <p:cNvPicPr>
            <a:picLocks noChangeAspect="1"/>
          </p:cNvPicPr>
          <p:nvPr/>
        </p:nvPicPr>
        <p:blipFill rotWithShape="1">
          <a:blip r:embed="rId2"/>
          <a:srcRect l="-459" t="422" r="-91" b="-162"/>
          <a:stretch/>
        </p:blipFill>
        <p:spPr>
          <a:xfrm>
            <a:off x="5426868" y="136525"/>
            <a:ext cx="6537141" cy="6293419"/>
          </a:xfrm>
          <a:prstGeom prst="rect">
            <a:avLst/>
          </a:prstGeom>
        </p:spPr>
      </p:pic>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A65A5C87-DF58-40C8-B092-1DE63DB4547E}" type="slidenum">
              <a:rPr lang="en-US" smtClean="0">
                <a:solidFill>
                  <a:schemeClr val="tx2">
                    <a:lumMod val="50000"/>
                    <a:lumOff val="50000"/>
                  </a:schemeClr>
                </a:solidFill>
              </a:rPr>
              <a:pPr>
                <a:spcAft>
                  <a:spcPts val="600"/>
                </a:spcAft>
              </a:pPr>
              <a:t>12</a:t>
            </a:fld>
            <a:endParaRPr lang="en-US">
              <a:solidFill>
                <a:schemeClr val="tx2">
                  <a:lumMod val="50000"/>
                  <a:lumOff val="50000"/>
                </a:schemeClr>
              </a:solidFill>
            </a:endParaRPr>
          </a:p>
        </p:txBody>
      </p:sp>
      <p:sp>
        <p:nvSpPr>
          <p:cNvPr id="13" name="TextBox 12">
            <a:extLst>
              <a:ext uri="{FF2B5EF4-FFF2-40B4-BE49-F238E27FC236}">
                <a16:creationId xmlns:a16="http://schemas.microsoft.com/office/drawing/2014/main" id="{BEF1767B-EE44-F611-EE9F-9A61DFD39025}"/>
              </a:ext>
            </a:extLst>
          </p:cNvPr>
          <p:cNvSpPr txBox="1"/>
          <p:nvPr/>
        </p:nvSpPr>
        <p:spPr>
          <a:xfrm>
            <a:off x="5572679" y="1092857"/>
            <a:ext cx="5670087" cy="4389120"/>
          </a:xfrm>
          <a:prstGeom prst="rect">
            <a:avLst/>
          </a:prstGeom>
        </p:spPr>
        <p:txBody>
          <a:bodyPr vert="horz" lIns="91440" tIns="45720" rIns="91440" bIns="45720" rtlCol="0" anchor="ctr">
            <a:normAutofit/>
          </a:bodyPr>
          <a:lstStyle/>
          <a:p>
            <a:pPr indent="-228600">
              <a:spcAft>
                <a:spcPts val="600"/>
              </a:spcAft>
              <a:buFont typeface="Arial" panose="020B0604020202020204" pitchFamily="34" charset="0"/>
              <a:buChar char="•"/>
            </a:pPr>
            <a:endParaRPr lang="en-US" sz="500" dirty="0"/>
          </a:p>
        </p:txBody>
      </p:sp>
    </p:spTree>
    <p:extLst>
      <p:ext uri="{BB962C8B-B14F-4D97-AF65-F5344CB8AC3E}">
        <p14:creationId xmlns:p14="http://schemas.microsoft.com/office/powerpoint/2010/main" val="96502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4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8" name="Rectangle 48">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50">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0" name="Freeform: Shape 52">
            <a:extLst>
              <a:ext uri="{FF2B5EF4-FFF2-40B4-BE49-F238E27FC236}">
                <a16:creationId xmlns:a16="http://schemas.microsoft.com/office/drawing/2014/main" id="{7948E8DE-A931-4EF0-BE1D-F1027474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616893" y="1238250"/>
            <a:ext cx="7003107" cy="4381500"/>
          </a:xfrm>
        </p:spPr>
        <p:txBody>
          <a:bodyPr vert="horz" lIns="91440" tIns="45720" rIns="91440" bIns="45720" rtlCol="0" anchor="ctr">
            <a:normAutofit/>
          </a:bodyPr>
          <a:lstStyle/>
          <a:p>
            <a:r>
              <a:rPr lang="en-US" sz="5600" dirty="0"/>
              <a:t>Calculating Shortest Path</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type="body" idx="1"/>
          </p:nvPr>
        </p:nvSpPr>
        <p:spPr>
          <a:xfrm>
            <a:off x="8791575" y="1238250"/>
            <a:ext cx="3000375" cy="4381500"/>
          </a:xfrm>
        </p:spPr>
        <p:txBody>
          <a:bodyPr vert="horz" lIns="91440" tIns="45720" rIns="91440" bIns="45720" rtlCol="0" anchor="ctr">
            <a:normAutofit/>
          </a:bodyPr>
          <a:lstStyle/>
          <a:p>
            <a:pPr marL="457200" indent="-457200">
              <a:buFont typeface="Arial" panose="020B0604020202020204" pitchFamily="34" charset="0"/>
              <a:buChar char="•"/>
            </a:pPr>
            <a:r>
              <a:rPr lang="en-US" sz="2000" dirty="0">
                <a:solidFill>
                  <a:schemeClr val="tx1"/>
                </a:solidFill>
              </a:rPr>
              <a:t>Dijkstra’s Algorithm</a:t>
            </a:r>
          </a:p>
          <a:p>
            <a:pPr marL="457200" indent="-457200">
              <a:buFont typeface="Arial" panose="020B0604020202020204" pitchFamily="34" charset="0"/>
              <a:buChar char="•"/>
            </a:pPr>
            <a:endParaRPr lang="en-US" sz="2000" dirty="0">
              <a:solidFill>
                <a:schemeClr val="tx1"/>
              </a:solidFill>
            </a:endParaRPr>
          </a:p>
          <a:p>
            <a:pPr marL="457200" indent="-457200">
              <a:buFont typeface="Arial" panose="020B0604020202020204" pitchFamily="34" charset="0"/>
              <a:buChar char="•"/>
            </a:pPr>
            <a:r>
              <a:rPr lang="en-US" sz="2000" dirty="0">
                <a:solidFill>
                  <a:schemeClr val="tx1"/>
                </a:solidFill>
              </a:rPr>
              <a:t>Limitation of this Algorithm</a:t>
            </a:r>
          </a:p>
          <a:p>
            <a:pPr marL="457200" indent="-457200">
              <a:buFont typeface="Arial" panose="020B0604020202020204" pitchFamily="34" charset="0"/>
              <a:buChar char="•"/>
            </a:pPr>
            <a:endParaRPr lang="en-US" sz="2000" dirty="0">
              <a:solidFill>
                <a:schemeClr val="tx1"/>
              </a:solidFill>
            </a:endParaRPr>
          </a:p>
          <a:p>
            <a:pPr marL="457200" indent="-457200">
              <a:buFont typeface="Arial" panose="020B0604020202020204" pitchFamily="34" charset="0"/>
              <a:buChar char="•"/>
            </a:pPr>
            <a:r>
              <a:rPr lang="en-US" sz="2000" dirty="0">
                <a:solidFill>
                  <a:schemeClr val="tx1"/>
                </a:solidFill>
              </a:rPr>
              <a:t>Results (from Tool and Code)</a:t>
            </a:r>
          </a:p>
        </p:txBody>
      </p:sp>
      <p:sp>
        <p:nvSpPr>
          <p:cNvPr id="55" name="Rectangle 54">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625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1640B3DF-3C1C-49A7-8FA7-EE4A21CB0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868680" y="1709928"/>
            <a:ext cx="3103427" cy="3520440"/>
          </a:xfrm>
        </p:spPr>
        <p:txBody>
          <a:bodyPr vert="horz" lIns="91440" tIns="45720" rIns="91440" bIns="45720" rtlCol="0" anchor="t">
            <a:normAutofit/>
          </a:bodyPr>
          <a:lstStyle/>
          <a:p>
            <a:r>
              <a:rPr lang="en-US" sz="3200" dirty="0"/>
              <a:t>Dijkstra’s Algorithm</a:t>
            </a:r>
          </a:p>
        </p:txBody>
      </p:sp>
      <p:sp>
        <p:nvSpPr>
          <p:cNvPr id="19" name="Rectangle 18">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4" name="Content Placeholder 2">
            <a:extLst>
              <a:ext uri="{FF2B5EF4-FFF2-40B4-BE49-F238E27FC236}">
                <a16:creationId xmlns:a16="http://schemas.microsoft.com/office/drawing/2014/main" id="{5965F27B-C109-E8D3-5454-8086144B686C}"/>
              </a:ext>
            </a:extLst>
          </p:cNvPr>
          <p:cNvGraphicFramePr>
            <a:graphicFrameLocks noGrp="1"/>
          </p:cNvGraphicFramePr>
          <p:nvPr>
            <p:ph idx="1"/>
          </p:nvPr>
        </p:nvGraphicFramePr>
        <p:xfrm>
          <a:off x="4962222" y="1709928"/>
          <a:ext cx="6730944" cy="4095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10687326" y="6356350"/>
            <a:ext cx="100584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14</a:t>
            </a:fld>
            <a:endParaRPr lang="en-US"/>
          </a:p>
        </p:txBody>
      </p:sp>
    </p:spTree>
    <p:extLst>
      <p:ext uri="{BB962C8B-B14F-4D97-AF65-F5344CB8AC3E}">
        <p14:creationId xmlns:p14="http://schemas.microsoft.com/office/powerpoint/2010/main" val="398547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4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4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4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Results for shortest path by tool</a:t>
            </a:r>
          </a:p>
        </p:txBody>
      </p:sp>
      <p:sp>
        <p:nvSpPr>
          <p:cNvPr id="23" name="Content Placeholder 22">
            <a:extLst>
              <a:ext uri="{FF2B5EF4-FFF2-40B4-BE49-F238E27FC236}">
                <a16:creationId xmlns:a16="http://schemas.microsoft.com/office/drawing/2014/main" id="{6BCFE0C0-AF6F-1048-B939-1D93194ED16D}"/>
              </a:ext>
            </a:extLst>
          </p:cNvPr>
          <p:cNvSpPr>
            <a:spLocks noGrp="1"/>
          </p:cNvSpPr>
          <p:nvPr>
            <p:ph idx="1"/>
          </p:nvPr>
        </p:nvSpPr>
        <p:spPr>
          <a:xfrm>
            <a:off x="477981" y="4872922"/>
            <a:ext cx="3933306" cy="1208141"/>
          </a:xfrm>
        </p:spPr>
        <p:txBody>
          <a:bodyPr vert="horz" lIns="91440" tIns="45720" rIns="91440" bIns="45720" rtlCol="0">
            <a:normAutofit/>
          </a:bodyPr>
          <a:lstStyle/>
          <a:p>
            <a:r>
              <a:rPr lang="en-US" sz="2000" b="0" i="0" u="sng">
                <a:effectLst/>
              </a:rPr>
              <a:t>http://graphonline.ru/en/?graph=QoSYJcKAMlXPJemA</a:t>
            </a:r>
            <a:endParaRPr lang="en-US" sz="2000"/>
          </a:p>
        </p:txBody>
      </p:sp>
      <p:sp>
        <p:nvSpPr>
          <p:cNvPr id="63" name="Rectangle 5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5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Chart, line chart&#10;&#10;Description automatically generated">
            <a:extLst>
              <a:ext uri="{FF2B5EF4-FFF2-40B4-BE49-F238E27FC236}">
                <a16:creationId xmlns:a16="http://schemas.microsoft.com/office/drawing/2014/main" id="{33CF42D8-C188-24C3-B78F-9E0DD80428FC}"/>
              </a:ext>
            </a:extLst>
          </p:cNvPr>
          <p:cNvPicPr>
            <a:picLocks noChangeAspect="1"/>
          </p:cNvPicPr>
          <p:nvPr/>
        </p:nvPicPr>
        <p:blipFill>
          <a:blip r:embed="rId2"/>
          <a:stretch>
            <a:fillRect/>
          </a:stretch>
        </p:blipFill>
        <p:spPr>
          <a:xfrm>
            <a:off x="4864608" y="1607551"/>
            <a:ext cx="6846363" cy="3491644"/>
          </a:xfrm>
          <a:prstGeom prst="rect">
            <a:avLst/>
          </a:prstGeom>
        </p:spPr>
      </p:pic>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15</a:t>
            </a:fld>
            <a:endParaRPr lang="en-US">
              <a:solidFill>
                <a:schemeClr val="tx2">
                  <a:lumMod val="50000"/>
                  <a:lumOff val="50000"/>
                </a:schemeClr>
              </a:solidFill>
            </a:endParaRPr>
          </a:p>
        </p:txBody>
      </p:sp>
    </p:spTree>
    <p:extLst>
      <p:ext uri="{BB962C8B-B14F-4D97-AF65-F5344CB8AC3E}">
        <p14:creationId xmlns:p14="http://schemas.microsoft.com/office/powerpoint/2010/main" val="342869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4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4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4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Results for shortest path by code</a:t>
            </a:r>
            <a:endParaRPr lang="en-US" sz="4800" dirty="0"/>
          </a:p>
        </p:txBody>
      </p:sp>
      <p:sp>
        <p:nvSpPr>
          <p:cNvPr id="23" name="Content Placeholder 22">
            <a:extLst>
              <a:ext uri="{FF2B5EF4-FFF2-40B4-BE49-F238E27FC236}">
                <a16:creationId xmlns:a16="http://schemas.microsoft.com/office/drawing/2014/main" id="{6BCFE0C0-AF6F-1048-B939-1D93194ED16D}"/>
              </a:ext>
            </a:extLst>
          </p:cNvPr>
          <p:cNvSpPr>
            <a:spLocks noGrp="1"/>
          </p:cNvSpPr>
          <p:nvPr>
            <p:ph idx="1"/>
          </p:nvPr>
        </p:nvSpPr>
        <p:spPr>
          <a:xfrm>
            <a:off x="477981" y="4872922"/>
            <a:ext cx="3933306" cy="1208141"/>
          </a:xfrm>
        </p:spPr>
        <p:txBody>
          <a:bodyPr vert="horz" lIns="91440" tIns="45720" rIns="91440" bIns="45720" rtlCol="0">
            <a:normAutofit fontScale="85000" lnSpcReduction="10000"/>
          </a:bodyPr>
          <a:lstStyle/>
          <a:p>
            <a:r>
              <a:rPr lang="en-US" sz="2000" b="0" i="0" u="sng">
                <a:effectLst/>
              </a:rPr>
              <a:t>https://github.com/SohaibIkram/Dijkstra-s-algorithm-to-find-shortest-path-from-source-to-destination/blob/main/Source.cpp</a:t>
            </a:r>
            <a:endParaRPr lang="en-US" sz="2000" dirty="0"/>
          </a:p>
        </p:txBody>
      </p:sp>
      <p:sp>
        <p:nvSpPr>
          <p:cNvPr id="63" name="Rectangle 5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5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16</a:t>
            </a:fld>
            <a:endParaRPr lang="en-US">
              <a:solidFill>
                <a:schemeClr val="tx2">
                  <a:lumMod val="50000"/>
                  <a:lumOff val="50000"/>
                </a:schemeClr>
              </a:solidFill>
            </a:endParaRPr>
          </a:p>
        </p:txBody>
      </p:sp>
      <p:pic>
        <p:nvPicPr>
          <p:cNvPr id="10" name="Picture 9">
            <a:extLst>
              <a:ext uri="{FF2B5EF4-FFF2-40B4-BE49-F238E27FC236}">
                <a16:creationId xmlns:a16="http://schemas.microsoft.com/office/drawing/2014/main" id="{4E510871-2622-12FA-9011-5154A7BBADE6}"/>
              </a:ext>
            </a:extLst>
          </p:cNvPr>
          <p:cNvPicPr>
            <a:picLocks noChangeAspect="1"/>
          </p:cNvPicPr>
          <p:nvPr/>
        </p:nvPicPr>
        <p:blipFill>
          <a:blip r:embed="rId2"/>
          <a:stretch>
            <a:fillRect/>
          </a:stretch>
        </p:blipFill>
        <p:spPr>
          <a:xfrm>
            <a:off x="5825398" y="0"/>
            <a:ext cx="5102295" cy="6858000"/>
          </a:xfrm>
          <a:prstGeom prst="rect">
            <a:avLst/>
          </a:prstGeom>
        </p:spPr>
      </p:pic>
    </p:spTree>
    <p:extLst>
      <p:ext uri="{BB962C8B-B14F-4D97-AF65-F5344CB8AC3E}">
        <p14:creationId xmlns:p14="http://schemas.microsoft.com/office/powerpoint/2010/main" val="276119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4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8" name="Rectangle 48">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50">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0" name="Freeform: Shape 52">
            <a:extLst>
              <a:ext uri="{FF2B5EF4-FFF2-40B4-BE49-F238E27FC236}">
                <a16:creationId xmlns:a16="http://schemas.microsoft.com/office/drawing/2014/main" id="{7948E8DE-A931-4EF0-BE1D-F1027474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616893" y="1238250"/>
            <a:ext cx="7003107" cy="4381500"/>
          </a:xfrm>
        </p:spPr>
        <p:txBody>
          <a:bodyPr vert="horz" lIns="91440" tIns="45720" rIns="91440" bIns="45720" rtlCol="0" anchor="ctr">
            <a:normAutofit/>
          </a:bodyPr>
          <a:lstStyle/>
          <a:p>
            <a:r>
              <a:rPr lang="en-US" sz="5600" dirty="0"/>
              <a:t>Calculating Number of Hops</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type="body" idx="1"/>
          </p:nvPr>
        </p:nvSpPr>
        <p:spPr>
          <a:xfrm>
            <a:off x="8791575" y="1238250"/>
            <a:ext cx="3000375" cy="4381500"/>
          </a:xfrm>
        </p:spPr>
        <p:txBody>
          <a:bodyPr vert="horz" lIns="91440" tIns="45720" rIns="91440" bIns="45720" rtlCol="0" anchor="ctr">
            <a:normAutofit/>
          </a:bodyPr>
          <a:lstStyle/>
          <a:p>
            <a:pPr marL="457200" indent="-457200">
              <a:buFont typeface="Arial" panose="020B0604020202020204" pitchFamily="34" charset="0"/>
              <a:buChar char="•"/>
            </a:pPr>
            <a:r>
              <a:rPr lang="en-US" sz="2000" dirty="0">
                <a:solidFill>
                  <a:schemeClr val="tx1"/>
                </a:solidFill>
              </a:rPr>
              <a:t>Results by Tool</a:t>
            </a:r>
          </a:p>
          <a:p>
            <a:pPr marL="457200" indent="-457200">
              <a:buFont typeface="Arial" panose="020B0604020202020204" pitchFamily="34" charset="0"/>
              <a:buChar char="•"/>
            </a:pPr>
            <a:endParaRPr lang="en-US" sz="2000" dirty="0">
              <a:solidFill>
                <a:schemeClr val="tx1"/>
              </a:solidFill>
            </a:endParaRPr>
          </a:p>
          <a:p>
            <a:pPr marL="457200" indent="-457200">
              <a:buFont typeface="Arial" panose="020B0604020202020204" pitchFamily="34" charset="0"/>
              <a:buChar char="•"/>
            </a:pPr>
            <a:r>
              <a:rPr lang="en-US" sz="2000" dirty="0">
                <a:solidFill>
                  <a:schemeClr val="tx1"/>
                </a:solidFill>
              </a:rPr>
              <a:t>Results by Code</a:t>
            </a:r>
          </a:p>
        </p:txBody>
      </p:sp>
      <p:sp>
        <p:nvSpPr>
          <p:cNvPr id="55" name="Rectangle 54">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33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3" name="Rectangle 7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Results for number of hops by tool</a:t>
            </a:r>
          </a:p>
        </p:txBody>
      </p:sp>
      <p:sp>
        <p:nvSpPr>
          <p:cNvPr id="23" name="Content Placeholder 22">
            <a:extLst>
              <a:ext uri="{FF2B5EF4-FFF2-40B4-BE49-F238E27FC236}">
                <a16:creationId xmlns:a16="http://schemas.microsoft.com/office/drawing/2014/main" id="{6BCFE0C0-AF6F-1048-B939-1D93194ED16D}"/>
              </a:ext>
            </a:extLst>
          </p:cNvPr>
          <p:cNvSpPr>
            <a:spLocks noGrp="1"/>
          </p:cNvSpPr>
          <p:nvPr>
            <p:ph idx="1"/>
          </p:nvPr>
        </p:nvSpPr>
        <p:spPr>
          <a:xfrm>
            <a:off x="477981" y="4872922"/>
            <a:ext cx="3933306" cy="1208141"/>
          </a:xfrm>
        </p:spPr>
        <p:txBody>
          <a:bodyPr vert="horz" lIns="91440" tIns="45720" rIns="91440" bIns="45720" rtlCol="0">
            <a:normAutofit/>
          </a:bodyPr>
          <a:lstStyle/>
          <a:p>
            <a:r>
              <a:rPr lang="en-US" sz="2000" b="0" i="0" u="sng">
                <a:effectLst/>
              </a:rPr>
              <a:t>http://graphonline.ru/en/?graph=QoSYJcKAMlXPJemA</a:t>
            </a:r>
            <a:endParaRPr lang="en-US" sz="200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D0F6A037-F011-ECB6-96CC-16AC77B996E2}"/>
              </a:ext>
            </a:extLst>
          </p:cNvPr>
          <p:cNvPicPr>
            <a:picLocks noChangeAspect="1"/>
          </p:cNvPicPr>
          <p:nvPr/>
        </p:nvPicPr>
        <p:blipFill>
          <a:blip r:embed="rId2"/>
          <a:stretch>
            <a:fillRect/>
          </a:stretch>
        </p:blipFill>
        <p:spPr>
          <a:xfrm>
            <a:off x="4864608" y="1504855"/>
            <a:ext cx="6846363" cy="3697035"/>
          </a:xfrm>
          <a:prstGeom prst="rect">
            <a:avLst/>
          </a:prstGeom>
        </p:spPr>
      </p:pic>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18</a:t>
            </a:fld>
            <a:endParaRPr lang="en-US">
              <a:solidFill>
                <a:schemeClr val="tx2">
                  <a:lumMod val="50000"/>
                  <a:lumOff val="50000"/>
                </a:schemeClr>
              </a:solidFill>
            </a:endParaRPr>
          </a:p>
        </p:txBody>
      </p:sp>
    </p:spTree>
    <p:extLst>
      <p:ext uri="{BB962C8B-B14F-4D97-AF65-F5344CB8AC3E}">
        <p14:creationId xmlns:p14="http://schemas.microsoft.com/office/powerpoint/2010/main" val="4022383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4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4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4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Results for shortest path by code</a:t>
            </a:r>
            <a:endParaRPr lang="en-US" sz="4800" dirty="0"/>
          </a:p>
        </p:txBody>
      </p:sp>
      <p:sp>
        <p:nvSpPr>
          <p:cNvPr id="23" name="Content Placeholder 22">
            <a:extLst>
              <a:ext uri="{FF2B5EF4-FFF2-40B4-BE49-F238E27FC236}">
                <a16:creationId xmlns:a16="http://schemas.microsoft.com/office/drawing/2014/main" id="{6BCFE0C0-AF6F-1048-B939-1D93194ED16D}"/>
              </a:ext>
            </a:extLst>
          </p:cNvPr>
          <p:cNvSpPr>
            <a:spLocks noGrp="1"/>
          </p:cNvSpPr>
          <p:nvPr>
            <p:ph idx="1"/>
          </p:nvPr>
        </p:nvSpPr>
        <p:spPr>
          <a:xfrm>
            <a:off x="477981" y="4872922"/>
            <a:ext cx="3933306" cy="1208141"/>
          </a:xfrm>
        </p:spPr>
        <p:txBody>
          <a:bodyPr vert="horz" lIns="91440" tIns="45720" rIns="91440" bIns="45720" rtlCol="0">
            <a:normAutofit fontScale="85000" lnSpcReduction="10000"/>
          </a:bodyPr>
          <a:lstStyle/>
          <a:p>
            <a:r>
              <a:rPr lang="en-US" sz="2000" b="0" i="0" u="sng">
                <a:effectLst/>
              </a:rPr>
              <a:t>https://github.com/SohaibIkram/Dijkstra-s-algorithm-to-find-shortest-path-from-source-to-destination/blob/main/Source.cpp</a:t>
            </a:r>
            <a:endParaRPr lang="en-US" sz="2000" dirty="0"/>
          </a:p>
        </p:txBody>
      </p:sp>
      <p:sp>
        <p:nvSpPr>
          <p:cNvPr id="63" name="Rectangle 5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5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19</a:t>
            </a:fld>
            <a:endParaRPr lang="en-US">
              <a:solidFill>
                <a:schemeClr val="tx2">
                  <a:lumMod val="50000"/>
                  <a:lumOff val="50000"/>
                </a:schemeClr>
              </a:solidFill>
            </a:endParaRPr>
          </a:p>
        </p:txBody>
      </p:sp>
      <p:pic>
        <p:nvPicPr>
          <p:cNvPr id="5" name="Picture 4">
            <a:extLst>
              <a:ext uri="{FF2B5EF4-FFF2-40B4-BE49-F238E27FC236}">
                <a16:creationId xmlns:a16="http://schemas.microsoft.com/office/drawing/2014/main" id="{581EC70D-D6C7-2AC8-0A77-1E079F4F62C9}"/>
              </a:ext>
            </a:extLst>
          </p:cNvPr>
          <p:cNvPicPr>
            <a:picLocks noChangeAspect="1"/>
          </p:cNvPicPr>
          <p:nvPr/>
        </p:nvPicPr>
        <p:blipFill>
          <a:blip r:embed="rId2"/>
          <a:stretch>
            <a:fillRect/>
          </a:stretch>
        </p:blipFill>
        <p:spPr>
          <a:xfrm>
            <a:off x="6042479" y="0"/>
            <a:ext cx="5068957" cy="6858000"/>
          </a:xfrm>
          <a:prstGeom prst="rect">
            <a:avLst/>
          </a:prstGeom>
        </p:spPr>
      </p:pic>
    </p:spTree>
    <p:extLst>
      <p:ext uri="{BB962C8B-B14F-4D97-AF65-F5344CB8AC3E}">
        <p14:creationId xmlns:p14="http://schemas.microsoft.com/office/powerpoint/2010/main" val="271592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Rectangle 40">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itle 19">
            <a:extLst>
              <a:ext uri="{FF2B5EF4-FFF2-40B4-BE49-F238E27FC236}">
                <a16:creationId xmlns:a16="http://schemas.microsoft.com/office/drawing/2014/main" id="{3B0FAD77-BC9B-4F5F-94D5-AA246F14F9D9}"/>
              </a:ext>
            </a:extLst>
          </p:cNvPr>
          <p:cNvSpPr>
            <a:spLocks noGrp="1"/>
          </p:cNvSpPr>
          <p:nvPr>
            <p:ph type="title"/>
          </p:nvPr>
        </p:nvSpPr>
        <p:spPr>
          <a:xfrm>
            <a:off x="1045029" y="1092857"/>
            <a:ext cx="3669704" cy="4389120"/>
          </a:xfrm>
        </p:spPr>
        <p:txBody>
          <a:bodyPr vert="horz" lIns="91440" tIns="45720" rIns="91440" bIns="45720" rtlCol="0" anchor="ctr">
            <a:normAutofit/>
          </a:bodyPr>
          <a:lstStyle/>
          <a:p>
            <a:r>
              <a:rPr lang="en-US"/>
              <a:t>Team</a:t>
            </a:r>
            <a:endParaRPr lang="en-US" dirty="0"/>
          </a:p>
        </p:txBody>
      </p:sp>
      <p:sp>
        <p:nvSpPr>
          <p:cNvPr id="45" name="Rectangle 44">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 Placeholder 29">
            <a:extLst>
              <a:ext uri="{FF2B5EF4-FFF2-40B4-BE49-F238E27FC236}">
                <a16:creationId xmlns:a16="http://schemas.microsoft.com/office/drawing/2014/main" id="{ECFE66B6-B6A8-4238-9AF9-89E257E29B39}"/>
              </a:ext>
            </a:extLst>
          </p:cNvPr>
          <p:cNvSpPr>
            <a:spLocks noGrp="1"/>
          </p:cNvSpPr>
          <p:nvPr>
            <p:ph type="body" sz="quarter" idx="39"/>
          </p:nvPr>
        </p:nvSpPr>
        <p:spPr>
          <a:xfrm>
            <a:off x="5572679" y="1092857"/>
            <a:ext cx="5670087" cy="4389120"/>
          </a:xfrm>
        </p:spPr>
        <p:txBody>
          <a:bodyPr vert="horz" lIns="91440" tIns="45720" rIns="91440" bIns="45720" rtlCol="0" anchor="ctr">
            <a:normAutofit/>
          </a:bodyPr>
          <a:lstStyle/>
          <a:p>
            <a:pPr indent="-228600" algn="l">
              <a:lnSpc>
                <a:spcPct val="110000"/>
              </a:lnSpc>
              <a:spcAft>
                <a:spcPts val="600"/>
              </a:spcAft>
              <a:buFont typeface="Arial" panose="020B0604020202020204" pitchFamily="34" charset="0"/>
              <a:buChar char="•"/>
            </a:pPr>
            <a:r>
              <a:rPr lang="en-US" dirty="0"/>
              <a:t>Muhammad Sohaib Ikram (283756)</a:t>
            </a:r>
            <a:endParaRPr lang="en-US"/>
          </a:p>
          <a:p>
            <a:pPr indent="-228600" algn="l">
              <a:lnSpc>
                <a:spcPct val="110000"/>
              </a:lnSpc>
              <a:spcAft>
                <a:spcPts val="600"/>
              </a:spcAft>
              <a:buFont typeface="Arial" panose="020B0604020202020204" pitchFamily="34" charset="0"/>
              <a:buChar char="•"/>
            </a:pPr>
            <a:endParaRPr lang="en-US"/>
          </a:p>
          <a:p>
            <a:pPr indent="-228600" algn="l">
              <a:lnSpc>
                <a:spcPct val="110000"/>
              </a:lnSpc>
              <a:spcAft>
                <a:spcPts val="600"/>
              </a:spcAft>
              <a:buFont typeface="Arial" panose="020B0604020202020204" pitchFamily="34" charset="0"/>
              <a:buChar char="•"/>
            </a:pPr>
            <a:r>
              <a:rPr lang="en-US" dirty="0"/>
              <a:t>Abdul Ahad Sheikh (282457)</a:t>
            </a:r>
            <a:endParaRPr lang="en-US"/>
          </a:p>
          <a:p>
            <a:pPr indent="-228600" algn="l">
              <a:lnSpc>
                <a:spcPct val="110000"/>
              </a:lnSpc>
              <a:spcAft>
                <a:spcPts val="600"/>
              </a:spcAft>
              <a:buFont typeface="Arial" panose="020B0604020202020204" pitchFamily="34" charset="0"/>
              <a:buChar char="•"/>
            </a:pPr>
            <a:endParaRPr lang="en-US"/>
          </a:p>
          <a:p>
            <a:pPr indent="-228600" algn="l">
              <a:lnSpc>
                <a:spcPct val="110000"/>
              </a:lnSpc>
              <a:spcAft>
                <a:spcPts val="600"/>
              </a:spcAft>
              <a:buFont typeface="Arial" panose="020B0604020202020204" pitchFamily="34" charset="0"/>
              <a:buChar char="•"/>
            </a:pPr>
            <a:r>
              <a:rPr lang="en-US" dirty="0"/>
              <a:t>Hammad Hassan (309328)</a:t>
            </a:r>
            <a:endParaRPr lang="en-US"/>
          </a:p>
          <a:p>
            <a:pPr indent="-228600" algn="l">
              <a:lnSpc>
                <a:spcPct val="110000"/>
              </a:lnSpc>
              <a:spcAft>
                <a:spcPts val="600"/>
              </a:spcAft>
              <a:buFont typeface="Arial" panose="020B0604020202020204" pitchFamily="34" charset="0"/>
              <a:buChar char="•"/>
            </a:pPr>
            <a:endParaRPr lang="en-US"/>
          </a:p>
          <a:p>
            <a:pPr indent="-228600" algn="l">
              <a:lnSpc>
                <a:spcPct val="110000"/>
              </a:lnSpc>
              <a:spcAft>
                <a:spcPts val="600"/>
              </a:spcAft>
              <a:buFont typeface="Arial" panose="020B0604020202020204" pitchFamily="34" charset="0"/>
              <a:buChar char="•"/>
            </a:pPr>
            <a:r>
              <a:rPr lang="en-US" dirty="0"/>
              <a:t>Danyal </a:t>
            </a:r>
            <a:r>
              <a:rPr lang="en-US"/>
              <a:t>Wali</a:t>
            </a:r>
            <a:r>
              <a:rPr lang="en-US" dirty="0"/>
              <a:t> (300230)</a:t>
            </a:r>
            <a:endParaRPr lang="en-US"/>
          </a:p>
          <a:p>
            <a:pPr indent="-228600" algn="l">
              <a:lnSpc>
                <a:spcPct val="110000"/>
              </a:lnSpc>
              <a:spcAft>
                <a:spcPts val="600"/>
              </a:spcAft>
              <a:buFont typeface="Arial" panose="020B0604020202020204" pitchFamily="34" charset="0"/>
              <a:buChar char="•"/>
            </a:pPr>
            <a:endParaRPr lang="en-US"/>
          </a:p>
        </p:txBody>
      </p:sp>
      <p:sp>
        <p:nvSpPr>
          <p:cNvPr id="14" name="Footer Placeholder 13">
            <a:extLst>
              <a:ext uri="{FF2B5EF4-FFF2-40B4-BE49-F238E27FC236}">
                <a16:creationId xmlns:a16="http://schemas.microsoft.com/office/drawing/2014/main" id="{08C90A15-9E96-4CA9-83EA-49AB7F1981AE}"/>
              </a:ext>
            </a:extLst>
          </p:cNvPr>
          <p:cNvSpPr>
            <a:spLocks noGrp="1"/>
          </p:cNvSpPr>
          <p:nvPr>
            <p:ph type="ftr" sz="quarter" idx="33"/>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a:solidFill>
                  <a:schemeClr val="tx1">
                    <a:tint val="75000"/>
                  </a:schemeClr>
                </a:solidFill>
                <a:latin typeface="+mn-lt"/>
                <a:ea typeface="+mn-ea"/>
                <a:cs typeface="+mn-cs"/>
              </a:rPr>
              <a:t>Routing of 50-node Network via Link-State Algorithm – An Application of Dijkstra Algorithm</a:t>
            </a:r>
          </a:p>
        </p:txBody>
      </p:sp>
      <p:sp>
        <p:nvSpPr>
          <p:cNvPr id="15" name="Slide Number Placeholder 14">
            <a:extLst>
              <a:ext uri="{FF2B5EF4-FFF2-40B4-BE49-F238E27FC236}">
                <a16:creationId xmlns:a16="http://schemas.microsoft.com/office/drawing/2014/main" id="{BFF618EE-5A1C-450F-9B69-114AD2057982}"/>
              </a:ext>
            </a:extLst>
          </p:cNvPr>
          <p:cNvSpPr>
            <a:spLocks noGrp="1"/>
          </p:cNvSpPr>
          <p:nvPr>
            <p:ph type="sldNum" sz="quarter" idx="34"/>
          </p:nvPr>
        </p:nvSpPr>
        <p:spPr>
          <a:xfrm>
            <a:off x="8540496"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a:t>
            </a:fld>
            <a:endParaRPr lang="en-US"/>
          </a:p>
        </p:txBody>
      </p:sp>
    </p:spTree>
    <p:extLst>
      <p:ext uri="{BB962C8B-B14F-4D97-AF65-F5344CB8AC3E}">
        <p14:creationId xmlns:p14="http://schemas.microsoft.com/office/powerpoint/2010/main" val="3352130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4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8" name="Rectangle 48">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50">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0" name="Freeform: Shape 52">
            <a:extLst>
              <a:ext uri="{FF2B5EF4-FFF2-40B4-BE49-F238E27FC236}">
                <a16:creationId xmlns:a16="http://schemas.microsoft.com/office/drawing/2014/main" id="{7948E8DE-A931-4EF0-BE1D-F1027474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616893" y="1238250"/>
            <a:ext cx="7003107" cy="4381500"/>
          </a:xfrm>
        </p:spPr>
        <p:txBody>
          <a:bodyPr vert="horz" lIns="91440" tIns="45720" rIns="91440" bIns="45720" rtlCol="0" anchor="ctr">
            <a:normAutofit/>
          </a:bodyPr>
          <a:lstStyle/>
          <a:p>
            <a:r>
              <a:rPr lang="en-US" sz="5600" dirty="0"/>
              <a:t>Calculating Total Number of Paths</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type="body" idx="1"/>
          </p:nvPr>
        </p:nvSpPr>
        <p:spPr>
          <a:xfrm>
            <a:off x="8791575" y="1238250"/>
            <a:ext cx="3000375" cy="4381500"/>
          </a:xfrm>
        </p:spPr>
        <p:txBody>
          <a:bodyPr vert="horz" lIns="91440" tIns="45720" rIns="91440" bIns="45720" rtlCol="0" anchor="ctr">
            <a:normAutofit/>
          </a:bodyPr>
          <a:lstStyle/>
          <a:p>
            <a:pPr marL="457200" indent="-457200">
              <a:buFont typeface="Arial" panose="020B0604020202020204" pitchFamily="34" charset="0"/>
              <a:buChar char="•"/>
            </a:pPr>
            <a:r>
              <a:rPr lang="en-US" sz="2000" dirty="0">
                <a:solidFill>
                  <a:schemeClr val="tx1"/>
                </a:solidFill>
              </a:rPr>
              <a:t>Concept of Directional/Non-Directional Graphs</a:t>
            </a:r>
          </a:p>
          <a:p>
            <a:pPr marL="457200" indent="-457200">
              <a:buFont typeface="Arial" panose="020B0604020202020204" pitchFamily="34" charset="0"/>
              <a:buChar char="•"/>
            </a:pPr>
            <a:endParaRPr lang="en-US" sz="2000" dirty="0">
              <a:solidFill>
                <a:schemeClr val="tx1"/>
              </a:solidFill>
            </a:endParaRPr>
          </a:p>
          <a:p>
            <a:pPr marL="457200" indent="-457200">
              <a:buFont typeface="Arial" panose="020B0604020202020204" pitchFamily="34" charset="0"/>
              <a:buChar char="•"/>
            </a:pPr>
            <a:r>
              <a:rPr lang="en-US" sz="2000" dirty="0">
                <a:solidFill>
                  <a:schemeClr val="tx1"/>
                </a:solidFill>
              </a:rPr>
              <a:t>Concept of Cyclic/Acyclic Graphs</a:t>
            </a:r>
          </a:p>
          <a:p>
            <a:pPr marL="457200" indent="-457200">
              <a:buFont typeface="Arial" panose="020B0604020202020204" pitchFamily="34" charset="0"/>
              <a:buChar char="•"/>
            </a:pPr>
            <a:endParaRPr lang="en-US" sz="2000" dirty="0">
              <a:solidFill>
                <a:schemeClr val="tx1"/>
              </a:solidFill>
            </a:endParaRPr>
          </a:p>
          <a:p>
            <a:pPr marL="457200" indent="-457200">
              <a:buFont typeface="Arial" panose="020B0604020202020204" pitchFamily="34" charset="0"/>
              <a:buChar char="•"/>
            </a:pPr>
            <a:r>
              <a:rPr lang="en-US" sz="2000" dirty="0">
                <a:solidFill>
                  <a:schemeClr val="tx1"/>
                </a:solidFill>
              </a:rPr>
              <a:t>Conclusion</a:t>
            </a:r>
          </a:p>
        </p:txBody>
      </p:sp>
      <p:sp>
        <p:nvSpPr>
          <p:cNvPr id="55" name="Rectangle 54">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8799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dirty="0" err="1"/>
              <a:t>Undirectional</a:t>
            </a:r>
            <a:r>
              <a:rPr lang="en-US" sz="3400" dirty="0"/>
              <a:t> Graphs</a:t>
            </a:r>
          </a:p>
        </p:txBody>
      </p:sp>
      <p:sp>
        <p:nvSpPr>
          <p:cNvPr id="32" name="Rectangle 3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C0AE770B-8D89-590D-D0FD-75305F595138}"/>
              </a:ext>
            </a:extLst>
          </p:cNvPr>
          <p:cNvSpPr>
            <a:spLocks noGrp="1"/>
          </p:cNvSpPr>
          <p:nvPr>
            <p:ph idx="1"/>
          </p:nvPr>
        </p:nvSpPr>
        <p:spPr>
          <a:xfrm>
            <a:off x="411480" y="2684095"/>
            <a:ext cx="4443154" cy="3492868"/>
          </a:xfrm>
        </p:spPr>
        <p:txBody>
          <a:bodyPr vert="horz" lIns="91440" tIns="45720" rIns="91440" bIns="45720" rtlCol="0">
            <a:normAutofit/>
          </a:bodyPr>
          <a:lstStyle/>
          <a:p>
            <a:r>
              <a:rPr lang="en-US" sz="1700" dirty="0"/>
              <a:t>Undirected graphs have edges that do not have a direction. The edges indicate a two-way relationship, in that each edge can be traversed in both directions. This figure shows a simple undirected graph with three nodes and three edges.</a:t>
            </a:r>
          </a:p>
          <a:p>
            <a:pPr indent="-228600">
              <a:buFont typeface="Arial" panose="020B0604020202020204" pitchFamily="34" charset="0"/>
              <a:buChar char="•"/>
            </a:pPr>
            <a:endParaRPr lang="en-US" sz="1700" dirty="0"/>
          </a:p>
          <a:p>
            <a:pPr indent="-228600">
              <a:buFont typeface="Arial" panose="020B0604020202020204" pitchFamily="34" charset="0"/>
              <a:buChar char="•"/>
            </a:pPr>
            <a:endParaRPr lang="en-US" sz="1700" dirty="0"/>
          </a:p>
        </p:txBody>
      </p:sp>
      <p:pic>
        <p:nvPicPr>
          <p:cNvPr id="7" name="Picture 6">
            <a:extLst>
              <a:ext uri="{FF2B5EF4-FFF2-40B4-BE49-F238E27FC236}">
                <a16:creationId xmlns:a16="http://schemas.microsoft.com/office/drawing/2014/main" id="{A572256F-38D2-5FAA-C50F-40AF0857F197}"/>
              </a:ext>
            </a:extLst>
          </p:cNvPr>
          <p:cNvPicPr>
            <a:picLocks noChangeAspect="1"/>
          </p:cNvPicPr>
          <p:nvPr/>
        </p:nvPicPr>
        <p:blipFill>
          <a:blip r:embed="rId2"/>
          <a:stretch>
            <a:fillRect/>
          </a:stretch>
        </p:blipFill>
        <p:spPr>
          <a:xfrm>
            <a:off x="5385816" y="801196"/>
            <a:ext cx="6440424" cy="5200254"/>
          </a:xfrm>
          <a:prstGeom prst="rect">
            <a:avLst/>
          </a:prstGeom>
        </p:spPr>
      </p:pic>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9037321"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21</a:t>
            </a:fld>
            <a:endParaRPr lang="en-US"/>
          </a:p>
        </p:txBody>
      </p:sp>
    </p:spTree>
    <p:extLst>
      <p:ext uri="{BB962C8B-B14F-4D97-AF65-F5344CB8AC3E}">
        <p14:creationId xmlns:p14="http://schemas.microsoft.com/office/powerpoint/2010/main" val="1766907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Rectangle 4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5" name="Rectangle 4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dirty="0"/>
              <a:t>Directional Graphs</a:t>
            </a:r>
          </a:p>
        </p:txBody>
      </p:sp>
      <p:sp>
        <p:nvSpPr>
          <p:cNvPr id="47" name="Rectangle 4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C0AE770B-8D89-590D-D0FD-75305F595138}"/>
              </a:ext>
            </a:extLst>
          </p:cNvPr>
          <p:cNvSpPr>
            <a:spLocks noGrp="1"/>
          </p:cNvSpPr>
          <p:nvPr>
            <p:ph idx="1"/>
          </p:nvPr>
        </p:nvSpPr>
        <p:spPr>
          <a:xfrm>
            <a:off x="411480" y="2684095"/>
            <a:ext cx="4443154" cy="3492868"/>
          </a:xfrm>
        </p:spPr>
        <p:txBody>
          <a:bodyPr vert="horz" lIns="91440" tIns="45720" rIns="91440" bIns="45720" rtlCol="0">
            <a:normAutofit/>
          </a:bodyPr>
          <a:lstStyle/>
          <a:p>
            <a:r>
              <a:rPr lang="en-US" sz="1700" dirty="0"/>
              <a:t>Directional graphs have edges with direction. The edges indicate a one-way relationship, in that each edge can only be traversed in a single direction. This figure shows a simple directed graph with three nodes and two edges.</a:t>
            </a:r>
          </a:p>
          <a:p>
            <a:pPr indent="-228600">
              <a:buFont typeface="Arial" panose="020B0604020202020204" pitchFamily="34" charset="0"/>
              <a:buChar char="•"/>
            </a:pPr>
            <a:endParaRPr lang="en-US" sz="1700" dirty="0"/>
          </a:p>
        </p:txBody>
      </p:sp>
      <p:pic>
        <p:nvPicPr>
          <p:cNvPr id="6" name="Picture 5">
            <a:extLst>
              <a:ext uri="{FF2B5EF4-FFF2-40B4-BE49-F238E27FC236}">
                <a16:creationId xmlns:a16="http://schemas.microsoft.com/office/drawing/2014/main" id="{18D5D6E0-0D9B-7C3C-95DB-6CC8911148CD}"/>
              </a:ext>
            </a:extLst>
          </p:cNvPr>
          <p:cNvPicPr>
            <a:picLocks noChangeAspect="1"/>
          </p:cNvPicPr>
          <p:nvPr/>
        </p:nvPicPr>
        <p:blipFill>
          <a:blip r:embed="rId2"/>
          <a:stretch>
            <a:fillRect/>
          </a:stretch>
        </p:blipFill>
        <p:spPr>
          <a:xfrm>
            <a:off x="5385816" y="865406"/>
            <a:ext cx="6440424" cy="5071833"/>
          </a:xfrm>
          <a:prstGeom prst="rect">
            <a:avLst/>
          </a:prstGeom>
        </p:spPr>
      </p:pic>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9037321"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22</a:t>
            </a:fld>
            <a:endParaRPr lang="en-US"/>
          </a:p>
        </p:txBody>
      </p:sp>
    </p:spTree>
    <p:extLst>
      <p:ext uri="{BB962C8B-B14F-4D97-AF65-F5344CB8AC3E}">
        <p14:creationId xmlns:p14="http://schemas.microsoft.com/office/powerpoint/2010/main" val="2712548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Rectangle 4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5" name="Rectangle 44">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a:t>Cyclic/Acycil Graphs</a:t>
            </a:r>
          </a:p>
        </p:txBody>
      </p:sp>
      <p:sp>
        <p:nvSpPr>
          <p:cNvPr id="49"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C0AE770B-8D89-590D-D0FD-75305F595138}"/>
              </a:ext>
            </a:extLst>
          </p:cNvPr>
          <p:cNvSpPr>
            <a:spLocks noGrp="1"/>
          </p:cNvSpPr>
          <p:nvPr>
            <p:ph idx="1"/>
          </p:nvPr>
        </p:nvSpPr>
        <p:spPr>
          <a:xfrm>
            <a:off x="841247" y="2359152"/>
            <a:ext cx="3410712" cy="3425043"/>
          </a:xfrm>
        </p:spPr>
        <p:txBody>
          <a:bodyPr vert="horz" lIns="91440" tIns="45720" rIns="91440" bIns="45720" rtlCol="0">
            <a:normAutofit/>
          </a:bodyPr>
          <a:lstStyle/>
          <a:p>
            <a:pPr indent="-228600">
              <a:buFont typeface="Arial" panose="020B0604020202020204" pitchFamily="34" charset="0"/>
              <a:buChar char="•"/>
            </a:pPr>
            <a:r>
              <a:rPr lang="en-US" sz="1700" dirty="0"/>
              <a:t>A cyclic graph is a graph containing at least one graph cycle. </a:t>
            </a:r>
          </a:p>
          <a:p>
            <a:pPr indent="-228600">
              <a:buFont typeface="Arial" panose="020B0604020202020204" pitchFamily="34" charset="0"/>
              <a:buChar char="•"/>
            </a:pPr>
            <a:endParaRPr lang="en-US" sz="1700" dirty="0"/>
          </a:p>
          <a:p>
            <a:pPr indent="-228600">
              <a:buFont typeface="Arial" panose="020B0604020202020204" pitchFamily="34" charset="0"/>
              <a:buChar char="•"/>
            </a:pPr>
            <a:r>
              <a:rPr lang="en-US" sz="1700" dirty="0"/>
              <a:t>A graph that is not cyclic is said to be acyclic. </a:t>
            </a:r>
          </a:p>
        </p:txBody>
      </p:sp>
      <p:pic>
        <p:nvPicPr>
          <p:cNvPr id="8" name="Picture 7" descr="Diagram&#10;&#10;Description automatically generated">
            <a:extLst>
              <a:ext uri="{FF2B5EF4-FFF2-40B4-BE49-F238E27FC236}">
                <a16:creationId xmlns:a16="http://schemas.microsoft.com/office/drawing/2014/main" id="{77CB695D-1D52-32BD-3635-22FBA677938E}"/>
              </a:ext>
            </a:extLst>
          </p:cNvPr>
          <p:cNvPicPr>
            <a:picLocks noChangeAspect="1"/>
          </p:cNvPicPr>
          <p:nvPr/>
        </p:nvPicPr>
        <p:blipFill rotWithShape="1">
          <a:blip r:embed="rId2"/>
          <a:srcRect l="5266" r="84" b="6"/>
          <a:stretch/>
        </p:blipFill>
        <p:spPr>
          <a:xfrm>
            <a:off x="5124450" y="634382"/>
            <a:ext cx="6657213" cy="5495162"/>
          </a:xfrm>
          <a:prstGeom prst="rect">
            <a:avLst/>
          </a:prstGeom>
        </p:spPr>
      </p:pic>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8613648"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23</a:t>
            </a:fld>
            <a:endParaRPr lang="en-US"/>
          </a:p>
        </p:txBody>
      </p:sp>
    </p:spTree>
    <p:extLst>
      <p:ext uri="{BB962C8B-B14F-4D97-AF65-F5344CB8AC3E}">
        <p14:creationId xmlns:p14="http://schemas.microsoft.com/office/powerpoint/2010/main" val="603381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Rectangle 5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Rectangle 55">
            <a:extLst>
              <a:ext uri="{FF2B5EF4-FFF2-40B4-BE49-F238E27FC236}">
                <a16:creationId xmlns:a16="http://schemas.microsoft.com/office/drawing/2014/main" id="{B6D861F1-F386-4A7D-A4BF-3BEB82DE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1115568" y="1408153"/>
            <a:ext cx="10168128" cy="1315035"/>
          </a:xfrm>
        </p:spPr>
        <p:txBody>
          <a:bodyPr vert="horz" lIns="91440" tIns="45720" rIns="91440" bIns="45720" rtlCol="0" anchor="ctr">
            <a:normAutofit/>
          </a:bodyPr>
          <a:lstStyle/>
          <a:p>
            <a:r>
              <a:rPr lang="en-US" sz="4000" dirty="0"/>
              <a:t>Conclusion of total number of paths</a:t>
            </a:r>
          </a:p>
        </p:txBody>
      </p:sp>
      <p:sp>
        <p:nvSpPr>
          <p:cNvPr id="60" name="Rectangle 59">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713627"/>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Content Placeholder 2">
            <a:extLst>
              <a:ext uri="{FF2B5EF4-FFF2-40B4-BE49-F238E27FC236}">
                <a16:creationId xmlns:a16="http://schemas.microsoft.com/office/drawing/2014/main" id="{04141C1E-7FB9-4FD0-9195-B9ADFD18ADC1}"/>
              </a:ext>
            </a:extLst>
          </p:cNvPr>
          <p:cNvSpPr>
            <a:spLocks noGrp="1"/>
          </p:cNvSpPr>
          <p:nvPr>
            <p:ph idx="1"/>
          </p:nvPr>
        </p:nvSpPr>
        <p:spPr>
          <a:xfrm>
            <a:off x="1115568" y="2962656"/>
            <a:ext cx="10168128" cy="2624328"/>
          </a:xfrm>
        </p:spPr>
        <p:txBody>
          <a:bodyPr vert="horz" lIns="91440" tIns="45720" rIns="91440" bIns="45720" rtlCol="0">
            <a:normAutofit/>
          </a:bodyPr>
          <a:lstStyle/>
          <a:p>
            <a:r>
              <a:rPr lang="en-US" sz="2000" dirty="0"/>
              <a:t>A cyclic graph i.e., it is not a DAG (Directional Acyclic Graph), the number of paths between two nodes can be infinite</a:t>
            </a:r>
          </a:p>
          <a:p>
            <a:pPr marL="57150" indent="-228600">
              <a:buFont typeface="Arial" panose="020B0604020202020204" pitchFamily="34" charset="0"/>
              <a:buChar char="•"/>
            </a:pPr>
            <a:endParaRPr lang="en-US" sz="2000" dirty="0"/>
          </a:p>
          <a:p>
            <a:pPr marL="57150" indent="-228600">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8540496"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24</a:t>
            </a:fld>
            <a:endParaRPr lang="en-US"/>
          </a:p>
        </p:txBody>
      </p:sp>
    </p:spTree>
    <p:extLst>
      <p:ext uri="{BB962C8B-B14F-4D97-AF65-F5344CB8AC3E}">
        <p14:creationId xmlns:p14="http://schemas.microsoft.com/office/powerpoint/2010/main" val="3181180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7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0" name="Rectangle 7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Rectangle 8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2" name="Rectangle 8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4000" dirty="0"/>
              <a:t>Challenges Faced</a:t>
            </a:r>
          </a:p>
        </p:txBody>
      </p:sp>
      <p:sp>
        <p:nvSpPr>
          <p:cNvPr id="93" name="Rectangle 8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8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3714E39E-D8A0-4428-97D8-FE545232279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dirty="0">
                <a:solidFill>
                  <a:schemeClr val="tx1">
                    <a:tint val="75000"/>
                  </a:schemeClr>
                </a:solidFill>
                <a:latin typeface="+mn-lt"/>
                <a:ea typeface="+mn-ea"/>
                <a:cs typeface="+mn-cs"/>
              </a:rPr>
              <a:t>Routing of 50-node Network via Link-State Algorithm – An Application of Dijkstra Algorithm</a:t>
            </a: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8873254" y="6356350"/>
            <a:ext cx="2477498"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25</a:t>
            </a:fld>
            <a:endParaRPr lang="en-US"/>
          </a:p>
        </p:txBody>
      </p:sp>
      <p:graphicFrame>
        <p:nvGraphicFramePr>
          <p:cNvPr id="25" name="Content Placeholder 2">
            <a:extLst>
              <a:ext uri="{FF2B5EF4-FFF2-40B4-BE49-F238E27FC236}">
                <a16:creationId xmlns:a16="http://schemas.microsoft.com/office/drawing/2014/main" id="{7B15E45C-CC43-E643-6738-D3A72BE6A429}"/>
              </a:ext>
            </a:extLst>
          </p:cNvPr>
          <p:cNvGraphicFramePr>
            <a:graphicFrameLocks noGrp="1"/>
          </p:cNvGraphicFramePr>
          <p:nvPr>
            <p:ph idx="1"/>
            <p:extLst>
              <p:ext uri="{D42A27DB-BD31-4B8C-83A1-F6EECF244321}">
                <p14:modId xmlns:p14="http://schemas.microsoft.com/office/powerpoint/2010/main" val="169457276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960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B919-4F65-4B5E-ADF3-272AD780E102}"/>
              </a:ext>
            </a:extLst>
          </p:cNvPr>
          <p:cNvSpPr>
            <a:spLocks noGrp="1"/>
          </p:cNvSpPr>
          <p:nvPr>
            <p:ph type="title"/>
          </p:nvPr>
        </p:nvSpPr>
        <p:spPr/>
        <p:txBody>
          <a:bodyPr/>
          <a:lstStyle/>
          <a:p>
            <a:r>
              <a:rPr lang="en-US" i="1" dirty="0"/>
              <a:t>Best way to escape from your problems is to solve them</a:t>
            </a:r>
          </a:p>
        </p:txBody>
      </p:sp>
      <p:sp>
        <p:nvSpPr>
          <p:cNvPr id="3" name="Text Placeholder 2">
            <a:extLst>
              <a:ext uri="{FF2B5EF4-FFF2-40B4-BE49-F238E27FC236}">
                <a16:creationId xmlns:a16="http://schemas.microsoft.com/office/drawing/2014/main" id="{3FF48DDF-62CA-455C-A7CB-AB86D3378A86}"/>
              </a:ext>
            </a:extLst>
          </p:cNvPr>
          <p:cNvSpPr>
            <a:spLocks noGrp="1"/>
          </p:cNvSpPr>
          <p:nvPr>
            <p:ph type="body" idx="1"/>
          </p:nvPr>
        </p:nvSpPr>
        <p:spPr/>
        <p:txBody>
          <a:bodyPr/>
          <a:lstStyle/>
          <a:p>
            <a:r>
              <a:rPr lang="en-US" dirty="0"/>
              <a:t>Robert Anthony</a:t>
            </a:r>
          </a:p>
        </p:txBody>
      </p:sp>
      <p:sp>
        <p:nvSpPr>
          <p:cNvPr id="5" name="Footer Placeholder 4">
            <a:extLst>
              <a:ext uri="{FF2B5EF4-FFF2-40B4-BE49-F238E27FC236}">
                <a16:creationId xmlns:a16="http://schemas.microsoft.com/office/drawing/2014/main" id="{83B6A6F4-FC75-45A7-B6F8-488E7FD18F96}"/>
              </a:ext>
            </a:extLst>
          </p:cNvPr>
          <p:cNvSpPr>
            <a:spLocks noGrp="1"/>
          </p:cNvSpPr>
          <p:nvPr>
            <p:ph type="ftr" sz="quarter" idx="11"/>
          </p:nvPr>
        </p:nvSpPr>
        <p:spPr>
          <a:xfrm>
            <a:off x="2130752" y="6356350"/>
            <a:ext cx="7930496" cy="365125"/>
          </a:xfrm>
        </p:spPr>
        <p:txBody>
          <a:bodyPr/>
          <a:lstStyle/>
          <a:p>
            <a:pPr>
              <a:lnSpc>
                <a:spcPct val="90000"/>
              </a:lnSpc>
              <a:spcAft>
                <a:spcPts val="600"/>
              </a:spcAft>
            </a:pPr>
            <a:r>
              <a:rPr lang="en-US" sz="1200" kern="1200" dirty="0">
                <a:solidFill>
                  <a:schemeClr val="tx1">
                    <a:tint val="75000"/>
                  </a:schemeClr>
                </a:solidFill>
                <a:latin typeface="+mn-lt"/>
                <a:ea typeface="+mn-ea"/>
                <a:cs typeface="+mn-cs"/>
              </a:rPr>
              <a:t>Routing of 50-node Network via Link-State Algorithm – An Application of Dijkstra Algorithm</a:t>
            </a:r>
          </a:p>
        </p:txBody>
      </p:sp>
      <p:sp>
        <p:nvSpPr>
          <p:cNvPr id="6" name="Slide Number Placeholder 5">
            <a:extLst>
              <a:ext uri="{FF2B5EF4-FFF2-40B4-BE49-F238E27FC236}">
                <a16:creationId xmlns:a16="http://schemas.microsoft.com/office/drawing/2014/main" id="{701FBF44-1F57-4664-8847-9214C41B42E9}"/>
              </a:ext>
            </a:extLst>
          </p:cNvPr>
          <p:cNvSpPr>
            <a:spLocks noGrp="1"/>
          </p:cNvSpPr>
          <p:nvPr>
            <p:ph type="sldNum" sz="quarter" idx="12"/>
          </p:nvPr>
        </p:nvSpPr>
        <p:spPr/>
        <p:txBody>
          <a:bodyPr/>
          <a:lstStyle/>
          <a:p>
            <a:fld id="{A65A5C87-DF58-40C8-B092-1DE63DB4547E}" type="slidenum">
              <a:rPr lang="en-US" smtClean="0"/>
              <a:pPr/>
              <a:t>26</a:t>
            </a:fld>
            <a:endParaRPr lang="en-US" dirty="0"/>
          </a:p>
        </p:txBody>
      </p:sp>
    </p:spTree>
    <p:extLst>
      <p:ext uri="{BB962C8B-B14F-4D97-AF65-F5344CB8AC3E}">
        <p14:creationId xmlns:p14="http://schemas.microsoft.com/office/powerpoint/2010/main" val="236058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0" name="Rectangle 7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4" name="Rectangle 83">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6" name="Freeform: Shape 85">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8" name="Freeform: Shape 87">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dirty="0"/>
              <a:t>Prospects</a:t>
            </a:r>
            <a:endParaRPr lang="en-US" sz="4000"/>
          </a:p>
        </p:txBody>
      </p:sp>
      <p:sp>
        <p:nvSpPr>
          <p:cNvPr id="90" name="Rectangle 8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3714E39E-D8A0-4428-97D8-FE545232279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a:solidFill>
                  <a:schemeClr val="tx1">
                    <a:tint val="75000"/>
                  </a:schemeClr>
                </a:solidFill>
                <a:latin typeface="+mn-lt"/>
                <a:ea typeface="+mn-ea"/>
                <a:cs typeface="+mn-cs"/>
              </a:rPr>
              <a:t>Routing of 50-node Network via Link-State Algorithm – An Application of Dijkstra Algorithm</a:t>
            </a: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8801100"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27</a:t>
            </a:fld>
            <a:endParaRPr lang="en-US"/>
          </a:p>
        </p:txBody>
      </p:sp>
      <p:graphicFrame>
        <p:nvGraphicFramePr>
          <p:cNvPr id="74" name="Content Placeholder 3">
            <a:extLst>
              <a:ext uri="{FF2B5EF4-FFF2-40B4-BE49-F238E27FC236}">
                <a16:creationId xmlns:a16="http://schemas.microsoft.com/office/drawing/2014/main" id="{C8D1CEA1-B7A2-2BFC-F58C-BC60E00CB0BA}"/>
              </a:ext>
            </a:extLst>
          </p:cNvPr>
          <p:cNvGraphicFramePr>
            <a:graphicFrameLocks noGrp="1"/>
          </p:cNvGraphicFramePr>
          <p:nvPr>
            <p:ph idx="1"/>
            <p:extLst>
              <p:ext uri="{D42A27DB-BD31-4B8C-83A1-F6EECF244321}">
                <p14:modId xmlns:p14="http://schemas.microsoft.com/office/powerpoint/2010/main" val="54847718"/>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2012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7" name="Rectangle 6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 name="Rectangle 70">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841248" y="503994"/>
            <a:ext cx="10509504" cy="1974892"/>
          </a:xfrm>
        </p:spPr>
        <p:txBody>
          <a:bodyPr vert="horz" lIns="91440" tIns="45720" rIns="91440" bIns="45720" rtlCol="0" anchor="b">
            <a:normAutofit/>
          </a:bodyPr>
          <a:lstStyle/>
          <a:p>
            <a:r>
              <a:rPr lang="en-US" sz="5400"/>
              <a:t>Conclusion/Summary</a:t>
            </a:r>
          </a:p>
        </p:txBody>
      </p:sp>
      <p:sp>
        <p:nvSpPr>
          <p:cNvPr id="73" name="Rectangle 7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Content Placeholder 2">
            <a:extLst>
              <a:ext uri="{FF2B5EF4-FFF2-40B4-BE49-F238E27FC236}">
                <a16:creationId xmlns:a16="http://schemas.microsoft.com/office/drawing/2014/main" id="{04141C1E-7FB9-4FD0-9195-B9ADFD18ADC1}"/>
              </a:ext>
            </a:extLst>
          </p:cNvPr>
          <p:cNvSpPr>
            <a:spLocks noGrp="1"/>
          </p:cNvSpPr>
          <p:nvPr>
            <p:ph idx="1"/>
          </p:nvPr>
        </p:nvSpPr>
        <p:spPr>
          <a:xfrm>
            <a:off x="841248" y="3328416"/>
            <a:ext cx="10509504" cy="2715768"/>
          </a:xfrm>
        </p:spPr>
        <p:txBody>
          <a:bodyPr vert="horz" lIns="91440" tIns="45720" rIns="91440" bIns="45720" rtlCol="0">
            <a:normAutofit/>
          </a:bodyPr>
          <a:lstStyle/>
          <a:p>
            <a:pPr indent="-228600">
              <a:buFont typeface="Arial" panose="020B0604020202020204" pitchFamily="34" charset="0"/>
              <a:buChar char="•"/>
            </a:pPr>
            <a:r>
              <a:rPr lang="en-US" sz="2000" dirty="0"/>
              <a:t>A Dijkstra algorithm based shortest route and its number of hops calculator program is being implemented in C++ that takes in cost matrix for network topology and gives accurate answers</a:t>
            </a:r>
          </a:p>
          <a:p>
            <a:pPr marL="57150" indent="-228600">
              <a:buFont typeface="Arial" panose="020B0604020202020204" pitchFamily="34" charset="0"/>
              <a:buChar char="•"/>
            </a:pPr>
            <a:endParaRPr lang="en-US" sz="2000" dirty="0"/>
          </a:p>
          <a:p>
            <a:pPr marL="57150" indent="-228600">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8717280" y="6356350"/>
            <a:ext cx="2633472"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28</a:t>
            </a:fld>
            <a:endParaRPr lang="en-US"/>
          </a:p>
        </p:txBody>
      </p:sp>
    </p:spTree>
    <p:extLst>
      <p:ext uri="{BB962C8B-B14F-4D97-AF65-F5344CB8AC3E}">
        <p14:creationId xmlns:p14="http://schemas.microsoft.com/office/powerpoint/2010/main" val="2277812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7" name="Rectangle 6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 name="Rectangle 70">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841248" y="503994"/>
            <a:ext cx="10509504" cy="1974892"/>
          </a:xfrm>
        </p:spPr>
        <p:txBody>
          <a:bodyPr vert="horz" lIns="91440" tIns="45720" rIns="91440" bIns="45720" rtlCol="0" anchor="b">
            <a:normAutofit/>
          </a:bodyPr>
          <a:lstStyle/>
          <a:p>
            <a:r>
              <a:rPr lang="en-US" sz="5400"/>
              <a:t>References</a:t>
            </a:r>
            <a:endParaRPr lang="en-US" sz="5400" dirty="0"/>
          </a:p>
        </p:txBody>
      </p:sp>
      <p:sp>
        <p:nvSpPr>
          <p:cNvPr id="73" name="Rectangle 7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Content Placeholder 2">
            <a:extLst>
              <a:ext uri="{FF2B5EF4-FFF2-40B4-BE49-F238E27FC236}">
                <a16:creationId xmlns:a16="http://schemas.microsoft.com/office/drawing/2014/main" id="{04141C1E-7FB9-4FD0-9195-B9ADFD18ADC1}"/>
              </a:ext>
            </a:extLst>
          </p:cNvPr>
          <p:cNvSpPr>
            <a:spLocks noGrp="1"/>
          </p:cNvSpPr>
          <p:nvPr>
            <p:ph idx="1"/>
          </p:nvPr>
        </p:nvSpPr>
        <p:spPr>
          <a:xfrm>
            <a:off x="841248" y="3328416"/>
            <a:ext cx="10509504" cy="2715768"/>
          </a:xfrm>
        </p:spPr>
        <p:txBody>
          <a:bodyPr vert="horz" lIns="91440" tIns="45720" rIns="91440" bIns="45720" rtlCol="0">
            <a:normAutofit fontScale="70000" lnSpcReduction="20000"/>
          </a:bodyPr>
          <a:lstStyle/>
          <a:p>
            <a:r>
              <a:rPr lang="en-US" sz="2000">
                <a:hlinkClick r:id="rId2"/>
              </a:rPr>
              <a:t>https://stackoverflow.com/questions/9535819/find-all-paths-between-two-graph-nodes</a:t>
            </a:r>
            <a:endParaRPr lang="en-US" sz="2000"/>
          </a:p>
          <a:p>
            <a:r>
              <a:rPr lang="en-US" sz="2000">
                <a:hlinkClick r:id="rId3"/>
              </a:rPr>
              <a:t>https://github.com/SohaibIkram/Dijkstra-s-algorithm-to-find-shortest-path-from-source-to-destination/blob/main/Source.cpp</a:t>
            </a:r>
            <a:endParaRPr lang="en-US" sz="2000"/>
          </a:p>
          <a:p>
            <a:r>
              <a:rPr lang="en-US" sz="2000">
                <a:hlinkClick r:id="rId4"/>
              </a:rPr>
              <a:t>https://www.mathworks.com/help/matlab/math/directed-and-undirected-graphs.html#:~:text=Undirected%20graphs%20have%20edges%20that,graphs%20have%20edges%20with%20direction</a:t>
            </a:r>
            <a:r>
              <a:rPr lang="en-US" sz="2000"/>
              <a:t>.</a:t>
            </a:r>
          </a:p>
          <a:p>
            <a:r>
              <a:rPr lang="en-US" sz="2000">
                <a:hlinkClick r:id="rId5"/>
              </a:rPr>
              <a:t>https://graphonline.ru/en/?graph=QoSYJcKAMlXPJemA</a:t>
            </a:r>
            <a:endParaRPr lang="en-US" sz="2000"/>
          </a:p>
          <a:p>
            <a:r>
              <a:rPr lang="en-US" sz="2000" u="sng">
                <a:solidFill>
                  <a:srgbClr val="2998E3"/>
                </a:solidFill>
              </a:rPr>
              <a:t>https://www.simplilearn.com/tutorials/cpp-tutorial/random-number-generator-in-cpp#:~:text=How%20to%20Generate%20Random%20Numbers%20in%20C%2B%2B%20Within%20a%20Range,(rand()%20%25%20100).</a:t>
            </a:r>
          </a:p>
          <a:p>
            <a:endParaRPr lang="en-US" sz="2000" dirty="0"/>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8717280" y="6356350"/>
            <a:ext cx="2633472"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29</a:t>
            </a:fld>
            <a:endParaRPr lang="en-US"/>
          </a:p>
        </p:txBody>
      </p:sp>
    </p:spTree>
    <p:extLst>
      <p:ext uri="{BB962C8B-B14F-4D97-AF65-F5344CB8AC3E}">
        <p14:creationId xmlns:p14="http://schemas.microsoft.com/office/powerpoint/2010/main" val="108105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a:t>Agenda</a:t>
            </a:r>
          </a:p>
        </p:txBody>
      </p:sp>
      <p:sp>
        <p:nvSpPr>
          <p:cNvPr id="23"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id="{E32AB0EB-0819-41F4-99E9-C02FA0DAF66D}"/>
              </a:ext>
            </a:extLst>
          </p:cNvPr>
          <p:cNvSpPr>
            <a:spLocks noGrp="1"/>
          </p:cNvSpPr>
          <p:nvPr>
            <p:ph idx="1"/>
          </p:nvPr>
        </p:nvSpPr>
        <p:spPr>
          <a:xfrm>
            <a:off x="5434149" y="932688"/>
            <a:ext cx="5916603" cy="4992624"/>
          </a:xfrm>
        </p:spPr>
        <p:txBody>
          <a:bodyPr vert="horz" lIns="91440" tIns="45720" rIns="91440" bIns="45720" rtlCol="0" anchor="ctr">
            <a:normAutofit/>
          </a:bodyPr>
          <a:lstStyle/>
          <a:p>
            <a:pPr marL="285750">
              <a:buFont typeface="Arial" panose="020B0604020202020204" pitchFamily="34" charset="0"/>
              <a:buChar char="•"/>
            </a:pPr>
            <a:r>
              <a:rPr lang="en-US" sz="2000" dirty="0"/>
              <a:t>Problem Statement</a:t>
            </a:r>
          </a:p>
          <a:p>
            <a:pPr marL="285750">
              <a:buFont typeface="Arial" panose="020B0604020202020204" pitchFamily="34" charset="0"/>
              <a:buChar char="•"/>
            </a:pPr>
            <a:r>
              <a:rPr lang="en-US" sz="2000" dirty="0"/>
              <a:t>Introduction</a:t>
            </a:r>
          </a:p>
          <a:p>
            <a:pPr marL="285750">
              <a:buFont typeface="Arial" panose="020B0604020202020204" pitchFamily="34" charset="0"/>
              <a:buChar char="•"/>
            </a:pPr>
            <a:r>
              <a:rPr lang="en-US" sz="2000" dirty="0"/>
              <a:t>Objectives</a:t>
            </a:r>
          </a:p>
          <a:p>
            <a:pPr marL="285750">
              <a:buFont typeface="Arial" panose="020B0604020202020204" pitchFamily="34" charset="0"/>
              <a:buChar char="•"/>
            </a:pPr>
            <a:r>
              <a:rPr lang="en-US" sz="2000" dirty="0"/>
              <a:t>Modules</a:t>
            </a:r>
          </a:p>
          <a:p>
            <a:pPr marL="285750">
              <a:buFont typeface="Arial" panose="020B0604020202020204" pitchFamily="34" charset="0"/>
              <a:buChar char="•"/>
            </a:pPr>
            <a:r>
              <a:rPr lang="en-US" sz="2000" dirty="0"/>
              <a:t>Challenges Faced</a:t>
            </a:r>
          </a:p>
          <a:p>
            <a:pPr marL="285750">
              <a:buFont typeface="Arial" panose="020B0604020202020204" pitchFamily="34" charset="0"/>
              <a:buChar char="•"/>
            </a:pPr>
            <a:r>
              <a:rPr lang="en-US" sz="2000" dirty="0"/>
              <a:t>Prospects</a:t>
            </a:r>
          </a:p>
          <a:p>
            <a:pPr marL="285750">
              <a:buFont typeface="Arial" panose="020B0604020202020204" pitchFamily="34" charset="0"/>
              <a:buChar char="•"/>
            </a:pPr>
            <a:r>
              <a:rPr lang="en-US" sz="2000" dirty="0"/>
              <a:t>Conclusion</a:t>
            </a:r>
          </a:p>
          <a:p>
            <a:pPr>
              <a:buFont typeface="Arial" panose="020B0604020202020204" pitchFamily="34" charset="0"/>
              <a:buChar char="•"/>
            </a:pPr>
            <a:endParaRPr lang="en-US" sz="2000" dirty="0"/>
          </a:p>
        </p:txBody>
      </p:sp>
      <p:sp>
        <p:nvSpPr>
          <p:cNvPr id="5" name="Footer Placeholder 4">
            <a:extLst>
              <a:ext uri="{FF2B5EF4-FFF2-40B4-BE49-F238E27FC236}">
                <a16:creationId xmlns:a16="http://schemas.microsoft.com/office/drawing/2014/main" id="{3714E39E-D8A0-4428-97D8-FE545232279C}"/>
              </a:ext>
            </a:extLst>
          </p:cNvPr>
          <p:cNvSpPr>
            <a:spLocks noGrp="1"/>
          </p:cNvSpPr>
          <p:nvPr>
            <p:ph type="ftr" sz="quarter" idx="11"/>
          </p:nvPr>
        </p:nvSpPr>
        <p:spPr>
          <a:xfrm>
            <a:off x="5434147" y="6356350"/>
            <a:ext cx="4572000" cy="365125"/>
          </a:xfrm>
        </p:spPr>
        <p:txBody>
          <a:bodyPr vert="horz" lIns="91440" tIns="45720" rIns="91440" bIns="45720" rtlCol="0" anchor="ctr">
            <a:normAutofit/>
          </a:bodyPr>
          <a:lstStyle/>
          <a:p>
            <a:pPr algn="l">
              <a:lnSpc>
                <a:spcPct val="90000"/>
              </a:lnSpc>
              <a:spcAft>
                <a:spcPts val="600"/>
              </a:spcAft>
            </a:pPr>
            <a:r>
              <a:rPr lang="en-US" sz="900" kern="1200" dirty="0">
                <a:solidFill>
                  <a:schemeClr val="tx1">
                    <a:tint val="75000"/>
                  </a:schemeClr>
                </a:solidFill>
                <a:latin typeface="+mn-lt"/>
                <a:ea typeface="+mn-ea"/>
                <a:cs typeface="+mn-cs"/>
              </a:rPr>
              <a:t>Routing of 50-node Network via Link-State Algorithm – An Application of Dijkstra Algorithm</a:t>
            </a: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10351362" y="6356350"/>
            <a:ext cx="1002437"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3</a:t>
            </a:fld>
            <a:endParaRPr lang="en-US"/>
          </a:p>
        </p:txBody>
      </p:sp>
    </p:spTree>
    <p:extLst>
      <p:ext uri="{BB962C8B-B14F-4D97-AF65-F5344CB8AC3E}">
        <p14:creationId xmlns:p14="http://schemas.microsoft.com/office/powerpoint/2010/main" val="836440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9" name="Rectangle 98">
            <a:extLst>
              <a:ext uri="{FF2B5EF4-FFF2-40B4-BE49-F238E27FC236}">
                <a16:creationId xmlns:a16="http://schemas.microsoft.com/office/drawing/2014/main" id="{8EE94D8D-BC47-413E-91AB-A2FCCE172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838200" y="4271749"/>
            <a:ext cx="10515600" cy="1092050"/>
          </a:xfrm>
        </p:spPr>
        <p:txBody>
          <a:bodyPr vert="horz" lIns="91440" tIns="45720" rIns="91440" bIns="45720" rtlCol="0" anchor="b">
            <a:normAutofit/>
          </a:bodyPr>
          <a:lstStyle/>
          <a:p>
            <a:pPr algn="ctr"/>
            <a:r>
              <a:rPr lang="en-US"/>
              <a:t>Thank you</a:t>
            </a:r>
          </a:p>
        </p:txBody>
      </p:sp>
      <p:sp useBgFill="1">
        <p:nvSpPr>
          <p:cNvPr id="101" name="Rectangle 100">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41771"/>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9" name="Content Placeholder 78" descr="Help">
            <a:extLst>
              <a:ext uri="{FF2B5EF4-FFF2-40B4-BE49-F238E27FC236}">
                <a16:creationId xmlns:a16="http://schemas.microsoft.com/office/drawing/2014/main" id="{B8C5E9B4-F945-E57C-CD43-2581D773543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56059" y="286602"/>
            <a:ext cx="3879879" cy="3879879"/>
          </a:xfrm>
          <a:prstGeom prst="rect">
            <a:avLst/>
          </a:prstGeom>
        </p:spPr>
      </p:pic>
      <p:sp>
        <p:nvSpPr>
          <p:cNvPr id="103" name="Rectangle 102">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5905709"/>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30</a:t>
            </a:fld>
            <a:endParaRPr lang="en-US">
              <a:solidFill>
                <a:schemeClr val="tx2">
                  <a:lumMod val="50000"/>
                  <a:lumOff val="50000"/>
                </a:schemeClr>
              </a:solidFill>
            </a:endParaRPr>
          </a:p>
        </p:txBody>
      </p:sp>
    </p:spTree>
    <p:extLst>
      <p:ext uri="{BB962C8B-B14F-4D97-AF65-F5344CB8AC3E}">
        <p14:creationId xmlns:p14="http://schemas.microsoft.com/office/powerpoint/2010/main" val="229558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9"/>
                                        </p:tgtEl>
                                        <p:attrNameLst>
                                          <p:attrName>style.visibility</p:attrName>
                                        </p:attrNameLst>
                                      </p:cBhvr>
                                      <p:to>
                                        <p:strVal val="visible"/>
                                      </p:to>
                                    </p:set>
                                    <p:animEffect transition="in" filter="fade">
                                      <p:cBhvr>
                                        <p:cTn id="7" dur="700"/>
                                        <p:tgtEl>
                                          <p:spTgt spid="7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4" name="Rectangle 6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8" name="Rectangle 6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841246" y="978619"/>
            <a:ext cx="5991244" cy="1106424"/>
          </a:xfrm>
        </p:spPr>
        <p:txBody>
          <a:bodyPr vert="horz" lIns="91440" tIns="45720" rIns="91440" bIns="45720" rtlCol="0" anchor="ctr">
            <a:normAutofit/>
          </a:bodyPr>
          <a:lstStyle/>
          <a:p>
            <a:r>
              <a:rPr lang="en-US" sz="3200"/>
              <a:t>Problem Statement</a:t>
            </a:r>
          </a:p>
        </p:txBody>
      </p:sp>
      <p:sp>
        <p:nvSpPr>
          <p:cNvPr id="72" name="Rectangle 7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id="{E32AB0EB-0819-41F4-99E9-C02FA0DAF66D}"/>
              </a:ext>
            </a:extLst>
          </p:cNvPr>
          <p:cNvSpPr>
            <a:spLocks noGrp="1"/>
          </p:cNvSpPr>
          <p:nvPr>
            <p:ph idx="1"/>
          </p:nvPr>
        </p:nvSpPr>
        <p:spPr>
          <a:xfrm>
            <a:off x="841248" y="2252870"/>
            <a:ext cx="5993892" cy="3560251"/>
          </a:xfrm>
        </p:spPr>
        <p:txBody>
          <a:bodyPr vert="horz" lIns="91440" tIns="45720" rIns="91440" bIns="45720" rtlCol="0">
            <a:normAutofit/>
          </a:bodyPr>
          <a:lstStyle/>
          <a:p>
            <a:pPr marL="0" indent="0">
              <a:lnSpc>
                <a:spcPct val="100000"/>
              </a:lnSpc>
            </a:pPr>
            <a:r>
              <a:rPr lang="en-US" dirty="0"/>
              <a:t>Consider 50 nodes at random positions. Get them connected in such a way that each node must have 4 interfaces and all the 4 interfaces are connected to 4 other nodes. Only the source and destination nodes have 3 interfaces. The source is at least 30 nodes away from destination. Assign each link a random value from 1 to 15. Calculate total number of paths from source to destination. Among those paths, select the shortest path. Also, calculate the number of hops for each path. Highlight total number of iterations used to find the shortest path. Repeat the experiment for 10 times with different random values and check the shortest path.</a:t>
            </a:r>
          </a:p>
        </p:txBody>
      </p:sp>
      <p:pic>
        <p:nvPicPr>
          <p:cNvPr id="27" name="Graphic 26" descr="Flowchart">
            <a:extLst>
              <a:ext uri="{FF2B5EF4-FFF2-40B4-BE49-F238E27FC236}">
                <a16:creationId xmlns:a16="http://schemas.microsoft.com/office/drawing/2014/main" id="{65E697E6-2BD5-5E2F-E2E6-051E8A7DBA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
        <p:nvSpPr>
          <p:cNvPr id="5" name="Footer Placeholder 4">
            <a:extLst>
              <a:ext uri="{FF2B5EF4-FFF2-40B4-BE49-F238E27FC236}">
                <a16:creationId xmlns:a16="http://schemas.microsoft.com/office/drawing/2014/main" id="{3714E39E-D8A0-4428-97D8-FE545232279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a:solidFill>
                  <a:schemeClr val="tx2">
                    <a:lumMod val="50000"/>
                    <a:lumOff val="50000"/>
                  </a:schemeClr>
                </a:solidFill>
                <a:latin typeface="+mn-lt"/>
                <a:ea typeface="+mn-ea"/>
                <a:cs typeface="+mn-cs"/>
              </a:rPr>
              <a:t>Routing of 50-node Network via Link-State Algorithm – An Application of Dijkstra Algorithm</a:t>
            </a: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8613648"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4</a:t>
            </a:fld>
            <a:endParaRPr lang="en-US">
              <a:solidFill>
                <a:schemeClr val="tx2">
                  <a:lumMod val="50000"/>
                  <a:lumOff val="50000"/>
                </a:schemeClr>
              </a:solidFill>
            </a:endParaRPr>
          </a:p>
        </p:txBody>
      </p:sp>
    </p:spTree>
    <p:extLst>
      <p:ext uri="{BB962C8B-B14F-4D97-AF65-F5344CB8AC3E}">
        <p14:creationId xmlns:p14="http://schemas.microsoft.com/office/powerpoint/2010/main" val="4167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1640B3DF-3C1C-49A7-8FA7-EE4A21CB0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868680" y="1709928"/>
            <a:ext cx="3103427" cy="3520440"/>
          </a:xfrm>
        </p:spPr>
        <p:txBody>
          <a:bodyPr vert="horz" lIns="91440" tIns="45720" rIns="91440" bIns="45720" rtlCol="0" anchor="t">
            <a:normAutofit/>
          </a:bodyPr>
          <a:lstStyle/>
          <a:p>
            <a:r>
              <a:rPr lang="en-US" sz="3200"/>
              <a:t>Introduction</a:t>
            </a:r>
          </a:p>
        </p:txBody>
      </p:sp>
      <p:sp>
        <p:nvSpPr>
          <p:cNvPr id="19" name="Rectangle 18">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Content Placeholder 2">
            <a:extLst>
              <a:ext uri="{FF2B5EF4-FFF2-40B4-BE49-F238E27FC236}">
                <a16:creationId xmlns:a16="http://schemas.microsoft.com/office/drawing/2014/main" id="{04141C1E-7FB9-4FD0-9195-B9ADFD18ADC1}"/>
              </a:ext>
            </a:extLst>
          </p:cNvPr>
          <p:cNvSpPr>
            <a:spLocks noGrp="1"/>
          </p:cNvSpPr>
          <p:nvPr>
            <p:ph idx="1"/>
          </p:nvPr>
        </p:nvSpPr>
        <p:spPr>
          <a:xfrm>
            <a:off x="4962222" y="1709928"/>
            <a:ext cx="6730944" cy="4095449"/>
          </a:xfrm>
        </p:spPr>
        <p:txBody>
          <a:bodyPr vert="horz" lIns="91440" tIns="45720" rIns="91440" bIns="45720" rtlCol="0">
            <a:normAutofit/>
          </a:bodyPr>
          <a:lstStyle/>
          <a:p>
            <a:pPr marL="285750" indent="-228600">
              <a:buFont typeface="Arial" panose="020B0604020202020204" pitchFamily="34" charset="0"/>
              <a:buChar char="•"/>
            </a:pPr>
            <a:r>
              <a:rPr lang="en-US" sz="2000" dirty="0"/>
              <a:t>A routing algorithm is a procedure that lays down the route or path to transfer data packets from source to the destination. </a:t>
            </a:r>
          </a:p>
          <a:p>
            <a:pPr marL="285750" indent="-228600">
              <a:buFont typeface="Arial" panose="020B0604020202020204" pitchFamily="34" charset="0"/>
              <a:buChar char="•"/>
            </a:pPr>
            <a:endParaRPr lang="en-US" sz="2000" dirty="0"/>
          </a:p>
          <a:p>
            <a:pPr marL="285750" indent="-228600">
              <a:buFont typeface="Arial" panose="020B0604020202020204" pitchFamily="34" charset="0"/>
              <a:buChar char="•"/>
            </a:pPr>
            <a:r>
              <a:rPr lang="en-US" sz="2000" dirty="0"/>
              <a:t>Types</a:t>
            </a:r>
          </a:p>
          <a:p>
            <a:pPr marL="971550" lvl="1"/>
            <a:r>
              <a:rPr lang="en-US" sz="2000" dirty="0"/>
              <a:t>Link-State</a:t>
            </a:r>
          </a:p>
          <a:p>
            <a:pPr marL="971550" lvl="1"/>
            <a:r>
              <a:rPr lang="en-US" sz="2000" dirty="0"/>
              <a:t>Distance Vector</a:t>
            </a:r>
          </a:p>
          <a:p>
            <a:pPr indent="-228600">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10687326" y="6356350"/>
            <a:ext cx="100584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5</a:t>
            </a:fld>
            <a:endParaRPr lang="en-US"/>
          </a:p>
        </p:txBody>
      </p:sp>
    </p:spTree>
    <p:extLst>
      <p:ext uri="{BB962C8B-B14F-4D97-AF65-F5344CB8AC3E}">
        <p14:creationId xmlns:p14="http://schemas.microsoft.com/office/powerpoint/2010/main" val="147138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35">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9" name="Rectangle 37">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Rectangle 39">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1" name="Rectangle 4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4000"/>
              <a:t>Objectives</a:t>
            </a:r>
          </a:p>
        </p:txBody>
      </p:sp>
      <p:sp>
        <p:nvSpPr>
          <p:cNvPr id="112" name="Rectangle 4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Rectangle 4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8873254" y="6356350"/>
            <a:ext cx="2477498"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6</a:t>
            </a:fld>
            <a:endParaRPr lang="en-US"/>
          </a:p>
        </p:txBody>
      </p:sp>
      <p:graphicFrame>
        <p:nvGraphicFramePr>
          <p:cNvPr id="114" name="Content Placeholder 2">
            <a:extLst>
              <a:ext uri="{FF2B5EF4-FFF2-40B4-BE49-F238E27FC236}">
                <a16:creationId xmlns:a16="http://schemas.microsoft.com/office/drawing/2014/main" id="{F5C5C170-506A-B39D-B472-31150094721E}"/>
              </a:ext>
            </a:extLst>
          </p:cNvPr>
          <p:cNvGraphicFramePr>
            <a:graphicFrameLocks noGrp="1"/>
          </p:cNvGraphicFramePr>
          <p:nvPr>
            <p:ph idx="1"/>
            <p:extLst>
              <p:ext uri="{D42A27DB-BD31-4B8C-83A1-F6EECF244321}">
                <p14:modId xmlns:p14="http://schemas.microsoft.com/office/powerpoint/2010/main" val="96993443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318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35">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9" name="Rectangle 37">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Rectangle 39">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1" name="Rectangle 4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4000" dirty="0"/>
              <a:t>Modules</a:t>
            </a:r>
          </a:p>
        </p:txBody>
      </p:sp>
      <p:sp>
        <p:nvSpPr>
          <p:cNvPr id="112" name="Rectangle 4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Rectangle 4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8873254" y="6356350"/>
            <a:ext cx="2477498"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7</a:t>
            </a:fld>
            <a:endParaRPr lang="en-US"/>
          </a:p>
        </p:txBody>
      </p:sp>
      <p:graphicFrame>
        <p:nvGraphicFramePr>
          <p:cNvPr id="114" name="Content Placeholder 2">
            <a:extLst>
              <a:ext uri="{FF2B5EF4-FFF2-40B4-BE49-F238E27FC236}">
                <a16:creationId xmlns:a16="http://schemas.microsoft.com/office/drawing/2014/main" id="{F5C5C170-506A-B39D-B472-31150094721E}"/>
              </a:ext>
            </a:extLst>
          </p:cNvPr>
          <p:cNvGraphicFramePr>
            <a:graphicFrameLocks noGrp="1"/>
          </p:cNvGraphicFramePr>
          <p:nvPr>
            <p:ph idx="1"/>
            <p:extLst>
              <p:ext uri="{D42A27DB-BD31-4B8C-83A1-F6EECF244321}">
                <p14:modId xmlns:p14="http://schemas.microsoft.com/office/powerpoint/2010/main" val="369013061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61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4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8" name="Rectangle 48">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50">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0" name="Freeform: Shape 52">
            <a:extLst>
              <a:ext uri="{FF2B5EF4-FFF2-40B4-BE49-F238E27FC236}">
                <a16:creationId xmlns:a16="http://schemas.microsoft.com/office/drawing/2014/main" id="{7948E8DE-A931-4EF0-BE1D-F1027474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616893" y="1238250"/>
            <a:ext cx="7003107" cy="4381500"/>
          </a:xfrm>
        </p:spPr>
        <p:txBody>
          <a:bodyPr vert="horz" lIns="91440" tIns="45720" rIns="91440" bIns="45720" rtlCol="0" anchor="ctr">
            <a:normAutofit/>
          </a:bodyPr>
          <a:lstStyle/>
          <a:p>
            <a:r>
              <a:rPr lang="en-US" sz="5600" dirty="0"/>
              <a:t>Network Topology</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type="body" idx="1"/>
          </p:nvPr>
        </p:nvSpPr>
        <p:spPr>
          <a:xfrm>
            <a:off x="8791575" y="1238250"/>
            <a:ext cx="3000375" cy="4381500"/>
          </a:xfrm>
        </p:spPr>
        <p:txBody>
          <a:bodyPr vert="horz" lIns="91440" tIns="45720" rIns="91440" bIns="45720" rtlCol="0" anchor="ctr">
            <a:normAutofit/>
          </a:bodyPr>
          <a:lstStyle/>
          <a:p>
            <a:pPr marL="457200" indent="-457200">
              <a:buFont typeface="Arial" panose="020B0604020202020204" pitchFamily="34" charset="0"/>
              <a:buChar char="•"/>
            </a:pPr>
            <a:r>
              <a:rPr lang="en-US" sz="2000" dirty="0">
                <a:solidFill>
                  <a:schemeClr val="tx1"/>
                </a:solidFill>
              </a:rPr>
              <a:t>Source and Destination has 3 nodes</a:t>
            </a:r>
          </a:p>
          <a:p>
            <a:pPr marL="457200" indent="-457200">
              <a:buFont typeface="Arial" panose="020B0604020202020204" pitchFamily="34" charset="0"/>
              <a:buChar char="•"/>
            </a:pPr>
            <a:r>
              <a:rPr lang="en-US" sz="2000" dirty="0">
                <a:solidFill>
                  <a:schemeClr val="tx1"/>
                </a:solidFill>
              </a:rPr>
              <a:t>All other interfaces with 4 nodes</a:t>
            </a:r>
          </a:p>
          <a:p>
            <a:pPr marL="457200" indent="-457200">
              <a:buFont typeface="Arial" panose="020B0604020202020204" pitchFamily="34" charset="0"/>
              <a:buChar char="•"/>
            </a:pPr>
            <a:r>
              <a:rPr lang="en-US" sz="2000" dirty="0">
                <a:solidFill>
                  <a:schemeClr val="tx1"/>
                </a:solidFill>
              </a:rPr>
              <a:t>Randomize cost value</a:t>
            </a:r>
          </a:p>
          <a:p>
            <a:pPr marL="457200" indent="-457200">
              <a:buFont typeface="Arial" panose="020B0604020202020204" pitchFamily="34" charset="0"/>
              <a:buChar char="•"/>
            </a:pPr>
            <a:r>
              <a:rPr lang="en-US" sz="2000" dirty="0">
                <a:solidFill>
                  <a:schemeClr val="tx1"/>
                </a:solidFill>
              </a:rPr>
              <a:t>Cost Matrix</a:t>
            </a:r>
          </a:p>
          <a:p>
            <a:pPr marL="457200" indent="-457200">
              <a:buFont typeface="Arial" panose="020B0604020202020204" pitchFamily="34" charset="0"/>
              <a:buChar char="•"/>
            </a:pPr>
            <a:r>
              <a:rPr lang="en-US" sz="2000" dirty="0">
                <a:solidFill>
                  <a:schemeClr val="tx1"/>
                </a:solidFill>
              </a:rPr>
              <a:t>Adjacency Matrix</a:t>
            </a:r>
          </a:p>
        </p:txBody>
      </p:sp>
      <p:sp>
        <p:nvSpPr>
          <p:cNvPr id="55" name="Rectangle 54">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133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Rectangle 14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3" name="Rectangle 14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477981" y="1122363"/>
            <a:ext cx="4023360" cy="2564817"/>
          </a:xfrm>
        </p:spPr>
        <p:txBody>
          <a:bodyPr vert="horz" lIns="91440" tIns="45720" rIns="91440" bIns="45720" rtlCol="0" anchor="b">
            <a:normAutofit/>
          </a:bodyPr>
          <a:lstStyle/>
          <a:p>
            <a:r>
              <a:rPr lang="en-US" sz="4800" dirty="0"/>
              <a:t>Network Topology</a:t>
            </a:r>
          </a:p>
        </p:txBody>
      </p:sp>
      <p:sp>
        <p:nvSpPr>
          <p:cNvPr id="117" name="Content Placeholder 116">
            <a:extLst>
              <a:ext uri="{FF2B5EF4-FFF2-40B4-BE49-F238E27FC236}">
                <a16:creationId xmlns:a16="http://schemas.microsoft.com/office/drawing/2014/main" id="{37F50D52-58E0-0825-316B-07F5D19737CF}"/>
              </a:ext>
            </a:extLst>
          </p:cNvPr>
          <p:cNvSpPr>
            <a:spLocks noGrp="1"/>
          </p:cNvSpPr>
          <p:nvPr>
            <p:ph idx="1"/>
          </p:nvPr>
        </p:nvSpPr>
        <p:spPr>
          <a:xfrm>
            <a:off x="477981" y="4872922"/>
            <a:ext cx="3933306" cy="1208141"/>
          </a:xfrm>
        </p:spPr>
        <p:txBody>
          <a:bodyPr vert="horz" lIns="91440" tIns="45720" rIns="91440" bIns="45720" rtlCol="0">
            <a:normAutofit/>
          </a:bodyPr>
          <a:lstStyle/>
          <a:p>
            <a:r>
              <a:rPr lang="en-US" sz="2000" dirty="0"/>
              <a:t>https://graphonline.ru/en/#</a:t>
            </a:r>
          </a:p>
        </p:txBody>
      </p:sp>
      <p:sp>
        <p:nvSpPr>
          <p:cNvPr id="145" name="Rectangle 14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Rectangle 1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Diagram&#10;&#10;Description automatically generated">
            <a:extLst>
              <a:ext uri="{FF2B5EF4-FFF2-40B4-BE49-F238E27FC236}">
                <a16:creationId xmlns:a16="http://schemas.microsoft.com/office/drawing/2014/main" id="{4F28238F-BC48-5127-E718-C0FFA91D59DD}"/>
              </a:ext>
            </a:extLst>
          </p:cNvPr>
          <p:cNvPicPr>
            <a:picLocks noChangeAspect="1"/>
          </p:cNvPicPr>
          <p:nvPr/>
        </p:nvPicPr>
        <p:blipFill rotWithShape="1">
          <a:blip r:embed="rId2"/>
          <a:srcRect l="621" r="45"/>
          <a:stretch/>
        </p:blipFill>
        <p:spPr>
          <a:xfrm>
            <a:off x="4045527" y="1527265"/>
            <a:ext cx="7924800" cy="4208372"/>
          </a:xfrm>
          <a:prstGeom prst="rect">
            <a:avLst/>
          </a:prstGeom>
        </p:spPr>
      </p:pic>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9</a:t>
            </a:fld>
            <a:endParaRPr lang="en-US">
              <a:solidFill>
                <a:schemeClr val="tx2">
                  <a:lumMod val="50000"/>
                  <a:lumOff val="50000"/>
                </a:schemeClr>
              </a:solidFill>
            </a:endParaRPr>
          </a:p>
        </p:txBody>
      </p:sp>
    </p:spTree>
    <p:extLst>
      <p:ext uri="{BB962C8B-B14F-4D97-AF65-F5344CB8AC3E}">
        <p14:creationId xmlns:p14="http://schemas.microsoft.com/office/powerpoint/2010/main" val="313690103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6BFB7C-9A3E-4164-A178-9979043533C1}">
  <ds:schemaRefs>
    <ds:schemaRef ds:uri="http://schemas.microsoft.com/sharepoint/v3/contenttype/forms"/>
  </ds:schemaRefs>
</ds:datastoreItem>
</file>

<file path=customXml/itemProps2.xml><?xml version="1.0" encoding="utf-8"?>
<ds:datastoreItem xmlns:ds="http://schemas.openxmlformats.org/officeDocument/2006/customXml" ds:itemID="{BA76E753-224D-4F59-B5D9-8E63A3939282}">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3.xml><?xml version="1.0" encoding="utf-8"?>
<ds:datastoreItem xmlns:ds="http://schemas.openxmlformats.org/officeDocument/2006/customXml" ds:itemID="{ACC7AC8A-5632-4554-AD14-38A3611D446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0</TotalTime>
  <Words>1049</Words>
  <Application>Microsoft Office PowerPoint</Application>
  <PresentationFormat>Widescreen</PresentationFormat>
  <Paragraphs>143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AccentBoxVTI</vt:lpstr>
      <vt:lpstr>Routing of 50-node Network via Link-State Algorithm – An Application of Dijkstra’s Algorithm</vt:lpstr>
      <vt:lpstr>Team</vt:lpstr>
      <vt:lpstr>Agenda</vt:lpstr>
      <vt:lpstr>Problem Statement</vt:lpstr>
      <vt:lpstr>Introduction</vt:lpstr>
      <vt:lpstr>Objectives</vt:lpstr>
      <vt:lpstr>Modules</vt:lpstr>
      <vt:lpstr>Network Topology</vt:lpstr>
      <vt:lpstr>Network Topology</vt:lpstr>
      <vt:lpstr>Adjacency/Cost matrix</vt:lpstr>
      <vt:lpstr>Cost matrix for our topology</vt:lpstr>
      <vt:lpstr>Adjacency matrix for our topology</vt:lpstr>
      <vt:lpstr>Calculating Shortest Path</vt:lpstr>
      <vt:lpstr>Dijkstra’s Algorithm</vt:lpstr>
      <vt:lpstr>Results for shortest path by tool</vt:lpstr>
      <vt:lpstr>Results for shortest path by code</vt:lpstr>
      <vt:lpstr>Calculating Number of Hops</vt:lpstr>
      <vt:lpstr>Results for number of hops by tool</vt:lpstr>
      <vt:lpstr>Results for shortest path by code</vt:lpstr>
      <vt:lpstr>Calculating Total Number of Paths</vt:lpstr>
      <vt:lpstr>Undirectional Graphs</vt:lpstr>
      <vt:lpstr>Directional Graphs</vt:lpstr>
      <vt:lpstr>Cyclic/Acycil Graphs</vt:lpstr>
      <vt:lpstr>Conclusion of total number of paths</vt:lpstr>
      <vt:lpstr>Challenges Faced</vt:lpstr>
      <vt:lpstr>Best way to escape from your problems is to solve them</vt:lpstr>
      <vt:lpstr>Prospects</vt:lpstr>
      <vt:lpstr>Conclusion/Summary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of 50-node Network via Link-State Algorithm – An Application of Dijkstra’s Algorithm</dc:title>
  <dc:creator/>
  <cp:lastModifiedBy>Ikram Naveed</cp:lastModifiedBy>
  <cp:revision>3</cp:revision>
  <dcterms:created xsi:type="dcterms:W3CDTF">2022-05-24T07:57:36Z</dcterms:created>
  <dcterms:modified xsi:type="dcterms:W3CDTF">2022-06-16T15:20:09Z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