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0" r:id="rId6"/>
    <p:sldId id="269" r:id="rId7"/>
    <p:sldId id="271" r:id="rId8"/>
    <p:sldId id="272" r:id="rId9"/>
    <p:sldId id="273" r:id="rId10"/>
    <p:sldId id="274" r:id="rId11"/>
    <p:sldId id="275" r:id="rId12"/>
    <p:sldId id="260" r:id="rId13"/>
    <p:sldId id="261" r:id="rId14"/>
    <p:sldId id="262" r:id="rId15"/>
    <p:sldId id="263" r:id="rId16"/>
    <p:sldId id="264" r:id="rId17"/>
    <p:sldId id="265"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5" d="100"/>
          <a:sy n="155" d="100"/>
        </p:scale>
        <p:origin x="16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9B30-56D7-4D05-9CEE-9230F1E00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D4FCF-699A-4523-ABC7-AA752F6BB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0A576-52B4-41BC-B6A3-B3A79A48F5F2}"/>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5" name="Footer Placeholder 4">
            <a:extLst>
              <a:ext uri="{FF2B5EF4-FFF2-40B4-BE49-F238E27FC236}">
                <a16:creationId xmlns:a16="http://schemas.microsoft.com/office/drawing/2014/main" id="{BB82E6BE-DAAC-44DC-B994-46A079A05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2084-FE89-4EAF-8860-95FE9FAA8149}"/>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306311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592C-DCFB-41D9-BD0E-861F3C506E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B70C0C-1579-44E8-B7EA-64485B2814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D633A-ADE4-4E96-819B-0BE80709E197}"/>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5" name="Footer Placeholder 4">
            <a:extLst>
              <a:ext uri="{FF2B5EF4-FFF2-40B4-BE49-F238E27FC236}">
                <a16:creationId xmlns:a16="http://schemas.microsoft.com/office/drawing/2014/main" id="{967A0650-A1B2-4A14-9F6C-C93B8A2EB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44CD6-8A58-4A2A-9293-930E015F9E65}"/>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8684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CD4B3-6D64-45B5-9833-94308D5F5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9828E-C3E4-446F-8338-8A9EF30D04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326BE-8A61-4582-97AF-B95BF8A8D4A4}"/>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5" name="Footer Placeholder 4">
            <a:extLst>
              <a:ext uri="{FF2B5EF4-FFF2-40B4-BE49-F238E27FC236}">
                <a16:creationId xmlns:a16="http://schemas.microsoft.com/office/drawing/2014/main" id="{1F17F32E-FCB8-43E0-BD18-20E21F4FD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AC50A-B3DE-4BB9-9C54-C130331B6F13}"/>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130850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FF08-3A22-41E7-851A-2DB30314A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ADF6B-AFC3-4345-BCD0-D884606864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D6D2F-3410-4879-8A51-A75187DCAFE3}"/>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5" name="Footer Placeholder 4">
            <a:extLst>
              <a:ext uri="{FF2B5EF4-FFF2-40B4-BE49-F238E27FC236}">
                <a16:creationId xmlns:a16="http://schemas.microsoft.com/office/drawing/2014/main" id="{4A803E1E-3E3D-49E1-AAB5-33066EEFC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B2A4-93F9-459E-863B-58E866378332}"/>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289561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7599-3A18-40F9-83D0-4641829618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BBA264-0CB5-40B8-9945-D0FF5564F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971C3C-2A05-4096-9714-302AEF24D2B3}"/>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5" name="Footer Placeholder 4">
            <a:extLst>
              <a:ext uri="{FF2B5EF4-FFF2-40B4-BE49-F238E27FC236}">
                <a16:creationId xmlns:a16="http://schemas.microsoft.com/office/drawing/2014/main" id="{A256CC59-71D1-4914-8B3A-B748DC8DD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81E6A-E298-4BEE-8224-2A1D99389A5E}"/>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410369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D823-2F7D-4325-898F-B1F89154F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07039B-DC0F-48D2-847B-5B7CE7ED14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6082FB-9D38-49CA-9AD0-86A80028FF9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4A1703-A658-4CDE-9D1A-D36A754632BC}"/>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6" name="Footer Placeholder 5">
            <a:extLst>
              <a:ext uri="{FF2B5EF4-FFF2-40B4-BE49-F238E27FC236}">
                <a16:creationId xmlns:a16="http://schemas.microsoft.com/office/drawing/2014/main" id="{6D255CB8-CC45-4D39-841E-CE0758C17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96FC6-E8B1-43A0-A69A-CCA326599CF1}"/>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255857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D8B9-01E1-41B2-AEC3-6459502878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0F3A46-B567-4CDF-9ECB-0D16646F7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F44CE6-D99F-4AC9-B97F-8D202FCCB7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97A970-C0A3-43E4-B6A5-B325FEE8B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FD1EDC-666B-4D4F-9A56-282C23C2F5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580C5F-ED47-41F0-9A92-CF1C4A2D0A9A}"/>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8" name="Footer Placeholder 7">
            <a:extLst>
              <a:ext uri="{FF2B5EF4-FFF2-40B4-BE49-F238E27FC236}">
                <a16:creationId xmlns:a16="http://schemas.microsoft.com/office/drawing/2014/main" id="{C0BCD760-EB06-4AC2-A977-3CC2F93874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B38F9-AE1B-4C52-B6FF-9AEC7F97A46F}"/>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218292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CCB0-B654-40A0-ACF5-286C753637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41CD2-2A99-4172-9CD6-6094C3FFD4AF}"/>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4" name="Footer Placeholder 3">
            <a:extLst>
              <a:ext uri="{FF2B5EF4-FFF2-40B4-BE49-F238E27FC236}">
                <a16:creationId xmlns:a16="http://schemas.microsoft.com/office/drawing/2014/main" id="{39CBA9B2-F87F-4AFC-9F93-ED859EE8B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6EE2ED-5CA9-4B2F-B967-49180A768D30}"/>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367337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34CC2-703F-4EE2-A24E-0E26405E9037}"/>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3" name="Footer Placeholder 2">
            <a:extLst>
              <a:ext uri="{FF2B5EF4-FFF2-40B4-BE49-F238E27FC236}">
                <a16:creationId xmlns:a16="http://schemas.microsoft.com/office/drawing/2014/main" id="{9F87DF21-83A8-4B49-8126-F9E0F0964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9BC3BB-6501-4044-86EC-539DABB19D9D}"/>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206172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77F8-99E2-4EF8-9312-1914E12CD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8E93D1-C2C1-4944-B545-C90B73B632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6CCCA-F693-47B4-A9B9-BF864E167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F5FAD-92F7-43AB-BBDB-96B32AA22001}"/>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6" name="Footer Placeholder 5">
            <a:extLst>
              <a:ext uri="{FF2B5EF4-FFF2-40B4-BE49-F238E27FC236}">
                <a16:creationId xmlns:a16="http://schemas.microsoft.com/office/drawing/2014/main" id="{0F5AFBD9-C069-478A-9AD0-4368F434A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A7981-DEDC-4700-A3FA-9DCAA44DC863}"/>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9683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3EE4-AA05-46EF-8E79-D83304ED7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C6DA6-5C24-421F-BB05-F56F4649F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D0BAF-7BB5-404F-AFBD-C2299A2CF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86CFFA-B502-41AA-B90A-E584066D62AB}"/>
              </a:ext>
            </a:extLst>
          </p:cNvPr>
          <p:cNvSpPr>
            <a:spLocks noGrp="1"/>
          </p:cNvSpPr>
          <p:nvPr>
            <p:ph type="dt" sz="half" idx="10"/>
          </p:nvPr>
        </p:nvSpPr>
        <p:spPr/>
        <p:txBody>
          <a:bodyPr/>
          <a:lstStyle/>
          <a:p>
            <a:fld id="{CC35E27F-8715-4AC2-BA2B-1959B74160C7}" type="datetimeFigureOut">
              <a:rPr lang="en-US" smtClean="0"/>
              <a:t>8/15/2024</a:t>
            </a:fld>
            <a:endParaRPr lang="en-US"/>
          </a:p>
        </p:txBody>
      </p:sp>
      <p:sp>
        <p:nvSpPr>
          <p:cNvPr id="6" name="Footer Placeholder 5">
            <a:extLst>
              <a:ext uri="{FF2B5EF4-FFF2-40B4-BE49-F238E27FC236}">
                <a16:creationId xmlns:a16="http://schemas.microsoft.com/office/drawing/2014/main" id="{F13CCEAA-5DE8-4063-8C57-263637614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5040E-1BFA-45D7-B404-815478929EE3}"/>
              </a:ext>
            </a:extLst>
          </p:cNvPr>
          <p:cNvSpPr>
            <a:spLocks noGrp="1"/>
          </p:cNvSpPr>
          <p:nvPr>
            <p:ph type="sldNum" sz="quarter" idx="12"/>
          </p:nvPr>
        </p:nvSpPr>
        <p:spPr/>
        <p:txBody>
          <a:bodyPr/>
          <a:lstStyle/>
          <a:p>
            <a:fld id="{EA5D0F27-881C-46FA-BF75-11390F54B134}" type="slidenum">
              <a:rPr lang="en-US" smtClean="0"/>
              <a:t>‹#›</a:t>
            </a:fld>
            <a:endParaRPr lang="en-US"/>
          </a:p>
        </p:txBody>
      </p:sp>
    </p:spTree>
    <p:extLst>
      <p:ext uri="{BB962C8B-B14F-4D97-AF65-F5344CB8AC3E}">
        <p14:creationId xmlns:p14="http://schemas.microsoft.com/office/powerpoint/2010/main" val="80217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AD78B-7B01-4C62-867F-0AC9CB28FB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D59BB-9A81-4777-9001-881808C4A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FF6D2-6BFD-4DA2-872D-43E6B9F5E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5E27F-8715-4AC2-BA2B-1959B74160C7}" type="datetimeFigureOut">
              <a:rPr lang="en-US" smtClean="0"/>
              <a:t>8/15/2024</a:t>
            </a:fld>
            <a:endParaRPr lang="en-US"/>
          </a:p>
        </p:txBody>
      </p:sp>
      <p:sp>
        <p:nvSpPr>
          <p:cNvPr id="5" name="Footer Placeholder 4">
            <a:extLst>
              <a:ext uri="{FF2B5EF4-FFF2-40B4-BE49-F238E27FC236}">
                <a16:creationId xmlns:a16="http://schemas.microsoft.com/office/drawing/2014/main" id="{04CD76A5-A287-480A-81AF-D4E299827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C0C8C2-29DD-4579-8F98-87E0D4D9F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D0F27-881C-46FA-BF75-11390F54B134}" type="slidenum">
              <a:rPr lang="en-US" smtClean="0"/>
              <a:t>‹#›</a:t>
            </a:fld>
            <a:endParaRPr lang="en-US"/>
          </a:p>
        </p:txBody>
      </p:sp>
    </p:spTree>
    <p:extLst>
      <p:ext uri="{BB962C8B-B14F-4D97-AF65-F5344CB8AC3E}">
        <p14:creationId xmlns:p14="http://schemas.microsoft.com/office/powerpoint/2010/main" val="74969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718A-26B4-4B25-90C0-8F3E2AE6B51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740824A-BCA8-4F64-ACAB-CB2C9534953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29EEA31-5109-40AF-973C-FFAC738C6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a:solidFill>
            <a:srgbClr val="222126"/>
          </a:solidFill>
        </p:spPr>
      </p:pic>
      <p:sp>
        <p:nvSpPr>
          <p:cNvPr id="6" name="TextBox 5">
            <a:extLst>
              <a:ext uri="{FF2B5EF4-FFF2-40B4-BE49-F238E27FC236}">
                <a16:creationId xmlns:a16="http://schemas.microsoft.com/office/drawing/2014/main" id="{66B91308-8F64-4815-92BE-358BD912067A}"/>
              </a:ext>
            </a:extLst>
          </p:cNvPr>
          <p:cNvSpPr txBox="1"/>
          <p:nvPr/>
        </p:nvSpPr>
        <p:spPr>
          <a:xfrm>
            <a:off x="5399440" y="2721324"/>
            <a:ext cx="6367792" cy="923330"/>
          </a:xfrm>
          <a:prstGeom prst="rect">
            <a:avLst/>
          </a:prstGeom>
          <a:noFill/>
        </p:spPr>
        <p:txBody>
          <a:bodyPr wrap="square" rtlCol="0">
            <a:spAutoFit/>
          </a:bodyPr>
          <a:lstStyle/>
          <a:p>
            <a:pPr algn="ctr"/>
            <a:r>
              <a:rPr lang="en-US" sz="3200" b="1" dirty="0">
                <a:solidFill>
                  <a:schemeClr val="bg1">
                    <a:lumMod val="75000"/>
                  </a:schemeClr>
                </a:solidFill>
              </a:rPr>
              <a:t>Customer Credit Card Transactions:</a:t>
            </a:r>
          </a:p>
          <a:p>
            <a:pPr algn="ctr"/>
            <a:r>
              <a:rPr lang="en-US" sz="2200" b="1" dirty="0">
                <a:solidFill>
                  <a:schemeClr val="bg1">
                    <a:lumMod val="75000"/>
                  </a:schemeClr>
                </a:solidFill>
              </a:rPr>
              <a:t>A Data Analysis Project</a:t>
            </a:r>
            <a:endParaRPr lang="en-US" sz="2200" dirty="0"/>
          </a:p>
        </p:txBody>
      </p:sp>
      <p:sp>
        <p:nvSpPr>
          <p:cNvPr id="7" name="TextBox 6">
            <a:extLst>
              <a:ext uri="{FF2B5EF4-FFF2-40B4-BE49-F238E27FC236}">
                <a16:creationId xmlns:a16="http://schemas.microsoft.com/office/drawing/2014/main" id="{DE7D1B6C-8265-481B-B3CE-71D2EB730BEE}"/>
              </a:ext>
            </a:extLst>
          </p:cNvPr>
          <p:cNvSpPr txBox="1"/>
          <p:nvPr/>
        </p:nvSpPr>
        <p:spPr>
          <a:xfrm>
            <a:off x="9453841" y="6069361"/>
            <a:ext cx="2629654" cy="646331"/>
          </a:xfrm>
          <a:prstGeom prst="rect">
            <a:avLst/>
          </a:prstGeom>
          <a:noFill/>
        </p:spPr>
        <p:txBody>
          <a:bodyPr wrap="square" rtlCol="0">
            <a:spAutoFit/>
          </a:bodyPr>
          <a:lstStyle/>
          <a:p>
            <a:pPr algn="ctr"/>
            <a:r>
              <a:rPr lang="en-US" dirty="0">
                <a:solidFill>
                  <a:schemeClr val="bg1">
                    <a:lumMod val="75000"/>
                  </a:schemeClr>
                </a:solidFill>
              </a:rPr>
              <a:t>Report By:</a:t>
            </a:r>
          </a:p>
          <a:p>
            <a:pPr algn="ctr"/>
            <a:r>
              <a:rPr lang="en-US" b="1" dirty="0">
                <a:solidFill>
                  <a:schemeClr val="bg1">
                    <a:lumMod val="75000"/>
                  </a:schemeClr>
                </a:solidFill>
              </a:rPr>
              <a:t>Sohaib Muhammad Khan</a:t>
            </a:r>
          </a:p>
        </p:txBody>
      </p:sp>
      <p:sp>
        <p:nvSpPr>
          <p:cNvPr id="10" name="TextBox 9">
            <a:extLst>
              <a:ext uri="{FF2B5EF4-FFF2-40B4-BE49-F238E27FC236}">
                <a16:creationId xmlns:a16="http://schemas.microsoft.com/office/drawing/2014/main" id="{F8035E69-1A1C-4823-B9EC-C396BA32E6B4}"/>
              </a:ext>
            </a:extLst>
          </p:cNvPr>
          <p:cNvSpPr txBox="1"/>
          <p:nvPr/>
        </p:nvSpPr>
        <p:spPr>
          <a:xfrm>
            <a:off x="6398004" y="3602038"/>
            <a:ext cx="4370664" cy="369332"/>
          </a:xfrm>
          <a:prstGeom prst="rect">
            <a:avLst/>
          </a:prstGeom>
          <a:noFill/>
        </p:spPr>
        <p:txBody>
          <a:bodyPr wrap="square" rtlCol="0">
            <a:spAutoFit/>
          </a:bodyPr>
          <a:lstStyle/>
          <a:p>
            <a:pPr algn="ctr"/>
            <a:r>
              <a:rPr lang="en-US" i="1" dirty="0">
                <a:solidFill>
                  <a:schemeClr val="bg1">
                    <a:lumMod val="75000"/>
                  </a:schemeClr>
                </a:solidFill>
              </a:rPr>
              <a:t>"Unveiling Patterns and Trends in Spending"</a:t>
            </a:r>
          </a:p>
        </p:txBody>
      </p:sp>
    </p:spTree>
    <p:extLst>
      <p:ext uri="{BB962C8B-B14F-4D97-AF65-F5344CB8AC3E}">
        <p14:creationId xmlns:p14="http://schemas.microsoft.com/office/powerpoint/2010/main" val="205104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7CAAEA6-FEDF-467C-AE5E-585E7F363E31}"/>
              </a:ext>
            </a:extLst>
          </p:cNvPr>
          <p:cNvSpPr txBox="1"/>
          <p:nvPr/>
        </p:nvSpPr>
        <p:spPr>
          <a:xfrm>
            <a:off x="223452" y="186721"/>
            <a:ext cx="11745096" cy="2554545"/>
          </a:xfrm>
          <a:prstGeom prst="rect">
            <a:avLst/>
          </a:prstGeom>
          <a:noFill/>
        </p:spPr>
        <p:txBody>
          <a:bodyPr wrap="square" rtlCol="0">
            <a:spAutoFit/>
          </a:bodyPr>
          <a:lstStyle/>
          <a:p>
            <a:r>
              <a:rPr lang="en-US" sz="3200" b="1" dirty="0">
                <a:solidFill>
                  <a:schemeClr val="bg1">
                    <a:lumMod val="75000"/>
                  </a:schemeClr>
                </a:solidFill>
              </a:rPr>
              <a:t>DAX Queries Implementation and Explanation</a:t>
            </a:r>
          </a:p>
          <a:p>
            <a:endParaRPr lang="en-US" sz="3200" dirty="0">
              <a:solidFill>
                <a:schemeClr val="bg1">
                  <a:lumMod val="75000"/>
                </a:schemeClr>
              </a:solidFill>
            </a:endParaRPr>
          </a:p>
          <a:p>
            <a:r>
              <a:rPr lang="en-US" sz="2400" dirty="0">
                <a:solidFill>
                  <a:schemeClr val="bg1">
                    <a:lumMod val="75000"/>
                  </a:schemeClr>
                </a:solidFill>
              </a:rPr>
              <a:t>To enhance our analysis and provide more granular insights into credit card spending behavior, we used Data Analysis Expressions (DAX) in Power BI. DAX allows us to create calculated columns and measures that summarize, filter, and manipulate data dynamically. The following DAX queries have been implemented to derive key metrics for our dashboard:</a:t>
            </a:r>
          </a:p>
        </p:txBody>
      </p:sp>
      <p:pic>
        <p:nvPicPr>
          <p:cNvPr id="3" name="Picture 2">
            <a:extLst>
              <a:ext uri="{FF2B5EF4-FFF2-40B4-BE49-F238E27FC236}">
                <a16:creationId xmlns:a16="http://schemas.microsoft.com/office/drawing/2014/main" id="{9798D410-E5C8-4CDB-9860-1A2FA24E0481}"/>
              </a:ext>
            </a:extLst>
          </p:cNvPr>
          <p:cNvPicPr>
            <a:picLocks noChangeAspect="1"/>
          </p:cNvPicPr>
          <p:nvPr/>
        </p:nvPicPr>
        <p:blipFill>
          <a:blip r:embed="rId2"/>
          <a:stretch>
            <a:fillRect/>
          </a:stretch>
        </p:blipFill>
        <p:spPr>
          <a:xfrm>
            <a:off x="561975" y="3115108"/>
            <a:ext cx="5534025" cy="1543050"/>
          </a:xfrm>
          <a:prstGeom prst="rect">
            <a:avLst/>
          </a:prstGeom>
        </p:spPr>
      </p:pic>
      <p:sp>
        <p:nvSpPr>
          <p:cNvPr id="6" name="TextBox 5">
            <a:extLst>
              <a:ext uri="{FF2B5EF4-FFF2-40B4-BE49-F238E27FC236}">
                <a16:creationId xmlns:a16="http://schemas.microsoft.com/office/drawing/2014/main" id="{970CE249-E207-4A15-A122-2DECDBDA0BE9}"/>
              </a:ext>
            </a:extLst>
          </p:cNvPr>
          <p:cNvSpPr txBox="1"/>
          <p:nvPr/>
        </p:nvSpPr>
        <p:spPr>
          <a:xfrm>
            <a:off x="6450227" y="3286468"/>
            <a:ext cx="5294870" cy="1200329"/>
          </a:xfrm>
          <a:prstGeom prst="rect">
            <a:avLst/>
          </a:prstGeom>
          <a:noFill/>
        </p:spPr>
        <p:txBody>
          <a:bodyPr wrap="square" rtlCol="0">
            <a:spAutoFit/>
          </a:bodyPr>
          <a:lstStyle/>
          <a:p>
            <a:r>
              <a:rPr lang="en-US" sz="2400" i="1" dirty="0">
                <a:solidFill>
                  <a:schemeClr val="bg1">
                    <a:lumMod val="75000"/>
                  </a:schemeClr>
                </a:solidFill>
              </a:rPr>
              <a:t>Purpose: Categorizes customers into age groups to analyze spending patterns by age demographic.</a:t>
            </a:r>
          </a:p>
        </p:txBody>
      </p:sp>
      <p:sp>
        <p:nvSpPr>
          <p:cNvPr id="11" name="TextBox 10">
            <a:extLst>
              <a:ext uri="{FF2B5EF4-FFF2-40B4-BE49-F238E27FC236}">
                <a16:creationId xmlns:a16="http://schemas.microsoft.com/office/drawing/2014/main" id="{A742B14D-E3C7-4B31-A2A9-49D648C6A293}"/>
              </a:ext>
            </a:extLst>
          </p:cNvPr>
          <p:cNvSpPr txBox="1"/>
          <p:nvPr/>
        </p:nvSpPr>
        <p:spPr>
          <a:xfrm>
            <a:off x="6450227" y="4986942"/>
            <a:ext cx="5294870" cy="1200329"/>
          </a:xfrm>
          <a:prstGeom prst="rect">
            <a:avLst/>
          </a:prstGeom>
          <a:noFill/>
        </p:spPr>
        <p:txBody>
          <a:bodyPr wrap="square" rtlCol="0">
            <a:spAutoFit/>
          </a:bodyPr>
          <a:lstStyle/>
          <a:p>
            <a:r>
              <a:rPr lang="en-US" sz="2400" i="1" dirty="0">
                <a:solidFill>
                  <a:schemeClr val="bg1">
                    <a:lumMod val="75000"/>
                  </a:schemeClr>
                </a:solidFill>
              </a:rPr>
              <a:t>Purpose: Segments customers by income levels to assess revenue contributions from different income brackets.</a:t>
            </a:r>
          </a:p>
        </p:txBody>
      </p:sp>
      <p:pic>
        <p:nvPicPr>
          <p:cNvPr id="7" name="Picture 6">
            <a:extLst>
              <a:ext uri="{FF2B5EF4-FFF2-40B4-BE49-F238E27FC236}">
                <a16:creationId xmlns:a16="http://schemas.microsoft.com/office/drawing/2014/main" id="{AF2A1E63-BD90-4088-BE78-EC802D4740E5}"/>
              </a:ext>
            </a:extLst>
          </p:cNvPr>
          <p:cNvPicPr>
            <a:picLocks noChangeAspect="1"/>
          </p:cNvPicPr>
          <p:nvPr/>
        </p:nvPicPr>
        <p:blipFill>
          <a:blip r:embed="rId3"/>
          <a:stretch>
            <a:fillRect/>
          </a:stretch>
        </p:blipFill>
        <p:spPr>
          <a:xfrm>
            <a:off x="561974" y="5019187"/>
            <a:ext cx="5534026" cy="1135840"/>
          </a:xfrm>
          <a:prstGeom prst="rect">
            <a:avLst/>
          </a:prstGeom>
        </p:spPr>
      </p:pic>
    </p:spTree>
    <p:extLst>
      <p:ext uri="{BB962C8B-B14F-4D97-AF65-F5344CB8AC3E}">
        <p14:creationId xmlns:p14="http://schemas.microsoft.com/office/powerpoint/2010/main" val="240069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70CE249-E207-4A15-A122-2DECDBDA0BE9}"/>
              </a:ext>
            </a:extLst>
          </p:cNvPr>
          <p:cNvSpPr txBox="1"/>
          <p:nvPr/>
        </p:nvSpPr>
        <p:spPr>
          <a:xfrm>
            <a:off x="6450227" y="2281778"/>
            <a:ext cx="5294870" cy="1200329"/>
          </a:xfrm>
          <a:prstGeom prst="rect">
            <a:avLst/>
          </a:prstGeom>
          <a:noFill/>
        </p:spPr>
        <p:txBody>
          <a:bodyPr wrap="square" rtlCol="0">
            <a:spAutoFit/>
          </a:bodyPr>
          <a:lstStyle/>
          <a:p>
            <a:r>
              <a:rPr lang="en-US" sz="2400" i="1" dirty="0">
                <a:solidFill>
                  <a:schemeClr val="bg1">
                    <a:lumMod val="75000"/>
                  </a:schemeClr>
                </a:solidFill>
              </a:rPr>
              <a:t>Purpose: Computes the total revenue for the current week to analyze recent spending trends and patterns.</a:t>
            </a:r>
          </a:p>
        </p:txBody>
      </p:sp>
      <p:sp>
        <p:nvSpPr>
          <p:cNvPr id="11" name="TextBox 10">
            <a:extLst>
              <a:ext uri="{FF2B5EF4-FFF2-40B4-BE49-F238E27FC236}">
                <a16:creationId xmlns:a16="http://schemas.microsoft.com/office/drawing/2014/main" id="{A742B14D-E3C7-4B31-A2A9-49D648C6A293}"/>
              </a:ext>
            </a:extLst>
          </p:cNvPr>
          <p:cNvSpPr txBox="1"/>
          <p:nvPr/>
        </p:nvSpPr>
        <p:spPr>
          <a:xfrm>
            <a:off x="6450227" y="3982252"/>
            <a:ext cx="5294870" cy="1200329"/>
          </a:xfrm>
          <a:prstGeom prst="rect">
            <a:avLst/>
          </a:prstGeom>
          <a:noFill/>
        </p:spPr>
        <p:txBody>
          <a:bodyPr wrap="square" rtlCol="0">
            <a:spAutoFit/>
          </a:bodyPr>
          <a:lstStyle/>
          <a:p>
            <a:r>
              <a:rPr lang="en-US" sz="2400" i="1" dirty="0">
                <a:solidFill>
                  <a:schemeClr val="bg1">
                    <a:lumMod val="75000"/>
                  </a:schemeClr>
                </a:solidFill>
              </a:rPr>
              <a:t>Purpose: Determines the revenue for the previous week, allowing for week-over-week performance comparisons.</a:t>
            </a:r>
          </a:p>
        </p:txBody>
      </p:sp>
      <p:pic>
        <p:nvPicPr>
          <p:cNvPr id="8" name="Picture 7">
            <a:extLst>
              <a:ext uri="{FF2B5EF4-FFF2-40B4-BE49-F238E27FC236}">
                <a16:creationId xmlns:a16="http://schemas.microsoft.com/office/drawing/2014/main" id="{847A0C03-E5C6-46DB-9E3D-B75F674B7479}"/>
              </a:ext>
            </a:extLst>
          </p:cNvPr>
          <p:cNvPicPr>
            <a:picLocks noChangeAspect="1"/>
          </p:cNvPicPr>
          <p:nvPr/>
        </p:nvPicPr>
        <p:blipFill>
          <a:blip r:embed="rId2"/>
          <a:stretch>
            <a:fillRect/>
          </a:stretch>
        </p:blipFill>
        <p:spPr>
          <a:xfrm>
            <a:off x="561976" y="1001751"/>
            <a:ext cx="5534024" cy="206044"/>
          </a:xfrm>
          <a:prstGeom prst="rect">
            <a:avLst/>
          </a:prstGeom>
        </p:spPr>
      </p:pic>
      <p:sp>
        <p:nvSpPr>
          <p:cNvPr id="9" name="TextBox 8">
            <a:extLst>
              <a:ext uri="{FF2B5EF4-FFF2-40B4-BE49-F238E27FC236}">
                <a16:creationId xmlns:a16="http://schemas.microsoft.com/office/drawing/2014/main" id="{89CAF0B0-DFA3-4B2F-B1F5-7CCC2966E212}"/>
              </a:ext>
            </a:extLst>
          </p:cNvPr>
          <p:cNvSpPr txBox="1"/>
          <p:nvPr/>
        </p:nvSpPr>
        <p:spPr>
          <a:xfrm>
            <a:off x="6545220" y="319943"/>
            <a:ext cx="5084806" cy="1569660"/>
          </a:xfrm>
          <a:prstGeom prst="rect">
            <a:avLst/>
          </a:prstGeom>
          <a:noFill/>
        </p:spPr>
        <p:txBody>
          <a:bodyPr wrap="square" rtlCol="0">
            <a:spAutoFit/>
          </a:bodyPr>
          <a:lstStyle/>
          <a:p>
            <a:r>
              <a:rPr lang="en-US" sz="2400" i="1" dirty="0">
                <a:solidFill>
                  <a:schemeClr val="bg1">
                    <a:lumMod val="75000"/>
                  </a:schemeClr>
                </a:solidFill>
              </a:rPr>
              <a:t>Purpose: Calculates total revenue generated from fees, transactions, and interest to measure overall financial performance.</a:t>
            </a:r>
          </a:p>
        </p:txBody>
      </p:sp>
      <p:pic>
        <p:nvPicPr>
          <p:cNvPr id="10" name="Picture 9">
            <a:extLst>
              <a:ext uri="{FF2B5EF4-FFF2-40B4-BE49-F238E27FC236}">
                <a16:creationId xmlns:a16="http://schemas.microsoft.com/office/drawing/2014/main" id="{AD0AA463-5181-43AF-9B5E-9DED8258DC0F}"/>
              </a:ext>
            </a:extLst>
          </p:cNvPr>
          <p:cNvPicPr>
            <a:picLocks noChangeAspect="1"/>
          </p:cNvPicPr>
          <p:nvPr/>
        </p:nvPicPr>
        <p:blipFill>
          <a:blip r:embed="rId3"/>
          <a:stretch>
            <a:fillRect/>
          </a:stretch>
        </p:blipFill>
        <p:spPr>
          <a:xfrm>
            <a:off x="561977" y="2334884"/>
            <a:ext cx="5534023" cy="1094116"/>
          </a:xfrm>
          <a:prstGeom prst="rect">
            <a:avLst/>
          </a:prstGeom>
        </p:spPr>
      </p:pic>
      <p:pic>
        <p:nvPicPr>
          <p:cNvPr id="13" name="Picture 12">
            <a:extLst>
              <a:ext uri="{FF2B5EF4-FFF2-40B4-BE49-F238E27FC236}">
                <a16:creationId xmlns:a16="http://schemas.microsoft.com/office/drawing/2014/main" id="{3AF94D3B-4897-46A5-8746-591285F5CBE0}"/>
              </a:ext>
            </a:extLst>
          </p:cNvPr>
          <p:cNvPicPr>
            <a:picLocks noChangeAspect="1"/>
          </p:cNvPicPr>
          <p:nvPr/>
        </p:nvPicPr>
        <p:blipFill>
          <a:blip r:embed="rId4"/>
          <a:stretch>
            <a:fillRect/>
          </a:stretch>
        </p:blipFill>
        <p:spPr>
          <a:xfrm>
            <a:off x="561978" y="4038719"/>
            <a:ext cx="5534022" cy="1087394"/>
          </a:xfrm>
          <a:prstGeom prst="rect">
            <a:avLst/>
          </a:prstGeom>
        </p:spPr>
      </p:pic>
      <p:sp>
        <p:nvSpPr>
          <p:cNvPr id="14" name="TextBox 13">
            <a:extLst>
              <a:ext uri="{FF2B5EF4-FFF2-40B4-BE49-F238E27FC236}">
                <a16:creationId xmlns:a16="http://schemas.microsoft.com/office/drawing/2014/main" id="{7729667B-D25D-4012-8EEE-7273EAC664FA}"/>
              </a:ext>
            </a:extLst>
          </p:cNvPr>
          <p:cNvSpPr txBox="1"/>
          <p:nvPr/>
        </p:nvSpPr>
        <p:spPr>
          <a:xfrm>
            <a:off x="86498" y="5596338"/>
            <a:ext cx="12023124" cy="1200329"/>
          </a:xfrm>
          <a:prstGeom prst="rect">
            <a:avLst/>
          </a:prstGeom>
          <a:noFill/>
        </p:spPr>
        <p:txBody>
          <a:bodyPr wrap="square" rtlCol="0">
            <a:spAutoFit/>
          </a:bodyPr>
          <a:lstStyle/>
          <a:p>
            <a:r>
              <a:rPr lang="en-US" sz="2400" b="1" dirty="0">
                <a:solidFill>
                  <a:schemeClr val="bg1">
                    <a:lumMod val="75000"/>
                  </a:schemeClr>
                </a:solidFill>
              </a:rPr>
              <a:t>These DAX queries enable dynamic analysis and visualization, making it easier to identify trends, patterns, and anomalies in credit card spending behaviors across different customer segments.</a:t>
            </a:r>
          </a:p>
        </p:txBody>
      </p:sp>
    </p:spTree>
    <p:extLst>
      <p:ext uri="{BB962C8B-B14F-4D97-AF65-F5344CB8AC3E}">
        <p14:creationId xmlns:p14="http://schemas.microsoft.com/office/powerpoint/2010/main" val="158733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396100"/>
            <a:ext cx="11590656" cy="4401205"/>
          </a:xfrm>
          <a:prstGeom prst="rect">
            <a:avLst/>
          </a:prstGeom>
        </p:spPr>
        <p:txBody>
          <a:bodyPr wrap="square">
            <a:spAutoFit/>
          </a:bodyPr>
          <a:lstStyle/>
          <a:p>
            <a:r>
              <a:rPr lang="en-US" sz="3200" b="1" dirty="0">
                <a:solidFill>
                  <a:schemeClr val="bg1">
                    <a:lumMod val="75000"/>
                  </a:schemeClr>
                </a:solidFill>
              </a:rPr>
              <a:t>Key Insights</a:t>
            </a:r>
          </a:p>
          <a:p>
            <a:pPr marL="514350" indent="-514350" algn="ctr">
              <a:buFont typeface="+mj-lt"/>
              <a:buAutoNum type="arabicPeriod"/>
            </a:pPr>
            <a:r>
              <a:rPr lang="en-US" sz="2800" b="1" dirty="0">
                <a:solidFill>
                  <a:schemeClr val="bg1">
                    <a:lumMod val="75000"/>
                  </a:schemeClr>
                </a:solidFill>
              </a:rPr>
              <a:t>Overview Metrics</a:t>
            </a:r>
          </a:p>
          <a:p>
            <a:endParaRPr lang="en-US" sz="2800" dirty="0">
              <a:solidFill>
                <a:schemeClr val="bg1">
                  <a:lumMod val="75000"/>
                </a:schemeClr>
              </a:solidFill>
            </a:endParaRPr>
          </a:p>
          <a:p>
            <a:pPr marL="457200" indent="-457200">
              <a:buFont typeface="Arial" panose="020B0604020202020204" pitchFamily="34" charset="0"/>
              <a:buChar char="•"/>
            </a:pPr>
            <a:r>
              <a:rPr lang="en-US" sz="2400" b="1" dirty="0">
                <a:solidFill>
                  <a:schemeClr val="bg1">
                    <a:lumMod val="75000"/>
                  </a:schemeClr>
                </a:solidFill>
              </a:rPr>
              <a:t>Revenue</a:t>
            </a:r>
            <a:r>
              <a:rPr lang="en-US" sz="2400" dirty="0">
                <a:solidFill>
                  <a:schemeClr val="bg1">
                    <a:lumMod val="75000"/>
                  </a:schemeClr>
                </a:solidFill>
              </a:rPr>
              <a:t>: Total revenue from credit card transactions is reported at 55 million.</a:t>
            </a:r>
          </a:p>
          <a:p>
            <a:endParaRPr lang="en-US" sz="2400" dirty="0">
              <a:solidFill>
                <a:schemeClr val="bg1">
                  <a:lumMod val="75000"/>
                </a:schemeClr>
              </a:solidFill>
            </a:endParaRPr>
          </a:p>
          <a:p>
            <a:pPr marL="457200" indent="-457200">
              <a:buFont typeface="Arial" panose="020B0604020202020204" pitchFamily="34" charset="0"/>
              <a:buChar char="•"/>
            </a:pPr>
            <a:r>
              <a:rPr lang="en-US" sz="2400" b="1" dirty="0">
                <a:solidFill>
                  <a:schemeClr val="bg1">
                    <a:lumMod val="75000"/>
                  </a:schemeClr>
                </a:solidFill>
              </a:rPr>
              <a:t>Interest Earned</a:t>
            </a:r>
            <a:r>
              <a:rPr lang="en-US" sz="2400" dirty="0">
                <a:solidFill>
                  <a:schemeClr val="bg1">
                    <a:lumMod val="75000"/>
                  </a:schemeClr>
                </a:solidFill>
              </a:rPr>
              <a:t>: The total interest earned from credit card transactions amounts to 7.8 million.</a:t>
            </a:r>
          </a:p>
          <a:p>
            <a:endParaRPr lang="en-US" sz="2400" dirty="0">
              <a:solidFill>
                <a:schemeClr val="bg1">
                  <a:lumMod val="75000"/>
                </a:schemeClr>
              </a:solidFill>
            </a:endParaRPr>
          </a:p>
          <a:p>
            <a:pPr marL="457200" indent="-457200">
              <a:buFont typeface="Arial" panose="020B0604020202020204" pitchFamily="34" charset="0"/>
              <a:buChar char="•"/>
            </a:pPr>
            <a:r>
              <a:rPr lang="en-US" sz="2400" b="1" dirty="0">
                <a:solidFill>
                  <a:schemeClr val="bg1">
                    <a:lumMod val="75000"/>
                  </a:schemeClr>
                </a:solidFill>
              </a:rPr>
              <a:t>Income</a:t>
            </a:r>
            <a:r>
              <a:rPr lang="en-US" sz="2400" dirty="0">
                <a:solidFill>
                  <a:schemeClr val="bg1">
                    <a:lumMod val="75000"/>
                  </a:schemeClr>
                </a:solidFill>
              </a:rPr>
              <a:t>: The total income from all credit card-related activities stands at 576 million.</a:t>
            </a:r>
          </a:p>
          <a:p>
            <a:endParaRPr lang="en-US" sz="2400" dirty="0">
              <a:solidFill>
                <a:schemeClr val="bg1">
                  <a:lumMod val="75000"/>
                </a:schemeClr>
              </a:solidFill>
            </a:endParaRPr>
          </a:p>
          <a:p>
            <a:pPr marL="457200" indent="-457200">
              <a:buFont typeface="Arial" panose="020B0604020202020204" pitchFamily="34" charset="0"/>
              <a:buChar char="•"/>
            </a:pPr>
            <a:r>
              <a:rPr lang="en-US" sz="2400" b="1" dirty="0">
                <a:solidFill>
                  <a:schemeClr val="bg1">
                    <a:lumMod val="75000"/>
                  </a:schemeClr>
                </a:solidFill>
              </a:rPr>
              <a:t>Customer Happiness Score</a:t>
            </a:r>
            <a:r>
              <a:rPr lang="en-US" sz="2400" dirty="0">
                <a:solidFill>
                  <a:schemeClr val="bg1">
                    <a:lumMod val="75000"/>
                  </a:schemeClr>
                </a:solidFill>
              </a:rPr>
              <a:t>: The average customer happiness score is recorded at 3.19.</a:t>
            </a:r>
          </a:p>
        </p:txBody>
      </p:sp>
      <p:pic>
        <p:nvPicPr>
          <p:cNvPr id="4" name="Picture 3">
            <a:extLst>
              <a:ext uri="{FF2B5EF4-FFF2-40B4-BE49-F238E27FC236}">
                <a16:creationId xmlns:a16="http://schemas.microsoft.com/office/drawing/2014/main" id="{69527CBB-0B0E-4592-8B10-31F0C0A9E299}"/>
              </a:ext>
            </a:extLst>
          </p:cNvPr>
          <p:cNvPicPr>
            <a:picLocks noChangeAspect="1"/>
          </p:cNvPicPr>
          <p:nvPr/>
        </p:nvPicPr>
        <p:blipFill>
          <a:blip r:embed="rId2"/>
          <a:stretch>
            <a:fillRect/>
          </a:stretch>
        </p:blipFill>
        <p:spPr>
          <a:xfrm>
            <a:off x="2949138" y="5426357"/>
            <a:ext cx="6248400" cy="942975"/>
          </a:xfrm>
          <a:prstGeom prst="rect">
            <a:avLst/>
          </a:prstGeom>
        </p:spPr>
      </p:pic>
    </p:spTree>
    <p:extLst>
      <p:ext uri="{BB962C8B-B14F-4D97-AF65-F5344CB8AC3E}">
        <p14:creationId xmlns:p14="http://schemas.microsoft.com/office/powerpoint/2010/main" val="181563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266355"/>
            <a:ext cx="11590656" cy="5078313"/>
          </a:xfrm>
          <a:prstGeom prst="rect">
            <a:avLst/>
          </a:prstGeom>
        </p:spPr>
        <p:txBody>
          <a:bodyPr wrap="square">
            <a:spAutoFit/>
          </a:bodyPr>
          <a:lstStyle/>
          <a:p>
            <a:pPr marL="514350" indent="-514350">
              <a:buFont typeface="+mj-lt"/>
              <a:buAutoNum type="arabicPeriod" startAt="2"/>
            </a:pPr>
            <a:r>
              <a:rPr lang="en-US" sz="2800" b="1" dirty="0">
                <a:solidFill>
                  <a:schemeClr val="bg1">
                    <a:lumMod val="75000"/>
                  </a:schemeClr>
                </a:solidFill>
              </a:rPr>
              <a:t>Revenue Analysis by Different Segments</a:t>
            </a:r>
          </a:p>
          <a:p>
            <a:endParaRPr lang="en-US" sz="32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Gender</a:t>
            </a:r>
            <a:r>
              <a:rPr lang="en-US" sz="2400" dirty="0">
                <a:solidFill>
                  <a:schemeClr val="bg1">
                    <a:lumMod val="75000"/>
                  </a:schemeClr>
                </a:solidFill>
              </a:rPr>
              <a:t>: Revenue is almost equally split between male and female customers, with females slightly ahead.</a:t>
            </a: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Card Category</a:t>
            </a:r>
            <a:r>
              <a:rPr lang="en-US" sz="2400" dirty="0">
                <a:solidFill>
                  <a:schemeClr val="bg1">
                    <a:lumMod val="75000"/>
                  </a:schemeClr>
                </a:solidFill>
              </a:rPr>
              <a:t>: The highest revenue is generated from Blue cardholders (46 million), followed by Silver (6 million), Gold (2 million), and Platinum (1 million) cardholders.</a:t>
            </a:r>
          </a:p>
          <a:p>
            <a:pPr marL="342900" indent="-342900">
              <a:buFont typeface="Arial" panose="020B0604020202020204" pitchFamily="34" charset="0"/>
              <a:buChar char="•"/>
            </a:pPr>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p:txBody>
      </p:sp>
      <p:pic>
        <p:nvPicPr>
          <p:cNvPr id="5" name="Picture 4">
            <a:extLst>
              <a:ext uri="{FF2B5EF4-FFF2-40B4-BE49-F238E27FC236}">
                <a16:creationId xmlns:a16="http://schemas.microsoft.com/office/drawing/2014/main" id="{1B140538-9848-4783-AD99-29A8B4705457}"/>
              </a:ext>
            </a:extLst>
          </p:cNvPr>
          <p:cNvPicPr>
            <a:picLocks noChangeAspect="1"/>
          </p:cNvPicPr>
          <p:nvPr/>
        </p:nvPicPr>
        <p:blipFill>
          <a:blip r:embed="rId2"/>
          <a:stretch>
            <a:fillRect/>
          </a:stretch>
        </p:blipFill>
        <p:spPr>
          <a:xfrm>
            <a:off x="4949388" y="2162015"/>
            <a:ext cx="2247900" cy="857250"/>
          </a:xfrm>
          <a:prstGeom prst="rect">
            <a:avLst/>
          </a:prstGeom>
        </p:spPr>
      </p:pic>
      <p:pic>
        <p:nvPicPr>
          <p:cNvPr id="7" name="Picture 6">
            <a:extLst>
              <a:ext uri="{FF2B5EF4-FFF2-40B4-BE49-F238E27FC236}">
                <a16:creationId xmlns:a16="http://schemas.microsoft.com/office/drawing/2014/main" id="{8D5F40F4-7E73-4DD5-8F92-0661A0CD39BD}"/>
              </a:ext>
            </a:extLst>
          </p:cNvPr>
          <p:cNvPicPr>
            <a:picLocks noChangeAspect="1"/>
          </p:cNvPicPr>
          <p:nvPr/>
        </p:nvPicPr>
        <p:blipFill>
          <a:blip r:embed="rId3"/>
          <a:stretch>
            <a:fillRect/>
          </a:stretch>
        </p:blipFill>
        <p:spPr>
          <a:xfrm>
            <a:off x="4347511" y="4445037"/>
            <a:ext cx="3451654" cy="1611154"/>
          </a:xfrm>
          <a:prstGeom prst="rect">
            <a:avLst/>
          </a:prstGeom>
        </p:spPr>
      </p:pic>
    </p:spTree>
    <p:extLst>
      <p:ext uri="{BB962C8B-B14F-4D97-AF65-F5344CB8AC3E}">
        <p14:creationId xmlns:p14="http://schemas.microsoft.com/office/powerpoint/2010/main" val="28088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266355"/>
            <a:ext cx="11590656" cy="5262979"/>
          </a:xfrm>
          <a:prstGeom prst="rect">
            <a:avLst/>
          </a:prstGeom>
        </p:spPr>
        <p:txBody>
          <a:bodyPr wrap="square">
            <a:spAutoFit/>
          </a:bodyPr>
          <a:lstStyle/>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Income Group</a:t>
            </a:r>
            <a:r>
              <a:rPr lang="en-US" sz="2400" dirty="0">
                <a:solidFill>
                  <a:schemeClr val="bg1">
                    <a:lumMod val="75000"/>
                  </a:schemeClr>
                </a:solidFill>
              </a:rPr>
              <a:t>: High-income groups contribute the most to revenue (29 million), followed by medium (16 million) and low-income groups (10 million).</a:t>
            </a: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Marital Status</a:t>
            </a:r>
            <a:r>
              <a:rPr lang="en-US" sz="2400" dirty="0">
                <a:solidFill>
                  <a:schemeClr val="bg1">
                    <a:lumMod val="75000"/>
                  </a:schemeClr>
                </a:solidFill>
              </a:rPr>
              <a:t>: Married customers contribute 28 million to the revenue, followed by single customers at 23 million.</a:t>
            </a:r>
          </a:p>
          <a:p>
            <a:pPr marL="342900" indent="-342900">
              <a:buFont typeface="Arial" panose="020B0604020202020204" pitchFamily="34" charset="0"/>
              <a:buChar char="•"/>
            </a:pPr>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p:txBody>
      </p:sp>
      <p:pic>
        <p:nvPicPr>
          <p:cNvPr id="6" name="Picture 5">
            <a:extLst>
              <a:ext uri="{FF2B5EF4-FFF2-40B4-BE49-F238E27FC236}">
                <a16:creationId xmlns:a16="http://schemas.microsoft.com/office/drawing/2014/main" id="{B6919078-8D9C-432C-AC20-D4DEB9705109}"/>
              </a:ext>
            </a:extLst>
          </p:cNvPr>
          <p:cNvPicPr>
            <a:picLocks noChangeAspect="1"/>
          </p:cNvPicPr>
          <p:nvPr/>
        </p:nvPicPr>
        <p:blipFill>
          <a:blip r:embed="rId2"/>
          <a:stretch>
            <a:fillRect/>
          </a:stretch>
        </p:blipFill>
        <p:spPr>
          <a:xfrm>
            <a:off x="4929299" y="1614538"/>
            <a:ext cx="2333402" cy="1754620"/>
          </a:xfrm>
          <a:prstGeom prst="rect">
            <a:avLst/>
          </a:prstGeom>
        </p:spPr>
      </p:pic>
      <p:pic>
        <p:nvPicPr>
          <p:cNvPr id="7" name="Picture 6">
            <a:extLst>
              <a:ext uri="{FF2B5EF4-FFF2-40B4-BE49-F238E27FC236}">
                <a16:creationId xmlns:a16="http://schemas.microsoft.com/office/drawing/2014/main" id="{F01247F2-5DA1-4736-861E-1D1F27129A11}"/>
              </a:ext>
            </a:extLst>
          </p:cNvPr>
          <p:cNvPicPr>
            <a:picLocks noChangeAspect="1"/>
          </p:cNvPicPr>
          <p:nvPr/>
        </p:nvPicPr>
        <p:blipFill>
          <a:blip r:embed="rId3"/>
          <a:stretch>
            <a:fillRect/>
          </a:stretch>
        </p:blipFill>
        <p:spPr>
          <a:xfrm>
            <a:off x="4906637" y="4492023"/>
            <a:ext cx="2333402" cy="1778690"/>
          </a:xfrm>
          <a:prstGeom prst="rect">
            <a:avLst/>
          </a:prstGeom>
        </p:spPr>
      </p:pic>
    </p:spTree>
    <p:extLst>
      <p:ext uri="{BB962C8B-B14F-4D97-AF65-F5344CB8AC3E}">
        <p14:creationId xmlns:p14="http://schemas.microsoft.com/office/powerpoint/2010/main" val="282013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266355"/>
            <a:ext cx="11590656" cy="4216539"/>
          </a:xfrm>
          <a:prstGeom prst="rect">
            <a:avLst/>
          </a:prstGeom>
        </p:spPr>
        <p:txBody>
          <a:bodyPr wrap="square">
            <a:spAutoFit/>
          </a:bodyPr>
          <a:lstStyle/>
          <a:p>
            <a:pPr marL="457200" indent="-457200">
              <a:buFont typeface="+mj-lt"/>
              <a:buAutoNum type="arabicPeriod" startAt="3"/>
            </a:pPr>
            <a:r>
              <a:rPr lang="en-US" sz="2800" b="1" dirty="0">
                <a:solidFill>
                  <a:schemeClr val="bg1">
                    <a:lumMod val="75000"/>
                  </a:schemeClr>
                </a:solidFill>
              </a:rPr>
              <a:t>Spending Patterns and Trends</a:t>
            </a:r>
          </a:p>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Weekly Revenue</a:t>
            </a:r>
            <a:r>
              <a:rPr lang="en-US" sz="2400" dirty="0">
                <a:solidFill>
                  <a:schemeClr val="bg1">
                    <a:lumMod val="75000"/>
                  </a:schemeClr>
                </a:solidFill>
              </a:rPr>
              <a:t>: Revenue shows fluctuations across weeks, indicating varying spending behaviors.</a:t>
            </a:r>
          </a:p>
          <a:p>
            <a:pPr marL="342900" indent="-342900">
              <a:buFont typeface="Arial" panose="020B0604020202020204" pitchFamily="34" charset="0"/>
              <a:buChar char="•"/>
            </a:pPr>
            <a:endParaRPr lang="en-US" sz="2400" dirty="0">
              <a:solidFill>
                <a:schemeClr val="bg1">
                  <a:lumMod val="75000"/>
                </a:schemeClr>
              </a:solidFill>
            </a:endParaRPr>
          </a:p>
          <a:p>
            <a:pPr marL="342900" indent="-342900">
              <a:buFont typeface="Arial" panose="020B0604020202020204" pitchFamily="34" charset="0"/>
              <a:buChar char="•"/>
            </a:pPr>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Expenditure Type</a:t>
            </a:r>
            <a:r>
              <a:rPr lang="en-US" sz="2400" dirty="0">
                <a:solidFill>
                  <a:schemeClr val="bg1">
                    <a:lumMod val="75000"/>
                  </a:schemeClr>
                </a:solidFill>
              </a:rPr>
              <a:t>: The highest revenue by expenditure type is from bills (14 million), followed by entertainment (10 million) and fuel (9 million).</a:t>
            </a:r>
          </a:p>
        </p:txBody>
      </p:sp>
      <p:pic>
        <p:nvPicPr>
          <p:cNvPr id="8" name="Picture 7">
            <a:extLst>
              <a:ext uri="{FF2B5EF4-FFF2-40B4-BE49-F238E27FC236}">
                <a16:creationId xmlns:a16="http://schemas.microsoft.com/office/drawing/2014/main" id="{675D6A05-BE8D-47AF-96D3-C1BD21BBB106}"/>
              </a:ext>
            </a:extLst>
          </p:cNvPr>
          <p:cNvPicPr>
            <a:picLocks noChangeAspect="1"/>
          </p:cNvPicPr>
          <p:nvPr/>
        </p:nvPicPr>
        <p:blipFill>
          <a:blip r:embed="rId2"/>
          <a:stretch>
            <a:fillRect/>
          </a:stretch>
        </p:blipFill>
        <p:spPr>
          <a:xfrm>
            <a:off x="4098324" y="1917350"/>
            <a:ext cx="3995352" cy="1542662"/>
          </a:xfrm>
          <a:prstGeom prst="rect">
            <a:avLst/>
          </a:prstGeom>
        </p:spPr>
      </p:pic>
      <p:pic>
        <p:nvPicPr>
          <p:cNvPr id="9" name="Picture 8">
            <a:extLst>
              <a:ext uri="{FF2B5EF4-FFF2-40B4-BE49-F238E27FC236}">
                <a16:creationId xmlns:a16="http://schemas.microsoft.com/office/drawing/2014/main" id="{FB6DFCBD-CE4F-43DF-BB92-427E19A24977}"/>
              </a:ext>
            </a:extLst>
          </p:cNvPr>
          <p:cNvPicPr>
            <a:picLocks noChangeAspect="1"/>
          </p:cNvPicPr>
          <p:nvPr/>
        </p:nvPicPr>
        <p:blipFill>
          <a:blip r:embed="rId3"/>
          <a:stretch>
            <a:fillRect/>
          </a:stretch>
        </p:blipFill>
        <p:spPr>
          <a:xfrm>
            <a:off x="4098324" y="4590743"/>
            <a:ext cx="3995352" cy="2000902"/>
          </a:xfrm>
          <a:prstGeom prst="rect">
            <a:avLst/>
          </a:prstGeom>
        </p:spPr>
      </p:pic>
    </p:spTree>
    <p:extLst>
      <p:ext uri="{BB962C8B-B14F-4D97-AF65-F5344CB8AC3E}">
        <p14:creationId xmlns:p14="http://schemas.microsoft.com/office/powerpoint/2010/main" val="196982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266355"/>
            <a:ext cx="11590656" cy="4154984"/>
          </a:xfrm>
          <a:prstGeom prst="rect">
            <a:avLst/>
          </a:prstGeom>
        </p:spPr>
        <p:txBody>
          <a:bodyPr wrap="square">
            <a:spAutoFit/>
          </a:bodyPr>
          <a:lstStyle/>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Geographic Insights</a:t>
            </a:r>
            <a:r>
              <a:rPr lang="en-US" sz="2400" dirty="0">
                <a:solidFill>
                  <a:schemeClr val="bg1">
                    <a:lumMod val="75000"/>
                  </a:schemeClr>
                </a:solidFill>
              </a:rPr>
              <a:t>: The dashboard includes a map showing revenue distribution by state, highlighting areas with the highest credit card spending filtered by gender.</a:t>
            </a: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Job Type</a:t>
            </a:r>
            <a:r>
              <a:rPr lang="en-US" sz="2400" dirty="0">
                <a:solidFill>
                  <a:schemeClr val="bg1">
                    <a:lumMod val="75000"/>
                  </a:schemeClr>
                </a:solidFill>
              </a:rPr>
              <a:t>: Business professionals contribute the most to revenue (17 million), followed by white-collar workers (10 million).</a:t>
            </a:r>
          </a:p>
        </p:txBody>
      </p:sp>
      <p:pic>
        <p:nvPicPr>
          <p:cNvPr id="9" name="Picture 8">
            <a:extLst>
              <a:ext uri="{FF2B5EF4-FFF2-40B4-BE49-F238E27FC236}">
                <a16:creationId xmlns:a16="http://schemas.microsoft.com/office/drawing/2014/main" id="{BD82316B-1689-4301-A2A2-2366EBCF638D}"/>
              </a:ext>
            </a:extLst>
          </p:cNvPr>
          <p:cNvPicPr>
            <a:picLocks noChangeAspect="1"/>
          </p:cNvPicPr>
          <p:nvPr/>
        </p:nvPicPr>
        <p:blipFill>
          <a:blip r:embed="rId2"/>
          <a:stretch>
            <a:fillRect/>
          </a:stretch>
        </p:blipFill>
        <p:spPr>
          <a:xfrm>
            <a:off x="4627195" y="1624915"/>
            <a:ext cx="2892286" cy="1791728"/>
          </a:xfrm>
          <a:prstGeom prst="rect">
            <a:avLst/>
          </a:prstGeom>
        </p:spPr>
      </p:pic>
      <p:pic>
        <p:nvPicPr>
          <p:cNvPr id="10" name="Picture 9">
            <a:extLst>
              <a:ext uri="{FF2B5EF4-FFF2-40B4-BE49-F238E27FC236}">
                <a16:creationId xmlns:a16="http://schemas.microsoft.com/office/drawing/2014/main" id="{4785CB47-0BC1-47FA-A163-088F21092494}"/>
              </a:ext>
            </a:extLst>
          </p:cNvPr>
          <p:cNvPicPr>
            <a:picLocks noChangeAspect="1"/>
          </p:cNvPicPr>
          <p:nvPr/>
        </p:nvPicPr>
        <p:blipFill>
          <a:blip r:embed="rId3"/>
          <a:stretch>
            <a:fillRect/>
          </a:stretch>
        </p:blipFill>
        <p:spPr>
          <a:xfrm>
            <a:off x="4339281" y="4626214"/>
            <a:ext cx="3513438" cy="1745086"/>
          </a:xfrm>
          <a:prstGeom prst="rect">
            <a:avLst/>
          </a:prstGeom>
        </p:spPr>
      </p:pic>
    </p:spTree>
    <p:extLst>
      <p:ext uri="{BB962C8B-B14F-4D97-AF65-F5344CB8AC3E}">
        <p14:creationId xmlns:p14="http://schemas.microsoft.com/office/powerpoint/2010/main" val="110546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266355"/>
            <a:ext cx="11590656" cy="4278094"/>
          </a:xfrm>
          <a:prstGeom prst="rect">
            <a:avLst/>
          </a:prstGeom>
        </p:spPr>
        <p:txBody>
          <a:bodyPr wrap="square">
            <a:spAutoFit/>
          </a:bodyPr>
          <a:lstStyle/>
          <a:p>
            <a:pPr marL="457200" indent="-457200">
              <a:buFont typeface="+mj-lt"/>
              <a:buAutoNum type="arabicPeriod" startAt="4"/>
            </a:pPr>
            <a:r>
              <a:rPr lang="en-US" sz="2800" b="1" dirty="0">
                <a:solidFill>
                  <a:schemeClr val="bg1">
                    <a:lumMod val="75000"/>
                  </a:schemeClr>
                </a:solidFill>
              </a:rPr>
              <a:t>Transaction Behavior</a:t>
            </a:r>
          </a:p>
          <a:p>
            <a:endParaRPr lang="en-US" sz="28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Use of Card</a:t>
            </a:r>
            <a:r>
              <a:rPr lang="en-US" sz="2400" dirty="0">
                <a:solidFill>
                  <a:schemeClr val="bg1">
                    <a:lumMod val="75000"/>
                  </a:schemeClr>
                </a:solidFill>
              </a:rPr>
              <a:t>: Swipe transactions generate the highest revenue (35 million), followed by chip and online transactions.</a:t>
            </a:r>
          </a:p>
          <a:p>
            <a:endParaRPr lang="en-US" sz="2400" dirty="0">
              <a:solidFill>
                <a:schemeClr val="bg1">
                  <a:lumMod val="75000"/>
                </a:schemeClr>
              </a:solidFill>
            </a:endParaRPr>
          </a:p>
          <a:p>
            <a:endParaRPr lang="en-US" sz="2400" dirty="0">
              <a:solidFill>
                <a:schemeClr val="bg1">
                  <a:lumMod val="75000"/>
                </a:schemeClr>
              </a:solidFill>
            </a:endParaRPr>
          </a:p>
          <a:p>
            <a:pPr marL="342900" indent="-342900">
              <a:buFont typeface="Arial" panose="020B0604020202020204" pitchFamily="34" charset="0"/>
              <a:buChar char="•"/>
            </a:pPr>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Transaction Amount and Count</a:t>
            </a:r>
            <a:r>
              <a:rPr lang="en-US" sz="2400" dirty="0">
                <a:solidFill>
                  <a:schemeClr val="bg1">
                    <a:lumMod val="75000"/>
                  </a:schemeClr>
                </a:solidFill>
              </a:rPr>
              <a:t>: The dashboard shows both the transaction amount and count, allowing for a comprehensive view of credit card usage.</a:t>
            </a:r>
          </a:p>
        </p:txBody>
      </p:sp>
      <p:pic>
        <p:nvPicPr>
          <p:cNvPr id="6" name="Picture 5">
            <a:extLst>
              <a:ext uri="{FF2B5EF4-FFF2-40B4-BE49-F238E27FC236}">
                <a16:creationId xmlns:a16="http://schemas.microsoft.com/office/drawing/2014/main" id="{F04446F5-0352-45A6-A4EC-B27CC9DF2A08}"/>
              </a:ext>
            </a:extLst>
          </p:cNvPr>
          <p:cNvPicPr>
            <a:picLocks noChangeAspect="1"/>
          </p:cNvPicPr>
          <p:nvPr/>
        </p:nvPicPr>
        <p:blipFill>
          <a:blip r:embed="rId2"/>
          <a:stretch>
            <a:fillRect/>
          </a:stretch>
        </p:blipFill>
        <p:spPr>
          <a:xfrm>
            <a:off x="4607003" y="2036087"/>
            <a:ext cx="2932670" cy="1327726"/>
          </a:xfrm>
          <a:prstGeom prst="rect">
            <a:avLst/>
          </a:prstGeom>
        </p:spPr>
      </p:pic>
      <p:pic>
        <p:nvPicPr>
          <p:cNvPr id="8" name="Picture 7">
            <a:extLst>
              <a:ext uri="{FF2B5EF4-FFF2-40B4-BE49-F238E27FC236}">
                <a16:creationId xmlns:a16="http://schemas.microsoft.com/office/drawing/2014/main" id="{1E85BDFA-B433-46D1-8B6F-986BF99F503D}"/>
              </a:ext>
            </a:extLst>
          </p:cNvPr>
          <p:cNvPicPr>
            <a:picLocks noChangeAspect="1"/>
          </p:cNvPicPr>
          <p:nvPr/>
        </p:nvPicPr>
        <p:blipFill>
          <a:blip r:embed="rId3"/>
          <a:stretch>
            <a:fillRect/>
          </a:stretch>
        </p:blipFill>
        <p:spPr>
          <a:xfrm>
            <a:off x="4471079" y="4810804"/>
            <a:ext cx="3204518" cy="1001052"/>
          </a:xfrm>
          <a:prstGeom prst="rect">
            <a:avLst/>
          </a:prstGeom>
        </p:spPr>
      </p:pic>
    </p:spTree>
    <p:extLst>
      <p:ext uri="{BB962C8B-B14F-4D97-AF65-F5344CB8AC3E}">
        <p14:creationId xmlns:p14="http://schemas.microsoft.com/office/powerpoint/2010/main" val="200174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278010" y="266355"/>
            <a:ext cx="11590656" cy="1631216"/>
          </a:xfrm>
          <a:prstGeom prst="rect">
            <a:avLst/>
          </a:prstGeom>
        </p:spPr>
        <p:txBody>
          <a:bodyPr wrap="square">
            <a:spAutoFit/>
          </a:bodyPr>
          <a:lstStyle/>
          <a:p>
            <a:pPr marL="514350" indent="-514350">
              <a:buFont typeface="+mj-lt"/>
              <a:buAutoNum type="arabicPeriod" startAt="5"/>
            </a:pPr>
            <a:r>
              <a:rPr lang="en-US" sz="2800" b="1" dirty="0">
                <a:solidFill>
                  <a:schemeClr val="bg1">
                    <a:lumMod val="75000"/>
                  </a:schemeClr>
                </a:solidFill>
              </a:rPr>
              <a:t>Key Drivers and Anomalies</a:t>
            </a:r>
          </a:p>
          <a:p>
            <a:endParaRPr lang="en-US" sz="2400" dirty="0">
              <a:solidFill>
                <a:schemeClr val="bg1">
                  <a:lumMod val="75000"/>
                </a:schemeClr>
              </a:solidFill>
            </a:endParaRPr>
          </a:p>
          <a:p>
            <a:r>
              <a:rPr lang="en-US" sz="2400" dirty="0">
                <a:solidFill>
                  <a:schemeClr val="bg1">
                    <a:lumMod val="75000"/>
                  </a:schemeClr>
                </a:solidFill>
              </a:rPr>
              <a:t>Potential anomalies, such as low revenue from high-value card categories like Gold and Platinum, suggest further investigation may be needed.</a:t>
            </a:r>
          </a:p>
        </p:txBody>
      </p:sp>
      <p:pic>
        <p:nvPicPr>
          <p:cNvPr id="4" name="Picture 3">
            <a:extLst>
              <a:ext uri="{FF2B5EF4-FFF2-40B4-BE49-F238E27FC236}">
                <a16:creationId xmlns:a16="http://schemas.microsoft.com/office/drawing/2014/main" id="{8017FC8D-FB43-441A-8606-471DD9D2145D}"/>
              </a:ext>
            </a:extLst>
          </p:cNvPr>
          <p:cNvPicPr>
            <a:picLocks noChangeAspect="1"/>
          </p:cNvPicPr>
          <p:nvPr/>
        </p:nvPicPr>
        <p:blipFill>
          <a:blip r:embed="rId2"/>
          <a:stretch>
            <a:fillRect/>
          </a:stretch>
        </p:blipFill>
        <p:spPr>
          <a:xfrm>
            <a:off x="3346614" y="2347757"/>
            <a:ext cx="5453448" cy="2545546"/>
          </a:xfrm>
          <a:prstGeom prst="rect">
            <a:avLst/>
          </a:prstGeom>
        </p:spPr>
      </p:pic>
    </p:spTree>
    <p:extLst>
      <p:ext uri="{BB962C8B-B14F-4D97-AF65-F5344CB8AC3E}">
        <p14:creationId xmlns:p14="http://schemas.microsoft.com/office/powerpoint/2010/main" val="234306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197691" y="40749"/>
            <a:ext cx="11590656" cy="6817251"/>
          </a:xfrm>
          <a:prstGeom prst="rect">
            <a:avLst/>
          </a:prstGeom>
        </p:spPr>
        <p:txBody>
          <a:bodyPr wrap="square">
            <a:spAutoFit/>
          </a:bodyPr>
          <a:lstStyle/>
          <a:p>
            <a:r>
              <a:rPr lang="en-US" sz="3200" b="1" dirty="0">
                <a:solidFill>
                  <a:schemeClr val="bg1">
                    <a:lumMod val="75000"/>
                  </a:schemeClr>
                </a:solidFill>
              </a:rPr>
              <a:t>Recommendations</a:t>
            </a:r>
          </a:p>
          <a:p>
            <a:endParaRPr lang="en-US" sz="1000" b="1" dirty="0">
              <a:solidFill>
                <a:schemeClr val="bg1">
                  <a:lumMod val="75000"/>
                </a:schemeClr>
              </a:solidFill>
            </a:endParaRPr>
          </a:p>
          <a:p>
            <a:r>
              <a:rPr lang="en-US" sz="2400" dirty="0">
                <a:solidFill>
                  <a:schemeClr val="bg1">
                    <a:lumMod val="75000"/>
                  </a:schemeClr>
                </a:solidFill>
              </a:rPr>
              <a:t>Based on the insights from the dashboard, there are a few key recommendations to consider that could help improve overall credit card performance and customer engagement:</a:t>
            </a:r>
          </a:p>
          <a:p>
            <a:endParaRPr lang="en-US" sz="9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Targeted Marketing: </a:t>
            </a:r>
            <a:r>
              <a:rPr lang="en-US" sz="2400" dirty="0">
                <a:solidFill>
                  <a:schemeClr val="bg1">
                    <a:lumMod val="75000"/>
                  </a:schemeClr>
                </a:solidFill>
              </a:rPr>
              <a:t>Focus on high-income and high-spending customers by tailoring marketing efforts with personalized offers, exclusive benefits, and loyalty programs to maximize revenue from these segments.</a:t>
            </a:r>
          </a:p>
          <a:p>
            <a:pPr marL="342900" indent="-342900">
              <a:buFont typeface="Arial" panose="020B0604020202020204" pitchFamily="34" charset="0"/>
              <a:buChar char="•"/>
            </a:pPr>
            <a:endParaRPr lang="en-US" sz="1000" b="1"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Customer Engagement: </a:t>
            </a:r>
            <a:r>
              <a:rPr lang="en-US" sz="2400" dirty="0">
                <a:solidFill>
                  <a:schemeClr val="bg1">
                    <a:lumMod val="75000"/>
                  </a:schemeClr>
                </a:solidFill>
              </a:rPr>
              <a:t>Enhance engagement strategies for lower-spending segments, such as Gold and Platinum cardholders, by encouraging increased usage through exclusive experiences, additional rewards, or personalized financial services.</a:t>
            </a:r>
          </a:p>
          <a:p>
            <a:pPr marL="342900" indent="-342900">
              <a:buFont typeface="Arial" panose="020B0604020202020204" pitchFamily="34" charset="0"/>
              <a:buChar char="•"/>
            </a:pPr>
            <a:endParaRPr lang="en-US" sz="10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Promotion of Online Transactions: </a:t>
            </a:r>
            <a:r>
              <a:rPr lang="en-US" sz="2400" dirty="0">
                <a:solidFill>
                  <a:schemeClr val="bg1">
                    <a:lumMod val="75000"/>
                  </a:schemeClr>
                </a:solidFill>
              </a:rPr>
              <a:t>Boost online transaction revenue by promoting online card usage with special incentives like cashback rewards, discounts at online retailers, or double rewards points. This encourages more online spending while offering convenience and security.</a:t>
            </a:r>
          </a:p>
          <a:p>
            <a:endParaRPr lang="en-US" sz="1000" dirty="0">
              <a:solidFill>
                <a:schemeClr val="bg1">
                  <a:lumMod val="75000"/>
                </a:schemeClr>
              </a:solidFill>
            </a:endParaRPr>
          </a:p>
          <a:p>
            <a:pPr algn="just"/>
            <a:r>
              <a:rPr lang="en-US" sz="2400" b="1" dirty="0">
                <a:solidFill>
                  <a:schemeClr val="bg1">
                    <a:lumMod val="75000"/>
                  </a:schemeClr>
                </a:solidFill>
              </a:rPr>
              <a:t>Implementing these strategies can optimize credit card operations and improve customer satisfaction and loyalty.</a:t>
            </a:r>
          </a:p>
        </p:txBody>
      </p:sp>
    </p:spTree>
    <p:extLst>
      <p:ext uri="{BB962C8B-B14F-4D97-AF65-F5344CB8AC3E}">
        <p14:creationId xmlns:p14="http://schemas.microsoft.com/office/powerpoint/2010/main" val="196233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BFADE-3754-46D3-BCA1-8F2EBF0F8E79}"/>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641F0C3-7EBD-41F9-AE23-743459B8CF82}"/>
              </a:ext>
            </a:extLst>
          </p:cNvPr>
          <p:cNvSpPr txBox="1"/>
          <p:nvPr/>
        </p:nvSpPr>
        <p:spPr>
          <a:xfrm>
            <a:off x="265671" y="321276"/>
            <a:ext cx="11411464" cy="3139321"/>
          </a:xfrm>
          <a:prstGeom prst="rect">
            <a:avLst/>
          </a:prstGeom>
          <a:noFill/>
        </p:spPr>
        <p:txBody>
          <a:bodyPr wrap="square" rtlCol="0">
            <a:spAutoFit/>
          </a:bodyPr>
          <a:lstStyle/>
          <a:p>
            <a:pPr algn="ctr"/>
            <a:r>
              <a:rPr lang="en-US" sz="3200" b="1" dirty="0">
                <a:solidFill>
                  <a:schemeClr val="bg1">
                    <a:lumMod val="75000"/>
                  </a:schemeClr>
                </a:solidFill>
              </a:rPr>
              <a:t>Introduction</a:t>
            </a:r>
          </a:p>
          <a:p>
            <a:endParaRPr lang="en-US" sz="2800" b="1" dirty="0">
              <a:solidFill>
                <a:schemeClr val="bg1">
                  <a:lumMod val="75000"/>
                </a:schemeClr>
              </a:solidFill>
            </a:endParaRPr>
          </a:p>
          <a:p>
            <a:r>
              <a:rPr lang="en-US" sz="2400" dirty="0">
                <a:solidFill>
                  <a:schemeClr val="bg1">
                    <a:lumMod val="75000"/>
                  </a:schemeClr>
                </a:solidFill>
              </a:rPr>
              <a:t>This report provides an analysis of credit card spending behavior based on a dataset of credit card transactions. The insights were generated using a dashboard created in Power BI, which connects to an SQL Server Management Studio containing the uploaded CSV file. The analysis includes various dimensions such as revenue, interest earned, transaction amounts, customer demographics, and spending patterns.</a:t>
            </a:r>
          </a:p>
          <a:p>
            <a:endParaRPr lang="en-US" dirty="0">
              <a:solidFill>
                <a:schemeClr val="bg1">
                  <a:lumMod val="75000"/>
                </a:schemeClr>
              </a:solidFill>
            </a:endParaRPr>
          </a:p>
        </p:txBody>
      </p:sp>
      <p:pic>
        <p:nvPicPr>
          <p:cNvPr id="5" name="Picture 4">
            <a:extLst>
              <a:ext uri="{FF2B5EF4-FFF2-40B4-BE49-F238E27FC236}">
                <a16:creationId xmlns:a16="http://schemas.microsoft.com/office/drawing/2014/main" id="{BCA2CCD3-9545-4625-97C1-501802694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610" y="4081178"/>
            <a:ext cx="1981200" cy="1063080"/>
          </a:xfrm>
          <a:prstGeom prst="rect">
            <a:avLst/>
          </a:prstGeom>
        </p:spPr>
      </p:pic>
      <p:pic>
        <p:nvPicPr>
          <p:cNvPr id="7" name="Picture 6">
            <a:extLst>
              <a:ext uri="{FF2B5EF4-FFF2-40B4-BE49-F238E27FC236}">
                <a16:creationId xmlns:a16="http://schemas.microsoft.com/office/drawing/2014/main" id="{5C329CFB-6F95-46D0-A917-CD5F2CE9F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558" y="3781873"/>
            <a:ext cx="1661690" cy="1661690"/>
          </a:xfrm>
          <a:prstGeom prst="rect">
            <a:avLst/>
          </a:prstGeom>
        </p:spPr>
      </p:pic>
      <p:pic>
        <p:nvPicPr>
          <p:cNvPr id="9" name="Picture 8">
            <a:extLst>
              <a:ext uri="{FF2B5EF4-FFF2-40B4-BE49-F238E27FC236}">
                <a16:creationId xmlns:a16="http://schemas.microsoft.com/office/drawing/2014/main" id="{14C8DC53-044E-4C84-88CC-8A1B56137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026" y="4255905"/>
            <a:ext cx="2692924" cy="713626"/>
          </a:xfrm>
          <a:prstGeom prst="rect">
            <a:avLst/>
          </a:prstGeom>
        </p:spPr>
      </p:pic>
    </p:spTree>
    <p:extLst>
      <p:ext uri="{BB962C8B-B14F-4D97-AF65-F5344CB8AC3E}">
        <p14:creationId xmlns:p14="http://schemas.microsoft.com/office/powerpoint/2010/main" val="273665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4A743-D6C7-483B-8A8F-7231D7D6334E}"/>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0747F7E-C2DD-4FE7-A7A8-69C0A0ABAC30}"/>
              </a:ext>
            </a:extLst>
          </p:cNvPr>
          <p:cNvSpPr/>
          <p:nvPr/>
        </p:nvSpPr>
        <p:spPr>
          <a:xfrm>
            <a:off x="300672" y="335244"/>
            <a:ext cx="11590656" cy="3231654"/>
          </a:xfrm>
          <a:prstGeom prst="rect">
            <a:avLst/>
          </a:prstGeom>
        </p:spPr>
        <p:txBody>
          <a:bodyPr wrap="square">
            <a:spAutoFit/>
          </a:bodyPr>
          <a:lstStyle/>
          <a:p>
            <a:pPr algn="ctr"/>
            <a:r>
              <a:rPr lang="en-US" sz="3200" b="1" dirty="0">
                <a:solidFill>
                  <a:schemeClr val="bg1">
                    <a:lumMod val="75000"/>
                  </a:schemeClr>
                </a:solidFill>
              </a:rPr>
              <a:t>Conclusion</a:t>
            </a:r>
            <a:endParaRPr lang="en-US" sz="2800" b="1" dirty="0">
              <a:solidFill>
                <a:schemeClr val="bg1">
                  <a:lumMod val="75000"/>
                </a:schemeClr>
              </a:solidFill>
            </a:endParaRPr>
          </a:p>
          <a:p>
            <a:pPr algn="ctr"/>
            <a:endParaRPr lang="en-US" sz="2800" b="1" dirty="0">
              <a:solidFill>
                <a:schemeClr val="bg1">
                  <a:lumMod val="75000"/>
                </a:schemeClr>
              </a:solidFill>
            </a:endParaRPr>
          </a:p>
          <a:p>
            <a:r>
              <a:rPr lang="en-US" sz="2400" dirty="0">
                <a:solidFill>
                  <a:schemeClr val="bg1">
                    <a:lumMod val="75000"/>
                  </a:schemeClr>
                </a:solidFill>
              </a:rPr>
              <a:t>In developing the credit card spending analysis dashboard, I utilized SQL Server to manage the data and Power BI to visualize the insights. This dashboard provides a detailed overview of customer behavior and spending patterns, allowing for a deeper understanding of the factors driving revenue. The insights generated can help in making informed strategic decisions and refining customer engagement strategies to maximize revenue and improve customer satisfaction.</a:t>
            </a:r>
            <a:endParaRPr lang="en-US" sz="2000" dirty="0">
              <a:solidFill>
                <a:schemeClr val="bg1">
                  <a:lumMod val="75000"/>
                </a:schemeClr>
              </a:solidFill>
            </a:endParaRPr>
          </a:p>
        </p:txBody>
      </p:sp>
    </p:spTree>
    <p:extLst>
      <p:ext uri="{BB962C8B-B14F-4D97-AF65-F5344CB8AC3E}">
        <p14:creationId xmlns:p14="http://schemas.microsoft.com/office/powerpoint/2010/main" val="284326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C06072-18B8-4DC0-B6DB-9BFA75D7A6B6}"/>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E2A8B4-D4C0-4D2D-8497-23C1453B0FDD}"/>
              </a:ext>
            </a:extLst>
          </p:cNvPr>
          <p:cNvSpPr txBox="1"/>
          <p:nvPr/>
        </p:nvSpPr>
        <p:spPr>
          <a:xfrm>
            <a:off x="461395" y="625012"/>
            <a:ext cx="3077059" cy="584775"/>
          </a:xfrm>
          <a:prstGeom prst="rect">
            <a:avLst/>
          </a:prstGeom>
          <a:noFill/>
        </p:spPr>
        <p:txBody>
          <a:bodyPr wrap="square" rtlCol="0">
            <a:spAutoFit/>
          </a:bodyPr>
          <a:lstStyle/>
          <a:p>
            <a:pPr algn="ctr"/>
            <a:r>
              <a:rPr lang="en-US" sz="3200" b="1" dirty="0">
                <a:solidFill>
                  <a:schemeClr val="bg1">
                    <a:lumMod val="75000"/>
                  </a:schemeClr>
                </a:solidFill>
              </a:rPr>
              <a:t>Project Objective</a:t>
            </a:r>
            <a:endParaRPr lang="en-US" sz="2200" dirty="0"/>
          </a:p>
        </p:txBody>
      </p:sp>
      <p:sp>
        <p:nvSpPr>
          <p:cNvPr id="4" name="TextBox 3">
            <a:extLst>
              <a:ext uri="{FF2B5EF4-FFF2-40B4-BE49-F238E27FC236}">
                <a16:creationId xmlns:a16="http://schemas.microsoft.com/office/drawing/2014/main" id="{3F16BE20-CAE2-4329-9FCF-FE787181C7A3}"/>
              </a:ext>
            </a:extLst>
          </p:cNvPr>
          <p:cNvSpPr txBox="1"/>
          <p:nvPr/>
        </p:nvSpPr>
        <p:spPr>
          <a:xfrm>
            <a:off x="461395" y="1345118"/>
            <a:ext cx="9442545" cy="1200329"/>
          </a:xfrm>
          <a:prstGeom prst="rect">
            <a:avLst/>
          </a:prstGeom>
          <a:noFill/>
        </p:spPr>
        <p:txBody>
          <a:bodyPr wrap="square" rtlCol="0">
            <a:spAutoFit/>
          </a:bodyPr>
          <a:lstStyle/>
          <a:p>
            <a:r>
              <a:rPr lang="en-US" sz="2400" dirty="0">
                <a:solidFill>
                  <a:schemeClr val="bg1">
                    <a:lumMod val="75000"/>
                  </a:schemeClr>
                </a:solidFill>
              </a:rPr>
              <a:t>To develop a comprehensive credit card weekly dashboard that provide real-time insights into key performance metrics and trends, enabling stakeholders to monitor and analyze credit card operations effectively. </a:t>
            </a:r>
          </a:p>
        </p:txBody>
      </p:sp>
      <p:sp>
        <p:nvSpPr>
          <p:cNvPr id="5" name="TextBox 4">
            <a:extLst>
              <a:ext uri="{FF2B5EF4-FFF2-40B4-BE49-F238E27FC236}">
                <a16:creationId xmlns:a16="http://schemas.microsoft.com/office/drawing/2014/main" id="{2DC60587-9269-4CF5-A8A9-DE8C9B7F94C8}"/>
              </a:ext>
            </a:extLst>
          </p:cNvPr>
          <p:cNvSpPr txBox="1"/>
          <p:nvPr/>
        </p:nvSpPr>
        <p:spPr>
          <a:xfrm>
            <a:off x="461395" y="3342502"/>
            <a:ext cx="2442443" cy="584775"/>
          </a:xfrm>
          <a:prstGeom prst="rect">
            <a:avLst/>
          </a:prstGeom>
          <a:noFill/>
        </p:spPr>
        <p:txBody>
          <a:bodyPr wrap="square" rtlCol="0">
            <a:spAutoFit/>
          </a:bodyPr>
          <a:lstStyle/>
          <a:p>
            <a:pPr algn="ctr"/>
            <a:r>
              <a:rPr lang="en-US" sz="3200" b="1" dirty="0">
                <a:solidFill>
                  <a:schemeClr val="bg1">
                    <a:lumMod val="75000"/>
                  </a:schemeClr>
                </a:solidFill>
              </a:rPr>
              <a:t>Tools Utilized</a:t>
            </a:r>
            <a:endParaRPr lang="en-US" sz="2200" dirty="0"/>
          </a:p>
        </p:txBody>
      </p:sp>
      <p:sp>
        <p:nvSpPr>
          <p:cNvPr id="6" name="TextBox 5">
            <a:extLst>
              <a:ext uri="{FF2B5EF4-FFF2-40B4-BE49-F238E27FC236}">
                <a16:creationId xmlns:a16="http://schemas.microsoft.com/office/drawing/2014/main" id="{25B45D7A-856D-4089-9DE1-9FEC73DD17A1}"/>
              </a:ext>
            </a:extLst>
          </p:cNvPr>
          <p:cNvSpPr txBox="1"/>
          <p:nvPr/>
        </p:nvSpPr>
        <p:spPr>
          <a:xfrm>
            <a:off x="461395" y="4101559"/>
            <a:ext cx="6795082" cy="1200329"/>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bg1">
                    <a:lumMod val="75000"/>
                  </a:schemeClr>
                </a:solidFill>
              </a:rPr>
              <a:t>Microsoft Excel</a:t>
            </a:r>
          </a:p>
          <a:p>
            <a:pPr marL="457200" indent="-457200">
              <a:buFont typeface="Arial" panose="020B0604020202020204" pitchFamily="34" charset="0"/>
              <a:buChar char="•"/>
            </a:pPr>
            <a:r>
              <a:rPr lang="en-US" sz="2400" dirty="0">
                <a:solidFill>
                  <a:schemeClr val="bg1">
                    <a:lumMod val="75000"/>
                  </a:schemeClr>
                </a:solidFill>
              </a:rPr>
              <a:t>SQL </a:t>
            </a:r>
          </a:p>
          <a:p>
            <a:pPr marL="457200" indent="-457200">
              <a:buFont typeface="Arial" panose="020B0604020202020204" pitchFamily="34" charset="0"/>
              <a:buChar char="•"/>
            </a:pPr>
            <a:r>
              <a:rPr lang="en-US" sz="2400" dirty="0">
                <a:solidFill>
                  <a:schemeClr val="bg1">
                    <a:lumMod val="75000"/>
                  </a:schemeClr>
                </a:solidFill>
              </a:rPr>
              <a:t>Power Bi</a:t>
            </a:r>
            <a:endParaRPr lang="en-US" sz="2800" dirty="0">
              <a:solidFill>
                <a:schemeClr val="bg1">
                  <a:lumMod val="75000"/>
                </a:schemeClr>
              </a:solidFill>
            </a:endParaRPr>
          </a:p>
        </p:txBody>
      </p:sp>
    </p:spTree>
    <p:extLst>
      <p:ext uri="{BB962C8B-B14F-4D97-AF65-F5344CB8AC3E}">
        <p14:creationId xmlns:p14="http://schemas.microsoft.com/office/powerpoint/2010/main" val="209614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CAAEA6-FEDF-467C-AE5E-585E7F363E31}"/>
              </a:ext>
            </a:extLst>
          </p:cNvPr>
          <p:cNvSpPr txBox="1"/>
          <p:nvPr/>
        </p:nvSpPr>
        <p:spPr>
          <a:xfrm>
            <a:off x="296563" y="693348"/>
            <a:ext cx="11745096" cy="4401205"/>
          </a:xfrm>
          <a:prstGeom prst="rect">
            <a:avLst/>
          </a:prstGeom>
          <a:noFill/>
        </p:spPr>
        <p:txBody>
          <a:bodyPr wrap="square" rtlCol="0">
            <a:spAutoFit/>
          </a:bodyPr>
          <a:lstStyle/>
          <a:p>
            <a:r>
              <a:rPr lang="en-US" sz="3200" b="1" dirty="0">
                <a:solidFill>
                  <a:schemeClr val="bg1">
                    <a:lumMod val="75000"/>
                  </a:schemeClr>
                </a:solidFill>
              </a:rPr>
              <a:t>Tools and Methodology</a:t>
            </a:r>
          </a:p>
          <a:p>
            <a:endParaRPr lang="en-US" sz="3200" b="1" dirty="0">
              <a:solidFill>
                <a:schemeClr val="bg1">
                  <a:lumMod val="75000"/>
                </a:schemeClr>
              </a:solidFill>
            </a:endParaRPr>
          </a:p>
          <a:p>
            <a:pPr marL="457200" lvl="0" indent="-457200" eaLnBrk="0" fontAlgn="base" hangingPunct="0">
              <a:spcBef>
                <a:spcPct val="0"/>
              </a:spcBef>
              <a:spcAft>
                <a:spcPct val="0"/>
              </a:spcAft>
              <a:buFont typeface="Arial" panose="020B0604020202020204" pitchFamily="34" charset="0"/>
              <a:buChar char="•"/>
            </a:pPr>
            <a:r>
              <a:rPr lang="en-US" altLang="en-US" sz="2400" dirty="0">
                <a:solidFill>
                  <a:schemeClr val="bg1">
                    <a:lumMod val="75000"/>
                  </a:schemeClr>
                </a:solidFill>
                <a:latin typeface="Arial" panose="020B0604020202020204" pitchFamily="34" charset="0"/>
              </a:rPr>
              <a:t>A CSV file containing the data was used as the primary data source.</a:t>
            </a:r>
          </a:p>
          <a:p>
            <a:pPr lvl="0" eaLnBrk="0" fontAlgn="base" hangingPunct="0">
              <a:spcBef>
                <a:spcPct val="0"/>
              </a:spcBef>
              <a:spcAft>
                <a:spcPct val="0"/>
              </a:spcAft>
            </a:pPr>
            <a:endParaRPr lang="en-US" altLang="en-US" sz="2400" dirty="0">
              <a:solidFill>
                <a:schemeClr val="bg1">
                  <a:lumMod val="75000"/>
                </a:schemeClr>
              </a:solidFill>
              <a:latin typeface="Arial" panose="020B060402020202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400" dirty="0">
                <a:solidFill>
                  <a:schemeClr val="bg1">
                    <a:lumMod val="75000"/>
                  </a:schemeClr>
                </a:solidFill>
                <a:latin typeface="Arial" panose="020B0604020202020204" pitchFamily="34" charset="0"/>
              </a:rPr>
              <a:t>The CSV file was uploaded to an SQL Server Management Studio </a:t>
            </a:r>
          </a:p>
          <a:p>
            <a:pPr lvl="0" eaLnBrk="0" fontAlgn="base" hangingPunct="0">
              <a:spcBef>
                <a:spcPct val="0"/>
              </a:spcBef>
              <a:spcAft>
                <a:spcPct val="0"/>
              </a:spcAft>
            </a:pPr>
            <a:r>
              <a:rPr lang="en-US" altLang="en-US" sz="2400" dirty="0">
                <a:solidFill>
                  <a:schemeClr val="bg1">
                    <a:lumMod val="75000"/>
                  </a:schemeClr>
                </a:solidFill>
                <a:latin typeface="Arial" panose="020B0604020202020204" pitchFamily="34" charset="0"/>
              </a:rPr>
              <a:t>      to manage and manipulate the data efficiently.</a:t>
            </a:r>
          </a:p>
          <a:p>
            <a:pPr lvl="0" eaLnBrk="0" fontAlgn="base" hangingPunct="0">
              <a:spcBef>
                <a:spcPct val="0"/>
              </a:spcBef>
              <a:spcAft>
                <a:spcPct val="0"/>
              </a:spcAft>
            </a:pPr>
            <a:endParaRPr lang="en-US" altLang="en-US" sz="2400" dirty="0">
              <a:solidFill>
                <a:schemeClr val="bg1">
                  <a:lumMod val="75000"/>
                </a:schemeClr>
              </a:solidFill>
              <a:latin typeface="Arial" panose="020B0604020202020204" pitchFamily="34" charset="0"/>
            </a:endParaRPr>
          </a:p>
          <a:p>
            <a:pPr marL="457200" lvl="0" indent="-457200" eaLnBrk="0" fontAlgn="base" hangingPunct="0">
              <a:spcBef>
                <a:spcPct val="0"/>
              </a:spcBef>
              <a:spcAft>
                <a:spcPct val="0"/>
              </a:spcAft>
              <a:buFont typeface="Arial" panose="020B0604020202020204" pitchFamily="34" charset="0"/>
              <a:buChar char="•"/>
            </a:pPr>
            <a:r>
              <a:rPr lang="en-US" altLang="en-US" sz="2400" dirty="0">
                <a:solidFill>
                  <a:schemeClr val="bg1">
                    <a:lumMod val="75000"/>
                  </a:schemeClr>
                </a:solidFill>
                <a:latin typeface="Arial" panose="020B0604020202020204" pitchFamily="34" charset="0"/>
              </a:rPr>
              <a:t>DAX queries were employed within Power BI to generate new columns and measures, providing deeper insights and refined data visualization. </a:t>
            </a:r>
          </a:p>
          <a:p>
            <a:pPr marL="457200" lvl="0" indent="-457200" eaLnBrk="0" fontAlgn="base" hangingPunct="0">
              <a:spcBef>
                <a:spcPct val="0"/>
              </a:spcBef>
              <a:spcAft>
                <a:spcPct val="0"/>
              </a:spcAft>
              <a:buFont typeface="Arial" panose="020B0604020202020204" pitchFamily="34" charset="0"/>
              <a:buChar char="•"/>
            </a:pPr>
            <a:endParaRPr lang="en-US" altLang="en-US" sz="2400" dirty="0">
              <a:solidFill>
                <a:schemeClr val="bg1">
                  <a:lumMod val="75000"/>
                </a:schemeClr>
              </a:solidFill>
              <a:latin typeface="Arial" panose="020B0604020202020204" pitchFamily="34" charset="0"/>
            </a:endParaRPr>
          </a:p>
          <a:p>
            <a:pPr marL="457200" indent="-457200" eaLnBrk="0" fontAlgn="base" hangingPunct="0">
              <a:spcBef>
                <a:spcPct val="0"/>
              </a:spcBef>
              <a:spcAft>
                <a:spcPct val="0"/>
              </a:spcAft>
              <a:buFont typeface="Arial" panose="020B0604020202020204" pitchFamily="34" charset="0"/>
              <a:buChar char="•"/>
            </a:pPr>
            <a:r>
              <a:rPr lang="en-US" altLang="en-US" sz="2400" dirty="0">
                <a:solidFill>
                  <a:schemeClr val="bg1">
                    <a:lumMod val="75000"/>
                  </a:schemeClr>
                </a:solidFill>
                <a:latin typeface="Arial" panose="020B0604020202020204" pitchFamily="34" charset="0"/>
              </a:rPr>
              <a:t>Power BI was utilized to create the dashboard for visualizing key insights.</a:t>
            </a:r>
          </a:p>
        </p:txBody>
      </p:sp>
    </p:spTree>
    <p:extLst>
      <p:ext uri="{BB962C8B-B14F-4D97-AF65-F5344CB8AC3E}">
        <p14:creationId xmlns:p14="http://schemas.microsoft.com/office/powerpoint/2010/main" val="365100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7CAAEA6-FEDF-467C-AE5E-585E7F363E31}"/>
              </a:ext>
            </a:extLst>
          </p:cNvPr>
          <p:cNvSpPr txBox="1"/>
          <p:nvPr/>
        </p:nvSpPr>
        <p:spPr>
          <a:xfrm>
            <a:off x="223452" y="290404"/>
            <a:ext cx="11745096" cy="3539430"/>
          </a:xfrm>
          <a:prstGeom prst="rect">
            <a:avLst/>
          </a:prstGeom>
          <a:noFill/>
        </p:spPr>
        <p:txBody>
          <a:bodyPr wrap="square" rtlCol="0">
            <a:spAutoFit/>
          </a:bodyPr>
          <a:lstStyle/>
          <a:p>
            <a:r>
              <a:rPr lang="en-US" sz="2800" b="1" dirty="0">
                <a:solidFill>
                  <a:schemeClr val="bg1">
                    <a:lumMod val="75000"/>
                  </a:schemeClr>
                </a:solidFill>
              </a:rPr>
              <a:t>Excel CSV Files Example</a:t>
            </a:r>
          </a:p>
          <a:p>
            <a:endParaRPr lang="en-US" sz="2800" dirty="0">
              <a:solidFill>
                <a:schemeClr val="bg1">
                  <a:lumMod val="75000"/>
                </a:schemeClr>
              </a:solidFill>
            </a:endParaRPr>
          </a:p>
          <a:p>
            <a:r>
              <a:rPr lang="en-US" sz="2400" dirty="0">
                <a:solidFill>
                  <a:schemeClr val="bg1">
                    <a:lumMod val="75000"/>
                  </a:schemeClr>
                </a:solidFill>
              </a:rPr>
              <a:t>To illustrate the data used in the analysis, the following is a sample of the CSV file uploaded to SQL Server. These files contains credit card transaction data, which is used for analyses and visualizations in the Power BI dashboard.</a:t>
            </a:r>
          </a:p>
          <a:p>
            <a:endParaRPr lang="en-US" sz="2400" dirty="0">
              <a:solidFill>
                <a:schemeClr val="bg1">
                  <a:lumMod val="75000"/>
                </a:schemeClr>
              </a:solidFill>
            </a:endParaRPr>
          </a:p>
          <a:p>
            <a:r>
              <a:rPr lang="en-US" sz="2400" dirty="0">
                <a:solidFill>
                  <a:schemeClr val="bg1">
                    <a:lumMod val="75000"/>
                  </a:schemeClr>
                </a:solidFill>
              </a:rPr>
              <a:t>These tables provides a snapshot of the types of data included in the CSV file, such as transaction details, customer demographics, and expenditure categories.</a:t>
            </a:r>
          </a:p>
          <a:p>
            <a:endParaRPr lang="en-US" sz="2400" dirty="0">
              <a:solidFill>
                <a:schemeClr val="bg1">
                  <a:lumMod val="75000"/>
                </a:schemeClr>
              </a:solidFill>
            </a:endParaRPr>
          </a:p>
        </p:txBody>
      </p:sp>
      <p:sp>
        <p:nvSpPr>
          <p:cNvPr id="2" name="TextBox 1">
            <a:extLst>
              <a:ext uri="{FF2B5EF4-FFF2-40B4-BE49-F238E27FC236}">
                <a16:creationId xmlns:a16="http://schemas.microsoft.com/office/drawing/2014/main" id="{B253A87C-754B-4FC1-97FB-14EC05B6A7D0}"/>
              </a:ext>
            </a:extLst>
          </p:cNvPr>
          <p:cNvSpPr txBox="1"/>
          <p:nvPr/>
        </p:nvSpPr>
        <p:spPr>
          <a:xfrm>
            <a:off x="2223961" y="3829834"/>
            <a:ext cx="2174789" cy="461665"/>
          </a:xfrm>
          <a:prstGeom prst="rect">
            <a:avLst/>
          </a:prstGeom>
          <a:noFill/>
        </p:spPr>
        <p:txBody>
          <a:bodyPr wrap="square" rtlCol="0">
            <a:spAutoFit/>
          </a:bodyPr>
          <a:lstStyle/>
          <a:p>
            <a:r>
              <a:rPr lang="en-US" sz="2400" dirty="0">
                <a:solidFill>
                  <a:schemeClr val="bg1">
                    <a:lumMod val="75000"/>
                  </a:schemeClr>
                </a:solidFill>
              </a:rPr>
              <a:t>credit_card.csv</a:t>
            </a:r>
          </a:p>
        </p:txBody>
      </p:sp>
      <p:sp>
        <p:nvSpPr>
          <p:cNvPr id="6" name="TextBox 5">
            <a:extLst>
              <a:ext uri="{FF2B5EF4-FFF2-40B4-BE49-F238E27FC236}">
                <a16:creationId xmlns:a16="http://schemas.microsoft.com/office/drawing/2014/main" id="{E0216EA0-FCA7-4FF4-ACFE-2C02C45471A9}"/>
              </a:ext>
            </a:extLst>
          </p:cNvPr>
          <p:cNvSpPr txBox="1"/>
          <p:nvPr/>
        </p:nvSpPr>
        <p:spPr>
          <a:xfrm>
            <a:off x="8088576" y="3525148"/>
            <a:ext cx="1861751" cy="461665"/>
          </a:xfrm>
          <a:prstGeom prst="rect">
            <a:avLst/>
          </a:prstGeom>
          <a:noFill/>
        </p:spPr>
        <p:txBody>
          <a:bodyPr wrap="square" rtlCol="0">
            <a:spAutoFit/>
          </a:bodyPr>
          <a:lstStyle/>
          <a:p>
            <a:r>
              <a:rPr lang="en-US" sz="2400" dirty="0">
                <a:solidFill>
                  <a:schemeClr val="bg1">
                    <a:lumMod val="75000"/>
                  </a:schemeClr>
                </a:solidFill>
              </a:rPr>
              <a:t>customer.csv</a:t>
            </a:r>
          </a:p>
        </p:txBody>
      </p:sp>
      <p:pic>
        <p:nvPicPr>
          <p:cNvPr id="7" name="Picture 6">
            <a:extLst>
              <a:ext uri="{FF2B5EF4-FFF2-40B4-BE49-F238E27FC236}">
                <a16:creationId xmlns:a16="http://schemas.microsoft.com/office/drawing/2014/main" id="{96974F7E-3A6F-4B9D-8C7D-52F2664B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09" y="4402941"/>
            <a:ext cx="5071094" cy="1760284"/>
          </a:xfrm>
          <a:prstGeom prst="rect">
            <a:avLst/>
          </a:prstGeom>
        </p:spPr>
      </p:pic>
      <p:pic>
        <p:nvPicPr>
          <p:cNvPr id="9" name="Picture 8">
            <a:extLst>
              <a:ext uri="{FF2B5EF4-FFF2-40B4-BE49-F238E27FC236}">
                <a16:creationId xmlns:a16="http://schemas.microsoft.com/office/drawing/2014/main" id="{51979BAA-807F-4880-B72B-8C97F106F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863" y="4022124"/>
            <a:ext cx="4179178" cy="2521918"/>
          </a:xfrm>
          <a:prstGeom prst="rect">
            <a:avLst/>
          </a:prstGeom>
        </p:spPr>
      </p:pic>
    </p:spTree>
    <p:extLst>
      <p:ext uri="{BB962C8B-B14F-4D97-AF65-F5344CB8AC3E}">
        <p14:creationId xmlns:p14="http://schemas.microsoft.com/office/powerpoint/2010/main" val="278164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CAAEA6-FEDF-467C-AE5E-585E7F363E31}"/>
              </a:ext>
            </a:extLst>
          </p:cNvPr>
          <p:cNvSpPr txBox="1"/>
          <p:nvPr/>
        </p:nvSpPr>
        <p:spPr>
          <a:xfrm>
            <a:off x="223452" y="505123"/>
            <a:ext cx="11745096" cy="4770537"/>
          </a:xfrm>
          <a:prstGeom prst="rect">
            <a:avLst/>
          </a:prstGeom>
          <a:noFill/>
        </p:spPr>
        <p:txBody>
          <a:bodyPr wrap="square" rtlCol="0">
            <a:spAutoFit/>
          </a:bodyPr>
          <a:lstStyle/>
          <a:p>
            <a:r>
              <a:rPr lang="en-US" sz="3200" b="1" dirty="0">
                <a:solidFill>
                  <a:schemeClr val="bg1">
                    <a:lumMod val="75000"/>
                  </a:schemeClr>
                </a:solidFill>
              </a:rPr>
              <a:t>Loading CSV Data into SQL Server</a:t>
            </a:r>
          </a:p>
          <a:p>
            <a:endParaRPr lang="en-US" sz="3200" b="1" dirty="0">
              <a:solidFill>
                <a:schemeClr val="bg1">
                  <a:lumMod val="75000"/>
                </a:schemeClr>
              </a:solidFill>
            </a:endParaRPr>
          </a:p>
          <a:p>
            <a:r>
              <a:rPr lang="en-US" sz="2400" dirty="0">
                <a:solidFill>
                  <a:schemeClr val="bg1">
                    <a:lumMod val="75000"/>
                  </a:schemeClr>
                </a:solidFill>
              </a:rPr>
              <a:t>To efficiently manage and analyze the credit card transaction data, the CSV file is loaded into SQL Server. This process involves creating the necessary database and tables, importing the data, and preparing it for connection with Power BI. Below are the steps involved:</a:t>
            </a:r>
          </a:p>
          <a:p>
            <a:endParaRPr lang="en-US" sz="2400" dirty="0">
              <a:solidFill>
                <a:schemeClr val="bg1">
                  <a:lumMod val="75000"/>
                </a:schemeClr>
              </a:solidFill>
            </a:endParaRPr>
          </a:p>
          <a:p>
            <a:pPr marL="457200" indent="-457200">
              <a:buFont typeface="+mj-lt"/>
              <a:buAutoNum type="arabicPeriod"/>
            </a:pPr>
            <a:r>
              <a:rPr lang="en-US" sz="2400" dirty="0">
                <a:solidFill>
                  <a:schemeClr val="bg1">
                    <a:lumMod val="75000"/>
                  </a:schemeClr>
                </a:solidFill>
              </a:rPr>
              <a:t>Create Database and Tables</a:t>
            </a:r>
          </a:p>
          <a:p>
            <a:endParaRPr lang="en-US" sz="2400" dirty="0">
              <a:solidFill>
                <a:schemeClr val="bg1">
                  <a:lumMod val="75000"/>
                </a:schemeClr>
              </a:solidFill>
            </a:endParaRPr>
          </a:p>
          <a:p>
            <a:pPr marL="457200" indent="-457200">
              <a:buFont typeface="+mj-lt"/>
              <a:buAutoNum type="arabicPeriod" startAt="2"/>
            </a:pPr>
            <a:r>
              <a:rPr lang="en-US" sz="2400" dirty="0">
                <a:solidFill>
                  <a:schemeClr val="bg1">
                    <a:lumMod val="75000"/>
                  </a:schemeClr>
                </a:solidFill>
              </a:rPr>
              <a:t>Import Data from CSV File</a:t>
            </a:r>
          </a:p>
          <a:p>
            <a:endParaRPr lang="en-US" sz="2400" dirty="0">
              <a:solidFill>
                <a:schemeClr val="bg1">
                  <a:lumMod val="75000"/>
                </a:schemeClr>
              </a:solidFill>
            </a:endParaRPr>
          </a:p>
          <a:p>
            <a:pPr marL="457200" indent="-457200">
              <a:buFont typeface="+mj-lt"/>
              <a:buAutoNum type="arabicPeriod" startAt="3"/>
            </a:pPr>
            <a:r>
              <a:rPr lang="en-US" sz="2400" dirty="0">
                <a:solidFill>
                  <a:schemeClr val="bg1">
                    <a:lumMod val="75000"/>
                  </a:schemeClr>
                </a:solidFill>
              </a:rPr>
              <a:t>Connect to Power BI</a:t>
            </a:r>
          </a:p>
          <a:p>
            <a:endParaRPr lang="en-US" sz="2400" dirty="0">
              <a:solidFill>
                <a:schemeClr val="bg1">
                  <a:lumMod val="75000"/>
                </a:schemeClr>
              </a:solidFill>
            </a:endParaRPr>
          </a:p>
        </p:txBody>
      </p:sp>
    </p:spTree>
    <p:extLst>
      <p:ext uri="{BB962C8B-B14F-4D97-AF65-F5344CB8AC3E}">
        <p14:creationId xmlns:p14="http://schemas.microsoft.com/office/powerpoint/2010/main" val="305591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7CAAEA6-FEDF-467C-AE5E-585E7F363E31}"/>
              </a:ext>
            </a:extLst>
          </p:cNvPr>
          <p:cNvSpPr txBox="1"/>
          <p:nvPr/>
        </p:nvSpPr>
        <p:spPr>
          <a:xfrm>
            <a:off x="223452" y="186721"/>
            <a:ext cx="11745096"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lumMod val="75000"/>
                  </a:schemeClr>
                </a:solidFill>
              </a:rPr>
              <a:t>Create Database and Tables</a:t>
            </a:r>
          </a:p>
          <a:p>
            <a:endParaRPr lang="en-US" sz="2400" dirty="0">
              <a:solidFill>
                <a:schemeClr val="bg1">
                  <a:lumMod val="75000"/>
                </a:schemeClr>
              </a:solidFill>
            </a:endParaRPr>
          </a:p>
          <a:p>
            <a:r>
              <a:rPr lang="en-US" sz="2400" dirty="0">
                <a:solidFill>
                  <a:schemeClr val="bg1">
                    <a:lumMod val="75000"/>
                  </a:schemeClr>
                </a:solidFill>
              </a:rPr>
              <a:t>First, we create a new database in SQL Server to store the credit card transaction data. Then, we define the structure of the tables according to the schema of the CSV file. The following SQL queries are used to create the database and tables:</a:t>
            </a:r>
          </a:p>
          <a:p>
            <a:endParaRPr lang="en-US" sz="2400" dirty="0">
              <a:solidFill>
                <a:schemeClr val="bg1">
                  <a:lumMod val="75000"/>
                </a:schemeClr>
              </a:solidFill>
            </a:endParaRPr>
          </a:p>
        </p:txBody>
      </p:sp>
      <p:pic>
        <p:nvPicPr>
          <p:cNvPr id="10" name="Picture 9">
            <a:extLst>
              <a:ext uri="{FF2B5EF4-FFF2-40B4-BE49-F238E27FC236}">
                <a16:creationId xmlns:a16="http://schemas.microsoft.com/office/drawing/2014/main" id="{8890D9AF-3DA9-44B5-83E6-D4CB6C6EF98C}"/>
              </a:ext>
            </a:extLst>
          </p:cNvPr>
          <p:cNvPicPr>
            <a:picLocks noChangeAspect="1"/>
          </p:cNvPicPr>
          <p:nvPr/>
        </p:nvPicPr>
        <p:blipFill>
          <a:blip r:embed="rId2"/>
          <a:stretch>
            <a:fillRect/>
          </a:stretch>
        </p:blipFill>
        <p:spPr>
          <a:xfrm>
            <a:off x="1970003" y="2273643"/>
            <a:ext cx="2073616" cy="4312852"/>
          </a:xfrm>
          <a:prstGeom prst="rect">
            <a:avLst/>
          </a:prstGeom>
        </p:spPr>
      </p:pic>
      <p:pic>
        <p:nvPicPr>
          <p:cNvPr id="2" name="Picture 1">
            <a:extLst>
              <a:ext uri="{FF2B5EF4-FFF2-40B4-BE49-F238E27FC236}">
                <a16:creationId xmlns:a16="http://schemas.microsoft.com/office/drawing/2014/main" id="{B24B83D1-CB16-47F1-BC48-73E13B028540}"/>
              </a:ext>
            </a:extLst>
          </p:cNvPr>
          <p:cNvPicPr>
            <a:picLocks noChangeAspect="1"/>
          </p:cNvPicPr>
          <p:nvPr/>
        </p:nvPicPr>
        <p:blipFill>
          <a:blip r:embed="rId3"/>
          <a:stretch>
            <a:fillRect/>
          </a:stretch>
        </p:blipFill>
        <p:spPr>
          <a:xfrm>
            <a:off x="5230608" y="3075341"/>
            <a:ext cx="2018270" cy="2709456"/>
          </a:xfrm>
          <a:prstGeom prst="rect">
            <a:avLst/>
          </a:prstGeom>
        </p:spPr>
      </p:pic>
      <p:pic>
        <p:nvPicPr>
          <p:cNvPr id="3" name="Picture 2">
            <a:extLst>
              <a:ext uri="{FF2B5EF4-FFF2-40B4-BE49-F238E27FC236}">
                <a16:creationId xmlns:a16="http://schemas.microsoft.com/office/drawing/2014/main" id="{ABB3A0DF-B1EE-4DB2-96A6-A35B54E7281C}"/>
              </a:ext>
            </a:extLst>
          </p:cNvPr>
          <p:cNvPicPr>
            <a:picLocks noChangeAspect="1"/>
          </p:cNvPicPr>
          <p:nvPr/>
        </p:nvPicPr>
        <p:blipFill>
          <a:blip r:embed="rId4"/>
          <a:stretch>
            <a:fillRect/>
          </a:stretch>
        </p:blipFill>
        <p:spPr>
          <a:xfrm>
            <a:off x="8435867" y="3008228"/>
            <a:ext cx="2018270" cy="2709456"/>
          </a:xfrm>
          <a:prstGeom prst="rect">
            <a:avLst/>
          </a:prstGeom>
        </p:spPr>
      </p:pic>
    </p:spTree>
    <p:extLst>
      <p:ext uri="{BB962C8B-B14F-4D97-AF65-F5344CB8AC3E}">
        <p14:creationId xmlns:p14="http://schemas.microsoft.com/office/powerpoint/2010/main" val="205796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7CAAEA6-FEDF-467C-AE5E-585E7F363E31}"/>
              </a:ext>
            </a:extLst>
          </p:cNvPr>
          <p:cNvSpPr txBox="1"/>
          <p:nvPr/>
        </p:nvSpPr>
        <p:spPr>
          <a:xfrm>
            <a:off x="223452" y="186721"/>
            <a:ext cx="11745096"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lumMod val="75000"/>
                  </a:schemeClr>
                </a:solidFill>
              </a:rPr>
              <a:t>Import Data from CSV Files</a:t>
            </a:r>
          </a:p>
          <a:p>
            <a:endParaRPr lang="en-US" sz="2400" dirty="0">
              <a:solidFill>
                <a:schemeClr val="bg1">
                  <a:lumMod val="75000"/>
                </a:schemeClr>
              </a:solidFill>
            </a:endParaRPr>
          </a:p>
          <a:p>
            <a:r>
              <a:rPr lang="en-US" sz="2400" dirty="0">
                <a:solidFill>
                  <a:schemeClr val="bg1">
                    <a:lumMod val="75000"/>
                  </a:schemeClr>
                </a:solidFill>
              </a:rPr>
              <a:t>After creating the database and tables, the next step is to import the data from the CSV file into the SQL Server tables. This can be done using SQL Server Management Studio (SSMS) or T-SQL commands. An example T-SQL command for importing data is:</a:t>
            </a:r>
          </a:p>
        </p:txBody>
      </p:sp>
      <p:pic>
        <p:nvPicPr>
          <p:cNvPr id="6" name="Picture 5">
            <a:extLst>
              <a:ext uri="{FF2B5EF4-FFF2-40B4-BE49-F238E27FC236}">
                <a16:creationId xmlns:a16="http://schemas.microsoft.com/office/drawing/2014/main" id="{EF3A601F-6711-49FC-B42F-49AA43B62707}"/>
              </a:ext>
            </a:extLst>
          </p:cNvPr>
          <p:cNvPicPr>
            <a:picLocks noChangeAspect="1"/>
          </p:cNvPicPr>
          <p:nvPr/>
        </p:nvPicPr>
        <p:blipFill>
          <a:blip r:embed="rId2"/>
          <a:stretch>
            <a:fillRect/>
          </a:stretch>
        </p:blipFill>
        <p:spPr>
          <a:xfrm>
            <a:off x="1219198" y="2617158"/>
            <a:ext cx="3365156" cy="1737926"/>
          </a:xfrm>
          <a:prstGeom prst="rect">
            <a:avLst/>
          </a:prstGeom>
        </p:spPr>
      </p:pic>
      <p:pic>
        <p:nvPicPr>
          <p:cNvPr id="7" name="Picture 6">
            <a:extLst>
              <a:ext uri="{FF2B5EF4-FFF2-40B4-BE49-F238E27FC236}">
                <a16:creationId xmlns:a16="http://schemas.microsoft.com/office/drawing/2014/main" id="{4CA038AD-B0E7-45A2-B12D-C22A527FA0CC}"/>
              </a:ext>
            </a:extLst>
          </p:cNvPr>
          <p:cNvPicPr>
            <a:picLocks noChangeAspect="1"/>
          </p:cNvPicPr>
          <p:nvPr/>
        </p:nvPicPr>
        <p:blipFill>
          <a:blip r:embed="rId3"/>
          <a:stretch>
            <a:fillRect/>
          </a:stretch>
        </p:blipFill>
        <p:spPr>
          <a:xfrm>
            <a:off x="1392190" y="4643683"/>
            <a:ext cx="3019172" cy="998208"/>
          </a:xfrm>
          <a:prstGeom prst="rect">
            <a:avLst/>
          </a:prstGeom>
        </p:spPr>
      </p:pic>
      <p:pic>
        <p:nvPicPr>
          <p:cNvPr id="8" name="Picture 7">
            <a:extLst>
              <a:ext uri="{FF2B5EF4-FFF2-40B4-BE49-F238E27FC236}">
                <a16:creationId xmlns:a16="http://schemas.microsoft.com/office/drawing/2014/main" id="{21407132-6A8B-459B-85EF-35C9D21C1C8E}"/>
              </a:ext>
            </a:extLst>
          </p:cNvPr>
          <p:cNvPicPr>
            <a:picLocks noChangeAspect="1"/>
          </p:cNvPicPr>
          <p:nvPr/>
        </p:nvPicPr>
        <p:blipFill>
          <a:blip r:embed="rId4"/>
          <a:stretch>
            <a:fillRect/>
          </a:stretch>
        </p:blipFill>
        <p:spPr>
          <a:xfrm>
            <a:off x="7014655" y="2419720"/>
            <a:ext cx="3890182" cy="1921804"/>
          </a:xfrm>
          <a:prstGeom prst="rect">
            <a:avLst/>
          </a:prstGeom>
        </p:spPr>
      </p:pic>
      <p:pic>
        <p:nvPicPr>
          <p:cNvPr id="9" name="Picture 8">
            <a:extLst>
              <a:ext uri="{FF2B5EF4-FFF2-40B4-BE49-F238E27FC236}">
                <a16:creationId xmlns:a16="http://schemas.microsoft.com/office/drawing/2014/main" id="{0C82DE71-5098-405D-B1F7-C39CA00CBE25}"/>
              </a:ext>
            </a:extLst>
          </p:cNvPr>
          <p:cNvPicPr>
            <a:picLocks noChangeAspect="1"/>
          </p:cNvPicPr>
          <p:nvPr/>
        </p:nvPicPr>
        <p:blipFill>
          <a:blip r:embed="rId5"/>
          <a:stretch>
            <a:fillRect/>
          </a:stretch>
        </p:blipFill>
        <p:spPr>
          <a:xfrm>
            <a:off x="7014655" y="4630200"/>
            <a:ext cx="3890182" cy="1889090"/>
          </a:xfrm>
          <a:prstGeom prst="rect">
            <a:avLst/>
          </a:prstGeom>
        </p:spPr>
      </p:pic>
      <p:sp>
        <p:nvSpPr>
          <p:cNvPr id="11" name="TextBox 10">
            <a:extLst>
              <a:ext uri="{FF2B5EF4-FFF2-40B4-BE49-F238E27FC236}">
                <a16:creationId xmlns:a16="http://schemas.microsoft.com/office/drawing/2014/main" id="{0D339F53-FE15-4F38-80F3-28C4E61BC3B8}"/>
              </a:ext>
            </a:extLst>
          </p:cNvPr>
          <p:cNvSpPr txBox="1"/>
          <p:nvPr/>
        </p:nvSpPr>
        <p:spPr>
          <a:xfrm>
            <a:off x="5129151" y="3024456"/>
            <a:ext cx="1340707" cy="461665"/>
          </a:xfrm>
          <a:prstGeom prst="rect">
            <a:avLst/>
          </a:prstGeom>
          <a:noFill/>
        </p:spPr>
        <p:txBody>
          <a:bodyPr wrap="square" rtlCol="0">
            <a:spAutoFit/>
          </a:bodyPr>
          <a:lstStyle/>
          <a:p>
            <a:r>
              <a:rPr lang="en-US" sz="2400" dirty="0">
                <a:solidFill>
                  <a:schemeClr val="bg1">
                    <a:lumMod val="75000"/>
                  </a:schemeClr>
                </a:solidFill>
              </a:rPr>
              <a:t>cc_detail</a:t>
            </a:r>
          </a:p>
        </p:txBody>
      </p:sp>
      <p:sp>
        <p:nvSpPr>
          <p:cNvPr id="12" name="TextBox 11">
            <a:extLst>
              <a:ext uri="{FF2B5EF4-FFF2-40B4-BE49-F238E27FC236}">
                <a16:creationId xmlns:a16="http://schemas.microsoft.com/office/drawing/2014/main" id="{F881BA10-374A-4D5E-B954-EC37A3461925}"/>
              </a:ext>
            </a:extLst>
          </p:cNvPr>
          <p:cNvSpPr txBox="1"/>
          <p:nvPr/>
        </p:nvSpPr>
        <p:spPr>
          <a:xfrm>
            <a:off x="5018488" y="5142787"/>
            <a:ext cx="1562032" cy="461665"/>
          </a:xfrm>
          <a:prstGeom prst="rect">
            <a:avLst/>
          </a:prstGeom>
          <a:noFill/>
        </p:spPr>
        <p:txBody>
          <a:bodyPr wrap="square" rtlCol="0">
            <a:spAutoFit/>
          </a:bodyPr>
          <a:lstStyle/>
          <a:p>
            <a:r>
              <a:rPr lang="en-US" sz="2400" dirty="0">
                <a:solidFill>
                  <a:schemeClr val="bg1">
                    <a:lumMod val="75000"/>
                  </a:schemeClr>
                </a:solidFill>
              </a:rPr>
              <a:t>cust_detail</a:t>
            </a:r>
          </a:p>
        </p:txBody>
      </p:sp>
    </p:spTree>
    <p:extLst>
      <p:ext uri="{BB962C8B-B14F-4D97-AF65-F5344CB8AC3E}">
        <p14:creationId xmlns:p14="http://schemas.microsoft.com/office/powerpoint/2010/main" val="5426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967EC7-5ED2-48AD-A2B9-688B521AB407}"/>
              </a:ext>
            </a:extLst>
          </p:cNvPr>
          <p:cNvSpPr/>
          <p:nvPr/>
        </p:nvSpPr>
        <p:spPr>
          <a:xfrm>
            <a:off x="0" y="0"/>
            <a:ext cx="12192000" cy="6858000"/>
          </a:xfrm>
          <a:prstGeom prst="rect">
            <a:avLst/>
          </a:prstGeom>
          <a:solidFill>
            <a:srgbClr val="222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7CAAEA6-FEDF-467C-AE5E-585E7F363E31}"/>
              </a:ext>
            </a:extLst>
          </p:cNvPr>
          <p:cNvSpPr txBox="1"/>
          <p:nvPr/>
        </p:nvSpPr>
        <p:spPr>
          <a:xfrm>
            <a:off x="223452" y="186721"/>
            <a:ext cx="11745096"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lumMod val="75000"/>
                  </a:schemeClr>
                </a:solidFill>
              </a:rPr>
              <a:t>Connect Power BI</a:t>
            </a:r>
          </a:p>
          <a:p>
            <a:endParaRPr lang="en-US" sz="2400" dirty="0">
              <a:solidFill>
                <a:schemeClr val="bg1">
                  <a:lumMod val="75000"/>
                </a:schemeClr>
              </a:solidFill>
            </a:endParaRPr>
          </a:p>
          <a:p>
            <a:r>
              <a:rPr lang="en-US" sz="2400" dirty="0">
                <a:solidFill>
                  <a:schemeClr val="bg1">
                    <a:lumMod val="75000"/>
                  </a:schemeClr>
                </a:solidFill>
              </a:rPr>
              <a:t>Once the data is successfully imported into SQL Server, it can be connected to Power BI. In Power BI Desktop, use the SQL Server connector to establish a connection, select the relevant tables, and start building the dashboard and reports based on the imported data.</a:t>
            </a:r>
          </a:p>
        </p:txBody>
      </p:sp>
      <p:pic>
        <p:nvPicPr>
          <p:cNvPr id="2" name="Picture 1">
            <a:extLst>
              <a:ext uri="{FF2B5EF4-FFF2-40B4-BE49-F238E27FC236}">
                <a16:creationId xmlns:a16="http://schemas.microsoft.com/office/drawing/2014/main" id="{CD370F0E-11C4-409B-8F54-B6EA7AA25CB6}"/>
              </a:ext>
            </a:extLst>
          </p:cNvPr>
          <p:cNvPicPr>
            <a:picLocks noChangeAspect="1"/>
          </p:cNvPicPr>
          <p:nvPr/>
        </p:nvPicPr>
        <p:blipFill>
          <a:blip r:embed="rId2"/>
          <a:stretch>
            <a:fillRect/>
          </a:stretch>
        </p:blipFill>
        <p:spPr>
          <a:xfrm>
            <a:off x="606897" y="2947801"/>
            <a:ext cx="2846174" cy="2757364"/>
          </a:xfrm>
          <a:prstGeom prst="rect">
            <a:avLst/>
          </a:prstGeom>
        </p:spPr>
      </p:pic>
      <p:pic>
        <p:nvPicPr>
          <p:cNvPr id="13" name="Picture 12">
            <a:extLst>
              <a:ext uri="{FF2B5EF4-FFF2-40B4-BE49-F238E27FC236}">
                <a16:creationId xmlns:a16="http://schemas.microsoft.com/office/drawing/2014/main" id="{E80D1FE3-1E6F-4E6E-8B7A-71C8F4B86E93}"/>
              </a:ext>
            </a:extLst>
          </p:cNvPr>
          <p:cNvPicPr>
            <a:picLocks noChangeAspect="1"/>
          </p:cNvPicPr>
          <p:nvPr/>
        </p:nvPicPr>
        <p:blipFill>
          <a:blip r:embed="rId3"/>
          <a:stretch>
            <a:fillRect/>
          </a:stretch>
        </p:blipFill>
        <p:spPr>
          <a:xfrm>
            <a:off x="3628774" y="4480151"/>
            <a:ext cx="3822358" cy="1715936"/>
          </a:xfrm>
          <a:prstGeom prst="rect">
            <a:avLst/>
          </a:prstGeom>
        </p:spPr>
      </p:pic>
      <p:pic>
        <p:nvPicPr>
          <p:cNvPr id="14" name="Picture 13">
            <a:extLst>
              <a:ext uri="{FF2B5EF4-FFF2-40B4-BE49-F238E27FC236}">
                <a16:creationId xmlns:a16="http://schemas.microsoft.com/office/drawing/2014/main" id="{7918D803-4260-4F1B-AE55-6551F1B85877}"/>
              </a:ext>
            </a:extLst>
          </p:cNvPr>
          <p:cNvPicPr>
            <a:picLocks noChangeAspect="1"/>
          </p:cNvPicPr>
          <p:nvPr/>
        </p:nvPicPr>
        <p:blipFill>
          <a:blip r:embed="rId4"/>
          <a:stretch>
            <a:fillRect/>
          </a:stretch>
        </p:blipFill>
        <p:spPr>
          <a:xfrm>
            <a:off x="3826483" y="2630371"/>
            <a:ext cx="3426940" cy="1696112"/>
          </a:xfrm>
          <a:prstGeom prst="rect">
            <a:avLst/>
          </a:prstGeom>
        </p:spPr>
      </p:pic>
      <p:pic>
        <p:nvPicPr>
          <p:cNvPr id="15" name="Picture 14">
            <a:extLst>
              <a:ext uri="{FF2B5EF4-FFF2-40B4-BE49-F238E27FC236}">
                <a16:creationId xmlns:a16="http://schemas.microsoft.com/office/drawing/2014/main" id="{397C5D30-74CA-4FEA-B826-FA5ECD7E87D3}"/>
              </a:ext>
            </a:extLst>
          </p:cNvPr>
          <p:cNvPicPr>
            <a:picLocks noChangeAspect="1"/>
          </p:cNvPicPr>
          <p:nvPr/>
        </p:nvPicPr>
        <p:blipFill>
          <a:blip r:embed="rId5"/>
          <a:stretch>
            <a:fillRect/>
          </a:stretch>
        </p:blipFill>
        <p:spPr>
          <a:xfrm>
            <a:off x="7629202" y="2788739"/>
            <a:ext cx="3886702" cy="3075488"/>
          </a:xfrm>
          <a:prstGeom prst="rect">
            <a:avLst/>
          </a:prstGeom>
        </p:spPr>
      </p:pic>
    </p:spTree>
    <p:extLst>
      <p:ext uri="{BB962C8B-B14F-4D97-AF65-F5344CB8AC3E}">
        <p14:creationId xmlns:p14="http://schemas.microsoft.com/office/powerpoint/2010/main" val="2493180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31642</TotalTime>
  <Words>1263</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Sohaib Muhammad Khan</dc:creator>
  <cp:lastModifiedBy>Sohaib Muhammad Khan</cp:lastModifiedBy>
  <cp:revision>66</cp:revision>
  <dcterms:created xsi:type="dcterms:W3CDTF">2024-08-04T16:33:55Z</dcterms:created>
  <dcterms:modified xsi:type="dcterms:W3CDTF">2024-08-26T16:00:38Z</dcterms:modified>
</cp:coreProperties>
</file>