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9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8/29/2023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8/29/2023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8/29/2023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8/29/2023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8/29/2023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387F-9C4B-436F-AC4B-210EEA64BBB4}"/>
              </a:ext>
            </a:extLst>
          </p:cNvPr>
          <p:cNvSpPr>
            <a:spLocks noGrp="1"/>
          </p:cNvSpPr>
          <p:nvPr>
            <p:ph type="ctrTitle"/>
          </p:nvPr>
        </p:nvSpPr>
        <p:spPr>
          <a:xfrm>
            <a:off x="463826" y="122584"/>
            <a:ext cx="11277599" cy="1321904"/>
          </a:xfrm>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Domain: Deep Learning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Times New Roman" panose="02020603050405020304" pitchFamily="18" charset="0"/>
                <a:ea typeface="Calibri" panose="020F0502020204030204" pitchFamily="34" charset="0"/>
              </a:rPr>
              <a:t>Technology: Python</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id="{E30A9581-02A8-4A34-B970-3BA9A023D442}"/>
              </a:ext>
            </a:extLst>
          </p:cNvPr>
          <p:cNvSpPr>
            <a:spLocks noGrp="1"/>
          </p:cNvSpPr>
          <p:nvPr>
            <p:ph type="subTitle" idx="1"/>
          </p:nvPr>
        </p:nvSpPr>
        <p:spPr>
          <a:xfrm>
            <a:off x="1820470" y="1762536"/>
            <a:ext cx="10071651" cy="1567098"/>
          </a:xfrm>
        </p:spPr>
        <p:txBody>
          <a:bodyPr>
            <a:noAutofit/>
          </a:bodyPr>
          <a:lstStyle/>
          <a:p>
            <a:pPr algn="ctr">
              <a:lnSpc>
                <a:spcPct val="150000"/>
              </a:lnSpc>
            </a:pP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DETECTING DIABETIC RETINOPATHY USING DEEP LEARNING</a:t>
            </a:r>
            <a:endParaRPr lang="en-IN" sz="3200" b="1"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CA95CAB-9308-4C59-8FCC-EB13B22594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9287" y="359464"/>
            <a:ext cx="2107095" cy="1166192"/>
          </a:xfrm>
          <a:prstGeom prst="rect">
            <a:avLst/>
          </a:prstGeom>
        </p:spPr>
      </p:pic>
    </p:spTree>
    <p:extLst>
      <p:ext uri="{BB962C8B-B14F-4D97-AF65-F5344CB8AC3E}">
        <p14:creationId xmlns:p14="http://schemas.microsoft.com/office/powerpoint/2010/main" val="1552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65FE-F608-4CDD-80D9-6B11B2B84E8E}"/>
              </a:ext>
            </a:extLst>
          </p:cNvPr>
          <p:cNvSpPr>
            <a:spLocks noGrp="1"/>
          </p:cNvSpPr>
          <p:nvPr>
            <p:ph type="title"/>
          </p:nvPr>
        </p:nvSpPr>
        <p:spPr>
          <a:xfrm>
            <a:off x="990667" y="479223"/>
            <a:ext cx="9404723" cy="580952"/>
          </a:xfrm>
        </p:spPr>
        <p:txBody>
          <a:bodyPr/>
          <a:lstStyle/>
          <a:p>
            <a:pPr algn="ctr"/>
            <a:r>
              <a:rPr lang="en-US" sz="3200" b="1" dirty="0">
                <a:latin typeface="Times New Roman" panose="02020603050405020304" pitchFamily="18" charset="0"/>
                <a:cs typeface="Times New Roman" panose="02020603050405020304" pitchFamily="18" charset="0"/>
              </a:rPr>
              <a:t>ARCHITECTURE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tretch>
            <a:fillRect/>
          </a:stretch>
        </p:blipFill>
        <p:spPr>
          <a:xfrm>
            <a:off x="3342963" y="1378039"/>
            <a:ext cx="6123009" cy="4596772"/>
          </a:xfrm>
          <a:prstGeom prst="rect">
            <a:avLst/>
          </a:prstGeom>
        </p:spPr>
      </p:pic>
    </p:spTree>
    <p:extLst>
      <p:ext uri="{BB962C8B-B14F-4D97-AF65-F5344CB8AC3E}">
        <p14:creationId xmlns:p14="http://schemas.microsoft.com/office/powerpoint/2010/main" val="68582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9843CB-6CA0-44D6-952C-B73E621F062E}"/>
              </a:ext>
            </a:extLst>
          </p:cNvPr>
          <p:cNvSpPr txBox="1"/>
          <p:nvPr/>
        </p:nvSpPr>
        <p:spPr>
          <a:xfrm>
            <a:off x="1232452" y="1974575"/>
            <a:ext cx="9435548" cy="2453557"/>
          </a:xfrm>
          <a:prstGeom prst="rect">
            <a:avLst/>
          </a:prstGeom>
          <a:noFill/>
        </p:spPr>
        <p:txBody>
          <a:bodyPr wrap="square">
            <a:spAutoFit/>
          </a:bodyPr>
          <a:lstStyle/>
          <a:p>
            <a:pPr algn="ctr">
              <a:lnSpc>
                <a:spcPct val="150000"/>
              </a:lnSpc>
              <a:spcAft>
                <a:spcPts val="1000"/>
              </a:spcAft>
            </a:pPr>
            <a:r>
              <a:rPr lang="en-IN" sz="11500" b="1" dirty="0">
                <a:solidFill>
                  <a:schemeClr val="tx1">
                    <a:lumMod val="95000"/>
                  </a:schemeClr>
                </a:solidFill>
                <a:effectLst/>
                <a:latin typeface="Algerian" panose="04020705040A02060702" pitchFamily="82" charset="0"/>
                <a:ea typeface="Calibri" panose="020F0502020204030204" pitchFamily="34" charset="0"/>
                <a:cs typeface="Times New Roman" panose="02020603050405020304" pitchFamily="18" charset="0"/>
              </a:rPr>
              <a:t>Thank You</a:t>
            </a:r>
            <a:endParaRPr lang="en-IN" sz="11500" dirty="0">
              <a:solidFill>
                <a:schemeClr val="tx1">
                  <a:lumMod val="95000"/>
                </a:schemeClr>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05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8294-6A8E-4239-9DB6-C1324EC74F81}"/>
              </a:ext>
            </a:extLst>
          </p:cNvPr>
          <p:cNvSpPr>
            <a:spLocks noGrp="1"/>
          </p:cNvSpPr>
          <p:nvPr>
            <p:ph type="title"/>
          </p:nvPr>
        </p:nvSpPr>
        <p:spPr>
          <a:xfrm>
            <a:off x="645130" y="272741"/>
            <a:ext cx="9404723" cy="673717"/>
          </a:xfrm>
        </p:spPr>
        <p:txBody>
          <a:bodyPr/>
          <a:lstStyle/>
          <a:p>
            <a:pPr algn="ctr"/>
            <a:r>
              <a:rPr lang="en-US" sz="3200" b="1" dirty="0">
                <a:solidFill>
                  <a:schemeClr val="tx1">
                    <a:lumMod val="95000"/>
                  </a:schemeClr>
                </a:solidFill>
                <a:latin typeface="Times New Roman" panose="02020603050405020304" pitchFamily="18" charset="0"/>
                <a:cs typeface="Times New Roman" panose="02020603050405020304" pitchFamily="18" charset="0"/>
              </a:rPr>
              <a:t>INDEX</a:t>
            </a: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80DD60-C213-49C7-B93C-62A92B8C9D26}"/>
              </a:ext>
            </a:extLst>
          </p:cNvPr>
          <p:cNvSpPr>
            <a:spLocks noGrp="1"/>
          </p:cNvSpPr>
          <p:nvPr>
            <p:ph idx="1"/>
          </p:nvPr>
        </p:nvSpPr>
        <p:spPr>
          <a:xfrm>
            <a:off x="4045298" y="1258958"/>
            <a:ext cx="4899921" cy="4916555"/>
          </a:xfrm>
        </p:spPr>
        <p:txBody>
          <a:bodyPr>
            <a:normAutofit fontScale="85000" lnSpcReduction="10000"/>
          </a:bodyPr>
          <a:lstStyle/>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SYSTEM SPECIFICATIONS</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SYSTEM DESIGN</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REFRENCES</a:t>
            </a:r>
          </a:p>
        </p:txBody>
      </p:sp>
    </p:spTree>
    <p:extLst>
      <p:ext uri="{BB962C8B-B14F-4D97-AF65-F5344CB8AC3E}">
        <p14:creationId xmlns:p14="http://schemas.microsoft.com/office/powerpoint/2010/main" val="111136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BA4A-4B5C-4F94-9E7F-4307CF86254C}"/>
              </a:ext>
            </a:extLst>
          </p:cNvPr>
          <p:cNvSpPr>
            <a:spLocks noGrp="1"/>
          </p:cNvSpPr>
          <p:nvPr>
            <p:ph type="title"/>
          </p:nvPr>
        </p:nvSpPr>
        <p:spPr>
          <a:xfrm>
            <a:off x="1393638" y="359953"/>
            <a:ext cx="9404723" cy="633960"/>
          </a:xfrm>
        </p:spPr>
        <p:txBody>
          <a:bodyPr/>
          <a:lstStyle/>
          <a:p>
            <a:pPr algn="ct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3A656D-546A-4C66-AC1C-BB73FD98B540}"/>
              </a:ext>
            </a:extLst>
          </p:cNvPr>
          <p:cNvSpPr>
            <a:spLocks noGrp="1"/>
          </p:cNvSpPr>
          <p:nvPr>
            <p:ph idx="1"/>
          </p:nvPr>
        </p:nvSpPr>
        <p:spPr>
          <a:xfrm>
            <a:off x="1116564" y="993913"/>
            <a:ext cx="10442577" cy="5512905"/>
          </a:xfrm>
        </p:spPr>
        <p:txBody>
          <a:bodyPr>
            <a:normAutofit/>
          </a:bodyPr>
          <a:lstStyle/>
          <a:p>
            <a:pPr marL="0" indent="0" algn="just">
              <a:lnSpc>
                <a:spcPct val="15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Diabetic Retinopathy (DR) is a human eye disease that occurs in diabetics and causes retinal damage, which can lead to blindness in the long run. DR is currently being manually screened by ophthalmologists, which is a time-consuming procedure. And from now on, this task (project) will concentrate on analyzing various DR stages using Deep Learning (DL), a subset of Artificial Intelligence (AI). We trained a model called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MobileNet 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massive dataset of 3662 train images to detect the DR stage and classify them into high resolution fundus images. Kaggle hosts the dataset that we are using (APTOS). There are five DR stages: zero, one, two, three, and four.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paper, fundus eye images from patients are used as input parameters. A trained model will then extract features from fundus images of the eye, and an activation function will provide the output. This architecture detected DR with an accuracy of 0.9611 (quadratic weighted kappa score of 0.8981). Finally, we compare the two </a:t>
            </a:r>
            <a:r>
              <a:rPr lang="en-US" dirty="0">
                <a:latin typeface="Times New Roman" panose="02020603050405020304" pitchFamily="18" charset="0"/>
                <a:ea typeface="Calibri" panose="020F0502020204030204" pitchFamily="34" charset="0"/>
                <a:cs typeface="Times New Roman" panose="02020603050405020304" pitchFamily="18" charset="0"/>
              </a:rPr>
              <a:t>MobileNet architectures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38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6BA6-9743-4DB4-AEF1-A00BBEB54336}"/>
              </a:ext>
            </a:extLst>
          </p:cNvPr>
          <p:cNvSpPr>
            <a:spLocks noGrp="1"/>
          </p:cNvSpPr>
          <p:nvPr>
            <p:ph type="title"/>
          </p:nvPr>
        </p:nvSpPr>
        <p:spPr>
          <a:xfrm>
            <a:off x="646111" y="452718"/>
            <a:ext cx="9404723" cy="580952"/>
          </a:xfrm>
        </p:spPr>
        <p:txBody>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B695CE-4F00-40A1-AE3B-5FCC5BE45302}"/>
              </a:ext>
            </a:extLst>
          </p:cNvPr>
          <p:cNvSpPr>
            <a:spLocks noGrp="1"/>
          </p:cNvSpPr>
          <p:nvPr>
            <p:ph idx="1"/>
          </p:nvPr>
        </p:nvSpPr>
        <p:spPr>
          <a:xfrm>
            <a:off x="1103313" y="1033670"/>
            <a:ext cx="10028513" cy="5473147"/>
          </a:xfrm>
        </p:spPr>
        <p:txBody>
          <a:bodyPr>
            <a:noAutofit/>
          </a:bodyPr>
          <a:lstStyle/>
          <a:p>
            <a:pPr marL="0" indent="0" algn="just">
              <a:lnSpc>
                <a:spcPct val="15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DR is the most debilitating form of diabetes in which serious damage occurs to the retina and causes visual impairments. It harms the veins inside the retinal tissue, making them spill fluid and contort vision. Alongside maladies prompting visual impairment like, waterfalls and glaucoma, DR is one of the most continuous diseases. There are five stages of DR that is 0, 1, 2, 3, and 4. The below table gives the overall details about DR Each stages has its own symptoms and specific properties, now from normal images doctors can not specify the DR stages. Moreover existing methods for diagnosing are very inefficient because it takes very large time, due to which the treatment may go the wrong way.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detect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retino-pathy</a:t>
            </a:r>
            <a:r>
              <a:rPr lang="en-US" dirty="0">
                <a:effectLst/>
                <a:latin typeface="Times New Roman" panose="02020603050405020304" pitchFamily="18" charset="0"/>
                <a:ea typeface="Calibri" panose="020F0502020204030204" pitchFamily="34" charset="0"/>
                <a:cs typeface="Times New Roman" panose="02020603050405020304" pitchFamily="18" charset="0"/>
              </a:rPr>
              <a:t> doctors used fundus camera which takes the picture of veins and nerves which is behind the retina. The initial phase of this disease has no signs of DR, so it turns into a real challenge to recognize it into a starting stage. For early detection we have used the different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13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AFDE90-84E9-40E7-A0F1-B7CE962F30F9}"/>
              </a:ext>
            </a:extLst>
          </p:cNvPr>
          <p:cNvSpPr txBox="1"/>
          <p:nvPr/>
        </p:nvSpPr>
        <p:spPr>
          <a:xfrm>
            <a:off x="1325217" y="902443"/>
            <a:ext cx="9992139" cy="3877985"/>
          </a:xfrm>
          <a:prstGeom prst="rect">
            <a:avLst/>
          </a:prstGeom>
          <a:noFill/>
        </p:spPr>
        <p:txBody>
          <a:bodyPr wrap="square">
            <a:spAutoFit/>
          </a:bodyPr>
          <a:lstStyle/>
          <a:p>
            <a:pPr algn="just">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MobileNet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algorithms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so that doctors can start the treatment at the correct time. In this paper the dataset which we are using for the project is collected from “Aravind Eye Hospital” and it is available on Kaggle that is “APTOS (Asia Pacific TeleOphthalmology Society)”. We compare the two </a:t>
            </a:r>
            <a:r>
              <a:rPr lang="en-US" sz="2000" dirty="0">
                <a:latin typeface="Times New Roman" panose="02020603050405020304" pitchFamily="18" charset="0"/>
                <a:ea typeface="Calibri" panose="020F0502020204030204" pitchFamily="34" charset="0"/>
                <a:cs typeface="Times New Roman" panose="02020603050405020304" pitchFamily="18" charset="0"/>
              </a:rPr>
              <a:t>MobileNet architectures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showing the results of these two architectures.   In recent projects and researches, AI models, and in AI specially “Deep Learning” gives the most accurate outputs in finding hidden layers in various AI tasks, particularly in the field of medical image analysis. Based on the deep learning models which are classify diseases and support medical decision making and can improve the persistent consideration (extra care).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315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nvPr>
        </p:nvGraphicFramePr>
        <p:xfrm>
          <a:off x="305702" y="823441"/>
          <a:ext cx="11580596" cy="5789448"/>
        </p:xfrm>
        <a:graphic>
          <a:graphicData uri="http://schemas.openxmlformats.org/drawingml/2006/table">
            <a:tbl>
              <a:tblPr firstRow="1" bandRow="1">
                <a:tableStyleId>{5940675A-B579-460E-94D1-54222C63F5DA}</a:tableStyleId>
              </a:tblPr>
              <a:tblGrid>
                <a:gridCol w="647553">
                  <a:extLst>
                    <a:ext uri="{9D8B030D-6E8A-4147-A177-3AD203B41FA5}">
                      <a16:colId xmlns:a16="http://schemas.microsoft.com/office/drawing/2014/main" val="20000"/>
                    </a:ext>
                  </a:extLst>
                </a:gridCol>
                <a:gridCol w="2517913">
                  <a:extLst>
                    <a:ext uri="{9D8B030D-6E8A-4147-A177-3AD203B41FA5}">
                      <a16:colId xmlns:a16="http://schemas.microsoft.com/office/drawing/2014/main" val="20001"/>
                    </a:ext>
                  </a:extLst>
                </a:gridCol>
                <a:gridCol w="2093843">
                  <a:extLst>
                    <a:ext uri="{9D8B030D-6E8A-4147-A177-3AD203B41FA5}">
                      <a16:colId xmlns:a16="http://schemas.microsoft.com/office/drawing/2014/main" val="20002"/>
                    </a:ext>
                  </a:extLst>
                </a:gridCol>
                <a:gridCol w="2782957">
                  <a:extLst>
                    <a:ext uri="{9D8B030D-6E8A-4147-A177-3AD203B41FA5}">
                      <a16:colId xmlns:a16="http://schemas.microsoft.com/office/drawing/2014/main" val="20003"/>
                    </a:ext>
                  </a:extLst>
                </a:gridCol>
                <a:gridCol w="3538330">
                  <a:extLst>
                    <a:ext uri="{9D8B030D-6E8A-4147-A177-3AD203B41FA5}">
                      <a16:colId xmlns:a16="http://schemas.microsoft.com/office/drawing/2014/main" val="20004"/>
                    </a:ext>
                  </a:extLst>
                </a:gridCol>
              </a:tblGrid>
              <a:tr h="568746">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S. No</a:t>
                      </a: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Authors</a:t>
                      </a: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Title</a:t>
                      </a: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897851">
                <a:tc>
                  <a:txBody>
                    <a:bodyPr/>
                    <a:lstStyle/>
                    <a:p>
                      <a:pPr algn="ctr">
                        <a:lnSpc>
                          <a:spcPct val="100000"/>
                        </a:lnSpc>
                      </a:pPr>
                      <a:r>
                        <a:rPr lang="en-US" sz="1200" b="0" dirty="0">
                          <a:latin typeface="Times New Roman" panose="02020603050405020304" pitchFamily="18"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Times New Roman" panose="02020603050405020304" pitchFamily="18" charset="0"/>
                          <a:ea typeface="+mn-ea"/>
                          <a:cs typeface="Times New Roman" panose="02020603050405020304" pitchFamily="18" charset="0"/>
                        </a:rPr>
                        <a:t>MDPI, 2017</a:t>
                      </a: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Kele Xu, Dawei Feng, and Haibo Mi</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Deep Convolutional Neural Network-Based Early Automated Detection of Diabetic Retinopathy Using Fundus Image</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 this paper, we explored the use of deep convolutional neural network methodology for the automatic classification of diabetic retinopathy using color fundus image, and obtained good accuracy on our dataset, outperforming the results obtained by using classical approaches.</a:t>
                      </a:r>
                    </a:p>
                    <a:p>
                      <a:pPr algn="ctr">
                        <a:lnSpc>
                          <a:spcPct val="100000"/>
                        </a:lnSpc>
                      </a:pPr>
                      <a:endParaRPr lang="en-US" sz="12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269526">
                <a:tc>
                  <a:txBody>
                    <a:bodyPr/>
                    <a:lstStyle/>
                    <a:p>
                      <a:pPr algn="ctr">
                        <a:lnSpc>
                          <a:spcPct val="100000"/>
                        </a:lnSpc>
                      </a:pPr>
                      <a:r>
                        <a:rPr lang="en-US" sz="1200" b="0" dirty="0">
                          <a:latin typeface="Times New Roman" panose="02020603050405020304" pitchFamily="18" charset="0"/>
                          <a:cs typeface="Times New Roman" panose="02020603050405020304" pitchFamily="18" charset="0"/>
                        </a:rPr>
                        <a:t>2</a:t>
                      </a: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AMIA, 2018</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Lam C, Yi D, Guo M, Lindsey T</a:t>
                      </a:r>
                      <a:endParaRPr lang="en-US" sz="12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Automated Detection of Diabetic Retinopathy using Deep Learning</a:t>
                      </a:r>
                      <a:endParaRPr lang="en-US" sz="12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 this paper, we demonstrate the use of convolutional neural networks (CNNs) on color fundus images for the recognition task of diabetic retinopathy staging.</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1314015">
                <a:tc>
                  <a:txBody>
                    <a:bodyPr/>
                    <a:lstStyle/>
                    <a:p>
                      <a:pPr algn="ctr">
                        <a:lnSpc>
                          <a:spcPct val="100000"/>
                        </a:lnSpc>
                      </a:pPr>
                      <a:r>
                        <a:rPr lang="en-US" sz="1200" b="0" dirty="0">
                          <a:latin typeface="Times New Roman" panose="02020603050405020304" pitchFamily="18" charset="0"/>
                          <a:cs typeface="Times New Roman" panose="02020603050405020304" pitchFamily="18" charset="0"/>
                        </a:rPr>
                        <a:t>3</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JAMA, 2016</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Varun Gulshan, Subhashini Venugopalan, Rajiv Raman</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Development and Validation of a Deep Learning Algorithm for Detection of Diabetic Retinopathy in Retinal Fundus Photographs</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The algorithm was evaluated at 2 operating points selected from the development set, one selected for high specificity and another for high sensitivity.</a:t>
                      </a:r>
                    </a:p>
                  </a:txBody>
                  <a:tcPr anchor="ctr"/>
                </a:tc>
                <a:extLst>
                  <a:ext uri="{0D108BD9-81ED-4DB2-BD59-A6C34878D82A}">
                    <a16:rowId xmlns:a16="http://schemas.microsoft.com/office/drawing/2014/main" val="10003"/>
                  </a:ext>
                </a:extLst>
              </a:tr>
              <a:tr h="1265561">
                <a:tc>
                  <a:txBody>
                    <a:bodyPr/>
                    <a:lstStyle/>
                    <a:p>
                      <a:pPr algn="ctr">
                        <a:lnSpc>
                          <a:spcPct val="100000"/>
                        </a:lnSpc>
                      </a:pPr>
                      <a:r>
                        <a:rPr lang="en-US" sz="12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ISSPIT, 2019</a:t>
                      </a:r>
                      <a:endParaRPr lang="en-US" sz="1200" b="0"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Sara Hosseinzadeh Kassani, Peyman Hosseinzadeh Kassani, Reza Khazaeinezhad, Michal J. Wesolowski et al</a:t>
                      </a:r>
                      <a:endParaRPr lang="pt-BR" sz="12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Diabetic Retinopathy Classification Using a Modified Xception Architecture</a:t>
                      </a:r>
                      <a:endParaRPr lang="en-US" sz="1200" b="0"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 this paper, we present a new feature extraction method using a modified Xception architecture for the diagnosis of DR disease.</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227858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7AEC-9C0C-4645-96AF-88BB6B7230D1}"/>
              </a:ext>
            </a:extLst>
          </p:cNvPr>
          <p:cNvSpPr>
            <a:spLocks noGrp="1"/>
          </p:cNvSpPr>
          <p:nvPr>
            <p:ph type="title"/>
          </p:nvPr>
        </p:nvSpPr>
        <p:spPr>
          <a:xfrm>
            <a:off x="911155" y="876787"/>
            <a:ext cx="9404723" cy="527943"/>
          </a:xfrm>
        </p:spPr>
        <p:txBody>
          <a:bodyPr/>
          <a:lstStyle/>
          <a:p>
            <a:pPr algn="ctr"/>
            <a:r>
              <a:rPr lang="en-US" sz="2400" b="1" dirty="0">
                <a:latin typeface="Times New Roman" panose="02020603050405020304" pitchFamily="18" charset="0"/>
                <a:cs typeface="Times New Roman" panose="02020603050405020304" pitchFamily="18" charset="0"/>
              </a:rPr>
              <a:t>EXISTING METHOD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ABFF59-A4AE-4A79-B8A5-6B2DA7153CB2}"/>
              </a:ext>
            </a:extLst>
          </p:cNvPr>
          <p:cNvSpPr>
            <a:spLocks noGrp="1"/>
          </p:cNvSpPr>
          <p:nvPr>
            <p:ph idx="1"/>
          </p:nvPr>
        </p:nvSpPr>
        <p:spPr>
          <a:xfrm>
            <a:off x="1140245" y="1785732"/>
            <a:ext cx="8946541" cy="4195481"/>
          </a:xfrm>
        </p:spPr>
        <p:txBody>
          <a:bodyPr>
            <a:normAutofit/>
          </a:bodyPr>
          <a:lstStyle/>
          <a:p>
            <a:pPr marL="0" indent="0" algn="just">
              <a:lnSpc>
                <a:spcPct val="150000"/>
              </a:lnSpc>
              <a:buNone/>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This model emphasizes an existing method that which is designed using the some of the algorithms of machine learning. Here the process is performed using the ANN, which is one of the transfer learning methods, but this could not get the high accuracy.</a:t>
            </a:r>
          </a:p>
          <a:p>
            <a:pPr marL="0" indent="0" algn="just">
              <a:lnSpc>
                <a:spcPct val="150000"/>
              </a:lnSpc>
              <a:buNone/>
            </a:pPr>
            <a:r>
              <a:rPr lang="en-IN" b="1" dirty="0">
                <a:solidFill>
                  <a:schemeClr val="tx1">
                    <a:lumMod val="95000"/>
                  </a:schemeClr>
                </a:solidFill>
                <a:latin typeface="Times New Roman" panose="02020603050405020304" pitchFamily="18" charset="0"/>
                <a:cs typeface="Times New Roman" panose="02020603050405020304" pitchFamily="18" charset="0"/>
              </a:rPr>
              <a:t>DRAW BACKS:</a:t>
            </a:r>
          </a:p>
          <a:p>
            <a:pPr algn="just">
              <a:lnSpc>
                <a:spcPct val="150000"/>
              </a:lnSpc>
              <a:buFont typeface="Wingdings" panose="05000000000000000000" pitchFamily="2" charset="2"/>
              <a:buChar char="Ø"/>
            </a:pPr>
            <a:r>
              <a:rPr lang="en-IN" dirty="0">
                <a:solidFill>
                  <a:schemeClr val="tx1">
                    <a:lumMod val="95000"/>
                  </a:schemeClr>
                </a:solidFill>
                <a:latin typeface="Times New Roman" panose="02020603050405020304" pitchFamily="18" charset="0"/>
                <a:cs typeface="Times New Roman" panose="02020603050405020304" pitchFamily="18" charset="0"/>
              </a:rPr>
              <a:t>Less feature compatibility</a:t>
            </a:r>
          </a:p>
          <a:p>
            <a:pPr algn="just">
              <a:lnSpc>
                <a:spcPct val="150000"/>
              </a:lnSpc>
              <a:buFont typeface="Wingdings" panose="05000000000000000000" pitchFamily="2" charset="2"/>
              <a:buChar char="Ø"/>
            </a:pPr>
            <a:r>
              <a:rPr lang="en-IN" dirty="0">
                <a:solidFill>
                  <a:schemeClr val="tx1">
                    <a:lumMod val="95000"/>
                  </a:schemeClr>
                </a:solidFill>
                <a:latin typeface="Times New Roman" panose="02020603050405020304" pitchFamily="18" charset="0"/>
                <a:cs typeface="Times New Roman" panose="02020603050405020304" pitchFamily="18" charset="0"/>
              </a:rPr>
              <a:t>Low accuracy</a:t>
            </a:r>
          </a:p>
        </p:txBody>
      </p:sp>
    </p:spTree>
    <p:extLst>
      <p:ext uri="{BB962C8B-B14F-4D97-AF65-F5344CB8AC3E}">
        <p14:creationId xmlns:p14="http://schemas.microsoft.com/office/powerpoint/2010/main" val="22070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6AAC-AD04-4971-A49A-E6E1A29B4CDF}"/>
              </a:ext>
            </a:extLst>
          </p:cNvPr>
          <p:cNvSpPr>
            <a:spLocks noGrp="1"/>
          </p:cNvSpPr>
          <p:nvPr>
            <p:ph type="title"/>
          </p:nvPr>
        </p:nvSpPr>
        <p:spPr>
          <a:xfrm>
            <a:off x="646111" y="452718"/>
            <a:ext cx="9404723" cy="620708"/>
          </a:xfrm>
        </p:spPr>
        <p:txBody>
          <a:bodyPr/>
          <a:lstStyle/>
          <a:p>
            <a:pPr algn="ctr"/>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70D7AA-5218-40AE-A33B-0108E24443B9}"/>
              </a:ext>
            </a:extLst>
          </p:cNvPr>
          <p:cNvSpPr>
            <a:spLocks noGrp="1"/>
          </p:cNvSpPr>
          <p:nvPr>
            <p:ph idx="1"/>
          </p:nvPr>
        </p:nvSpPr>
        <p:spPr>
          <a:xfrm>
            <a:off x="1214265" y="1073426"/>
            <a:ext cx="10055018" cy="5473148"/>
          </a:xfrm>
        </p:spPr>
        <p:txBody>
          <a:bodyPr>
            <a:noAutofit/>
          </a:bodyPr>
          <a:lstStyle/>
          <a:p>
            <a:pPr marL="0" indent="0">
              <a:lnSpc>
                <a:spcPct val="150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purposed method we are performing the classification of either the diabetic retinopathy identification using </a:t>
            </a:r>
            <a:r>
              <a:rPr lang="en-US" dirty="0" smtClean="0">
                <a:latin typeface="Times New Roman" panose="02020603050405020304" pitchFamily="18" charset="0"/>
                <a:ea typeface="Calibri" panose="020F0502020204030204" pitchFamily="34" charset="0"/>
                <a:cs typeface="Times New Roman" panose="02020603050405020304" pitchFamily="18" charset="0"/>
              </a:rPr>
              <a:t>MobileNet </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of </a:t>
            </a:r>
            <a:r>
              <a:rPr lang="en-IN" dirty="0">
                <a:effectLst/>
                <a:latin typeface="Times New Roman" panose="02020603050405020304" pitchFamily="18" charset="0"/>
                <a:ea typeface="Calibri" panose="020F0502020204030204" pitchFamily="34" charset="0"/>
                <a:cs typeface="Times New Roman" panose="02020603050405020304" pitchFamily="18" charset="0"/>
              </a:rPr>
              <a:t>deep learning along with the machine learning methods. As image analysis based approaches for diabetic retinopathy detection. Hence, proper classification is important for the proper retinopathy that which will be possible by using our proposed method. Block diagram of proposed method is shown below.</a:t>
            </a:r>
          </a:p>
          <a:p>
            <a:pPr marL="0" indent="0">
              <a:lnSpc>
                <a:spcPct val="150000"/>
              </a:lnSpc>
              <a:buNone/>
            </a:pPr>
            <a:r>
              <a:rPr lang="en-IN" b="1" dirty="0">
                <a:latin typeface="Times New Roman" panose="02020603050405020304" pitchFamily="18" charset="0"/>
                <a:cs typeface="Times New Roman" panose="02020603050405020304" pitchFamily="18" charset="0"/>
              </a:rPr>
              <a:t>ADVANTAGES:</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Accurate classification</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Less complexity</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performance</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Easy identification</a:t>
            </a:r>
          </a:p>
          <a:p>
            <a:pPr marL="0" indent="0">
              <a:lnSpc>
                <a:spcPct val="150000"/>
              </a:lnSpc>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20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4046-235A-4625-A234-B1B677D3988B}"/>
              </a:ext>
            </a:extLst>
          </p:cNvPr>
          <p:cNvSpPr>
            <a:spLocks noGrp="1"/>
          </p:cNvSpPr>
          <p:nvPr>
            <p:ph type="title"/>
          </p:nvPr>
        </p:nvSpPr>
        <p:spPr>
          <a:xfrm>
            <a:off x="1115605" y="399709"/>
            <a:ext cx="9404723" cy="567699"/>
          </a:xfrm>
        </p:spPr>
        <p:txBody>
          <a:bodyPr/>
          <a:lstStyle/>
          <a:p>
            <a:pPr algn="ctr"/>
            <a:r>
              <a:rPr lang="en-US" sz="3200" b="1" dirty="0">
                <a:latin typeface="Times New Roman" panose="02020603050405020304" pitchFamily="18" charset="0"/>
                <a:cs typeface="Times New Roman" panose="02020603050405020304" pitchFamily="18" charset="0"/>
              </a:rPr>
              <a:t>BLOCK DIAGRAM</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stretch>
            <a:fillRect/>
          </a:stretch>
        </p:blipFill>
        <p:spPr>
          <a:xfrm>
            <a:off x="3371385" y="1184856"/>
            <a:ext cx="5669583" cy="5153696"/>
          </a:xfrm>
          <a:prstGeom prst="rect">
            <a:avLst/>
          </a:prstGeom>
        </p:spPr>
      </p:pic>
    </p:spTree>
    <p:extLst>
      <p:ext uri="{BB962C8B-B14F-4D97-AF65-F5344CB8AC3E}">
        <p14:creationId xmlns:p14="http://schemas.microsoft.com/office/powerpoint/2010/main" val="2192693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2</TotalTime>
  <Words>931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Palatino Linotype</vt:lpstr>
      <vt:lpstr>Times New Roman</vt:lpstr>
      <vt:lpstr>Wingdings</vt:lpstr>
      <vt:lpstr>Gallery</vt:lpstr>
      <vt:lpstr>Domain: Deep Learning Technology: Python </vt:lpstr>
      <vt:lpstr>INDEX</vt:lpstr>
      <vt:lpstr>ABSTRACT</vt:lpstr>
      <vt:lpstr>INTRODUCTION</vt:lpstr>
      <vt:lpstr>PowerPoint Presentation</vt:lpstr>
      <vt:lpstr>LITERATURE REVIEW  </vt:lpstr>
      <vt:lpstr>EXISTING METHOD</vt:lpstr>
      <vt:lpstr>PROPOSED SYSTEM</vt:lpstr>
      <vt:lpstr>BLOCK DIAGRAM</vt:lpstr>
      <vt:lpstr>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Deep Learning Technology: Python </dc:title>
  <dc:creator>D S Jashvitha Sai</dc:creator>
  <cp:lastModifiedBy>D S Jashvitha Sai</cp:lastModifiedBy>
  <cp:revision>1</cp:revision>
  <dcterms:created xsi:type="dcterms:W3CDTF">2023-08-29T10:09:39Z</dcterms:created>
  <dcterms:modified xsi:type="dcterms:W3CDTF">2023-08-29T10:12:20Z</dcterms:modified>
</cp:coreProperties>
</file>