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1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algn="l" indent="0" marL="0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9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anchor="t" bIns="45720" lIns="91440" rIns="91440" rtlCol="0" tIns="45720" vert="horz">
            <a:normAutofit/>
          </a:bodyPr>
          <a:lstStyle>
            <a:lvl1pPr indent="0" marL="0">
              <a:buNone/>
              <a:defRPr b="0" cap="small" dirty="0" sz="1400" i="0" kern="1200" lang="en-US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indent="0" lvl="0" mar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7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10486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  <p:sp>
        <p:nvSpPr>
          <p:cNvPr id="1048674" name="TextBox 11"/>
          <p:cNvSpPr txBox="1"/>
          <p:nvPr/>
        </p:nvSpPr>
        <p:spPr>
          <a:xfrm>
            <a:off x="898295" y="971253"/>
            <a:ext cx="801912" cy="190754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lang="en-US"/>
              <a:t>“</a:t>
            </a:r>
          </a:p>
        </p:txBody>
      </p:sp>
      <p:sp>
        <p:nvSpPr>
          <p:cNvPr id="1048675" name="TextBox 14"/>
          <p:cNvSpPr txBox="1"/>
          <p:nvPr/>
        </p:nvSpPr>
        <p:spPr>
          <a:xfrm>
            <a:off x="9330490" y="2613787"/>
            <a:ext cx="801912" cy="190754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2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algn="l" indent="0" marL="0">
              <a:buNone/>
              <a:defRPr cap="none" sz="20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9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9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40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4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28" name="Straight Connector 18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9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/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anchorCtr="0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anchor="b" anchorCtr="0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algn="l" indent="0" marL="0">
              <a:buNone/>
              <a:defRPr cap="all" sz="20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8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9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10486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6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9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104866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104859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104858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4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5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b="0"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8"/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/>
        </p:spPr>
      </p:pic>
      <p:pic>
        <p:nvPicPr>
          <p:cNvPr id="2097153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9"/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/>
        </p:spPr>
      </p:pic>
      <p:sp>
        <p:nvSpPr>
          <p:cNvPr id="1048576" name="Oval 15"/>
          <p:cNvSpPr/>
          <p:nvPr/>
        </p:nvSpPr>
        <p:spPr>
          <a:xfrm>
            <a:off x="8609012" y="1676400"/>
            <a:ext cx="2819400" cy="2819400"/>
          </a:xfrm>
          <a:prstGeom prst="ellipse"/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4" name="Picture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0"/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/>
        </p:spPr>
      </p:pic>
      <p:pic>
        <p:nvPicPr>
          <p:cNvPr id="2097155" name="Picture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1"/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/>
        </p:spPr>
      </p:pic>
      <p:sp>
        <p:nvSpPr>
          <p:cNvPr id="1048577" name="Rectangle 13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/>
        </p:spPr>
        <p:txBody>
          <a:bodyPr anchor="t" bIns="45720" lIns="91440" rIns="91440" rtlCol="0" tIns="45720" vert="horz">
            <a:no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110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b="0" sz="110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/>
        </p:spPr>
        <p:txBody>
          <a:bodyPr anchor="b" bIns="45720" lIns="91440" rIns="91440" rtlCol="0" tIns="45720" vert="horz"/>
          <a:lstStyle>
            <a:lvl1pPr algn="ctr">
              <a:defRPr b="0" sz="280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eaLnBrk="1" hangingPunct="1" latinLnBrk="0" rtl="0">
        <a:spcBef>
          <a:spcPct val="0"/>
        </a:spcBef>
        <a:buNone/>
        <a:defRPr b="0" sz="420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2000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800" i="0" kern="1200">
          <a:solidFill>
            <a:schemeClr val="tx1"/>
          </a:solidFill>
          <a:latin typeface="+mj-lt"/>
          <a:ea typeface="+mj-ea"/>
          <a:cs typeface="+mj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600" i="0" kern="1200">
          <a:solidFill>
            <a:schemeClr val="tx1"/>
          </a:solidFill>
          <a:latin typeface="+mj-lt"/>
          <a:ea typeface="+mj-ea"/>
          <a:cs typeface="+mj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5pPr>
      <a:lvl6pPr algn="l" defTabSz="457200" eaLnBrk="1" hangingPunct="1" indent="-228600" latinLnBrk="0" marL="25060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B50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dirty="0" lang="en-IN"/>
              <a:t>Tira Beauty  E-Commerce Website  Automation  Testing</a:t>
            </a:r>
          </a:p>
        </p:txBody>
      </p:sp>
      <p:sp>
        <p:nvSpPr>
          <p:cNvPr id="1048606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dirty="0" lang="en-US">
                <a:latin typeface="Arial" panose="020B0604020202020204" pitchFamily="34" charset="0"/>
                <a:cs typeface="Arial" panose="020B0604020202020204" pitchFamily="34" charset="0"/>
              </a:rPr>
              <a:t>Under Guidance of  Mrs. Vaishali Sonanis</a:t>
            </a:r>
          </a:p>
          <a:p>
            <a:r>
              <a:rPr dirty="0" lang="en-US">
                <a:latin typeface="Arial" panose="020B0604020202020204" pitchFamily="34" charset="0"/>
                <a:cs typeface="Arial" panose="020B0604020202020204" pitchFamily="34" charset="0"/>
              </a:rPr>
              <a:t>Presented By : </a:t>
            </a:r>
            <a:r>
              <a:rPr altLang="en-GB" dirty="0" lang="en-US">
                <a:latin typeface="Arial" panose="020B0604020202020204" pitchFamily="34" charset="0"/>
                <a:cs typeface="Arial" panose="020B0604020202020204" pitchFamily="34" charset="0"/>
              </a:rPr>
              <a:t>Sohail</a:t>
            </a:r>
            <a:r>
              <a:rPr altLang="en-GB" dirty="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altLang="en-GB" dirty="0" lang="en-US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altLang="en-GB" dirty="0" lang="en-US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altLang="en-GB" dirty="0" 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altLang="en-GB" dirty="0"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altLang="en-US" lang="zh-CN"/>
          </a:p>
          <a:p>
            <a:endParaRPr dirty="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B50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Box 3"/>
          <p:cNvSpPr txBox="1"/>
          <p:nvPr/>
        </p:nvSpPr>
        <p:spPr>
          <a:xfrm>
            <a:off x="1142999" y="371475"/>
            <a:ext cx="10258425" cy="369332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lang="en-IN">
                <a:latin typeface="Arial" panose="020B0604020202020204" pitchFamily="34" charset="0"/>
                <a:cs typeface="Arial" panose="020B0604020202020204" pitchFamily="34" charset="0"/>
              </a:rPr>
              <a:t>Filter Modal is Not Fully Scrollable </a:t>
            </a:r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77848" y="1107771"/>
            <a:ext cx="10236303" cy="541011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B50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extBox 1"/>
          <p:cNvSpPr txBox="1"/>
          <p:nvPr/>
        </p:nvSpPr>
        <p:spPr>
          <a:xfrm>
            <a:off x="1071563" y="685800"/>
            <a:ext cx="10101262" cy="435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IN">
                <a:latin typeface="Arial" panose="020B0604020202020204" pitchFamily="34" charset="0"/>
                <a:cs typeface="Arial" panose="020B0604020202020204" pitchFamily="34" charset="0"/>
              </a:rPr>
              <a:t>Defect identifier :</a:t>
            </a: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   BUG-010</a:t>
            </a:r>
          </a:p>
          <a:p>
            <a:r>
              <a:rPr b="1" dirty="0" lang="en-IN">
                <a:latin typeface="Arial" panose="020B0604020202020204" pitchFamily="34" charset="0"/>
                <a:cs typeface="Arial" panose="020B0604020202020204" pitchFamily="34" charset="0"/>
              </a:rPr>
              <a:t>Defect summary :</a:t>
            </a: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   No confirmation email after newsletter subscription</a:t>
            </a:r>
          </a:p>
          <a:p>
            <a:r>
              <a:rPr b="1" dirty="0" lang="en-IN">
                <a:latin typeface="Arial" panose="020B0604020202020204" pitchFamily="34" charset="0"/>
                <a:cs typeface="Arial" panose="020B0604020202020204" pitchFamily="34" charset="0"/>
              </a:rPr>
              <a:t>Test Id</a:t>
            </a: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 :                    TC_010</a:t>
            </a:r>
            <a:b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b="1" dirty="0" lang="en-IN">
                <a:latin typeface="Arial" panose="020B0604020202020204" pitchFamily="34" charset="0"/>
                <a:cs typeface="Arial" panose="020B0604020202020204" pitchFamily="34" charset="0"/>
              </a:rPr>
              <a:t>Test case name</a:t>
            </a: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 :     </a:t>
            </a:r>
            <a:r>
              <a:rPr dirty="0" lang="en-IN" err="1">
                <a:latin typeface="Arial" panose="020B0604020202020204" pitchFamily="34" charset="0"/>
                <a:cs typeface="Arial" panose="020B0604020202020204" pitchFamily="34" charset="0"/>
              </a:rPr>
              <a:t>TC_TIRA_newsletter_valid</a:t>
            </a:r>
            <a:b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b="1" dirty="0" lang="en-IN">
                <a:latin typeface="Arial" panose="020B0604020202020204" pitchFamily="34" charset="0"/>
                <a:cs typeface="Arial" panose="020B0604020202020204" pitchFamily="34" charset="0"/>
              </a:rPr>
              <a:t>Module name</a:t>
            </a: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 :         Newsletter</a:t>
            </a:r>
            <a:b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b="1" dirty="0" lang="en-IN">
                <a:latin typeface="Arial" panose="020B0604020202020204" pitchFamily="34" charset="0"/>
                <a:cs typeface="Arial" panose="020B0604020202020204" pitchFamily="34" charset="0"/>
              </a:rPr>
              <a:t>Reproducible</a:t>
            </a: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 :          Yes</a:t>
            </a:r>
            <a:b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b="1" dirty="0" lang="en-IN">
                <a:latin typeface="Arial" panose="020B0604020202020204" pitchFamily="34" charset="0"/>
                <a:cs typeface="Arial" panose="020B0604020202020204" pitchFamily="34" charset="0"/>
              </a:rPr>
              <a:t>Severity</a:t>
            </a: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 :		    Medium</a:t>
            </a:r>
            <a:b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b="1" dirty="0" lang="en-IN">
                <a:latin typeface="Arial" panose="020B0604020202020204" pitchFamily="34" charset="0"/>
                <a:cs typeface="Arial" panose="020B0604020202020204" pitchFamily="34" charset="0"/>
              </a:rPr>
              <a:t>Priority</a:t>
            </a: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 :                    Medium</a:t>
            </a:r>
            <a:b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b="1" dirty="0" lang="en-IN">
                <a:latin typeface="Arial" panose="020B0604020202020204" pitchFamily="34" charset="0"/>
                <a:cs typeface="Arial" panose="020B0604020202020204" pitchFamily="34" charset="0"/>
              </a:rPr>
              <a:t>Raised by</a:t>
            </a: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 :                </a:t>
            </a:r>
            <a:r>
              <a:rPr altLang="en-GB" dirty="0" lang="en-US">
                <a:latin typeface="Arial" panose="020B0604020202020204" pitchFamily="34" charset="0"/>
                <a:cs typeface="Arial" panose="020B0604020202020204" pitchFamily="34" charset="0"/>
              </a:rPr>
              <a:t>Sohail</a:t>
            </a:r>
            <a:r>
              <a:rPr altLang="en-GB" dirty="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altLang="en-GB" dirty="0" lang="en-US">
                <a:latin typeface="Arial" panose="020B0604020202020204" pitchFamily="34" charset="0"/>
                <a:cs typeface="Arial" panose="020B0604020202020204" pitchFamily="34" charset="0"/>
              </a:rPr>
              <a:t>Khan</a:t>
            </a:r>
            <a:r>
              <a:rPr altLang="en-GB" dirty="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 (Tester)</a:t>
            </a:r>
            <a:b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b="1" dirty="0" lang="en-IN">
                <a:latin typeface="Arial" panose="020B0604020202020204" pitchFamily="34" charset="0"/>
                <a:cs typeface="Arial" panose="020B0604020202020204" pitchFamily="34" charset="0"/>
              </a:rPr>
              <a:t>Assigned to</a:t>
            </a: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 :             Development Team</a:t>
            </a:r>
            <a:b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b="1" dirty="0" lang="en-IN">
                <a:latin typeface="Arial" panose="020B0604020202020204" pitchFamily="34" charset="0"/>
                <a:cs typeface="Arial" panose="020B0604020202020204" pitchFamily="34" charset="0"/>
              </a:rPr>
              <a:t>Date of assignment</a:t>
            </a: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 : 08-08-2025</a:t>
            </a:r>
            <a:b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b="1" dirty="0" lang="en-IN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 :                      Open</a:t>
            </a:r>
            <a:b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b="1" dirty="0" lang="en-IN">
                <a:latin typeface="Arial" panose="020B0604020202020204" pitchFamily="34" charset="0"/>
                <a:cs typeface="Arial" panose="020B0604020202020204" pitchFamily="34" charset="0"/>
              </a:rPr>
              <a:t>Snap shots</a:t>
            </a: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b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b="1" dirty="0" lang="en-IN">
                <a:latin typeface="Arial" panose="020B0604020202020204" pitchFamily="34" charset="0"/>
                <a:cs typeface="Arial" panose="020B0604020202020204" pitchFamily="34" charset="0"/>
              </a:rPr>
              <a:t>Fixed by</a:t>
            </a: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 : –</a:t>
            </a:r>
            <a:b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b="1" dirty="0" lang="en-IN">
                <a:latin typeface="Arial" panose="020B0604020202020204" pitchFamily="34" charset="0"/>
                <a:cs typeface="Arial" panose="020B0604020202020204" pitchFamily="34" charset="0"/>
              </a:rPr>
              <a:t>Date of fixing</a:t>
            </a: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 : –</a:t>
            </a:r>
            <a:endParaRPr altLang="en-US" lang="zh-CN"/>
          </a:p>
          <a:p>
            <a:endParaRPr dirty="0"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B50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extBox 3"/>
          <p:cNvSpPr txBox="1"/>
          <p:nvPr/>
        </p:nvSpPr>
        <p:spPr>
          <a:xfrm>
            <a:off x="1943100" y="362318"/>
            <a:ext cx="8872538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IN">
                <a:latin typeface="Arial" panose="020B0604020202020204" pitchFamily="34" charset="0"/>
                <a:cs typeface="Arial" panose="020B0604020202020204" pitchFamily="34" charset="0"/>
              </a:rPr>
              <a:t>No Email is Sent to Us ( Not even in Spam Folder) for subscribing to Newsletter</a:t>
            </a:r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324635" y="944874"/>
            <a:ext cx="9689049" cy="5583239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B50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Challenges</a:t>
            </a:r>
          </a:p>
        </p:txBody>
      </p:sp>
      <p:sp>
        <p:nvSpPr>
          <p:cNvPr id="1048597" name="TextBox 2"/>
          <p:cNvSpPr txBox="1"/>
          <p:nvPr/>
        </p:nvSpPr>
        <p:spPr>
          <a:xfrm>
            <a:off x="988606" y="2171700"/>
            <a:ext cx="9398406" cy="1513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Dynamic elements handling required Explicit Waits.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OTP Dependent for login automation (required manual intervention).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X-path doesn’t work sometimes. </a:t>
            </a:r>
            <a:endParaRPr dirty="0"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B50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Experience</a:t>
            </a:r>
          </a:p>
        </p:txBody>
      </p:sp>
      <p:sp>
        <p:nvSpPr>
          <p:cNvPr id="1048618" name="Content Placeholder 2"/>
          <p:cNvSpPr txBox="1"/>
          <p:nvPr/>
        </p:nvSpPr>
        <p:spPr>
          <a:xfrm>
            <a:off x="1202918" y="1792936"/>
            <a:ext cx="10412819" cy="4525963"/>
          </a:xfrm>
          <a:prstGeom prst="rect"/>
        </p:spPr>
        <p:txBody>
          <a:bodyPr/>
          <a:lstStyle>
            <a:lvl1pPr algn="l" defTabSz="914400" eaLnBrk="1" hangingPunct="1" indent="-182880" latinLnBrk="0" marL="18288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182880" latinLnBrk="0" marL="41148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182880" latinLnBrk="0" marL="64008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182880" latinLnBrk="0" marL="86868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182880" latinLnBrk="0" marL="109728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128460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147180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162900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180620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 sz="2400"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1800">
                <a:latin typeface="Calibri"/>
              </a:defRPr>
            </a:pPr>
            <a:r>
              <a:rPr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Learned end-to-end testing flow for an e-commerce site.</a:t>
            </a:r>
          </a:p>
          <a:p>
            <a:pPr>
              <a:defRPr sz="1800">
                <a:latin typeface="Calibri"/>
              </a:defRPr>
            </a:pPr>
            <a:r>
              <a:rPr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Gained hands-on experience in TestNG framework &amp; selenium automation.</a:t>
            </a:r>
          </a:p>
          <a:p>
            <a:pPr>
              <a:defRPr sz="1800">
                <a:latin typeface="Calibri"/>
              </a:defRPr>
            </a:pPr>
            <a:r>
              <a:rPr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Improved debugging skills while handling XPath &amp; waits.</a:t>
            </a:r>
          </a:p>
          <a:p>
            <a:pPr>
              <a:defRPr sz="1800">
                <a:latin typeface="Calibri"/>
              </a:defRPr>
            </a:pPr>
            <a:r>
              <a:rPr dirty="0" sz="2400" lang="en-US">
                <a:latin typeface="Arial" panose="020B0604020202020204" pitchFamily="34" charset="0"/>
                <a:cs typeface="Arial" panose="020B0604020202020204" pitchFamily="34" charset="0"/>
              </a:rPr>
              <a:t>Understood real-world challenges of manual + automated testing.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B50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Thank You </a:t>
            </a:r>
            <a:r>
              <a:rPr dirty="0" lang="en-IN"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!</a:t>
            </a:r>
            <a:br>
              <a:rPr dirty="0" lang="en-IN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dirty="0" lang="en-IN"/>
          </a:p>
        </p:txBody>
      </p:sp>
      <p:sp>
        <p:nvSpPr>
          <p:cNvPr id="1048620" name="TextBox 2"/>
          <p:cNvSpPr txBox="1"/>
          <p:nvPr/>
        </p:nvSpPr>
        <p:spPr>
          <a:xfrm>
            <a:off x="1371600" y="2471737"/>
            <a:ext cx="7915275" cy="624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Vaishali Mam For Guiding Us through out the Project</a:t>
            </a:r>
            <a:r>
              <a:rPr dirty="0"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dirty="0" lang="en-IN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dirty="0"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B50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Introduction</a:t>
            </a:r>
          </a:p>
        </p:txBody>
      </p:sp>
      <p:sp>
        <p:nvSpPr>
          <p:cNvPr id="1048608" name="TextBox 2"/>
          <p:cNvSpPr txBox="1"/>
          <p:nvPr/>
        </p:nvSpPr>
        <p:spPr>
          <a:xfrm>
            <a:off x="1257300" y="1943100"/>
            <a:ext cx="9790111" cy="37109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endParaRPr dirty="0" lang="en-IN">
              <a:latin typeface="Tw Cen MT (Headings)"/>
            </a:endParaRPr>
          </a:p>
          <a:p>
            <a:pPr indent="-457200" marL="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r>
              <a:rPr dirty="0" sz="2800" lang="en-IN">
                <a:latin typeface="Tw Cen MT (Headings)"/>
              </a:rPr>
              <a:t>Tira Beauty is an online platform offering skincare, makeup, fragrance, and wellness products.</a:t>
            </a:r>
          </a:p>
          <a:p>
            <a:pPr>
              <a:defRPr sz="1800">
                <a:latin typeface="Calibri"/>
              </a:defRPr>
            </a:pPr>
            <a:endParaRPr dirty="0" sz="2800" lang="en-IN">
              <a:latin typeface="Tw Cen MT (Headings)"/>
            </a:endParaRPr>
          </a:p>
          <a:p>
            <a:pPr indent="-457200" marL="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r>
              <a:rPr dirty="0" sz="2800" lang="en-IN">
                <a:latin typeface="Tw Cen MT (Headings)"/>
              </a:rPr>
              <a:t>Goal: Test critical e-commerce functionalities (login, cart, search, category navigation, profile update).</a:t>
            </a:r>
          </a:p>
          <a:p>
            <a:pPr>
              <a:defRPr sz="1800">
                <a:latin typeface="Calibri"/>
              </a:defRPr>
            </a:pPr>
            <a:endParaRPr dirty="0" sz="2800" lang="en-IN">
              <a:latin typeface="Tw Cen MT (Headings)"/>
            </a:endParaRPr>
          </a:p>
          <a:p>
            <a:pPr indent="-457200" marL="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r>
              <a:rPr dirty="0" sz="2800" lang="en-IN">
                <a:latin typeface="Tw Cen MT (Headings)"/>
              </a:rPr>
              <a:t>Used Selenium WebDriver, TestNG Framework, Chrome Browser, Java</a:t>
            </a:r>
            <a:endParaRPr dirty="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B50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Members of team</a:t>
            </a:r>
          </a:p>
        </p:txBody>
      </p:sp>
      <p:sp>
        <p:nvSpPr>
          <p:cNvPr id="1048610" name="TextBox 2"/>
          <p:cNvSpPr txBox="1"/>
          <p:nvPr/>
        </p:nvSpPr>
        <p:spPr>
          <a:xfrm>
            <a:off x="1771650" y="2343150"/>
            <a:ext cx="9329738" cy="5105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GB" dirty="0" sz="2800" lang="en-US"/>
              <a:t>Sohail</a:t>
            </a:r>
            <a:r>
              <a:rPr altLang="en-GB" dirty="0" sz="2800" lang="en-US"/>
              <a:t> </a:t>
            </a:r>
            <a:r>
              <a:rPr altLang="en-GB" dirty="0" sz="2800" lang="en-US"/>
              <a:t>Khan</a:t>
            </a:r>
            <a:r>
              <a:rPr altLang="en-GB" dirty="0" sz="280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B50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Responsibilities</a:t>
            </a:r>
          </a:p>
        </p:txBody>
      </p:sp>
      <p:sp>
        <p:nvSpPr>
          <p:cNvPr id="1048612" name="Content Placeholder 2"/>
          <p:cNvSpPr txBox="1"/>
          <p:nvPr/>
        </p:nvSpPr>
        <p:spPr>
          <a:xfrm>
            <a:off x="1202919" y="1928813"/>
            <a:ext cx="8229600" cy="4525963"/>
          </a:xfrm>
          <a:prstGeom prst="rect"/>
        </p:spPr>
        <p:txBody>
          <a:bodyPr/>
          <a:lstStyle>
            <a:lvl1pPr algn="l" defTabSz="914400" eaLnBrk="1" hangingPunct="1" indent="-182880" latinLnBrk="0" marL="18288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182880" latinLnBrk="0" marL="41148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182880" latinLnBrk="0" marL="64008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182880" latinLnBrk="0" marL="86868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182880" latinLnBrk="0" marL="109728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128460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147180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162900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180620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 sz="2800" lang="en-US"/>
          </a:p>
          <a:p>
            <a:pPr>
              <a:defRPr sz="1800">
                <a:latin typeface="Calibri"/>
              </a:defRPr>
            </a:pPr>
            <a:r>
              <a:rPr dirty="0" sz="2800" lang="en-US">
                <a:latin typeface="Calibri"/>
              </a:rPr>
              <a:t>Designed &amp; executed  automated test cases.</a:t>
            </a:r>
          </a:p>
          <a:p>
            <a:pPr>
              <a:defRPr sz="1800">
                <a:latin typeface="Calibri"/>
              </a:defRPr>
            </a:pPr>
            <a:r>
              <a:rPr dirty="0" sz="2800" lang="en-US">
                <a:latin typeface="Calibri"/>
              </a:rPr>
              <a:t>Performed functional testing on core modules.</a:t>
            </a:r>
          </a:p>
          <a:p>
            <a:pPr>
              <a:defRPr sz="1800">
                <a:latin typeface="Calibri"/>
              </a:defRPr>
            </a:pPr>
            <a:r>
              <a:rPr dirty="0" sz="2800" lang="en-US">
                <a:latin typeface="Calibri"/>
              </a:rPr>
              <a:t>Created defect report for failed scenarios.</a:t>
            </a:r>
          </a:p>
          <a:p>
            <a:pPr indent="0" marL="0">
              <a:buNone/>
              <a:defRPr sz="1800">
                <a:latin typeface="Calibri"/>
              </a:defRPr>
            </a:pPr>
            <a:endParaRPr dirty="0" sz="2800" lang="en-US"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B50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Overview</a:t>
            </a:r>
          </a:p>
        </p:txBody>
      </p:sp>
      <p:sp>
        <p:nvSpPr>
          <p:cNvPr id="1048614" name="Content Placeholder 2"/>
          <p:cNvSpPr txBox="1"/>
          <p:nvPr/>
        </p:nvSpPr>
        <p:spPr>
          <a:xfrm>
            <a:off x="1202919" y="1490648"/>
            <a:ext cx="10701338" cy="4525963"/>
          </a:xfrm>
          <a:prstGeom prst="rect"/>
        </p:spPr>
        <p:txBody>
          <a:bodyPr/>
          <a:lstStyle>
            <a:lvl1pPr algn="l" defTabSz="914400" eaLnBrk="1" hangingPunct="1" indent="-182880" latinLnBrk="0" marL="18288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182880" latinLnBrk="0" marL="41148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182880" latinLnBrk="0" marL="64008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182880" latinLnBrk="0" marL="86868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182880" latinLnBrk="0" marL="109728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128460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147180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162900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180620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 sz="2400" lang="en-US"/>
          </a:p>
          <a:p>
            <a:pPr>
              <a:defRPr sz="1800">
                <a:latin typeface="Calibri"/>
              </a:defRPr>
            </a:pPr>
            <a:r>
              <a:rPr dirty="0" sz="2400" lang="en-US">
                <a:latin typeface="Calibri"/>
              </a:rPr>
              <a:t>Application under test: www.tirabeauty.com</a:t>
            </a:r>
          </a:p>
          <a:p>
            <a:pPr>
              <a:defRPr sz="1800">
                <a:latin typeface="Calibri"/>
              </a:defRPr>
            </a:pPr>
            <a:r>
              <a:rPr dirty="0" sz="2400" lang="en-US">
                <a:latin typeface="Calibri"/>
              </a:rPr>
              <a:t>Type: E-Commerce Website</a:t>
            </a:r>
          </a:p>
          <a:p>
            <a:pPr>
              <a:defRPr sz="1800">
                <a:latin typeface="Calibri"/>
              </a:defRPr>
            </a:pPr>
            <a:r>
              <a:rPr dirty="0" sz="2400" lang="en-US">
                <a:latin typeface="Calibri"/>
              </a:rPr>
              <a:t>Testing scope:</a:t>
            </a:r>
          </a:p>
          <a:p>
            <a:pPr>
              <a:defRPr sz="1800">
                <a:latin typeface="Calibri"/>
              </a:defRPr>
            </a:pPr>
            <a:r>
              <a:rPr dirty="0" sz="2400" lang="en-US">
                <a:latin typeface="Calibri"/>
              </a:rPr>
              <a:t>- Login with OTP</a:t>
            </a:r>
          </a:p>
          <a:p>
            <a:pPr>
              <a:defRPr sz="1800">
                <a:latin typeface="Calibri"/>
              </a:defRPr>
            </a:pPr>
            <a:r>
              <a:rPr dirty="0" sz="2400" lang="en-US">
                <a:latin typeface="Calibri"/>
              </a:rPr>
              <a:t>- Search &amp; filter products</a:t>
            </a:r>
          </a:p>
          <a:p>
            <a:pPr>
              <a:defRPr sz="1800">
                <a:latin typeface="Calibri"/>
              </a:defRPr>
            </a:pPr>
            <a:r>
              <a:rPr dirty="0" sz="2400" lang="en-US">
                <a:latin typeface="Calibri"/>
              </a:rPr>
              <a:t>- Add to Cart &amp; Remove</a:t>
            </a:r>
          </a:p>
          <a:p>
            <a:pPr>
              <a:defRPr sz="1800">
                <a:latin typeface="Calibri"/>
              </a:defRPr>
            </a:pPr>
            <a:r>
              <a:rPr dirty="0" sz="2400" lang="en-US">
                <a:latin typeface="Calibri"/>
              </a:rPr>
              <a:t>- Shop by Category</a:t>
            </a:r>
          </a:p>
          <a:p>
            <a:pPr>
              <a:defRPr sz="1800">
                <a:latin typeface="Calibri"/>
              </a:defRPr>
            </a:pPr>
            <a:r>
              <a:rPr dirty="0" sz="2400" lang="en-US">
                <a:latin typeface="Calibri"/>
              </a:rPr>
              <a:t>- Change Personal Info (Profile)</a:t>
            </a:r>
          </a:p>
          <a:p>
            <a:pPr>
              <a:defRPr sz="1800">
                <a:latin typeface="Calibri"/>
              </a:defRPr>
            </a:pPr>
            <a:r>
              <a:rPr dirty="0" sz="2400" lang="en-US">
                <a:latin typeface="Calibri"/>
              </a:rPr>
              <a:t>- Brand-based search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B50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Modules</a:t>
            </a:r>
          </a:p>
        </p:txBody>
      </p:sp>
      <p:sp>
        <p:nvSpPr>
          <p:cNvPr id="1048616" name="Content Placeholder 2"/>
          <p:cNvSpPr txBox="1"/>
          <p:nvPr/>
        </p:nvSpPr>
        <p:spPr>
          <a:xfrm>
            <a:off x="959986" y="1792936"/>
            <a:ext cx="10955745" cy="4525963"/>
          </a:xfrm>
          <a:prstGeom prst="rect"/>
        </p:spPr>
        <p:txBody>
          <a:bodyPr/>
          <a:lstStyle>
            <a:lvl1pPr algn="l" defTabSz="914400" eaLnBrk="1" hangingPunct="1" indent="-182880" latinLnBrk="0" marL="18288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182880" latinLnBrk="0" marL="41148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182880" latinLnBrk="0" marL="64008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182880" latinLnBrk="0" marL="86868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182880" latinLnBrk="0" marL="109728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128460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147180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162900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1806200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 sz="2800" lang="en-US"/>
          </a:p>
          <a:p>
            <a:pPr>
              <a:defRPr sz="1800">
                <a:latin typeface="Calibri"/>
              </a:defRPr>
            </a:pPr>
            <a:r>
              <a:rPr b="1" dirty="0" sz="2800" i="1" lang="en-US">
                <a:latin typeface="Calibri"/>
              </a:rPr>
              <a:t>Module 1 : Login Page</a:t>
            </a:r>
            <a:br>
              <a:rPr dirty="0" sz="2800" lang="en-US">
                <a:latin typeface="Calibri"/>
              </a:rPr>
            </a:br>
            <a:r>
              <a:rPr dirty="0" sz="2800" lang="en-US">
                <a:latin typeface="Calibri"/>
              </a:rPr>
              <a:t>   Checked all login functionalities including OTP verification and profile access.</a:t>
            </a:r>
          </a:p>
          <a:p>
            <a:pPr>
              <a:defRPr sz="1800">
                <a:latin typeface="Calibri"/>
              </a:defRPr>
            </a:pPr>
            <a:r>
              <a:rPr b="1" dirty="0" sz="2800" i="1" lang="en-US">
                <a:latin typeface="Calibri"/>
              </a:rPr>
              <a:t>Module 2 : Search Multiple Items</a:t>
            </a:r>
            <a:br>
              <a:rPr dirty="0" sz="2800" lang="en-US">
                <a:latin typeface="Calibri"/>
              </a:rPr>
            </a:br>
            <a:r>
              <a:rPr dirty="0" sz="2800" lang="en-US">
                <a:latin typeface="Calibri"/>
              </a:rPr>
              <a:t>   Verified search functionality with multiple products (Perfume, Face Wash, Shampoo, etc.).</a:t>
            </a:r>
          </a:p>
          <a:p>
            <a:pPr>
              <a:defRPr sz="1800">
                <a:latin typeface="Calibri"/>
              </a:defRPr>
            </a:pPr>
            <a:r>
              <a:rPr b="1" dirty="0" sz="2800" i="1" lang="en-US">
                <a:latin typeface="Calibri"/>
              </a:rPr>
              <a:t>Module 3 : Add to Cart &amp; Remove</a:t>
            </a:r>
            <a:br>
              <a:rPr dirty="0" sz="2800" lang="en-US">
                <a:latin typeface="Calibri"/>
              </a:rPr>
            </a:br>
            <a:r>
              <a:rPr dirty="0" sz="2800" lang="en-US">
                <a:latin typeface="Calibri"/>
              </a:rPr>
              <a:t>   Tested adding items to cart and removing items.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B50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Modules</a:t>
            </a:r>
          </a:p>
        </p:txBody>
      </p:sp>
      <p:sp>
        <p:nvSpPr>
          <p:cNvPr id="1048599" name="TextBox 3"/>
          <p:cNvSpPr txBox="1"/>
          <p:nvPr/>
        </p:nvSpPr>
        <p:spPr>
          <a:xfrm>
            <a:off x="802780" y="1917650"/>
            <a:ext cx="10812958" cy="47015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r>
              <a:rPr b="1" dirty="0" sz="2800" i="1" lang="en-US">
                <a:latin typeface="Calibri"/>
              </a:rPr>
              <a:t>Module 4 : Shop by Category</a:t>
            </a:r>
            <a:br>
              <a:rPr dirty="0" sz="2800" lang="en-US">
                <a:latin typeface="Calibri"/>
              </a:rPr>
            </a:br>
            <a:r>
              <a:rPr dirty="0" sz="2800" lang="en-US">
                <a:latin typeface="Calibri"/>
              </a:rPr>
              <a:t>   Ensured categories (Men, Fragrance, Skin etc.) load correctly and display products.</a:t>
            </a:r>
          </a:p>
          <a:p>
            <a:pPr>
              <a:defRPr sz="1800">
                <a:latin typeface="Calibri"/>
              </a:defRPr>
            </a:pPr>
            <a:endParaRPr dirty="0" sz="2800" lang="en-US">
              <a:latin typeface="Calibri"/>
            </a:endParaRPr>
          </a:p>
          <a:p>
            <a:pPr indent="-457200" marL="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r>
              <a:rPr b="1" dirty="0" sz="2800" i="1" lang="en-US">
                <a:latin typeface="Calibri"/>
              </a:rPr>
              <a:t>Module 5 : Change Personal Info</a:t>
            </a:r>
            <a:br>
              <a:rPr dirty="0" sz="2800" lang="en-US">
                <a:latin typeface="Calibri"/>
              </a:rPr>
            </a:br>
            <a:r>
              <a:rPr dirty="0" sz="2800" lang="en-US">
                <a:latin typeface="Calibri"/>
              </a:rPr>
              <a:t>   Verified ability to update personal info such as Name &amp; Date of Birth.</a:t>
            </a:r>
          </a:p>
          <a:p>
            <a:pPr>
              <a:defRPr sz="1800">
                <a:latin typeface="Calibri"/>
              </a:defRPr>
            </a:pPr>
            <a:endParaRPr dirty="0" sz="2800" lang="en-US">
              <a:latin typeface="Calibri"/>
            </a:endParaRPr>
          </a:p>
          <a:p>
            <a:pPr indent="-457200" marL="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r>
              <a:rPr b="1" dirty="0" sz="2800" i="1" lang="en-US">
                <a:latin typeface="Calibri"/>
              </a:rPr>
              <a:t>Module 6 : Brand Search</a:t>
            </a:r>
            <a:br>
              <a:rPr dirty="0" sz="2800" lang="en-US">
                <a:latin typeface="Calibri"/>
              </a:rPr>
            </a:br>
            <a:r>
              <a:rPr dirty="0" sz="2800" lang="en-US">
                <a:latin typeface="Calibri"/>
              </a:rPr>
              <a:t>   Checked brand-wise search functionality (e.g., Davidoff Perfume).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B50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Defects (From Defect Report)</a:t>
            </a:r>
          </a:p>
        </p:txBody>
      </p:sp>
      <p:sp>
        <p:nvSpPr>
          <p:cNvPr id="1048595" name="TextBox 2"/>
          <p:cNvSpPr txBox="1"/>
          <p:nvPr/>
        </p:nvSpPr>
        <p:spPr>
          <a:xfrm>
            <a:off x="271463" y="2528888"/>
            <a:ext cx="9784080" cy="2825624"/>
          </a:xfrm>
          <a:prstGeom prst="rect"/>
          <a:noFill/>
        </p:spPr>
        <p:txBody>
          <a:bodyPr rtlCol="0" wrap="square">
            <a:spAutoFit/>
          </a:bodyPr>
          <a:p>
            <a:pPr algn="just" indent="-285750" marL="971550">
              <a:lnSpc>
                <a:spcPct val="107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b="1" dirty="0" lang="en-US">
                <a:latin typeface="Arial" panose="020B0604020202020204" pitchFamily="34" charset="0"/>
                <a:cs typeface="Arial" panose="020B0604020202020204" pitchFamily="34" charset="0"/>
              </a:rPr>
              <a:t>While testing the Tira Beauty website, certain fields did not behave as expected. For example, the Filter Modal was not scrollable to the last option.</a:t>
            </a:r>
          </a:p>
          <a:p>
            <a:pPr algn="just" marL="685800">
              <a:lnSpc>
                <a:spcPct val="107000"/>
              </a:lnSpc>
              <a:spcBef>
                <a:spcPts val="800"/>
              </a:spcBef>
            </a:pPr>
            <a:br>
              <a:rPr dirty="0"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b="1" dirty="0" lang="en-US">
                <a:latin typeface="Arial" panose="020B0604020202020204" pitchFamily="34" charset="0"/>
                <a:cs typeface="Arial" panose="020B0604020202020204" pitchFamily="34" charset="0"/>
              </a:rPr>
              <a:t>Expected:</a:t>
            </a:r>
            <a:r>
              <a:rPr dirty="0" lang="en-US">
                <a:latin typeface="Arial" panose="020B0604020202020204" pitchFamily="34" charset="0"/>
                <a:cs typeface="Arial" panose="020B0604020202020204" pitchFamily="34" charset="0"/>
              </a:rPr>
              <a:t> The user should be able to scroll and access the “Age” filter.</a:t>
            </a:r>
          </a:p>
          <a:p>
            <a:pPr algn="just" marL="685800">
              <a:lnSpc>
                <a:spcPct val="107000"/>
              </a:lnSpc>
              <a:spcBef>
                <a:spcPts val="800"/>
              </a:spcBef>
            </a:pPr>
            <a:br>
              <a:rPr dirty="0"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b="1" dirty="0" lang="en-US">
                <a:latin typeface="Arial" panose="020B0604020202020204" pitchFamily="34" charset="0"/>
                <a:cs typeface="Arial" panose="020B0604020202020204" pitchFamily="34" charset="0"/>
              </a:rPr>
              <a:t>Actual:</a:t>
            </a:r>
            <a:r>
              <a:rPr dirty="0" lang="en-US">
                <a:latin typeface="Arial" panose="020B0604020202020204" pitchFamily="34" charset="0"/>
                <a:cs typeface="Arial" panose="020B0604020202020204" pitchFamily="34" charset="0"/>
              </a:rPr>
              <a:t> The user was not able to scroll : The modal froze halfway.</a:t>
            </a:r>
            <a:br>
              <a:rPr dirty="0"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dirty="0" lang="en-US"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 </a:t>
            </a:r>
            <a:endParaRPr dirty="0" lang="en-IN"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  <a:p>
            <a:endParaRPr dirty="0"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dirty="0"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B50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extBox 1"/>
          <p:cNvSpPr txBox="1"/>
          <p:nvPr/>
        </p:nvSpPr>
        <p:spPr>
          <a:xfrm>
            <a:off x="1000125" y="600075"/>
            <a:ext cx="10572750" cy="435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IN">
                <a:latin typeface="Arial" panose="020B0604020202020204" pitchFamily="34" charset="0"/>
                <a:cs typeface="Arial" panose="020B0604020202020204" pitchFamily="34" charset="0"/>
              </a:rPr>
              <a:t>Defect identifier :-</a:t>
            </a: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   	  BUG-006</a:t>
            </a:r>
          </a:p>
          <a:p>
            <a:r>
              <a:rPr b="1" dirty="0" lang="en-IN">
                <a:latin typeface="Arial" panose="020B0604020202020204" pitchFamily="34" charset="0"/>
                <a:cs typeface="Arial" panose="020B0604020202020204" pitchFamily="34" charset="0"/>
              </a:rPr>
              <a:t>Defect summary :-</a:t>
            </a: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   	  Filter Modal not scrollable to last option</a:t>
            </a:r>
          </a:p>
          <a:p>
            <a:r>
              <a:rPr b="1" dirty="0" lang="en-IN">
                <a:latin typeface="Arial" panose="020B0604020202020204" pitchFamily="34" charset="0"/>
                <a:cs typeface="Arial" panose="020B0604020202020204" pitchFamily="34" charset="0"/>
              </a:rPr>
              <a:t>Test Id</a:t>
            </a: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 :-			  TC_006</a:t>
            </a:r>
            <a:b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b="1" dirty="0" lang="en-IN">
                <a:latin typeface="Arial" panose="020B0604020202020204" pitchFamily="34" charset="0"/>
                <a:cs typeface="Arial" panose="020B0604020202020204" pitchFamily="34" charset="0"/>
              </a:rPr>
              <a:t>Test case name</a:t>
            </a: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 :-  	  TC_TIRA_filter_modal</a:t>
            </a:r>
            <a:b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b="1" dirty="0" lang="en-IN">
                <a:latin typeface="Arial" panose="020B0604020202020204" pitchFamily="34" charset="0"/>
                <a:cs typeface="Arial" panose="020B0604020202020204" pitchFamily="34" charset="0"/>
              </a:rPr>
              <a:t>Module name</a:t>
            </a: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 :-		  Filter</a:t>
            </a:r>
            <a:b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b="1" dirty="0" lang="en-IN">
                <a:latin typeface="Arial" panose="020B0604020202020204" pitchFamily="34" charset="0"/>
                <a:cs typeface="Arial" panose="020B0604020202020204" pitchFamily="34" charset="0"/>
              </a:rPr>
              <a:t>Reproducible</a:t>
            </a: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 :- 		  Yes</a:t>
            </a:r>
            <a:b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b="1" dirty="0" lang="en-IN">
                <a:latin typeface="Arial" panose="020B0604020202020204" pitchFamily="34" charset="0"/>
                <a:cs typeface="Arial" panose="020B0604020202020204" pitchFamily="34" charset="0"/>
              </a:rPr>
              <a:t>Severity</a:t>
            </a: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 :- 			Medium</a:t>
            </a:r>
            <a:b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b="1" dirty="0" lang="en-IN">
                <a:latin typeface="Arial" panose="020B0604020202020204" pitchFamily="34" charset="0"/>
                <a:cs typeface="Arial" panose="020B0604020202020204" pitchFamily="34" charset="0"/>
              </a:rPr>
              <a:t>Priority</a:t>
            </a: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 :- 			Medium</a:t>
            </a:r>
            <a:b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b="1" dirty="0" lang="en-IN">
                <a:latin typeface="Arial" panose="020B0604020202020204" pitchFamily="34" charset="0"/>
                <a:cs typeface="Arial" panose="020B0604020202020204" pitchFamily="34" charset="0"/>
              </a:rPr>
              <a:t>Raised by</a:t>
            </a: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 :-			 </a:t>
            </a:r>
            <a:r>
              <a:rPr altLang="en-GB" dirty="0" lang="en-US">
                <a:latin typeface="Arial" panose="020B0604020202020204" pitchFamily="34" charset="0"/>
                <a:cs typeface="Arial" panose="020B0604020202020204" pitchFamily="34" charset="0"/>
              </a:rPr>
              <a:t>Sohail</a:t>
            </a:r>
            <a:r>
              <a:rPr altLang="en-GB" dirty="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altLang="en-GB" dirty="0" lang="en-US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altLang="en-GB" dirty="0" lang="en-US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altLang="en-GB" dirty="0" 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altLang="en-GB" dirty="0"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  (Tester)</a:t>
            </a:r>
            <a:b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b="1" dirty="0" lang="en-IN">
                <a:latin typeface="Arial" panose="020B0604020202020204" pitchFamily="34" charset="0"/>
                <a:cs typeface="Arial" panose="020B0604020202020204" pitchFamily="34" charset="0"/>
              </a:rPr>
              <a:t>Assigned to</a:t>
            </a: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 :- 		  Development Team</a:t>
            </a:r>
            <a:b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b="1" dirty="0" lang="en-IN">
                <a:latin typeface="Arial" panose="020B0604020202020204" pitchFamily="34" charset="0"/>
                <a:cs typeface="Arial" panose="020B0604020202020204" pitchFamily="34" charset="0"/>
              </a:rPr>
              <a:t>Date of assignment :-  </a:t>
            </a: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08-08-2025</a:t>
            </a:r>
            <a:b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b="1" dirty="0" lang="en-IN">
                <a:latin typeface="Arial" panose="020B0604020202020204" pitchFamily="34" charset="0"/>
                <a:cs typeface="Arial" panose="020B0604020202020204" pitchFamily="34" charset="0"/>
              </a:rPr>
              <a:t>Status :- 	</a:t>
            </a:r>
            <a: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  <a:t>		   Open</a:t>
            </a:r>
            <a:b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b="1" dirty="0" lang="en-IN">
                <a:latin typeface="Arial" panose="020B0604020202020204" pitchFamily="34" charset="0"/>
                <a:cs typeface="Arial" panose="020B0604020202020204" pitchFamily="34" charset="0"/>
              </a:rPr>
              <a:t>Snap shots :-</a:t>
            </a:r>
            <a:b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b="1" dirty="0" lang="en-IN">
                <a:latin typeface="Arial" panose="020B0604020202020204" pitchFamily="34" charset="0"/>
                <a:cs typeface="Arial" panose="020B0604020202020204" pitchFamily="34" charset="0"/>
              </a:rPr>
              <a:t>Fixed by :- </a:t>
            </a:r>
            <a:br>
              <a:rPr dirty="0" lang="en-IN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b="1" dirty="0" lang="en-IN">
                <a:latin typeface="Arial" panose="020B0604020202020204" pitchFamily="34" charset="0"/>
                <a:cs typeface="Arial" panose="020B0604020202020204" pitchFamily="34" charset="0"/>
              </a:rPr>
              <a:t>Date of fixing :- </a:t>
            </a:r>
            <a:endParaRPr altLang="en-US" lang="zh-CN"/>
          </a:p>
          <a:p>
            <a:endParaRPr dirty="0"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lastClr="000000" val="windowText"/>
      </a:dk1>
      <a:lt1>
        <a:sysClr lastClr="FFFFFF" val="window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Prasenjit Bhosale</dc:creator>
  <cp:lastModifiedBy>Prasenjit Bhosale</cp:lastModifiedBy>
  <dcterms:created xsi:type="dcterms:W3CDTF">2025-08-17T16:57:12Z</dcterms:created>
  <dcterms:modified xsi:type="dcterms:W3CDTF">2025-08-19T03:14:33Z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ebb1afd03ad042bbac039b1336f3bfb9</vt:lpwstr>
  </property>
</Properties>
</file>