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3"/>
    <p:sldMasterId id="2147484070" r:id="rId4"/>
  </p:sldMasterIdLst>
  <p:notesMasterIdLst>
    <p:notesMasterId r:id="rId24"/>
  </p:notesMasterIdLst>
  <p:sldIdLst>
    <p:sldId id="256" r:id="rId5"/>
    <p:sldId id="311" r:id="rId6"/>
    <p:sldId id="289" r:id="rId7"/>
    <p:sldId id="288" r:id="rId8"/>
    <p:sldId id="293" r:id="rId9"/>
    <p:sldId id="291" r:id="rId10"/>
    <p:sldId id="296" r:id="rId11"/>
    <p:sldId id="297" r:id="rId12"/>
    <p:sldId id="304" r:id="rId13"/>
    <p:sldId id="292" r:id="rId14"/>
    <p:sldId id="305" r:id="rId15"/>
    <p:sldId id="310" r:id="rId16"/>
    <p:sldId id="312" r:id="rId17"/>
    <p:sldId id="313" r:id="rId18"/>
    <p:sldId id="316" r:id="rId19"/>
    <p:sldId id="314" r:id="rId20"/>
    <p:sldId id="315" r:id="rId21"/>
    <p:sldId id="317" r:id="rId22"/>
    <p:sldId id="318" r:id="rId23"/>
  </p:sldIdLst>
  <p:sldSz cx="9144000" cy="6858000" type="screen4x3"/>
  <p:notesSz cx="6858000" cy="9144000"/>
  <p:custDataLst>
    <p:tags r:id="rId2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orient="horz" pos="361">
          <p15:clr>
            <a:srgbClr val="A4A3A4"/>
          </p15:clr>
        </p15:guide>
        <p15:guide id="3" orient="horz" pos="550">
          <p15:clr>
            <a:srgbClr val="A4A3A4"/>
          </p15:clr>
        </p15:guide>
        <p15:guide id="4" orient="horz" pos="771">
          <p15:clr>
            <a:srgbClr val="A4A3A4"/>
          </p15:clr>
        </p15:guide>
        <p15:guide id="5" pos="2880">
          <p15:clr>
            <a:srgbClr val="A4A3A4"/>
          </p15:clr>
        </p15:guide>
        <p15:guide id="6" pos="3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88"/>
    <a:srgbClr val="0030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578" autoAdjust="0"/>
  </p:normalViewPr>
  <p:slideViewPr>
    <p:cSldViewPr snapToGrid="0">
      <p:cViewPr>
        <p:scale>
          <a:sx n="100" d="100"/>
          <a:sy n="100" d="100"/>
        </p:scale>
        <p:origin x="525" y="36"/>
      </p:cViewPr>
      <p:guideLst>
        <p:guide orient="horz" pos="2160"/>
        <p:guide orient="horz" pos="361"/>
        <p:guide orient="horz" pos="550"/>
        <p:guide orient="horz" pos="771"/>
        <p:guide pos="2880"/>
        <p:guide pos="3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627732-D6E3-4593-8A29-2BFC2684987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FCA1092-E6B6-48B2-BC16-D3A56E851459}">
      <dgm:prSet phldrT="[Text]" custT="1"/>
      <dgm:spPr>
        <a:solidFill>
          <a:srgbClr val="002060"/>
        </a:solidFill>
      </dgm:spPr>
      <dgm:t>
        <a:bodyPr/>
        <a:lstStyle/>
        <a:p>
          <a:r>
            <a:rPr lang="en-US" sz="1800" dirty="0" smtClean="0"/>
            <a:t>The Study</a:t>
          </a:r>
        </a:p>
      </dgm:t>
    </dgm:pt>
    <dgm:pt modelId="{33286A34-46C0-4DE6-A1E5-E4266EB1CA54}" type="parTrans" cxnId="{F0707CE5-685B-4431-B786-9FE5C218A0D0}">
      <dgm:prSet/>
      <dgm:spPr/>
      <dgm:t>
        <a:bodyPr/>
        <a:lstStyle/>
        <a:p>
          <a:endParaRPr lang="en-US"/>
        </a:p>
      </dgm:t>
    </dgm:pt>
    <dgm:pt modelId="{20CDF898-FFCF-41C9-A011-4B6320676829}" type="sibTrans" cxnId="{F0707CE5-685B-4431-B786-9FE5C218A0D0}">
      <dgm:prSet/>
      <dgm:spPr/>
      <dgm:t>
        <a:bodyPr/>
        <a:lstStyle/>
        <a:p>
          <a:endParaRPr lang="en-US"/>
        </a:p>
      </dgm:t>
    </dgm:pt>
    <dgm:pt modelId="{DD6AE935-EBE2-4391-8791-ECB21DFE0211}">
      <dgm:prSet phldrT="[Text]" custT="1"/>
      <dgm:spPr>
        <a:solidFill>
          <a:srgbClr val="002060"/>
        </a:solidFill>
      </dgm:spPr>
      <dgm:t>
        <a:bodyPr/>
        <a:lstStyle/>
        <a:p>
          <a:r>
            <a:rPr lang="en-US" sz="1800" dirty="0" smtClean="0"/>
            <a:t>Pilot</a:t>
          </a:r>
        </a:p>
      </dgm:t>
    </dgm:pt>
    <dgm:pt modelId="{156FF726-14CC-4488-8D0C-01DFC5EE103A}" type="parTrans" cxnId="{1BE1B314-495F-4A6A-9EFE-9824A1A12FF6}">
      <dgm:prSet/>
      <dgm:spPr/>
      <dgm:t>
        <a:bodyPr/>
        <a:lstStyle/>
        <a:p>
          <a:endParaRPr lang="en-US"/>
        </a:p>
      </dgm:t>
    </dgm:pt>
    <dgm:pt modelId="{AC109005-302F-4114-A919-2DDEBC1AA91D}" type="sibTrans" cxnId="{1BE1B314-495F-4A6A-9EFE-9824A1A12FF6}">
      <dgm:prSet/>
      <dgm:spPr/>
      <dgm:t>
        <a:bodyPr/>
        <a:lstStyle/>
        <a:p>
          <a:endParaRPr lang="en-US"/>
        </a:p>
      </dgm:t>
    </dgm:pt>
    <dgm:pt modelId="{F708437E-BF2D-4D63-8CEC-3BEA0909F834}">
      <dgm:prSet phldrT="[Text]" custT="1"/>
      <dgm:spPr>
        <a:solidFill>
          <a:srgbClr val="002060"/>
        </a:solidFill>
      </dgm:spPr>
      <dgm:t>
        <a:bodyPr/>
        <a:lstStyle/>
        <a:p>
          <a:r>
            <a:rPr lang="en-US" sz="1800" dirty="0" smtClean="0"/>
            <a:t>Launch</a:t>
          </a:r>
          <a:endParaRPr lang="en-US" sz="1800" dirty="0"/>
        </a:p>
      </dgm:t>
    </dgm:pt>
    <dgm:pt modelId="{365118ED-90AC-452D-9ABC-EA4F3ACFF35A}" type="parTrans" cxnId="{AA365DFB-BC25-42F9-8384-B692F1867617}">
      <dgm:prSet/>
      <dgm:spPr/>
      <dgm:t>
        <a:bodyPr/>
        <a:lstStyle/>
        <a:p>
          <a:endParaRPr lang="en-US"/>
        </a:p>
      </dgm:t>
    </dgm:pt>
    <dgm:pt modelId="{FD0BD63C-5D2E-41CF-917E-BC47A298CAA9}" type="sibTrans" cxnId="{AA365DFB-BC25-42F9-8384-B692F1867617}">
      <dgm:prSet/>
      <dgm:spPr/>
      <dgm:t>
        <a:bodyPr/>
        <a:lstStyle/>
        <a:p>
          <a:endParaRPr lang="en-US"/>
        </a:p>
      </dgm:t>
    </dgm:pt>
    <dgm:pt modelId="{4F1190FE-5D50-497A-959F-D3CFA4E278D6}">
      <dgm:prSet phldrT="[Text]" custT="1"/>
      <dgm:spPr/>
      <dgm:t>
        <a:bodyPr/>
        <a:lstStyle/>
        <a:p>
          <a:r>
            <a:rPr lang="en-US" sz="1400" b="1" dirty="0" smtClean="0"/>
            <a:t>When is it?</a:t>
          </a:r>
          <a:r>
            <a:rPr lang="en-US" sz="1400" dirty="0" smtClean="0"/>
            <a:t> Q2 2016</a:t>
          </a:r>
        </a:p>
      </dgm:t>
    </dgm:pt>
    <dgm:pt modelId="{71CFEC50-8176-488C-93F2-6C2FB7853102}" type="parTrans" cxnId="{69A5419A-11B5-460A-8321-44D1359BD443}">
      <dgm:prSet/>
      <dgm:spPr/>
      <dgm:t>
        <a:bodyPr/>
        <a:lstStyle/>
        <a:p>
          <a:endParaRPr lang="en-US"/>
        </a:p>
      </dgm:t>
    </dgm:pt>
    <dgm:pt modelId="{E7BB4C5B-D6EE-461D-BEF4-A37EE22B1608}" type="sibTrans" cxnId="{69A5419A-11B5-460A-8321-44D1359BD443}">
      <dgm:prSet/>
      <dgm:spPr/>
      <dgm:t>
        <a:bodyPr/>
        <a:lstStyle/>
        <a:p>
          <a:endParaRPr lang="en-US"/>
        </a:p>
      </dgm:t>
    </dgm:pt>
    <dgm:pt modelId="{11C08ABC-D652-41F8-BBF4-2B7559853F2F}">
      <dgm:prSet phldrT="[Text]" custT="1"/>
      <dgm:spPr/>
      <dgm:t>
        <a:bodyPr/>
        <a:lstStyle/>
        <a:p>
          <a:r>
            <a:rPr lang="en-US" sz="1400" b="1" dirty="0" smtClean="0"/>
            <a:t>What is it?</a:t>
          </a:r>
          <a:r>
            <a:rPr lang="en-US" sz="1400" dirty="0" smtClean="0"/>
            <a:t> 500 free smoke alarms to members who purchase a new home policy</a:t>
          </a:r>
        </a:p>
      </dgm:t>
    </dgm:pt>
    <dgm:pt modelId="{F04CBB74-17B0-4D47-90AE-68B957FA3745}" type="parTrans" cxnId="{8A82B6D6-AA91-4964-8831-F94E65336B8E}">
      <dgm:prSet/>
      <dgm:spPr/>
      <dgm:t>
        <a:bodyPr/>
        <a:lstStyle/>
        <a:p>
          <a:endParaRPr lang="en-US"/>
        </a:p>
      </dgm:t>
    </dgm:pt>
    <dgm:pt modelId="{1D6A61AB-BFED-4DC8-9869-02D52777EADF}" type="sibTrans" cxnId="{8A82B6D6-AA91-4964-8831-F94E65336B8E}">
      <dgm:prSet/>
      <dgm:spPr/>
      <dgm:t>
        <a:bodyPr/>
        <a:lstStyle/>
        <a:p>
          <a:endParaRPr lang="en-US"/>
        </a:p>
      </dgm:t>
    </dgm:pt>
    <dgm:pt modelId="{D248A1AA-9D0E-48DE-AAE7-8B617AC935A5}">
      <dgm:prSet phldrT="[Text]" custT="1"/>
      <dgm:spPr/>
      <dgm:t>
        <a:bodyPr/>
        <a:lstStyle/>
        <a:p>
          <a:r>
            <a:rPr lang="en-US" sz="1400" b="1" dirty="0" smtClean="0"/>
            <a:t>Why do it? </a:t>
          </a:r>
          <a:r>
            <a:rPr lang="en-US" sz="1400" dirty="0" smtClean="0"/>
            <a:t>Inform the design of the pilot</a:t>
          </a:r>
        </a:p>
      </dgm:t>
    </dgm:pt>
    <dgm:pt modelId="{647AE6FC-540C-4FF7-9B5A-426FBE29FB32}" type="parTrans" cxnId="{7176D240-7EB2-4711-9F9F-D00CEEAA218E}">
      <dgm:prSet/>
      <dgm:spPr/>
      <dgm:t>
        <a:bodyPr/>
        <a:lstStyle/>
        <a:p>
          <a:endParaRPr lang="en-US"/>
        </a:p>
      </dgm:t>
    </dgm:pt>
    <dgm:pt modelId="{A1E1C619-5104-4FF3-B1F7-AF449CDCA3CC}" type="sibTrans" cxnId="{7176D240-7EB2-4711-9F9F-D00CEEAA218E}">
      <dgm:prSet/>
      <dgm:spPr/>
      <dgm:t>
        <a:bodyPr/>
        <a:lstStyle/>
        <a:p>
          <a:endParaRPr lang="en-US"/>
        </a:p>
      </dgm:t>
    </dgm:pt>
    <dgm:pt modelId="{037F739C-4574-4FB4-A25A-4FFC710A6839}">
      <dgm:prSet phldrT="[Text]" custT="1"/>
      <dgm:spPr/>
      <dgm:t>
        <a:bodyPr/>
        <a:lstStyle/>
        <a:p>
          <a:r>
            <a:rPr lang="en-US" sz="1400" b="1" dirty="0" smtClean="0"/>
            <a:t>When is it? </a:t>
          </a:r>
          <a:r>
            <a:rPr lang="en-US" sz="1400" dirty="0" smtClean="0"/>
            <a:t>2017</a:t>
          </a:r>
        </a:p>
      </dgm:t>
    </dgm:pt>
    <dgm:pt modelId="{FD91E88E-F9B1-46DA-A33F-C85681796105}" type="parTrans" cxnId="{B6EA888A-8DC3-4754-8FBE-660FC6169DB2}">
      <dgm:prSet/>
      <dgm:spPr/>
      <dgm:t>
        <a:bodyPr/>
        <a:lstStyle/>
        <a:p>
          <a:endParaRPr lang="en-US"/>
        </a:p>
      </dgm:t>
    </dgm:pt>
    <dgm:pt modelId="{3D16F8A0-0656-4AF9-B758-57E452ABF0D5}" type="sibTrans" cxnId="{B6EA888A-8DC3-4754-8FBE-660FC6169DB2}">
      <dgm:prSet/>
      <dgm:spPr/>
      <dgm:t>
        <a:bodyPr/>
        <a:lstStyle/>
        <a:p>
          <a:endParaRPr lang="en-US"/>
        </a:p>
      </dgm:t>
    </dgm:pt>
    <dgm:pt modelId="{A6A6A872-8292-43C7-A790-561FD154B584}">
      <dgm:prSet phldrT="[Text]" custT="1"/>
      <dgm:spPr/>
      <dgm:t>
        <a:bodyPr/>
        <a:lstStyle/>
        <a:p>
          <a:r>
            <a:rPr lang="en-US" sz="1400" b="1" dirty="0" smtClean="0"/>
            <a:t>What is it? </a:t>
          </a:r>
          <a:r>
            <a:rPr lang="en-US" sz="1400" dirty="0" smtClean="0"/>
            <a:t>The full operationalized program in selected state(s), run for a year</a:t>
          </a:r>
        </a:p>
      </dgm:t>
    </dgm:pt>
    <dgm:pt modelId="{35906AFF-72FC-49A6-BC45-3D9F6D55D1EE}" type="parTrans" cxnId="{02641094-047C-4209-8019-183478128E9F}">
      <dgm:prSet/>
      <dgm:spPr/>
      <dgm:t>
        <a:bodyPr/>
        <a:lstStyle/>
        <a:p>
          <a:endParaRPr lang="en-US"/>
        </a:p>
      </dgm:t>
    </dgm:pt>
    <dgm:pt modelId="{CC67D858-F808-46EA-BD0D-09DB39BD69BE}" type="sibTrans" cxnId="{02641094-047C-4209-8019-183478128E9F}">
      <dgm:prSet/>
      <dgm:spPr/>
      <dgm:t>
        <a:bodyPr/>
        <a:lstStyle/>
        <a:p>
          <a:endParaRPr lang="en-US"/>
        </a:p>
      </dgm:t>
    </dgm:pt>
    <dgm:pt modelId="{555399B0-C4F2-4090-A22A-2A14580435B7}">
      <dgm:prSet phldrT="[Text]" custT="1"/>
      <dgm:spPr/>
      <dgm:t>
        <a:bodyPr/>
        <a:lstStyle/>
        <a:p>
          <a:r>
            <a:rPr lang="en-US" sz="1400" b="1" dirty="0" smtClean="0"/>
            <a:t>Why do it? </a:t>
          </a:r>
          <a:r>
            <a:rPr lang="en-US" sz="1400" dirty="0" smtClean="0"/>
            <a:t>The scale test prior to going full launch, inform the full launch</a:t>
          </a:r>
        </a:p>
      </dgm:t>
    </dgm:pt>
    <dgm:pt modelId="{50EF4BE8-753A-4BD3-884A-DD59B09213D9}" type="parTrans" cxnId="{85B4E6DF-AAC7-443D-8243-16726DBB652C}">
      <dgm:prSet/>
      <dgm:spPr/>
      <dgm:t>
        <a:bodyPr/>
        <a:lstStyle/>
        <a:p>
          <a:endParaRPr lang="en-US"/>
        </a:p>
      </dgm:t>
    </dgm:pt>
    <dgm:pt modelId="{A76F39B8-3694-4F0D-A30F-D253363F742B}" type="sibTrans" cxnId="{85B4E6DF-AAC7-443D-8243-16726DBB652C}">
      <dgm:prSet/>
      <dgm:spPr/>
      <dgm:t>
        <a:bodyPr/>
        <a:lstStyle/>
        <a:p>
          <a:endParaRPr lang="en-US"/>
        </a:p>
      </dgm:t>
    </dgm:pt>
    <dgm:pt modelId="{FB6071A8-9A02-4B8D-AB98-2CC9D0D2AE0F}">
      <dgm:prSet phldrT="[Text]" custT="1"/>
      <dgm:spPr/>
      <dgm:t>
        <a:bodyPr/>
        <a:lstStyle/>
        <a:p>
          <a:r>
            <a:rPr lang="en-US" sz="1400" b="1" dirty="0" smtClean="0"/>
            <a:t>When is it? </a:t>
          </a:r>
          <a:r>
            <a:rPr lang="en-US" sz="1400" dirty="0" smtClean="0"/>
            <a:t>Mid-2018</a:t>
          </a:r>
          <a:endParaRPr lang="en-US" sz="1400" dirty="0"/>
        </a:p>
      </dgm:t>
    </dgm:pt>
    <dgm:pt modelId="{A80A2069-AC7D-436B-9A8C-75657617C7A1}" type="parTrans" cxnId="{FE389AAE-83FC-4084-B56B-9CF29B77FD7A}">
      <dgm:prSet/>
      <dgm:spPr/>
      <dgm:t>
        <a:bodyPr/>
        <a:lstStyle/>
        <a:p>
          <a:endParaRPr lang="en-US"/>
        </a:p>
      </dgm:t>
    </dgm:pt>
    <dgm:pt modelId="{8FF31789-7706-402C-9EAB-D06C92EB8EB3}" type="sibTrans" cxnId="{FE389AAE-83FC-4084-B56B-9CF29B77FD7A}">
      <dgm:prSet/>
      <dgm:spPr/>
      <dgm:t>
        <a:bodyPr/>
        <a:lstStyle/>
        <a:p>
          <a:endParaRPr lang="en-US"/>
        </a:p>
      </dgm:t>
    </dgm:pt>
    <dgm:pt modelId="{059AEE03-27E8-465D-8EAB-C5CD2FBC8F8F}">
      <dgm:prSet phldrT="[Text]" custT="1"/>
      <dgm:spPr/>
      <dgm:t>
        <a:bodyPr/>
        <a:lstStyle/>
        <a:p>
          <a:r>
            <a:rPr lang="en-US" sz="1400" b="1" dirty="0" smtClean="0"/>
            <a:t>What is it?</a:t>
          </a:r>
          <a:r>
            <a:rPr lang="en-US" sz="1400" dirty="0" smtClean="0"/>
            <a:t> The full operationalized program in all states</a:t>
          </a:r>
          <a:endParaRPr lang="en-US" sz="1400" dirty="0"/>
        </a:p>
      </dgm:t>
    </dgm:pt>
    <dgm:pt modelId="{FD230EBB-CCF6-453C-8587-E3C7F737A820}" type="parTrans" cxnId="{AC70C503-3511-4D74-B8EE-406EE2AE9990}">
      <dgm:prSet/>
      <dgm:spPr/>
      <dgm:t>
        <a:bodyPr/>
        <a:lstStyle/>
        <a:p>
          <a:endParaRPr lang="en-US"/>
        </a:p>
      </dgm:t>
    </dgm:pt>
    <dgm:pt modelId="{3491727D-BF54-49B0-92D0-55303C506501}" type="sibTrans" cxnId="{AC70C503-3511-4D74-B8EE-406EE2AE9990}">
      <dgm:prSet/>
      <dgm:spPr/>
      <dgm:t>
        <a:bodyPr/>
        <a:lstStyle/>
        <a:p>
          <a:endParaRPr lang="en-US"/>
        </a:p>
      </dgm:t>
    </dgm:pt>
    <dgm:pt modelId="{0DA89A03-FA2D-4F5A-8544-63A873DB1038}">
      <dgm:prSet phldrT="[Text]" custT="1"/>
      <dgm:spPr/>
      <dgm:t>
        <a:bodyPr/>
        <a:lstStyle/>
        <a:p>
          <a:r>
            <a:rPr lang="en-US" sz="1400" b="1" dirty="0" smtClean="0"/>
            <a:t>Why do it? </a:t>
          </a:r>
          <a:r>
            <a:rPr lang="en-US" sz="1400" b="1" dirty="0" smtClean="0">
              <a:solidFill>
                <a:srgbClr val="003088"/>
              </a:solidFill>
            </a:rPr>
            <a:t>We will be a connected home leader</a:t>
          </a:r>
          <a:endParaRPr lang="en-US" sz="1400" b="1" dirty="0">
            <a:solidFill>
              <a:srgbClr val="003088"/>
            </a:solidFill>
          </a:endParaRPr>
        </a:p>
      </dgm:t>
    </dgm:pt>
    <dgm:pt modelId="{E2CB134B-D178-4B0F-A263-7C8DBFA23B8E}" type="parTrans" cxnId="{E5C8BDDE-0A84-4841-BEF2-1107FCB913C2}">
      <dgm:prSet/>
      <dgm:spPr/>
      <dgm:t>
        <a:bodyPr/>
        <a:lstStyle/>
        <a:p>
          <a:endParaRPr lang="en-US"/>
        </a:p>
      </dgm:t>
    </dgm:pt>
    <dgm:pt modelId="{717F6BA0-E074-4CF0-B665-E394240E8FA2}" type="sibTrans" cxnId="{E5C8BDDE-0A84-4841-BEF2-1107FCB913C2}">
      <dgm:prSet/>
      <dgm:spPr/>
      <dgm:t>
        <a:bodyPr/>
        <a:lstStyle/>
        <a:p>
          <a:endParaRPr lang="en-US"/>
        </a:p>
      </dgm:t>
    </dgm:pt>
    <dgm:pt modelId="{5728A606-3FCC-467C-9119-F70164CE27BA}" type="pres">
      <dgm:prSet presAssocID="{C3627732-D6E3-4593-8A29-2BFC26849878}" presName="linear" presStyleCnt="0">
        <dgm:presLayoutVars>
          <dgm:dir/>
          <dgm:animLvl val="lvl"/>
          <dgm:resizeHandles val="exact"/>
        </dgm:presLayoutVars>
      </dgm:prSet>
      <dgm:spPr/>
      <dgm:t>
        <a:bodyPr/>
        <a:lstStyle/>
        <a:p>
          <a:endParaRPr lang="en-US"/>
        </a:p>
      </dgm:t>
    </dgm:pt>
    <dgm:pt modelId="{8C363DBC-9A73-497D-8C7A-FEF34FAA8D5F}" type="pres">
      <dgm:prSet presAssocID="{1FCA1092-E6B6-48B2-BC16-D3A56E851459}" presName="parentLin" presStyleCnt="0"/>
      <dgm:spPr/>
    </dgm:pt>
    <dgm:pt modelId="{F6F36F9C-F2CD-453D-BFE9-7C46D9E92F24}" type="pres">
      <dgm:prSet presAssocID="{1FCA1092-E6B6-48B2-BC16-D3A56E851459}" presName="parentLeftMargin" presStyleLbl="node1" presStyleIdx="0" presStyleCnt="3"/>
      <dgm:spPr/>
      <dgm:t>
        <a:bodyPr/>
        <a:lstStyle/>
        <a:p>
          <a:endParaRPr lang="en-US"/>
        </a:p>
      </dgm:t>
    </dgm:pt>
    <dgm:pt modelId="{3EF2591A-4B73-419F-91AD-D2E706B7A255}" type="pres">
      <dgm:prSet presAssocID="{1FCA1092-E6B6-48B2-BC16-D3A56E851459}" presName="parentText" presStyleLbl="node1" presStyleIdx="0" presStyleCnt="3" custScaleY="20718" custLinFactNeighborY="-74182">
        <dgm:presLayoutVars>
          <dgm:chMax val="0"/>
          <dgm:bulletEnabled val="1"/>
        </dgm:presLayoutVars>
      </dgm:prSet>
      <dgm:spPr/>
      <dgm:t>
        <a:bodyPr/>
        <a:lstStyle/>
        <a:p>
          <a:endParaRPr lang="en-US"/>
        </a:p>
      </dgm:t>
    </dgm:pt>
    <dgm:pt modelId="{C672A702-C8B6-49CE-B889-30255E18346F}" type="pres">
      <dgm:prSet presAssocID="{1FCA1092-E6B6-48B2-BC16-D3A56E851459}" presName="negativeSpace" presStyleCnt="0"/>
      <dgm:spPr/>
    </dgm:pt>
    <dgm:pt modelId="{F8BCD63E-DEE2-4732-AED4-62DC01FE2120}" type="pres">
      <dgm:prSet presAssocID="{1FCA1092-E6B6-48B2-BC16-D3A56E851459}" presName="childText" presStyleLbl="conFgAcc1" presStyleIdx="0" presStyleCnt="3" custScaleY="60829" custLinFactY="-11368" custLinFactNeighborY="-100000">
        <dgm:presLayoutVars>
          <dgm:bulletEnabled val="1"/>
        </dgm:presLayoutVars>
      </dgm:prSet>
      <dgm:spPr/>
      <dgm:t>
        <a:bodyPr/>
        <a:lstStyle/>
        <a:p>
          <a:endParaRPr lang="en-US"/>
        </a:p>
      </dgm:t>
    </dgm:pt>
    <dgm:pt modelId="{EB94B188-7A63-4940-8330-988BFACC3DB7}" type="pres">
      <dgm:prSet presAssocID="{20CDF898-FFCF-41C9-A011-4B6320676829}" presName="spaceBetweenRectangles" presStyleCnt="0"/>
      <dgm:spPr/>
    </dgm:pt>
    <dgm:pt modelId="{486BF021-DE1A-4B47-A4C1-C43C1426E2CA}" type="pres">
      <dgm:prSet presAssocID="{DD6AE935-EBE2-4391-8791-ECB21DFE0211}" presName="parentLin" presStyleCnt="0"/>
      <dgm:spPr/>
    </dgm:pt>
    <dgm:pt modelId="{05FA8B0F-DCA7-4876-B2BE-432779A9695A}" type="pres">
      <dgm:prSet presAssocID="{DD6AE935-EBE2-4391-8791-ECB21DFE0211}" presName="parentLeftMargin" presStyleLbl="node1" presStyleIdx="0" presStyleCnt="3"/>
      <dgm:spPr/>
      <dgm:t>
        <a:bodyPr/>
        <a:lstStyle/>
        <a:p>
          <a:endParaRPr lang="en-US"/>
        </a:p>
      </dgm:t>
    </dgm:pt>
    <dgm:pt modelId="{2A96CAC0-E5DF-4763-AC54-04BB59E3D0BE}" type="pres">
      <dgm:prSet presAssocID="{DD6AE935-EBE2-4391-8791-ECB21DFE0211}" presName="parentText" presStyleLbl="node1" presStyleIdx="1" presStyleCnt="3" custScaleY="22249" custLinFactNeighborX="-4922" custLinFactNeighborY="-29744">
        <dgm:presLayoutVars>
          <dgm:chMax val="0"/>
          <dgm:bulletEnabled val="1"/>
        </dgm:presLayoutVars>
      </dgm:prSet>
      <dgm:spPr/>
      <dgm:t>
        <a:bodyPr/>
        <a:lstStyle/>
        <a:p>
          <a:endParaRPr lang="en-US"/>
        </a:p>
      </dgm:t>
    </dgm:pt>
    <dgm:pt modelId="{9AD25ADD-D8A9-4428-BE35-9B806F6079AF}" type="pres">
      <dgm:prSet presAssocID="{DD6AE935-EBE2-4391-8791-ECB21DFE0211}" presName="negativeSpace" presStyleCnt="0"/>
      <dgm:spPr/>
    </dgm:pt>
    <dgm:pt modelId="{5312605A-BEFB-4927-91E1-E5C9925F4AB5}" type="pres">
      <dgm:prSet presAssocID="{DD6AE935-EBE2-4391-8791-ECB21DFE0211}" presName="childText" presStyleLbl="conFgAcc1" presStyleIdx="1" presStyleCnt="3" custScaleY="57576" custLinFactNeighborY="40029">
        <dgm:presLayoutVars>
          <dgm:bulletEnabled val="1"/>
        </dgm:presLayoutVars>
      </dgm:prSet>
      <dgm:spPr/>
      <dgm:t>
        <a:bodyPr/>
        <a:lstStyle/>
        <a:p>
          <a:endParaRPr lang="en-US"/>
        </a:p>
      </dgm:t>
    </dgm:pt>
    <dgm:pt modelId="{8858D1FE-5DF1-42FD-A3D7-9ABAC0A0F7EA}" type="pres">
      <dgm:prSet presAssocID="{AC109005-302F-4114-A919-2DDEBC1AA91D}" presName="spaceBetweenRectangles" presStyleCnt="0"/>
      <dgm:spPr/>
    </dgm:pt>
    <dgm:pt modelId="{BBBF7308-8529-42A9-9747-FFAAD435B134}" type="pres">
      <dgm:prSet presAssocID="{F708437E-BF2D-4D63-8CEC-3BEA0909F834}" presName="parentLin" presStyleCnt="0"/>
      <dgm:spPr/>
    </dgm:pt>
    <dgm:pt modelId="{84921F92-B1D4-47A4-AAA0-052A10D737EE}" type="pres">
      <dgm:prSet presAssocID="{F708437E-BF2D-4D63-8CEC-3BEA0909F834}" presName="parentLeftMargin" presStyleLbl="node1" presStyleIdx="1" presStyleCnt="3"/>
      <dgm:spPr/>
      <dgm:t>
        <a:bodyPr/>
        <a:lstStyle/>
        <a:p>
          <a:endParaRPr lang="en-US"/>
        </a:p>
      </dgm:t>
    </dgm:pt>
    <dgm:pt modelId="{11780648-3522-4199-82F6-9D1D11290CC5}" type="pres">
      <dgm:prSet presAssocID="{F708437E-BF2D-4D63-8CEC-3BEA0909F834}" presName="parentText" presStyleLbl="node1" presStyleIdx="2" presStyleCnt="3" custScaleY="20330" custLinFactNeighborX="-12303" custLinFactNeighborY="2856">
        <dgm:presLayoutVars>
          <dgm:chMax val="0"/>
          <dgm:bulletEnabled val="1"/>
        </dgm:presLayoutVars>
      </dgm:prSet>
      <dgm:spPr/>
      <dgm:t>
        <a:bodyPr/>
        <a:lstStyle/>
        <a:p>
          <a:endParaRPr lang="en-US"/>
        </a:p>
      </dgm:t>
    </dgm:pt>
    <dgm:pt modelId="{78D37768-7240-4FA2-80A1-45880B08CFDF}" type="pres">
      <dgm:prSet presAssocID="{F708437E-BF2D-4D63-8CEC-3BEA0909F834}" presName="negativeSpace" presStyleCnt="0"/>
      <dgm:spPr/>
    </dgm:pt>
    <dgm:pt modelId="{C164E78A-36D8-48EC-8E72-F887FC6B1B98}" type="pres">
      <dgm:prSet presAssocID="{F708437E-BF2D-4D63-8CEC-3BEA0909F834}" presName="childText" presStyleLbl="conFgAcc1" presStyleIdx="2" presStyleCnt="3" custScaleY="65971" custLinFactNeighborY="86715">
        <dgm:presLayoutVars>
          <dgm:bulletEnabled val="1"/>
        </dgm:presLayoutVars>
      </dgm:prSet>
      <dgm:spPr/>
      <dgm:t>
        <a:bodyPr/>
        <a:lstStyle/>
        <a:p>
          <a:endParaRPr lang="en-US"/>
        </a:p>
      </dgm:t>
    </dgm:pt>
  </dgm:ptLst>
  <dgm:cxnLst>
    <dgm:cxn modelId="{8A82B6D6-AA91-4964-8831-F94E65336B8E}" srcId="{1FCA1092-E6B6-48B2-BC16-D3A56E851459}" destId="{11C08ABC-D652-41F8-BBF4-2B7559853F2F}" srcOrd="1" destOrd="0" parTransId="{F04CBB74-17B0-4D47-90AE-68B957FA3745}" sibTransId="{1D6A61AB-BFED-4DC8-9869-02D52777EADF}"/>
    <dgm:cxn modelId="{85B4E6DF-AAC7-443D-8243-16726DBB652C}" srcId="{DD6AE935-EBE2-4391-8791-ECB21DFE0211}" destId="{555399B0-C4F2-4090-A22A-2A14580435B7}" srcOrd="2" destOrd="0" parTransId="{50EF4BE8-753A-4BD3-884A-DD59B09213D9}" sibTransId="{A76F39B8-3694-4F0D-A30F-D253363F742B}"/>
    <dgm:cxn modelId="{D657C644-1A0B-4AC0-8A25-BBE46D0A5BF8}" type="presOf" srcId="{1FCA1092-E6B6-48B2-BC16-D3A56E851459}" destId="{3EF2591A-4B73-419F-91AD-D2E706B7A255}" srcOrd="1" destOrd="0" presId="urn:microsoft.com/office/officeart/2005/8/layout/list1"/>
    <dgm:cxn modelId="{CB322B15-4FD7-4D80-8C02-E3444512E29F}" type="presOf" srcId="{0DA89A03-FA2D-4F5A-8544-63A873DB1038}" destId="{C164E78A-36D8-48EC-8E72-F887FC6B1B98}" srcOrd="0" destOrd="2" presId="urn:microsoft.com/office/officeart/2005/8/layout/list1"/>
    <dgm:cxn modelId="{FE389AAE-83FC-4084-B56B-9CF29B77FD7A}" srcId="{F708437E-BF2D-4D63-8CEC-3BEA0909F834}" destId="{FB6071A8-9A02-4B8D-AB98-2CC9D0D2AE0F}" srcOrd="0" destOrd="0" parTransId="{A80A2069-AC7D-436B-9A8C-75657617C7A1}" sibTransId="{8FF31789-7706-402C-9EAB-D06C92EB8EB3}"/>
    <dgm:cxn modelId="{0F88B53F-C7A3-401B-9F03-46265EF24A5C}" type="presOf" srcId="{4F1190FE-5D50-497A-959F-D3CFA4E278D6}" destId="{F8BCD63E-DEE2-4732-AED4-62DC01FE2120}" srcOrd="0" destOrd="0" presId="urn:microsoft.com/office/officeart/2005/8/layout/list1"/>
    <dgm:cxn modelId="{AA365DFB-BC25-42F9-8384-B692F1867617}" srcId="{C3627732-D6E3-4593-8A29-2BFC26849878}" destId="{F708437E-BF2D-4D63-8CEC-3BEA0909F834}" srcOrd="2" destOrd="0" parTransId="{365118ED-90AC-452D-9ABC-EA4F3ACFF35A}" sibTransId="{FD0BD63C-5D2E-41CF-917E-BC47A298CAA9}"/>
    <dgm:cxn modelId="{D022ADA7-5E26-4F08-A7D3-F2480A177C3C}" type="presOf" srcId="{A6A6A872-8292-43C7-A790-561FD154B584}" destId="{5312605A-BEFB-4927-91E1-E5C9925F4AB5}" srcOrd="0" destOrd="1" presId="urn:microsoft.com/office/officeart/2005/8/layout/list1"/>
    <dgm:cxn modelId="{02641094-047C-4209-8019-183478128E9F}" srcId="{DD6AE935-EBE2-4391-8791-ECB21DFE0211}" destId="{A6A6A872-8292-43C7-A790-561FD154B584}" srcOrd="1" destOrd="0" parTransId="{35906AFF-72FC-49A6-BC45-3D9F6D55D1EE}" sibTransId="{CC67D858-F808-46EA-BD0D-09DB39BD69BE}"/>
    <dgm:cxn modelId="{D799ACE6-4CC4-439F-9BC7-A2A8AF69325D}" type="presOf" srcId="{F708437E-BF2D-4D63-8CEC-3BEA0909F834}" destId="{11780648-3522-4199-82F6-9D1D11290CC5}" srcOrd="1" destOrd="0" presId="urn:microsoft.com/office/officeart/2005/8/layout/list1"/>
    <dgm:cxn modelId="{892F88FB-D01B-4FEA-8444-B4ADF1B6000C}" type="presOf" srcId="{11C08ABC-D652-41F8-BBF4-2B7559853F2F}" destId="{F8BCD63E-DEE2-4732-AED4-62DC01FE2120}" srcOrd="0" destOrd="1" presId="urn:microsoft.com/office/officeart/2005/8/layout/list1"/>
    <dgm:cxn modelId="{9FF6F214-DB3D-47DD-89D4-2AA056F6F738}" type="presOf" srcId="{555399B0-C4F2-4090-A22A-2A14580435B7}" destId="{5312605A-BEFB-4927-91E1-E5C9925F4AB5}" srcOrd="0" destOrd="2" presId="urn:microsoft.com/office/officeart/2005/8/layout/list1"/>
    <dgm:cxn modelId="{B6EA888A-8DC3-4754-8FBE-660FC6169DB2}" srcId="{DD6AE935-EBE2-4391-8791-ECB21DFE0211}" destId="{037F739C-4574-4FB4-A25A-4FFC710A6839}" srcOrd="0" destOrd="0" parTransId="{FD91E88E-F9B1-46DA-A33F-C85681796105}" sibTransId="{3D16F8A0-0656-4AF9-B758-57E452ABF0D5}"/>
    <dgm:cxn modelId="{7176D240-7EB2-4711-9F9F-D00CEEAA218E}" srcId="{1FCA1092-E6B6-48B2-BC16-D3A56E851459}" destId="{D248A1AA-9D0E-48DE-AAE7-8B617AC935A5}" srcOrd="2" destOrd="0" parTransId="{647AE6FC-540C-4FF7-9B5A-426FBE29FB32}" sibTransId="{A1E1C619-5104-4FF3-B1F7-AF449CDCA3CC}"/>
    <dgm:cxn modelId="{98B29B8D-E785-4790-9B7D-CC0D26808CE6}" type="presOf" srcId="{DD6AE935-EBE2-4391-8791-ECB21DFE0211}" destId="{2A96CAC0-E5DF-4763-AC54-04BB59E3D0BE}" srcOrd="1" destOrd="0" presId="urn:microsoft.com/office/officeart/2005/8/layout/list1"/>
    <dgm:cxn modelId="{909F70CD-70ED-47E3-9E19-D65BE2F0EFC6}" type="presOf" srcId="{F708437E-BF2D-4D63-8CEC-3BEA0909F834}" destId="{84921F92-B1D4-47A4-AAA0-052A10D737EE}" srcOrd="0" destOrd="0" presId="urn:microsoft.com/office/officeart/2005/8/layout/list1"/>
    <dgm:cxn modelId="{8D112325-5EF6-4D23-9769-5F3D2E94A33B}" type="presOf" srcId="{059AEE03-27E8-465D-8EAB-C5CD2FBC8F8F}" destId="{C164E78A-36D8-48EC-8E72-F887FC6B1B98}" srcOrd="0" destOrd="1" presId="urn:microsoft.com/office/officeart/2005/8/layout/list1"/>
    <dgm:cxn modelId="{E5C8BDDE-0A84-4841-BEF2-1107FCB913C2}" srcId="{F708437E-BF2D-4D63-8CEC-3BEA0909F834}" destId="{0DA89A03-FA2D-4F5A-8544-63A873DB1038}" srcOrd="2" destOrd="0" parTransId="{E2CB134B-D178-4B0F-A263-7C8DBFA23B8E}" sibTransId="{717F6BA0-E074-4CF0-B665-E394240E8FA2}"/>
    <dgm:cxn modelId="{571FE91C-820F-4577-AF9D-017502F2D2AC}" type="presOf" srcId="{DD6AE935-EBE2-4391-8791-ECB21DFE0211}" destId="{05FA8B0F-DCA7-4876-B2BE-432779A9695A}" srcOrd="0" destOrd="0" presId="urn:microsoft.com/office/officeart/2005/8/layout/list1"/>
    <dgm:cxn modelId="{1BE1B314-495F-4A6A-9EFE-9824A1A12FF6}" srcId="{C3627732-D6E3-4593-8A29-2BFC26849878}" destId="{DD6AE935-EBE2-4391-8791-ECB21DFE0211}" srcOrd="1" destOrd="0" parTransId="{156FF726-14CC-4488-8D0C-01DFC5EE103A}" sibTransId="{AC109005-302F-4114-A919-2DDEBC1AA91D}"/>
    <dgm:cxn modelId="{AC70C503-3511-4D74-B8EE-406EE2AE9990}" srcId="{F708437E-BF2D-4D63-8CEC-3BEA0909F834}" destId="{059AEE03-27E8-465D-8EAB-C5CD2FBC8F8F}" srcOrd="1" destOrd="0" parTransId="{FD230EBB-CCF6-453C-8587-E3C7F737A820}" sibTransId="{3491727D-BF54-49B0-92D0-55303C506501}"/>
    <dgm:cxn modelId="{58B6FC55-A0FE-4B9A-85B0-0BF4C620ADFB}" type="presOf" srcId="{1FCA1092-E6B6-48B2-BC16-D3A56E851459}" destId="{F6F36F9C-F2CD-453D-BFE9-7C46D9E92F24}" srcOrd="0" destOrd="0" presId="urn:microsoft.com/office/officeart/2005/8/layout/list1"/>
    <dgm:cxn modelId="{A26EF773-5B8B-4A51-A8F6-71B44FD5D80E}" type="presOf" srcId="{C3627732-D6E3-4593-8A29-2BFC26849878}" destId="{5728A606-3FCC-467C-9119-F70164CE27BA}" srcOrd="0" destOrd="0" presId="urn:microsoft.com/office/officeart/2005/8/layout/list1"/>
    <dgm:cxn modelId="{286FC6F3-A9E6-400E-969B-BEE1404D1328}" type="presOf" srcId="{037F739C-4574-4FB4-A25A-4FFC710A6839}" destId="{5312605A-BEFB-4927-91E1-E5C9925F4AB5}" srcOrd="0" destOrd="0" presId="urn:microsoft.com/office/officeart/2005/8/layout/list1"/>
    <dgm:cxn modelId="{304AF204-2C01-4B99-953B-74491F5E77E1}" type="presOf" srcId="{FB6071A8-9A02-4B8D-AB98-2CC9D0D2AE0F}" destId="{C164E78A-36D8-48EC-8E72-F887FC6B1B98}" srcOrd="0" destOrd="0" presId="urn:microsoft.com/office/officeart/2005/8/layout/list1"/>
    <dgm:cxn modelId="{1617F18C-BE72-4C37-B91D-B0AAA2B47216}" type="presOf" srcId="{D248A1AA-9D0E-48DE-AAE7-8B617AC935A5}" destId="{F8BCD63E-DEE2-4732-AED4-62DC01FE2120}" srcOrd="0" destOrd="2" presId="urn:microsoft.com/office/officeart/2005/8/layout/list1"/>
    <dgm:cxn modelId="{69A5419A-11B5-460A-8321-44D1359BD443}" srcId="{1FCA1092-E6B6-48B2-BC16-D3A56E851459}" destId="{4F1190FE-5D50-497A-959F-D3CFA4E278D6}" srcOrd="0" destOrd="0" parTransId="{71CFEC50-8176-488C-93F2-6C2FB7853102}" sibTransId="{E7BB4C5B-D6EE-461D-BEF4-A37EE22B1608}"/>
    <dgm:cxn modelId="{F0707CE5-685B-4431-B786-9FE5C218A0D0}" srcId="{C3627732-D6E3-4593-8A29-2BFC26849878}" destId="{1FCA1092-E6B6-48B2-BC16-D3A56E851459}" srcOrd="0" destOrd="0" parTransId="{33286A34-46C0-4DE6-A1E5-E4266EB1CA54}" sibTransId="{20CDF898-FFCF-41C9-A011-4B6320676829}"/>
    <dgm:cxn modelId="{90533ED0-EAA2-42BB-9B54-64D1023404A7}" type="presParOf" srcId="{5728A606-3FCC-467C-9119-F70164CE27BA}" destId="{8C363DBC-9A73-497D-8C7A-FEF34FAA8D5F}" srcOrd="0" destOrd="0" presId="urn:microsoft.com/office/officeart/2005/8/layout/list1"/>
    <dgm:cxn modelId="{27FF5D77-C150-4E22-8F24-F5BD3C5E5B9D}" type="presParOf" srcId="{8C363DBC-9A73-497D-8C7A-FEF34FAA8D5F}" destId="{F6F36F9C-F2CD-453D-BFE9-7C46D9E92F24}" srcOrd="0" destOrd="0" presId="urn:microsoft.com/office/officeart/2005/8/layout/list1"/>
    <dgm:cxn modelId="{E29868B5-3D51-4508-B812-15F272424CFF}" type="presParOf" srcId="{8C363DBC-9A73-497D-8C7A-FEF34FAA8D5F}" destId="{3EF2591A-4B73-419F-91AD-D2E706B7A255}" srcOrd="1" destOrd="0" presId="urn:microsoft.com/office/officeart/2005/8/layout/list1"/>
    <dgm:cxn modelId="{2385A7D0-D45F-4AB8-BD5E-81DEA1511E6C}" type="presParOf" srcId="{5728A606-3FCC-467C-9119-F70164CE27BA}" destId="{C672A702-C8B6-49CE-B889-30255E18346F}" srcOrd="1" destOrd="0" presId="urn:microsoft.com/office/officeart/2005/8/layout/list1"/>
    <dgm:cxn modelId="{5CD8EE63-72F8-4E8C-B46D-F13AFF70800D}" type="presParOf" srcId="{5728A606-3FCC-467C-9119-F70164CE27BA}" destId="{F8BCD63E-DEE2-4732-AED4-62DC01FE2120}" srcOrd="2" destOrd="0" presId="urn:microsoft.com/office/officeart/2005/8/layout/list1"/>
    <dgm:cxn modelId="{BBBD1680-3AFC-493B-9D9C-3BAE802A36A1}" type="presParOf" srcId="{5728A606-3FCC-467C-9119-F70164CE27BA}" destId="{EB94B188-7A63-4940-8330-988BFACC3DB7}" srcOrd="3" destOrd="0" presId="urn:microsoft.com/office/officeart/2005/8/layout/list1"/>
    <dgm:cxn modelId="{261D7C67-BE6F-4709-BD31-05FC1131B971}" type="presParOf" srcId="{5728A606-3FCC-467C-9119-F70164CE27BA}" destId="{486BF021-DE1A-4B47-A4C1-C43C1426E2CA}" srcOrd="4" destOrd="0" presId="urn:microsoft.com/office/officeart/2005/8/layout/list1"/>
    <dgm:cxn modelId="{B61911AE-F314-471B-8E7C-A7F1DBF90AA3}" type="presParOf" srcId="{486BF021-DE1A-4B47-A4C1-C43C1426E2CA}" destId="{05FA8B0F-DCA7-4876-B2BE-432779A9695A}" srcOrd="0" destOrd="0" presId="urn:microsoft.com/office/officeart/2005/8/layout/list1"/>
    <dgm:cxn modelId="{5871A19E-2836-42E6-BF44-9F6DD578FDAD}" type="presParOf" srcId="{486BF021-DE1A-4B47-A4C1-C43C1426E2CA}" destId="{2A96CAC0-E5DF-4763-AC54-04BB59E3D0BE}" srcOrd="1" destOrd="0" presId="urn:microsoft.com/office/officeart/2005/8/layout/list1"/>
    <dgm:cxn modelId="{CA615F6B-FC14-466B-B867-EBC6B849A50F}" type="presParOf" srcId="{5728A606-3FCC-467C-9119-F70164CE27BA}" destId="{9AD25ADD-D8A9-4428-BE35-9B806F6079AF}" srcOrd="5" destOrd="0" presId="urn:microsoft.com/office/officeart/2005/8/layout/list1"/>
    <dgm:cxn modelId="{4BAC8CB7-F15B-470B-B4F9-27CB3AA65766}" type="presParOf" srcId="{5728A606-3FCC-467C-9119-F70164CE27BA}" destId="{5312605A-BEFB-4927-91E1-E5C9925F4AB5}" srcOrd="6" destOrd="0" presId="urn:microsoft.com/office/officeart/2005/8/layout/list1"/>
    <dgm:cxn modelId="{B0A115A4-CF2E-44CD-B29A-294A4B214D5F}" type="presParOf" srcId="{5728A606-3FCC-467C-9119-F70164CE27BA}" destId="{8858D1FE-5DF1-42FD-A3D7-9ABAC0A0F7EA}" srcOrd="7" destOrd="0" presId="urn:microsoft.com/office/officeart/2005/8/layout/list1"/>
    <dgm:cxn modelId="{5E4B393D-3FAB-4116-A353-D674C45F9D4D}" type="presParOf" srcId="{5728A606-3FCC-467C-9119-F70164CE27BA}" destId="{BBBF7308-8529-42A9-9747-FFAAD435B134}" srcOrd="8" destOrd="0" presId="urn:microsoft.com/office/officeart/2005/8/layout/list1"/>
    <dgm:cxn modelId="{D47ABDEB-BB69-43AB-A5A8-7512748BAC6C}" type="presParOf" srcId="{BBBF7308-8529-42A9-9747-FFAAD435B134}" destId="{84921F92-B1D4-47A4-AAA0-052A10D737EE}" srcOrd="0" destOrd="0" presId="urn:microsoft.com/office/officeart/2005/8/layout/list1"/>
    <dgm:cxn modelId="{F6955355-274C-4493-B269-A56E0EF85850}" type="presParOf" srcId="{BBBF7308-8529-42A9-9747-FFAAD435B134}" destId="{11780648-3522-4199-82F6-9D1D11290CC5}" srcOrd="1" destOrd="0" presId="urn:microsoft.com/office/officeart/2005/8/layout/list1"/>
    <dgm:cxn modelId="{CA2ACFCE-4D7C-4D0C-A9CF-41E69E52884D}" type="presParOf" srcId="{5728A606-3FCC-467C-9119-F70164CE27BA}" destId="{78D37768-7240-4FA2-80A1-45880B08CFDF}" srcOrd="9" destOrd="0" presId="urn:microsoft.com/office/officeart/2005/8/layout/list1"/>
    <dgm:cxn modelId="{0D8899E8-20B7-48CD-8930-23DD7A9341C4}" type="presParOf" srcId="{5728A606-3FCC-467C-9119-F70164CE27BA}" destId="{C164E78A-36D8-48EC-8E72-F887FC6B1B9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CD63E-DEE2-4732-AED4-62DC01FE2120}">
      <dsp:nvSpPr>
        <dsp:cNvPr id="0" name=""/>
        <dsp:cNvSpPr/>
      </dsp:nvSpPr>
      <dsp:spPr>
        <a:xfrm>
          <a:off x="0" y="321190"/>
          <a:ext cx="7742238" cy="125697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0884" tIns="458216" rIns="600884"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smtClean="0"/>
            <a:t>When is it?</a:t>
          </a:r>
          <a:r>
            <a:rPr lang="en-US" sz="1400" kern="1200" dirty="0" smtClean="0"/>
            <a:t> Q2 2016</a:t>
          </a:r>
        </a:p>
        <a:p>
          <a:pPr marL="114300" lvl="1" indent="-114300" algn="l" defTabSz="622300">
            <a:lnSpc>
              <a:spcPct val="90000"/>
            </a:lnSpc>
            <a:spcBef>
              <a:spcPct val="0"/>
            </a:spcBef>
            <a:spcAft>
              <a:spcPct val="15000"/>
            </a:spcAft>
            <a:buChar char="••"/>
          </a:pPr>
          <a:r>
            <a:rPr lang="en-US" sz="1400" b="1" kern="1200" dirty="0" smtClean="0"/>
            <a:t>What is it?</a:t>
          </a:r>
          <a:r>
            <a:rPr lang="en-US" sz="1400" kern="1200" dirty="0" smtClean="0"/>
            <a:t> 500 free smoke alarms to members who purchase a new home policy</a:t>
          </a:r>
        </a:p>
        <a:p>
          <a:pPr marL="114300" lvl="1" indent="-114300" algn="l" defTabSz="622300">
            <a:lnSpc>
              <a:spcPct val="90000"/>
            </a:lnSpc>
            <a:spcBef>
              <a:spcPct val="0"/>
            </a:spcBef>
            <a:spcAft>
              <a:spcPct val="15000"/>
            </a:spcAft>
            <a:buChar char="••"/>
          </a:pPr>
          <a:r>
            <a:rPr lang="en-US" sz="1400" b="1" kern="1200" dirty="0" smtClean="0"/>
            <a:t>Why do it? </a:t>
          </a:r>
          <a:r>
            <a:rPr lang="en-US" sz="1400" kern="1200" dirty="0" smtClean="0"/>
            <a:t>Inform the design of the pilot</a:t>
          </a:r>
        </a:p>
      </dsp:txBody>
      <dsp:txXfrm>
        <a:off x="0" y="321190"/>
        <a:ext cx="7742238" cy="1256970"/>
      </dsp:txXfrm>
    </dsp:sp>
    <dsp:sp modelId="{3EF2591A-4B73-419F-91AD-D2E706B7A255}">
      <dsp:nvSpPr>
        <dsp:cNvPr id="0" name=""/>
        <dsp:cNvSpPr/>
      </dsp:nvSpPr>
      <dsp:spPr>
        <a:xfrm>
          <a:off x="387111" y="53411"/>
          <a:ext cx="5419566" cy="391421"/>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47" tIns="0" rIns="204847" bIns="0" numCol="1" spcCol="1270" anchor="ctr" anchorCtr="0">
          <a:noAutofit/>
        </a:bodyPr>
        <a:lstStyle/>
        <a:p>
          <a:pPr lvl="0" algn="l" defTabSz="800100">
            <a:lnSpc>
              <a:spcPct val="90000"/>
            </a:lnSpc>
            <a:spcBef>
              <a:spcPct val="0"/>
            </a:spcBef>
            <a:spcAft>
              <a:spcPct val="35000"/>
            </a:spcAft>
          </a:pPr>
          <a:r>
            <a:rPr lang="en-US" sz="1800" kern="1200" dirty="0" smtClean="0"/>
            <a:t>The Study</a:t>
          </a:r>
        </a:p>
      </dsp:txBody>
      <dsp:txXfrm>
        <a:off x="406219" y="72519"/>
        <a:ext cx="5381350" cy="353205"/>
      </dsp:txXfrm>
    </dsp:sp>
    <dsp:sp modelId="{5312605A-BEFB-4927-91E1-E5C9925F4AB5}">
      <dsp:nvSpPr>
        <dsp:cNvPr id="0" name=""/>
        <dsp:cNvSpPr/>
      </dsp:nvSpPr>
      <dsp:spPr>
        <a:xfrm>
          <a:off x="0" y="2118314"/>
          <a:ext cx="7742238" cy="1189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0884" tIns="458216" rIns="600884"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smtClean="0"/>
            <a:t>When is it? </a:t>
          </a:r>
          <a:r>
            <a:rPr lang="en-US" sz="1400" kern="1200" dirty="0" smtClean="0"/>
            <a:t>2017</a:t>
          </a:r>
        </a:p>
        <a:p>
          <a:pPr marL="114300" lvl="1" indent="-114300" algn="l" defTabSz="622300">
            <a:lnSpc>
              <a:spcPct val="90000"/>
            </a:lnSpc>
            <a:spcBef>
              <a:spcPct val="0"/>
            </a:spcBef>
            <a:spcAft>
              <a:spcPct val="15000"/>
            </a:spcAft>
            <a:buChar char="••"/>
          </a:pPr>
          <a:r>
            <a:rPr lang="en-US" sz="1400" b="1" kern="1200" dirty="0" smtClean="0"/>
            <a:t>What is it? </a:t>
          </a:r>
          <a:r>
            <a:rPr lang="en-US" sz="1400" kern="1200" dirty="0" smtClean="0"/>
            <a:t>The full operationalized program in selected state(s), run for a year</a:t>
          </a:r>
        </a:p>
        <a:p>
          <a:pPr marL="114300" lvl="1" indent="-114300" algn="l" defTabSz="622300">
            <a:lnSpc>
              <a:spcPct val="90000"/>
            </a:lnSpc>
            <a:spcBef>
              <a:spcPct val="0"/>
            </a:spcBef>
            <a:spcAft>
              <a:spcPct val="15000"/>
            </a:spcAft>
            <a:buChar char="••"/>
          </a:pPr>
          <a:r>
            <a:rPr lang="en-US" sz="1400" b="1" kern="1200" dirty="0" smtClean="0"/>
            <a:t>Why do it? </a:t>
          </a:r>
          <a:r>
            <a:rPr lang="en-US" sz="1400" kern="1200" dirty="0" smtClean="0"/>
            <a:t>The scale test prior to going full launch, inform the full launch</a:t>
          </a:r>
        </a:p>
      </dsp:txBody>
      <dsp:txXfrm>
        <a:off x="0" y="2118314"/>
        <a:ext cx="7742238" cy="1189750"/>
      </dsp:txXfrm>
    </dsp:sp>
    <dsp:sp modelId="{2A96CAC0-E5DF-4763-AC54-04BB59E3D0BE}">
      <dsp:nvSpPr>
        <dsp:cNvPr id="0" name=""/>
        <dsp:cNvSpPr/>
      </dsp:nvSpPr>
      <dsp:spPr>
        <a:xfrm>
          <a:off x="368058" y="1942321"/>
          <a:ext cx="5419566" cy="420345"/>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47" tIns="0" rIns="204847" bIns="0" numCol="1" spcCol="1270" anchor="ctr" anchorCtr="0">
          <a:noAutofit/>
        </a:bodyPr>
        <a:lstStyle/>
        <a:p>
          <a:pPr lvl="0" algn="l" defTabSz="800100">
            <a:lnSpc>
              <a:spcPct val="90000"/>
            </a:lnSpc>
            <a:spcBef>
              <a:spcPct val="0"/>
            </a:spcBef>
            <a:spcAft>
              <a:spcPct val="35000"/>
            </a:spcAft>
          </a:pPr>
          <a:r>
            <a:rPr lang="en-US" sz="1800" kern="1200" dirty="0" smtClean="0"/>
            <a:t>Pilot</a:t>
          </a:r>
        </a:p>
      </dsp:txBody>
      <dsp:txXfrm>
        <a:off x="388578" y="1962841"/>
        <a:ext cx="5378526" cy="379305"/>
      </dsp:txXfrm>
    </dsp:sp>
    <dsp:sp modelId="{C164E78A-36D8-48EC-8E72-F887FC6B1B98}">
      <dsp:nvSpPr>
        <dsp:cNvPr id="0" name=""/>
        <dsp:cNvSpPr/>
      </dsp:nvSpPr>
      <dsp:spPr>
        <a:xfrm>
          <a:off x="0" y="3773920"/>
          <a:ext cx="7742238" cy="136322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0884" tIns="458216" rIns="600884"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smtClean="0"/>
            <a:t>When is it? </a:t>
          </a:r>
          <a:r>
            <a:rPr lang="en-US" sz="1400" kern="1200" dirty="0" smtClean="0"/>
            <a:t>Mid-2018</a:t>
          </a:r>
          <a:endParaRPr lang="en-US" sz="1400" kern="1200" dirty="0"/>
        </a:p>
        <a:p>
          <a:pPr marL="114300" lvl="1" indent="-114300" algn="l" defTabSz="622300">
            <a:lnSpc>
              <a:spcPct val="90000"/>
            </a:lnSpc>
            <a:spcBef>
              <a:spcPct val="0"/>
            </a:spcBef>
            <a:spcAft>
              <a:spcPct val="15000"/>
            </a:spcAft>
            <a:buChar char="••"/>
          </a:pPr>
          <a:r>
            <a:rPr lang="en-US" sz="1400" b="1" kern="1200" dirty="0" smtClean="0"/>
            <a:t>What is it?</a:t>
          </a:r>
          <a:r>
            <a:rPr lang="en-US" sz="1400" kern="1200" dirty="0" smtClean="0"/>
            <a:t> The full operationalized program in all states</a:t>
          </a:r>
          <a:endParaRPr lang="en-US" sz="1400" kern="1200" dirty="0"/>
        </a:p>
        <a:p>
          <a:pPr marL="114300" lvl="1" indent="-114300" algn="l" defTabSz="622300">
            <a:lnSpc>
              <a:spcPct val="90000"/>
            </a:lnSpc>
            <a:spcBef>
              <a:spcPct val="0"/>
            </a:spcBef>
            <a:spcAft>
              <a:spcPct val="15000"/>
            </a:spcAft>
            <a:buChar char="••"/>
          </a:pPr>
          <a:r>
            <a:rPr lang="en-US" sz="1400" b="1" kern="1200" dirty="0" smtClean="0"/>
            <a:t>Why do it? </a:t>
          </a:r>
          <a:r>
            <a:rPr lang="en-US" sz="1400" b="1" kern="1200" dirty="0" smtClean="0">
              <a:solidFill>
                <a:srgbClr val="003088"/>
              </a:solidFill>
            </a:rPr>
            <a:t>We will be a connected home leader</a:t>
          </a:r>
          <a:endParaRPr lang="en-US" sz="1400" b="1" kern="1200" dirty="0">
            <a:solidFill>
              <a:srgbClr val="003088"/>
            </a:solidFill>
          </a:endParaRPr>
        </a:p>
      </dsp:txBody>
      <dsp:txXfrm>
        <a:off x="0" y="3773920"/>
        <a:ext cx="7742238" cy="1363224"/>
      </dsp:txXfrm>
    </dsp:sp>
    <dsp:sp modelId="{11780648-3522-4199-82F6-9D1D11290CC5}">
      <dsp:nvSpPr>
        <dsp:cNvPr id="0" name=""/>
        <dsp:cNvSpPr/>
      </dsp:nvSpPr>
      <dsp:spPr>
        <a:xfrm>
          <a:off x="339485" y="3569283"/>
          <a:ext cx="5419566" cy="384090"/>
        </a:xfrm>
        <a:prstGeom prst="round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4847" tIns="0" rIns="204847" bIns="0" numCol="1" spcCol="1270" anchor="ctr" anchorCtr="0">
          <a:noAutofit/>
        </a:bodyPr>
        <a:lstStyle/>
        <a:p>
          <a:pPr lvl="0" algn="l" defTabSz="800100">
            <a:lnSpc>
              <a:spcPct val="90000"/>
            </a:lnSpc>
            <a:spcBef>
              <a:spcPct val="0"/>
            </a:spcBef>
            <a:spcAft>
              <a:spcPct val="35000"/>
            </a:spcAft>
          </a:pPr>
          <a:r>
            <a:rPr lang="en-US" sz="1800" kern="1200" dirty="0" smtClean="0"/>
            <a:t>Launch</a:t>
          </a:r>
          <a:endParaRPr lang="en-US" sz="1800" kern="1200" dirty="0"/>
        </a:p>
      </dsp:txBody>
      <dsp:txXfrm>
        <a:off x="358235" y="3588033"/>
        <a:ext cx="5382066" cy="3465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8E82419-5976-4E16-BAD0-689ED4CAE201}" type="datetimeFigureOut">
              <a:rPr lang="en-US"/>
              <a:pPr>
                <a:defRPr/>
              </a:pPr>
              <a:t>5/3/2016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sym typeface="Arial"/>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sym typeface="Arial"/>
              </a:rPr>
              <a:t>Click to edit Master text styles</a:t>
            </a:r>
          </a:p>
          <a:p>
            <a:pPr lvl="1"/>
            <a:r>
              <a:rPr lang="en-US" noProof="0" smtClean="0">
                <a:sym typeface="Arial"/>
              </a:rPr>
              <a:t>Second level</a:t>
            </a:r>
          </a:p>
          <a:p>
            <a:pPr lvl="2"/>
            <a:r>
              <a:rPr lang="en-US" noProof="0" smtClean="0">
                <a:sym typeface="Arial"/>
              </a:rPr>
              <a:t>Third level</a:t>
            </a:r>
          </a:p>
          <a:p>
            <a:pPr lvl="3"/>
            <a:r>
              <a:rPr lang="en-US" noProof="0" smtClean="0">
                <a:sym typeface="Arial"/>
              </a:rPr>
              <a:t>Fourth level</a:t>
            </a:r>
          </a:p>
          <a:p>
            <a:pPr lvl="4"/>
            <a:r>
              <a:rPr lang="en-US" noProof="0" smtClean="0">
                <a:sym typeface="Arial"/>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E557237-F23F-43B5-8247-A768EBECE021}" type="slidenum">
              <a:rPr lang="en-US" altLang="en-US"/>
              <a:pPr>
                <a:defRPr/>
              </a:pPr>
              <a:t>‹#›</a:t>
            </a:fld>
            <a:endParaRPr lang="en-US" altLang="en-US"/>
          </a:p>
        </p:txBody>
      </p:sp>
    </p:spTree>
    <p:extLst>
      <p:ext uri="{BB962C8B-B14F-4D97-AF65-F5344CB8AC3E}">
        <p14:creationId xmlns:p14="http://schemas.microsoft.com/office/powerpoint/2010/main" val="34396580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a:ea typeface="+mn-ea"/>
        <a:cs typeface="Arial"/>
        <a:sym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a:ea typeface="+mn-ea"/>
        <a:cs typeface="Arial"/>
        <a:sym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a:ea typeface="+mn-ea"/>
        <a:cs typeface="Arial"/>
        <a:sym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a:ea typeface="+mn-ea"/>
        <a:cs typeface="Arial"/>
        <a:sym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a:ea typeface="+mn-ea"/>
        <a:cs typeface="Arial"/>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Arial" panose="020B0604020202020204" pitchFamily="34" charset="0"/>
              <a:cs typeface="Arial" panose="020B0604020202020204" pitchFamily="34" charset="0"/>
            </a:endParaRP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sym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sym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sym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sym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fld id="{565AA6EC-7A9C-4B58-B34E-957EBDD87B87}" type="slidenum">
              <a:rPr lang="en-US" altLang="en-US"/>
              <a:pPr>
                <a:spcBef>
                  <a:spcPct val="0"/>
                </a:spcBef>
              </a:pPr>
              <a:t>1</a:t>
            </a:fld>
            <a:endParaRPr lang="en-US" altLang="en-US"/>
          </a:p>
        </p:txBody>
      </p:sp>
    </p:spTree>
    <p:extLst>
      <p:ext uri="{BB962C8B-B14F-4D97-AF65-F5344CB8AC3E}">
        <p14:creationId xmlns:p14="http://schemas.microsoft.com/office/powerpoint/2010/main" val="20377748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3.emf"/><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emf"/><Relationship Id="rId2" Type="http://schemas.openxmlformats.org/officeDocument/2006/relationships/tags" Target="../tags/tag6.xml"/><Relationship Id="rId16" Type="http://schemas.openxmlformats.org/officeDocument/2006/relationships/image" Target="../media/image6.jpeg"/><Relationship Id="rId1" Type="http://schemas.openxmlformats.org/officeDocument/2006/relationships/vmlDrawing" Target="../drawings/vmlDrawing2.vml"/><Relationship Id="rId6" Type="http://schemas.openxmlformats.org/officeDocument/2006/relationships/tags" Target="../tags/tag10.xml"/><Relationship Id="rId11" Type="http://schemas.openxmlformats.org/officeDocument/2006/relationships/oleObject" Target="../embeddings/oleObject2.bin"/><Relationship Id="rId5" Type="http://schemas.openxmlformats.org/officeDocument/2006/relationships/tags" Target="../tags/tag9.xml"/><Relationship Id="rId15" Type="http://schemas.openxmlformats.org/officeDocument/2006/relationships/image" Target="../media/image5.jpeg"/><Relationship Id="rId10" Type="http://schemas.openxmlformats.org/officeDocument/2006/relationships/slideMaster" Target="../slideMasters/slideMaster1.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5.xml"/><Relationship Id="rId7"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 Id="rId9" Type="http://schemas.openxmlformats.org/officeDocument/2006/relationships/image" Target="../media/image2.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jpeg"/><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jpeg"/><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2.jpeg"/><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24.xml"/><Relationship Id="rId7" Type="http://schemas.openxmlformats.org/officeDocument/2006/relationships/image" Target="../media/image1.emf"/><Relationship Id="rId2" Type="http://schemas.openxmlformats.org/officeDocument/2006/relationships/tags" Target="../tags/tag23.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27.xml"/><Relationship Id="rId7" Type="http://schemas.openxmlformats.org/officeDocument/2006/relationships/image" Target="../media/image1.emf"/><Relationship Id="rId2" Type="http://schemas.openxmlformats.org/officeDocument/2006/relationships/tags" Target="../tags/tag26.xml"/><Relationship Id="rId1" Type="http://schemas.openxmlformats.org/officeDocument/2006/relationships/vmlDrawing" Target="../drawings/vmlDrawing8.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8.xml"/><Relationship Id="rId9" Type="http://schemas.openxmlformats.org/officeDocument/2006/relationships/image" Target="../media/image2.jpe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0.xml"/><Relationship Id="rId7" Type="http://schemas.openxmlformats.org/officeDocument/2006/relationships/oleObject" Target="../embeddings/oleObject11.bin"/><Relationship Id="rId2" Type="http://schemas.openxmlformats.org/officeDocument/2006/relationships/tags" Target="../tags/tag29.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32.xml"/><Relationship Id="rId10" Type="http://schemas.openxmlformats.org/officeDocument/2006/relationships/image" Target="../media/image2.jpeg"/><Relationship Id="rId4" Type="http://schemas.openxmlformats.org/officeDocument/2006/relationships/tags" Target="../tags/tag31.xml"/><Relationship Id="rId9" Type="http://schemas.openxmlformats.org/officeDocument/2006/relationships/oleObject" Target="../embeddings/oleObject12.bin"/></Relationships>
</file>

<file path=ppt/slideLayouts/_rels/slideLayout9.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jpe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5.jpeg"/><Relationship Id="rId2" Type="http://schemas.openxmlformats.org/officeDocument/2006/relationships/tags" Target="../tags/tag33.xml"/><Relationship Id="rId1" Type="http://schemas.openxmlformats.org/officeDocument/2006/relationships/vmlDrawing" Target="../drawings/vmlDrawing10.vml"/><Relationship Id="rId6" Type="http://schemas.openxmlformats.org/officeDocument/2006/relationships/tags" Target="../tags/tag37.xml"/><Relationship Id="rId11" Type="http://schemas.openxmlformats.org/officeDocument/2006/relationships/image" Target="../media/image4.jpeg"/><Relationship Id="rId5" Type="http://schemas.openxmlformats.org/officeDocument/2006/relationships/tags" Target="../tags/tag36.xml"/><Relationship Id="rId10" Type="http://schemas.openxmlformats.org/officeDocument/2006/relationships/image" Target="../media/image1.emf"/><Relationship Id="rId4" Type="http://schemas.openxmlformats.org/officeDocument/2006/relationships/tags" Target="../tags/tag35.xml"/><Relationship Id="rId9" Type="http://schemas.openxmlformats.org/officeDocument/2006/relationships/oleObject" Target="../embeddings/oleObject13.bin"/><Relationship Id="rId14"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2 Line Headline Blue Bar">
    <p:spTree>
      <p:nvGrpSpPr>
        <p:cNvPr id="1" name=""/>
        <p:cNvGrpSpPr/>
        <p:nvPr/>
      </p:nvGrpSpPr>
      <p:grpSpPr>
        <a:xfrm>
          <a:off x="0" y="0"/>
          <a:ext cx="0" cy="0"/>
          <a:chOff x="0" y="0"/>
          <a:chExt cx="0" cy="0"/>
        </a:xfrm>
      </p:grpSpPr>
      <p:graphicFrame>
        <p:nvGraphicFramePr>
          <p:cNvPr id="5"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641" name="think-cell Slide" r:id="rId11" imgW="343" imgH="343" progId="TCLayout.ActiveDocument.1">
                  <p:embed/>
                </p:oleObj>
              </mc:Choice>
              <mc:Fallback>
                <p:oleObj name="think-cell Slide" r:id="rId11" imgW="343" imgH="343" progId="TCLayout.ActiveDocument.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18"/>
          <p:cNvPicPr>
            <a:picLocks noChangeAspect="1"/>
          </p:cNvPicPr>
          <p:nvPr userDrawn="1">
            <p:custDataLst>
              <p:tags r:id="rId3"/>
            </p:custDataLst>
          </p:nvPr>
        </p:nvPicPr>
        <p:blipFill>
          <a:blip r:embed="rId13">
            <a:extLst>
              <a:ext uri="{28A0092B-C50C-407E-A947-70E740481C1C}">
                <a14:useLocalDpi xmlns:a14="http://schemas.microsoft.com/office/drawing/2010/main" val="0"/>
              </a:ext>
            </a:extLst>
          </a:blip>
          <a:srcRect/>
          <a:stretch>
            <a:fillRect/>
          </a:stretch>
        </p:blipFill>
        <p:spPr bwMode="auto">
          <a:xfrm>
            <a:off x="598488" y="319088"/>
            <a:ext cx="12303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custDataLst>
              <p:tags r:id="rId4"/>
            </p:custDataLst>
          </p:nvPr>
        </p:nvSpPr>
        <p:spPr>
          <a:xfrm>
            <a:off x="5257800" y="5330825"/>
            <a:ext cx="3108325" cy="5683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8" name="Rectangle 7"/>
          <p:cNvSpPr/>
          <p:nvPr>
            <p:custDataLst>
              <p:tags r:id="rId5"/>
            </p:custDataLst>
          </p:nvPr>
        </p:nvSpPr>
        <p:spPr>
          <a:xfrm>
            <a:off x="712788" y="6091238"/>
            <a:ext cx="8015287" cy="55403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solidFill>
                <a:schemeClr val="bg1"/>
              </a:solidFill>
              <a:latin typeface="Arial"/>
              <a:cs typeface="Arial"/>
              <a:sym typeface="Arial"/>
            </a:endParaRPr>
          </a:p>
        </p:txBody>
      </p:sp>
      <p:sp>
        <p:nvSpPr>
          <p:cNvPr id="9" name="Rectangle 8"/>
          <p:cNvSpPr/>
          <p:nvPr>
            <p:custDataLst>
              <p:tags r:id="rId6"/>
            </p:custDataLst>
          </p:nvPr>
        </p:nvSpPr>
        <p:spPr>
          <a:xfrm>
            <a:off x="0" y="1279525"/>
            <a:ext cx="9144000" cy="9207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pic>
        <p:nvPicPr>
          <p:cNvPr id="10" name="Picture 19" descr="A19518x06F_PPT_Cver.jpg"/>
          <p:cNvPicPr>
            <a:picLocks noChangeAspect="1"/>
          </p:cNvPicPr>
          <p:nvPr>
            <p:custDataLst>
              <p:tags r:id="rId7"/>
            </p:custDataLst>
          </p:nvPr>
        </p:nvPicPr>
        <p:blipFill>
          <a:blip r:embed="rId14">
            <a:extLst>
              <a:ext uri="{28A0092B-C50C-407E-A947-70E740481C1C}">
                <a14:useLocalDpi xmlns:a14="http://schemas.microsoft.com/office/drawing/2010/main" val="0"/>
              </a:ext>
            </a:extLst>
          </a:blip>
          <a:srcRect/>
          <a:stretch>
            <a:fillRect/>
          </a:stretch>
        </p:blipFill>
        <p:spPr bwMode="auto">
          <a:xfrm>
            <a:off x="5260975" y="0"/>
            <a:ext cx="3101975"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descr="A19518x08E_PPT_Cover.jpg"/>
          <p:cNvPicPr>
            <a:picLocks noChangeAspect="1"/>
          </p:cNvPicPr>
          <p:nvPr>
            <p:custDataLst>
              <p:tags r:id="rId8"/>
            </p:custDataLst>
          </p:nvPr>
        </p:nvPicPr>
        <p:blipFill>
          <a:blip r:embed="rId15">
            <a:extLst>
              <a:ext uri="{28A0092B-C50C-407E-A947-70E740481C1C}">
                <a14:useLocalDpi xmlns:a14="http://schemas.microsoft.com/office/drawing/2010/main" val="0"/>
              </a:ext>
            </a:extLst>
          </a:blip>
          <a:srcRect/>
          <a:stretch>
            <a:fillRect/>
          </a:stretch>
        </p:blipFill>
        <p:spPr bwMode="auto">
          <a:xfrm>
            <a:off x="5257800" y="1400175"/>
            <a:ext cx="3108325"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A19518x09D_PPT_Cover.jpg"/>
          <p:cNvPicPr>
            <a:picLocks noChangeAspect="1"/>
          </p:cNvPicPr>
          <p:nvPr>
            <p:custDataLst>
              <p:tags r:id="rId9"/>
            </p:custDataLst>
          </p:nvPr>
        </p:nvPicPr>
        <p:blipFill>
          <a:blip r:embed="rId16">
            <a:extLst>
              <a:ext uri="{28A0092B-C50C-407E-A947-70E740481C1C}">
                <a14:useLocalDpi xmlns:a14="http://schemas.microsoft.com/office/drawing/2010/main" val="0"/>
              </a:ext>
            </a:extLst>
          </a:blip>
          <a:srcRect/>
          <a:stretch>
            <a:fillRect/>
          </a:stretch>
        </p:blipFill>
        <p:spPr bwMode="auto">
          <a:xfrm>
            <a:off x="5257800" y="5924550"/>
            <a:ext cx="31083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6"/>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
        <p:nvSpPr>
          <p:cNvPr id="2" name="Title 1"/>
          <p:cNvSpPr>
            <a:spLocks noGrp="1"/>
          </p:cNvSpPr>
          <p:nvPr>
            <p:ph type="ctrTitle"/>
          </p:nvPr>
        </p:nvSpPr>
        <p:spPr>
          <a:xfrm>
            <a:off x="685800" y="1668897"/>
            <a:ext cx="4417600" cy="917115"/>
          </a:xfrm>
        </p:spPr>
        <p:txBody>
          <a:bodyPr>
            <a:noAutofit/>
          </a:bodyPr>
          <a:lstStyle>
            <a:lvl1pPr>
              <a:lnSpc>
                <a:spcPts val="3400"/>
              </a:lnSpc>
              <a:spcBef>
                <a:spcPts val="0"/>
              </a:spcBef>
              <a:defRPr sz="3200"/>
            </a:lvl1pPr>
          </a:lstStyle>
          <a:p>
            <a:r>
              <a:rPr lang="en-US" dirty="0" smtClean="0"/>
              <a:t>Click to edit Master title style</a:t>
            </a:r>
            <a:endParaRPr lang="en-US" dirty="0"/>
          </a:p>
        </p:txBody>
      </p:sp>
      <p:sp>
        <p:nvSpPr>
          <p:cNvPr id="18" name="Text Placeholder 17"/>
          <p:cNvSpPr>
            <a:spLocks noGrp="1"/>
          </p:cNvSpPr>
          <p:nvPr>
            <p:ph type="body" sz="quarter" idx="13"/>
          </p:nvPr>
        </p:nvSpPr>
        <p:spPr>
          <a:xfrm>
            <a:off x="685800" y="4942620"/>
            <a:ext cx="3787775" cy="593884"/>
          </a:xfrm>
        </p:spPr>
        <p:txBody>
          <a:bodyPr anchor="b">
            <a:noAutofit/>
          </a:bodyPr>
          <a:lstStyle>
            <a:lvl1pPr>
              <a:spcBef>
                <a:spcPts val="300"/>
              </a:spcBef>
              <a:buNone/>
              <a:tabLst/>
              <a:defRPr sz="1800" baseline="0">
                <a:solidFill>
                  <a:schemeClr val="tx1"/>
                </a:solidFill>
              </a:defRPr>
            </a:lvl1pPr>
            <a:lvl2pPr>
              <a:defRPr sz="1800"/>
            </a:lvl2pPr>
          </a:lstStyle>
          <a:p>
            <a:pPr lvl="0"/>
            <a:endParaRPr lang="en-US" dirty="0" smtClean="0"/>
          </a:p>
        </p:txBody>
      </p:sp>
      <p:sp>
        <p:nvSpPr>
          <p:cNvPr id="20" name="Text Placeholder 19"/>
          <p:cNvSpPr>
            <a:spLocks noGrp="1"/>
          </p:cNvSpPr>
          <p:nvPr>
            <p:ph type="body" sz="quarter" idx="14"/>
          </p:nvPr>
        </p:nvSpPr>
        <p:spPr>
          <a:xfrm>
            <a:off x="685800" y="5555597"/>
            <a:ext cx="3787775" cy="295275"/>
          </a:xfrm>
        </p:spPr>
        <p:txBody>
          <a:bodyPr>
            <a:noAutofit/>
          </a:bodyPr>
          <a:lstStyle>
            <a:lvl1pPr marL="0" indent="0">
              <a:spcBef>
                <a:spcPts val="300"/>
              </a:spcBef>
              <a:buFont typeface="Arial"/>
              <a:buNone/>
              <a:defRPr sz="1200">
                <a:solidFill>
                  <a:schemeClr val="tx1"/>
                </a:solidFill>
              </a:defRPr>
            </a:lvl1pPr>
          </a:lstStyle>
          <a:p>
            <a:pPr lvl="0"/>
            <a:r>
              <a:rPr lang="en-US" dirty="0" smtClean="0"/>
              <a:t>Click to edit Master text styles</a:t>
            </a:r>
          </a:p>
        </p:txBody>
      </p:sp>
    </p:spTree>
    <p:extLst>
      <p:ext uri="{BB962C8B-B14F-4D97-AF65-F5344CB8AC3E}">
        <p14:creationId xmlns:p14="http://schemas.microsoft.com/office/powerpoint/2010/main" val="12875562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Divider">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685800" y="3488778"/>
            <a:ext cx="7639367" cy="1500187"/>
          </a:xfrm>
        </p:spPr>
        <p:txBody>
          <a:bodyPr anchor="t">
            <a:no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itle 1"/>
          <p:cNvSpPr>
            <a:spLocks noGrp="1"/>
          </p:cNvSpPr>
          <p:nvPr>
            <p:ph type="ctrTitle" hasCustomPrompt="1"/>
          </p:nvPr>
        </p:nvSpPr>
        <p:spPr>
          <a:xfrm>
            <a:off x="685800" y="2898648"/>
            <a:ext cx="7644384" cy="594360"/>
          </a:xfrm>
        </p:spPr>
        <p:txBody>
          <a:bodyPr anchor="b" anchorCtr="0">
            <a:normAutofit/>
          </a:bodyPr>
          <a:lstStyle>
            <a:lvl1pPr algn="l">
              <a:defRPr sz="3600" b="0" cap="none" baseline="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1643209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and Long Copy">
    <p:spTree>
      <p:nvGrpSpPr>
        <p:cNvPr id="1" name=""/>
        <p:cNvGrpSpPr/>
        <p:nvPr/>
      </p:nvGrpSpPr>
      <p:grpSpPr>
        <a:xfrm>
          <a:off x="0" y="0"/>
          <a:ext cx="0" cy="0"/>
          <a:chOff x="0" y="0"/>
          <a:chExt cx="0" cy="0"/>
        </a:xfrm>
      </p:grpSpPr>
      <p:sp>
        <p:nvSpPr>
          <p:cNvPr id="3" name="Title 1"/>
          <p:cNvSpPr>
            <a:spLocks noGrp="1"/>
          </p:cNvSpPr>
          <p:nvPr>
            <p:ph type="title"/>
          </p:nvPr>
        </p:nvSpPr>
        <p:spPr>
          <a:xfrm>
            <a:off x="685800" y="-2971"/>
            <a:ext cx="7773988" cy="889228"/>
          </a:xfrm>
        </p:spPr>
        <p:txBody>
          <a:bodyPr/>
          <a:lstStyle>
            <a:lvl1pPr>
              <a:lnSpc>
                <a:spcPct val="90000"/>
              </a:lnSpc>
              <a:defRPr/>
            </a:lvl1pPr>
          </a:lstStyle>
          <a:p>
            <a:r>
              <a:rPr lang="en-US" smtClean="0"/>
              <a:t>Click to edit Master title style</a:t>
            </a:r>
            <a:endParaRPr lang="en-US" dirty="0"/>
          </a:p>
        </p:txBody>
      </p:sp>
    </p:spTree>
    <p:extLst>
      <p:ext uri="{BB962C8B-B14F-4D97-AF65-F5344CB8AC3E}">
        <p14:creationId xmlns:p14="http://schemas.microsoft.com/office/powerpoint/2010/main" val="364607928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Secondary Heading">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690880" y="1600200"/>
            <a:ext cx="7741920" cy="4525963"/>
          </a:xfrm>
          <a:prstGeom prst="rect">
            <a:avLst/>
          </a:prstGeom>
        </p:spPr>
        <p:txBody>
          <a:bodyPr vert="horz" lIns="91440" tIns="45720" rIns="91440" bIns="45720" rtlCol="0">
            <a:normAutofit/>
          </a:bodyPr>
          <a:lstStyle>
            <a:lvl1pPr>
              <a:lnSpc>
                <a:spcPct val="105000"/>
              </a:lnSpc>
              <a:defRPr/>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0" hasCustomPrompt="1"/>
          </p:nvPr>
        </p:nvSpPr>
        <p:spPr>
          <a:xfrm>
            <a:off x="685800" y="1143000"/>
            <a:ext cx="7742237" cy="360680"/>
          </a:xfrm>
        </p:spPr>
        <p:txBody>
          <a:bodyPr>
            <a:noAutofit/>
          </a:bodyPr>
          <a:lstStyle>
            <a:lvl1pPr marL="0" indent="0">
              <a:buFontTx/>
              <a:buNone/>
              <a:defRPr b="0">
                <a:solidFill>
                  <a:schemeClr val="tx2"/>
                </a:solidFill>
              </a:defRPr>
            </a:lvl1pPr>
          </a:lstStyle>
          <a:p>
            <a:pPr lvl="0"/>
            <a:r>
              <a:rPr lang="en-US" dirty="0" smtClean="0"/>
              <a:t>Secondary Heading</a:t>
            </a:r>
            <a:endParaRPr lang="en-US" dirty="0"/>
          </a:p>
        </p:txBody>
      </p:sp>
    </p:spTree>
    <p:extLst>
      <p:ext uri="{BB962C8B-B14F-4D97-AF65-F5344CB8AC3E}">
        <p14:creationId xmlns:p14="http://schemas.microsoft.com/office/powerpoint/2010/main" val="346800218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3988" cy="886968"/>
          </a:xfrm>
        </p:spPr>
        <p:txBody>
          <a:bodyPr/>
          <a:lstStyle>
            <a:lvl1pPr>
              <a:lnSpc>
                <a:spcPct val="90000"/>
              </a:lnSpc>
              <a:defRPr/>
            </a:lvl1pPr>
          </a:lstStyle>
          <a:p>
            <a:r>
              <a:rPr lang="en-US" smtClean="0"/>
              <a:t>Click to edit Master title style</a:t>
            </a:r>
            <a:endParaRPr lang="en-US" dirty="0"/>
          </a:p>
        </p:txBody>
      </p:sp>
      <p:sp>
        <p:nvSpPr>
          <p:cNvPr id="4" name="Text Placeholder 2"/>
          <p:cNvSpPr>
            <a:spLocks noGrp="1"/>
          </p:cNvSpPr>
          <p:nvPr>
            <p:ph idx="1"/>
          </p:nvPr>
        </p:nvSpPr>
        <p:spPr>
          <a:xfrm>
            <a:off x="690880" y="1143000"/>
            <a:ext cx="7741920" cy="4525963"/>
          </a:xfrm>
          <a:prstGeom prst="rect">
            <a:avLst/>
          </a:prstGeom>
        </p:spPr>
        <p:txBody>
          <a:bodyPr vert="horz" lIns="91440" tIns="45720" rIns="91440" bIns="45720" rtlCol="0">
            <a:normAutofit/>
          </a:bodyPr>
          <a:lstStyle>
            <a:lvl1pPr>
              <a:defRPr sz="1600"/>
            </a:lvl1pPr>
            <a:lvl2pPr>
              <a:defRPr sz="1400"/>
            </a:lvl2pPr>
            <a:lvl3pPr>
              <a:buSzPct val="110000"/>
              <a:defRPr sz="1400"/>
            </a:lvl3pPr>
            <a:lvl4pPr>
              <a:buSzPct val="110000"/>
              <a:defRPr sz="1400"/>
            </a:lvl4pPr>
            <a:lvl5pPr>
              <a:buSzPct val="110000"/>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72011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Blank">
    <p:spTree>
      <p:nvGrpSpPr>
        <p:cNvPr id="1" name=""/>
        <p:cNvGrpSpPr/>
        <p:nvPr/>
      </p:nvGrpSpPr>
      <p:grpSpPr>
        <a:xfrm>
          <a:off x="0" y="0"/>
          <a:ext cx="0" cy="0"/>
          <a:chOff x="0" y="0"/>
          <a:chExt cx="0" cy="0"/>
        </a:xfrm>
      </p:grpSpPr>
      <p:sp>
        <p:nvSpPr>
          <p:cNvPr id="9" name="TextBox 8"/>
          <p:cNvSpPr txBox="1"/>
          <p:nvPr userDrawn="1"/>
        </p:nvSpPr>
        <p:spPr>
          <a:xfrm>
            <a:off x="6389082" y="6540510"/>
            <a:ext cx="2671397" cy="188342"/>
          </a:xfrm>
          <a:prstGeom prst="rect">
            <a:avLst/>
          </a:prstGeom>
          <a:noFill/>
        </p:spPr>
        <p:txBody>
          <a:bodyPr lIns="84367" tIns="42184" rIns="84367" bIns="42184">
            <a:spAutoFit/>
          </a:bodyPr>
          <a:lstStyle/>
          <a:p>
            <a:pPr algn="r" fontAlgn="auto">
              <a:spcBef>
                <a:spcPts val="0"/>
              </a:spcBef>
              <a:spcAft>
                <a:spcPts val="0"/>
              </a:spcAft>
              <a:defRPr/>
            </a:pPr>
            <a:r>
              <a:rPr lang="en-GB" sz="624" dirty="0">
                <a:solidFill>
                  <a:schemeClr val="bg1">
                    <a:lumMod val="50000"/>
                  </a:schemeClr>
                </a:solidFill>
                <a:latin typeface="Calibri" panose="020F0502020204030204" pitchFamily="34" charset="0"/>
                <a:cs typeface="+mn-cs"/>
              </a:rPr>
              <a:t>Copyright © </a:t>
            </a:r>
            <a:r>
              <a:rPr lang="en-GB" sz="624" dirty="0" smtClean="0">
                <a:solidFill>
                  <a:schemeClr val="bg1">
                    <a:lumMod val="50000"/>
                  </a:schemeClr>
                </a:solidFill>
                <a:latin typeface="Calibri" panose="020F0502020204030204" pitchFamily="34" charset="0"/>
                <a:cs typeface="+mn-cs"/>
              </a:rPr>
              <a:t>2015 Capgemini. </a:t>
            </a:r>
            <a:r>
              <a:rPr lang="en-GB" sz="624" dirty="0">
                <a:solidFill>
                  <a:schemeClr val="bg1">
                    <a:lumMod val="50000"/>
                  </a:schemeClr>
                </a:solidFill>
                <a:latin typeface="Calibri" panose="020F0502020204030204" pitchFamily="34" charset="0"/>
                <a:cs typeface="+mn-cs"/>
              </a:rPr>
              <a:t>All rights reserved.</a:t>
            </a:r>
          </a:p>
        </p:txBody>
      </p:sp>
      <p:sp>
        <p:nvSpPr>
          <p:cNvPr id="10" name="Slide Number Placeholder 7"/>
          <p:cNvSpPr>
            <a:spLocks noGrp="1"/>
          </p:cNvSpPr>
          <p:nvPr>
            <p:ph type="sldNum" sz="quarter" idx="4"/>
          </p:nvPr>
        </p:nvSpPr>
        <p:spPr>
          <a:xfrm>
            <a:off x="6898412" y="6740535"/>
            <a:ext cx="2133600" cy="117475"/>
          </a:xfrm>
          <a:prstGeom prst="rect">
            <a:avLst/>
          </a:prstGeom>
        </p:spPr>
        <p:txBody>
          <a:bodyPr vert="horz" lIns="121737" tIns="60868" rIns="121737" bIns="60868" rtlCol="0" anchor="ctr"/>
          <a:lstStyle>
            <a:lvl1pPr algn="r">
              <a:defRPr sz="762" smtClean="0">
                <a:solidFill>
                  <a:schemeClr val="tx1">
                    <a:tint val="75000"/>
                  </a:schemeClr>
                </a:solidFill>
                <a:latin typeface="Calibri" pitchFamily="34" charset="0"/>
                <a:cs typeface="Calibri" pitchFamily="34" charset="0"/>
              </a:defRPr>
            </a:lvl1pPr>
          </a:lstStyle>
          <a:p>
            <a:pPr>
              <a:defRPr/>
            </a:pPr>
            <a:fld id="{6A9CE626-3159-4274-8158-4292551456C4}" type="slidenum">
              <a:rPr lang="en-GB"/>
              <a:pPr>
                <a:defRPr/>
              </a:pPr>
              <a:t>‹#›</a:t>
            </a:fld>
            <a:endParaRPr lang="en-GB" dirty="0"/>
          </a:p>
        </p:txBody>
      </p:sp>
      <p:pic>
        <p:nvPicPr>
          <p:cNvPr id="5" name="Picture 19" descr="Capgemini logo black.png"/>
          <p:cNvPicPr>
            <a:picLocks noChangeAspect="1"/>
          </p:cNvPicPr>
          <p:nvPr userDrawn="1"/>
        </p:nvPicPr>
        <p:blipFill>
          <a:blip r:embed="rId2" cstate="screen"/>
          <a:stretch>
            <a:fillRect/>
          </a:stretch>
        </p:blipFill>
        <p:spPr>
          <a:xfrm>
            <a:off x="204708" y="6378859"/>
            <a:ext cx="1286316" cy="323303"/>
          </a:xfrm>
          <a:prstGeom prst="rect">
            <a:avLst/>
          </a:prstGeom>
        </p:spPr>
      </p:pic>
    </p:spTree>
    <p:extLst>
      <p:ext uri="{BB962C8B-B14F-4D97-AF65-F5344CB8AC3E}">
        <p14:creationId xmlns:p14="http://schemas.microsoft.com/office/powerpoint/2010/main" val="2835116968"/>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E50DEE7-2F68-482B-B530-DDA07EC2145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06199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7309922-5E5C-4778-BBC7-D78CE13F794E}"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8104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E459589-F187-4A32-85F1-AD60E0ED919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13339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1E403BFD-A8D8-4437-9AC4-B3CBA67AADD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904346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00729211-80DE-483D-BB88-1997FD3FCA1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3058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Divider Page">
    <p:spTree>
      <p:nvGrpSpPr>
        <p:cNvPr id="1" name=""/>
        <p:cNvGrpSpPr/>
        <p:nvPr/>
      </p:nvGrpSpPr>
      <p:grpSpPr>
        <a:xfrm>
          <a:off x="0" y="0"/>
          <a:ext cx="0" cy="0"/>
          <a:chOff x="0" y="0"/>
          <a:chExt cx="0" cy="0"/>
        </a:xfrm>
      </p:grpSpPr>
      <p:graphicFrame>
        <p:nvGraphicFramePr>
          <p:cNvPr id="4" name="Object 1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744" name="think-cell Slide" r:id="rId6" imgW="343" imgH="343" progId="TCLayout.ActiveDocument.1">
                  <p:embed/>
                </p:oleObj>
              </mc:Choice>
              <mc:Fallback>
                <p:oleObj name="think-cell Slide" r:id="rId6" imgW="343" imgH="343"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7"/>
          <p:cNvGrpSpPr>
            <a:grpSpLocks/>
          </p:cNvGrpSpPr>
          <p:nvPr>
            <p:custDataLst>
              <p:tags r:id="rId3"/>
            </p:custDataLst>
          </p:nvPr>
        </p:nvGrpSpPr>
        <p:grpSpPr bwMode="auto">
          <a:xfrm>
            <a:off x="0" y="647700"/>
            <a:ext cx="9144000" cy="90488"/>
            <a:chOff x="0" y="1280160"/>
            <a:chExt cx="9144000" cy="91440"/>
          </a:xfrm>
        </p:grpSpPr>
        <p:sp>
          <p:nvSpPr>
            <p:cNvPr id="6" name="Rectangle 5"/>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7" name="Rectangle 6"/>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8" name="Rectangle 7"/>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9" name="Rectangle 8"/>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grpSp>
      <p:graphicFrame>
        <p:nvGraphicFramePr>
          <p:cNvPr id="10" name="Object 2" hidden="1"/>
          <p:cNvGraphicFramePr>
            <a:graphicFrameLocks noChangeAspect="1"/>
          </p:cNvGraphicFramePr>
          <p:nvPr userDrawn="1">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7745" name="think-cell Slide" r:id="rId8" imgW="343" imgH="343" progId="TCLayout.ActiveDocument.1">
                  <p:embed/>
                </p:oleObj>
              </mc:Choice>
              <mc:Fallback>
                <p:oleObj name="think-cell Slide" r:id="rId8" imgW="343" imgH="343"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Slide Number Placeholder 14"/>
          <p:cNvSpPr txBox="1">
            <a:spLocks/>
          </p:cNvSpPr>
          <p:nvPr userDrawn="1"/>
        </p:nvSpPr>
        <p:spPr>
          <a:xfrm>
            <a:off x="3505200" y="6507163"/>
            <a:ext cx="2133600" cy="274637"/>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9C349C1E-6B02-467B-BC94-E8CCAEC4DB1A}" type="slidenum">
              <a:rPr lang="en-US" altLang="en-US" sz="800" smtClean="0">
                <a:solidFill>
                  <a:srgbClr val="979B9E"/>
                </a:solidFill>
              </a:rPr>
              <a:pPr algn="ctr" eaLnBrk="1" hangingPunct="1">
                <a:defRPr/>
              </a:pPr>
              <a:t>‹#›</a:t>
            </a:fld>
            <a:endParaRPr lang="en-US" altLang="en-US" sz="800" smtClean="0">
              <a:solidFill>
                <a:srgbClr val="979B9E"/>
              </a:solidFill>
            </a:endParaRPr>
          </a:p>
        </p:txBody>
      </p:sp>
      <p:pic>
        <p:nvPicPr>
          <p:cNvPr id="12" name="Picture 2" descr="C:\Users\FREELA~1\AppData\Local\Temp\VMwareDnD\7b1fd4e4\Orbit_4C-PPT2.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874000" y="6456363"/>
            <a:ext cx="585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6"/>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
        <p:nvSpPr>
          <p:cNvPr id="2" name="Title 1"/>
          <p:cNvSpPr>
            <a:spLocks noGrp="1"/>
          </p:cNvSpPr>
          <p:nvPr>
            <p:ph type="title"/>
          </p:nvPr>
        </p:nvSpPr>
        <p:spPr>
          <a:xfrm>
            <a:off x="722313" y="2894651"/>
            <a:ext cx="7639367" cy="594128"/>
          </a:xfrm>
        </p:spPr>
        <p:txBody>
          <a:bodyPr>
            <a:noAutofit/>
          </a:bodyPr>
          <a:lstStyle>
            <a:lvl1pPr algn="ctr">
              <a:defRPr sz="2400" b="0" cap="none">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488778"/>
            <a:ext cx="7639367" cy="1500187"/>
          </a:xfrm>
        </p:spPr>
        <p:txBody>
          <a:bodyPr>
            <a:no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7776285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D9C51797-4FAA-4C7D-AEB0-7E81EEF351F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28401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D4716B52-CCD1-4326-9181-DE2F484F91A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45731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3B69CD68-1011-4FA4-9CEE-F3F36CE27FE3}"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83109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8A4361C-20F7-4A94-8AE4-7D9FD8F2ACD0}"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69279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5079347-62A5-436B-B4F3-D254F7CD764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099327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90FFD3D-2E29-4B56-8E00-E3A8D7BC7597}"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4026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graphicFrame>
        <p:nvGraphicFramePr>
          <p:cNvPr id="3" name="Object 15"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8689" name="think-cell Slide" r:id="rId5" imgW="343" imgH="343" progId="TCLayout.ActiveDocument.1">
                  <p:embed/>
                </p:oleObj>
              </mc:Choice>
              <mc:Fallback>
                <p:oleObj name="think-cell Slide" r:id="rId5" imgW="343" imgH="343"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5"/>
          <p:cNvGrpSpPr>
            <a:grpSpLocks/>
          </p:cNvGrpSpPr>
          <p:nvPr>
            <p:custDataLst>
              <p:tags r:id="rId3"/>
            </p:custDataLst>
          </p:nvPr>
        </p:nvGrpSpPr>
        <p:grpSpPr bwMode="auto">
          <a:xfrm>
            <a:off x="0" y="649288"/>
            <a:ext cx="9144000" cy="90487"/>
            <a:chOff x="0" y="1280160"/>
            <a:chExt cx="9144000" cy="91440"/>
          </a:xfrm>
        </p:grpSpPr>
        <p:sp>
          <p:nvSpPr>
            <p:cNvPr id="5" name="Rectangle 4"/>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6" name="Rectangle 5"/>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7" name="Rectangle 6"/>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8" name="Rectangle 7"/>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grpSp>
      <p:sp>
        <p:nvSpPr>
          <p:cNvPr id="9" name="Slide Number Placeholder 14"/>
          <p:cNvSpPr txBox="1">
            <a:spLocks/>
          </p:cNvSpPr>
          <p:nvPr userDrawn="1"/>
        </p:nvSpPr>
        <p:spPr>
          <a:xfrm>
            <a:off x="3505200" y="6507163"/>
            <a:ext cx="2133600" cy="274637"/>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413A988-BB18-4B0F-BBDE-C7A9867BEB60}" type="slidenum">
              <a:rPr lang="en-US" altLang="en-US" sz="800" smtClean="0">
                <a:solidFill>
                  <a:srgbClr val="979B9E"/>
                </a:solidFill>
              </a:rPr>
              <a:pPr algn="ctr" eaLnBrk="1" hangingPunct="1">
                <a:defRPr/>
              </a:pPr>
              <a:t>‹#›</a:t>
            </a:fld>
            <a:endParaRPr lang="en-US" altLang="en-US" sz="800" smtClean="0">
              <a:solidFill>
                <a:srgbClr val="979B9E"/>
              </a:solidFill>
            </a:endParaRPr>
          </a:p>
        </p:txBody>
      </p:sp>
      <p:pic>
        <p:nvPicPr>
          <p:cNvPr id="10" name="Picture 2" descr="C:\Users\FREELA~1\AppData\Local\Temp\VMwareDnD\7b1fd4e4\Orbit_4C-PPT2.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0" y="6456363"/>
            <a:ext cx="585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6"/>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
        <p:nvSpPr>
          <p:cNvPr id="2" name="Title 1"/>
          <p:cNvSpPr>
            <a:spLocks noGrp="1"/>
          </p:cNvSpPr>
          <p:nvPr>
            <p:ph type="title"/>
          </p:nvPr>
        </p:nvSpPr>
        <p:spPr>
          <a:xfrm>
            <a:off x="388307" y="111828"/>
            <a:ext cx="8119997" cy="1005840"/>
          </a:xfrm>
        </p:spPr>
        <p:txBody>
          <a:bodyPr>
            <a:noAutofit/>
          </a:bodyPr>
          <a:lstStyle>
            <a:lvl1pPr>
              <a:defRPr sz="220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320513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Bullets With Subhead">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9713" name="think-cell Slide" r:id="rId5" imgW="343" imgH="343" progId="TCLayout.ActiveDocument.1">
                  <p:embed/>
                </p:oleObj>
              </mc:Choice>
              <mc:Fallback>
                <p:oleObj name="think-cell Slide" r:id="rId5" imgW="343" imgH="343"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9"/>
          <p:cNvGrpSpPr>
            <a:grpSpLocks/>
          </p:cNvGrpSpPr>
          <p:nvPr>
            <p:custDataLst>
              <p:tags r:id="rId3"/>
            </p:custDataLst>
          </p:nvPr>
        </p:nvGrpSpPr>
        <p:grpSpPr bwMode="auto">
          <a:xfrm>
            <a:off x="0" y="623888"/>
            <a:ext cx="9144000" cy="92075"/>
            <a:chOff x="0" y="1280160"/>
            <a:chExt cx="9144000" cy="91440"/>
          </a:xfrm>
        </p:grpSpPr>
        <p:sp>
          <p:nvSpPr>
            <p:cNvPr id="6" name="Rectangle 5"/>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7" name="Rectangle 6"/>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8" name="Rectangle 7"/>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9" name="Rectangle 8"/>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grpSp>
      <p:sp>
        <p:nvSpPr>
          <p:cNvPr id="10" name="Slide Number Placeholder 14"/>
          <p:cNvSpPr txBox="1">
            <a:spLocks/>
          </p:cNvSpPr>
          <p:nvPr userDrawn="1"/>
        </p:nvSpPr>
        <p:spPr>
          <a:xfrm>
            <a:off x="3505200" y="6507163"/>
            <a:ext cx="2133600" cy="274637"/>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38CBCC57-152C-4E38-AA63-7A6EE5E7BE1C}" type="slidenum">
              <a:rPr lang="en-US" altLang="en-US" sz="800" smtClean="0">
                <a:solidFill>
                  <a:srgbClr val="979B9E"/>
                </a:solidFill>
              </a:rPr>
              <a:pPr algn="ctr" eaLnBrk="1" hangingPunct="1">
                <a:defRPr/>
              </a:pPr>
              <a:t>‹#›</a:t>
            </a:fld>
            <a:endParaRPr lang="en-US" altLang="en-US" sz="800" smtClean="0">
              <a:solidFill>
                <a:srgbClr val="979B9E"/>
              </a:solidFill>
            </a:endParaRPr>
          </a:p>
        </p:txBody>
      </p:sp>
      <p:pic>
        <p:nvPicPr>
          <p:cNvPr id="11" name="Picture 2" descr="C:\Users\FREELA~1\AppData\Local\Temp\VMwareDnD\7b1fd4e4\Orbit_4C-PPT2.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0" y="6456363"/>
            <a:ext cx="585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6"/>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
        <p:nvSpPr>
          <p:cNvPr id="2" name="Title 1"/>
          <p:cNvSpPr>
            <a:spLocks noGrp="1"/>
          </p:cNvSpPr>
          <p:nvPr>
            <p:ph type="title"/>
          </p:nvPr>
        </p:nvSpPr>
        <p:spPr>
          <a:xfrm>
            <a:off x="397701" y="120605"/>
            <a:ext cx="8320413" cy="1005840"/>
          </a:xfrm>
        </p:spPr>
        <p:txBody>
          <a:bodyPr>
            <a:noAutofit/>
          </a:bodyPr>
          <a:lstStyle>
            <a:lvl1pPr>
              <a:defRPr sz="20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01267" y="1011564"/>
            <a:ext cx="8229165" cy="4809490"/>
          </a:xfrm>
        </p:spPr>
        <p:txBody>
          <a:bodyPr>
            <a:noAutofit/>
          </a:bodyPr>
          <a:lstStyle>
            <a:lvl1pPr>
              <a:lnSpc>
                <a:spcPct val="100000"/>
              </a:lnSpc>
              <a:spcBef>
                <a:spcPts val="600"/>
              </a:spcBef>
              <a:buClr>
                <a:schemeClr val="accent1"/>
              </a:buClr>
              <a:buNone/>
              <a:defRPr sz="1400">
                <a:solidFill>
                  <a:schemeClr val="tx1"/>
                </a:solidFill>
              </a:defRPr>
            </a:lvl1pPr>
            <a:lvl2pPr>
              <a:lnSpc>
                <a:spcPct val="100000"/>
              </a:lnSpc>
              <a:spcBef>
                <a:spcPts val="600"/>
              </a:spcBef>
              <a:buClr>
                <a:schemeClr val="accent1"/>
              </a:buClr>
              <a:defRPr sz="1200">
                <a:solidFill>
                  <a:schemeClr val="tx1"/>
                </a:solidFill>
              </a:defRPr>
            </a:lvl2pPr>
            <a:lvl3pPr>
              <a:lnSpc>
                <a:spcPct val="100000"/>
              </a:lnSpc>
              <a:spcBef>
                <a:spcPts val="600"/>
              </a:spcBef>
              <a:buClr>
                <a:schemeClr val="accent1"/>
              </a:buClr>
              <a:defRPr sz="1200">
                <a:solidFill>
                  <a:schemeClr val="tx1"/>
                </a:solidFill>
              </a:defRPr>
            </a:lvl3pPr>
            <a:lvl4pPr>
              <a:lnSpc>
                <a:spcPct val="100000"/>
              </a:lnSpc>
              <a:spcBef>
                <a:spcPts val="600"/>
              </a:spcBef>
              <a:buClr>
                <a:schemeClr val="accent1"/>
              </a:buClr>
              <a:defRPr sz="1200">
                <a:solidFill>
                  <a:schemeClr val="tx1"/>
                </a:solidFill>
              </a:defRPr>
            </a:lvl4pPr>
            <a:lvl5pPr>
              <a:lnSpc>
                <a:spcPct val="100000"/>
              </a:lnSpc>
              <a:spcBef>
                <a:spcPts val="600"/>
              </a:spcBef>
              <a:buClr>
                <a:schemeClr val="accent1"/>
              </a:buCl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7916396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0737" name="think-cell Slide" r:id="rId5" imgW="343" imgH="343" progId="TCLayout.ActiveDocument.1">
                  <p:embed/>
                </p:oleObj>
              </mc:Choice>
              <mc:Fallback>
                <p:oleObj name="think-cell Slide" r:id="rId5" imgW="343" imgH="343" progId="TCLayout.ActiveDocument.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8"/>
          <p:cNvGrpSpPr>
            <a:grpSpLocks/>
          </p:cNvGrpSpPr>
          <p:nvPr userDrawn="1">
            <p:custDataLst>
              <p:tags r:id="rId3"/>
            </p:custDataLst>
          </p:nvPr>
        </p:nvGrpSpPr>
        <p:grpSpPr bwMode="auto">
          <a:xfrm>
            <a:off x="0" y="660400"/>
            <a:ext cx="9144000" cy="90488"/>
            <a:chOff x="0" y="1280160"/>
            <a:chExt cx="9144000" cy="91440"/>
          </a:xfrm>
        </p:grpSpPr>
        <p:sp>
          <p:nvSpPr>
            <p:cNvPr id="6" name="Rectangle 5"/>
            <p:cNvSpPr/>
            <p:nvPr userDrawn="1"/>
          </p:nvSpPr>
          <p:spPr bwMode="auto">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a:cs typeface="Arial"/>
                <a:sym typeface="Arial"/>
              </a:endParaRPr>
            </a:p>
          </p:txBody>
        </p:sp>
        <p:sp>
          <p:nvSpPr>
            <p:cNvPr id="7" name="Rectangle 6"/>
            <p:cNvSpPr/>
            <p:nvPr userDrawn="1"/>
          </p:nvSpPr>
          <p:spPr bwMode="auto">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a:cs typeface="Arial"/>
                <a:sym typeface="Arial"/>
              </a:endParaRPr>
            </a:p>
          </p:txBody>
        </p:sp>
        <p:sp>
          <p:nvSpPr>
            <p:cNvPr id="8" name="Rectangle 7"/>
            <p:cNvSpPr/>
            <p:nvPr userDrawn="1"/>
          </p:nvSpPr>
          <p:spPr bwMode="auto">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a:cs typeface="Arial"/>
                <a:sym typeface="Arial"/>
              </a:endParaRPr>
            </a:p>
          </p:txBody>
        </p:sp>
        <p:sp>
          <p:nvSpPr>
            <p:cNvPr id="9" name="Rectangle 8"/>
            <p:cNvSpPr/>
            <p:nvPr userDrawn="1"/>
          </p:nvSpPr>
          <p:spPr bwMode="auto">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a:cs typeface="Arial"/>
                <a:sym typeface="Arial"/>
              </a:endParaRPr>
            </a:p>
          </p:txBody>
        </p:sp>
      </p:grpSp>
      <p:sp>
        <p:nvSpPr>
          <p:cNvPr id="10" name="Slide Number Placeholder 14"/>
          <p:cNvSpPr txBox="1">
            <a:spLocks/>
          </p:cNvSpPr>
          <p:nvPr userDrawn="1"/>
        </p:nvSpPr>
        <p:spPr>
          <a:xfrm>
            <a:off x="3505200" y="6507163"/>
            <a:ext cx="2133600" cy="274637"/>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A35F1946-CE97-4A97-AA67-3F214114DC69}" type="slidenum">
              <a:rPr lang="en-US" altLang="en-US" sz="800" smtClean="0">
                <a:solidFill>
                  <a:srgbClr val="979B9E"/>
                </a:solidFill>
              </a:rPr>
              <a:pPr algn="ctr" eaLnBrk="1" hangingPunct="1">
                <a:defRPr/>
              </a:pPr>
              <a:t>‹#›</a:t>
            </a:fld>
            <a:endParaRPr lang="en-US" altLang="en-US" sz="800" smtClean="0">
              <a:solidFill>
                <a:srgbClr val="979B9E"/>
              </a:solidFill>
            </a:endParaRPr>
          </a:p>
        </p:txBody>
      </p:sp>
      <p:pic>
        <p:nvPicPr>
          <p:cNvPr id="11" name="Picture 2" descr="C:\Users\FREELA~1\AppData\Local\Temp\VMwareDnD\7b1fd4e4\Orbit_4C-PPT2.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74000" y="6456363"/>
            <a:ext cx="585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6"/>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
        <p:nvSpPr>
          <p:cNvPr id="3" name="Title 2"/>
          <p:cNvSpPr>
            <a:spLocks noGrp="1"/>
          </p:cNvSpPr>
          <p:nvPr>
            <p:ph type="title"/>
          </p:nvPr>
        </p:nvSpPr>
        <p:spPr>
          <a:xfrm>
            <a:off x="397702" y="158677"/>
            <a:ext cx="7741920" cy="1143000"/>
          </a:xfrm>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432261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61" name="think-cell Slide" r:id="rId6" imgW="343" imgH="343" progId="TCLayout.ActiveDocument.1">
                  <p:embed/>
                </p:oleObj>
              </mc:Choice>
              <mc:Fallback>
                <p:oleObj name="think-cell Slide" r:id="rId6" imgW="343" imgH="343"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2"/>
          <p:cNvGrpSpPr>
            <a:grpSpLocks/>
          </p:cNvGrpSpPr>
          <p:nvPr>
            <p:custDataLst>
              <p:tags r:id="rId3"/>
            </p:custDataLst>
          </p:nvPr>
        </p:nvGrpSpPr>
        <p:grpSpPr bwMode="auto">
          <a:xfrm>
            <a:off x="0" y="766763"/>
            <a:ext cx="9144000" cy="90487"/>
            <a:chOff x="0" y="1280160"/>
            <a:chExt cx="9144000" cy="91440"/>
          </a:xfrm>
        </p:grpSpPr>
        <p:sp>
          <p:nvSpPr>
            <p:cNvPr id="6" name="Rectangle 5"/>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8" name="Rectangle 7"/>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10" name="Rectangle 9"/>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11" name="Rectangle 10"/>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grpSp>
      <p:grpSp>
        <p:nvGrpSpPr>
          <p:cNvPr id="12" name="Group 9"/>
          <p:cNvGrpSpPr>
            <a:grpSpLocks/>
          </p:cNvGrpSpPr>
          <p:nvPr>
            <p:custDataLst>
              <p:tags r:id="rId4"/>
            </p:custDataLst>
          </p:nvPr>
        </p:nvGrpSpPr>
        <p:grpSpPr bwMode="auto">
          <a:xfrm>
            <a:off x="0" y="671513"/>
            <a:ext cx="9144000" cy="90487"/>
            <a:chOff x="0" y="1280160"/>
            <a:chExt cx="9144000" cy="91440"/>
          </a:xfrm>
        </p:grpSpPr>
        <p:sp>
          <p:nvSpPr>
            <p:cNvPr id="13" name="Rectangle 12"/>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14" name="Rectangle 13"/>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15" name="Rectangle 14"/>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16" name="Rectangle 15"/>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grpSp>
      <p:sp>
        <p:nvSpPr>
          <p:cNvPr id="17" name="Slide Number Placeholder 14"/>
          <p:cNvSpPr txBox="1">
            <a:spLocks/>
          </p:cNvSpPr>
          <p:nvPr userDrawn="1"/>
        </p:nvSpPr>
        <p:spPr>
          <a:xfrm>
            <a:off x="3505200" y="6507163"/>
            <a:ext cx="2133600" cy="274637"/>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FC5F920F-117E-417B-BD42-322882F9AB5A}" type="slidenum">
              <a:rPr lang="en-US" altLang="en-US" sz="800" smtClean="0">
                <a:solidFill>
                  <a:srgbClr val="979B9E"/>
                </a:solidFill>
              </a:rPr>
              <a:pPr algn="ctr" eaLnBrk="1" hangingPunct="1">
                <a:defRPr/>
              </a:pPr>
              <a:t>‹#›</a:t>
            </a:fld>
            <a:endParaRPr lang="en-US" altLang="en-US" sz="800" smtClean="0">
              <a:solidFill>
                <a:srgbClr val="979B9E"/>
              </a:solidFill>
            </a:endParaRPr>
          </a:p>
        </p:txBody>
      </p:sp>
      <p:pic>
        <p:nvPicPr>
          <p:cNvPr id="18" name="Picture 2" descr="C:\Users\FREELA~1\AppData\Local\Temp\VMwareDnD\7b1fd4e4\Orbit_4C-PPT2.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874000" y="6456363"/>
            <a:ext cx="585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6"/>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
        <p:nvSpPr>
          <p:cNvPr id="7" name="Picture Placeholder 6"/>
          <p:cNvSpPr>
            <a:spLocks noGrp="1"/>
          </p:cNvSpPr>
          <p:nvPr>
            <p:ph type="pic" sz="quarter" idx="10"/>
          </p:nvPr>
        </p:nvSpPr>
        <p:spPr>
          <a:xfrm>
            <a:off x="0" y="1024091"/>
            <a:ext cx="9144000" cy="4984824"/>
          </a:xfrm>
        </p:spPr>
        <p:txBody>
          <a:bodyPr rtlCol="0">
            <a:normAutofit/>
          </a:bodyPr>
          <a:lstStyle>
            <a:lvl1pPr>
              <a:buFontTx/>
              <a:buNone/>
              <a:defRPr/>
            </a:lvl1pPr>
          </a:lstStyle>
          <a:p>
            <a:pPr lvl="0"/>
            <a:r>
              <a:rPr lang="en-US" noProof="0" smtClean="0">
                <a:sym typeface="Arial"/>
              </a:rPr>
              <a:t>Click icon to add picture</a:t>
            </a:r>
            <a:endParaRPr lang="en-US" noProof="0" dirty="0">
              <a:sym typeface="Arial"/>
            </a:endParaRPr>
          </a:p>
        </p:txBody>
      </p:sp>
      <p:sp>
        <p:nvSpPr>
          <p:cNvPr id="9" name="Title 1"/>
          <p:cNvSpPr>
            <a:spLocks noGrp="1"/>
          </p:cNvSpPr>
          <p:nvPr>
            <p:ph type="title"/>
          </p:nvPr>
        </p:nvSpPr>
        <p:spPr>
          <a:xfrm>
            <a:off x="385176" y="148104"/>
            <a:ext cx="7719600" cy="507365"/>
          </a:xfrm>
        </p:spPr>
        <p:txBody>
          <a:bodyPr>
            <a:noAutofit/>
          </a:bodyPr>
          <a:lstStyle>
            <a:lvl1pPr>
              <a:defRPr sz="220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245965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Page with subhead">
    <p:spTree>
      <p:nvGrpSpPr>
        <p:cNvPr id="1" name=""/>
        <p:cNvGrpSpPr/>
        <p:nvPr/>
      </p:nvGrpSpPr>
      <p:grpSpPr>
        <a:xfrm>
          <a:off x="0" y="0"/>
          <a:ext cx="0" cy="0"/>
          <a:chOff x="0" y="0"/>
          <a:chExt cx="0" cy="0"/>
        </a:xfrm>
      </p:grpSpPr>
      <p:graphicFrame>
        <p:nvGraphicFramePr>
          <p:cNvPr id="4" name="Object 1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864" name="think-cell Slide" r:id="rId6" imgW="343" imgH="343" progId="TCLayout.ActiveDocument.1">
                  <p:embed/>
                </p:oleObj>
              </mc:Choice>
              <mc:Fallback>
                <p:oleObj name="think-cell Slide" r:id="rId6" imgW="343" imgH="343"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7"/>
          <p:cNvGrpSpPr>
            <a:grpSpLocks/>
          </p:cNvGrpSpPr>
          <p:nvPr>
            <p:custDataLst>
              <p:tags r:id="rId3"/>
            </p:custDataLst>
          </p:nvPr>
        </p:nvGrpSpPr>
        <p:grpSpPr bwMode="auto">
          <a:xfrm>
            <a:off x="0" y="647700"/>
            <a:ext cx="9144000" cy="90488"/>
            <a:chOff x="0" y="1280160"/>
            <a:chExt cx="9144000" cy="91440"/>
          </a:xfrm>
        </p:grpSpPr>
        <p:sp>
          <p:nvSpPr>
            <p:cNvPr id="6" name="Rectangle 5"/>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7" name="Rectangle 6"/>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8" name="Rectangle 7"/>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9" name="Rectangle 8"/>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grpSp>
      <p:graphicFrame>
        <p:nvGraphicFramePr>
          <p:cNvPr id="12" name="Object 2" hidden="1"/>
          <p:cNvGraphicFramePr>
            <a:graphicFrameLocks noChangeAspect="1"/>
          </p:cNvGraphicFramePr>
          <p:nvPr userDrawn="1">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865" name="think-cell Slide" r:id="rId8" imgW="343" imgH="343" progId="TCLayout.ActiveDocument.1">
                  <p:embed/>
                </p:oleObj>
              </mc:Choice>
              <mc:Fallback>
                <p:oleObj name="think-cell Slide" r:id="rId8" imgW="343" imgH="343"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Slide Number Placeholder 14"/>
          <p:cNvSpPr txBox="1">
            <a:spLocks/>
          </p:cNvSpPr>
          <p:nvPr userDrawn="1"/>
        </p:nvSpPr>
        <p:spPr>
          <a:xfrm>
            <a:off x="3505200" y="6507163"/>
            <a:ext cx="2133600" cy="274637"/>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56774018-236D-4FE2-8A07-24CD7DE06893}" type="slidenum">
              <a:rPr lang="en-US" altLang="en-US" sz="800" smtClean="0">
                <a:solidFill>
                  <a:srgbClr val="979B9E"/>
                </a:solidFill>
              </a:rPr>
              <a:pPr algn="ctr" eaLnBrk="1" hangingPunct="1">
                <a:defRPr/>
              </a:pPr>
              <a:t>‹#›</a:t>
            </a:fld>
            <a:endParaRPr lang="en-US" altLang="en-US" sz="800" smtClean="0">
              <a:solidFill>
                <a:srgbClr val="979B9E"/>
              </a:solidFill>
            </a:endParaRPr>
          </a:p>
        </p:txBody>
      </p:sp>
      <p:pic>
        <p:nvPicPr>
          <p:cNvPr id="14" name="Picture 2" descr="C:\Users\FREELA~1\AppData\Local\Temp\VMwareDnD\7b1fd4e4\Orbit_4C-PPT2.jp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7874000" y="6456363"/>
            <a:ext cx="585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6"/>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
        <p:nvSpPr>
          <p:cNvPr id="10" name="Text Placeholder 9"/>
          <p:cNvSpPr>
            <a:spLocks noGrp="1"/>
          </p:cNvSpPr>
          <p:nvPr>
            <p:ph type="body" sz="quarter" idx="14"/>
          </p:nvPr>
        </p:nvSpPr>
        <p:spPr>
          <a:xfrm>
            <a:off x="385175" y="1011564"/>
            <a:ext cx="8320413" cy="5326606"/>
          </a:xfrm>
        </p:spPr>
        <p:txBody>
          <a:bodyPr>
            <a:noAutofit/>
          </a:bodyPr>
          <a:lstStyle>
            <a:lvl1pPr marL="285750" indent="-285750" algn="l">
              <a:lnSpc>
                <a:spcPct val="100000"/>
              </a:lnSpc>
              <a:spcBef>
                <a:spcPts val="600"/>
              </a:spcBef>
              <a:spcAft>
                <a:spcPts val="300"/>
              </a:spcAft>
              <a:buFont typeface="Wingdings" panose="05000000000000000000" pitchFamily="2" charset="2"/>
              <a:buChar char="§"/>
              <a:defRPr sz="1400" b="0" i="0">
                <a:solidFill>
                  <a:schemeClr val="tx1"/>
                </a:solidFill>
                <a:latin typeface="Arial"/>
                <a:cs typeface="Arial"/>
                <a:sym typeface="Arial"/>
              </a:defRPr>
            </a:lvl1pPr>
            <a:lvl2pPr marL="569913" indent="-284163">
              <a:buFont typeface="Wingdings" panose="05000000000000000000" pitchFamily="2" charset="2"/>
              <a:buChar char="§"/>
              <a:defRPr/>
            </a:lvl2pPr>
            <a:lvl3pPr marL="795338" indent="-225425">
              <a:buFont typeface="Wingdings" panose="05000000000000000000" pitchFamily="2" charset="2"/>
              <a:buChar char="§"/>
              <a:defRPr/>
            </a:lvl3pPr>
            <a:lvl4pPr marL="0" indent="0">
              <a:buNone/>
              <a:defRPr/>
            </a:lvl4pPr>
            <a:lvl5pPr marL="0" indent="0">
              <a:buNone/>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Title 1"/>
          <p:cNvSpPr>
            <a:spLocks noGrp="1"/>
          </p:cNvSpPr>
          <p:nvPr>
            <p:ph type="title"/>
          </p:nvPr>
        </p:nvSpPr>
        <p:spPr>
          <a:xfrm>
            <a:off x="385175" y="123052"/>
            <a:ext cx="8295361" cy="507365"/>
          </a:xfrm>
        </p:spPr>
        <p:txBody>
          <a:bodyPr>
            <a:noAutofit/>
          </a:bodyPr>
          <a:lstStyle>
            <a:lvl1pPr>
              <a:defRPr sz="220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061426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wo Column">
    <p:spTree>
      <p:nvGrpSpPr>
        <p:cNvPr id="1" name=""/>
        <p:cNvGrpSpPr/>
        <p:nvPr/>
      </p:nvGrpSpPr>
      <p:grpSpPr>
        <a:xfrm>
          <a:off x="0" y="0"/>
          <a:ext cx="0" cy="0"/>
          <a:chOff x="0" y="0"/>
          <a:chExt cx="0" cy="0"/>
        </a:xfrm>
      </p:grpSpPr>
      <p:graphicFrame>
        <p:nvGraphicFramePr>
          <p:cNvPr id="5" name="Object 13"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912" name="think-cell Slide" r:id="rId7" imgW="343" imgH="343" progId="TCLayout.ActiveDocument.1">
                  <p:embed/>
                </p:oleObj>
              </mc:Choice>
              <mc:Fallback>
                <p:oleObj name="think-cell Slide" r:id="rId7" imgW="343" imgH="343"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9"/>
          <p:cNvGrpSpPr>
            <a:grpSpLocks/>
          </p:cNvGrpSpPr>
          <p:nvPr>
            <p:custDataLst>
              <p:tags r:id="rId3"/>
            </p:custDataLst>
          </p:nvPr>
        </p:nvGrpSpPr>
        <p:grpSpPr bwMode="auto">
          <a:xfrm>
            <a:off x="0" y="647700"/>
            <a:ext cx="9144000" cy="90488"/>
            <a:chOff x="0" y="1280160"/>
            <a:chExt cx="9144000" cy="91440"/>
          </a:xfrm>
        </p:grpSpPr>
        <p:sp>
          <p:nvSpPr>
            <p:cNvPr id="7" name="Rectangle 6"/>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8" name="Rectangle 7"/>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9" name="Rectangle 8"/>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10" name="Rectangle 9"/>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grpSp>
      <p:graphicFrame>
        <p:nvGraphicFramePr>
          <p:cNvPr id="12" name="Object 2" hidden="1"/>
          <p:cNvGraphicFramePr>
            <a:graphicFrameLocks noChangeAspect="1"/>
          </p:cNvGraphicFramePr>
          <p:nvPr userDrawn="1">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4913" name="think-cell Slide" r:id="rId9" imgW="343" imgH="343" progId="TCLayout.ActiveDocument.1">
                  <p:embed/>
                </p:oleObj>
              </mc:Choice>
              <mc:Fallback>
                <p:oleObj name="think-cell Slide" r:id="rId9" imgW="343" imgH="343" progId="TCLayout.ActiveDocument.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3" name="Straight Connector 12"/>
          <p:cNvCxnSpPr/>
          <p:nvPr>
            <p:custDataLst>
              <p:tags r:id="rId5"/>
            </p:custDataLst>
          </p:nvPr>
        </p:nvCxnSpPr>
        <p:spPr>
          <a:xfrm>
            <a:off x="4562475" y="884238"/>
            <a:ext cx="0" cy="4368800"/>
          </a:xfrm>
          <a:prstGeom prst="line">
            <a:avLst/>
          </a:prstGeom>
          <a:ln w="6350">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14" name="Slide Number Placeholder 14"/>
          <p:cNvSpPr txBox="1">
            <a:spLocks/>
          </p:cNvSpPr>
          <p:nvPr userDrawn="1"/>
        </p:nvSpPr>
        <p:spPr>
          <a:xfrm>
            <a:off x="3505200" y="6483350"/>
            <a:ext cx="2133600" cy="274638"/>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089DA0A-CE98-4DFB-8EB7-0B0FA64BE156}" type="slidenum">
              <a:rPr lang="en-US" altLang="en-US" sz="800" smtClean="0">
                <a:solidFill>
                  <a:srgbClr val="979B9E"/>
                </a:solidFill>
              </a:rPr>
              <a:pPr algn="ctr" eaLnBrk="1" hangingPunct="1">
                <a:defRPr/>
              </a:pPr>
              <a:t>‹#›</a:t>
            </a:fld>
            <a:endParaRPr lang="en-US" altLang="en-US" sz="800" smtClean="0">
              <a:solidFill>
                <a:srgbClr val="979B9E"/>
              </a:solidFill>
            </a:endParaRPr>
          </a:p>
        </p:txBody>
      </p:sp>
      <p:pic>
        <p:nvPicPr>
          <p:cNvPr id="15" name="Picture 2" descr="C:\Users\FREELA~1\AppData\Local\Temp\VMwareDnD\7b1fd4e4\Orbit_4C-PPT2.jpg"/>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7874000" y="6432550"/>
            <a:ext cx="585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
        <p:nvSpPr>
          <p:cNvPr id="3" name="Content Placeholder 2"/>
          <p:cNvSpPr>
            <a:spLocks noGrp="1"/>
          </p:cNvSpPr>
          <p:nvPr>
            <p:ph sz="half" idx="1"/>
          </p:nvPr>
        </p:nvSpPr>
        <p:spPr>
          <a:xfrm>
            <a:off x="385176" y="998952"/>
            <a:ext cx="4023986" cy="4988489"/>
          </a:xfrm>
        </p:spPr>
        <p:txBody>
          <a:bodyPr>
            <a:normAutofit/>
          </a:bodyPr>
          <a:lstStyle>
            <a:lvl1pPr marL="3175" indent="6350">
              <a:lnSpc>
                <a:spcPct val="100000"/>
              </a:lnSpc>
              <a:spcBef>
                <a:spcPts val="600"/>
              </a:spcBef>
              <a:buClr>
                <a:schemeClr val="accent1"/>
              </a:buClr>
              <a:defRPr sz="1400"/>
            </a:lvl1pPr>
            <a:lvl2pPr>
              <a:lnSpc>
                <a:spcPct val="100000"/>
              </a:lnSpc>
              <a:spcBef>
                <a:spcPts val="600"/>
              </a:spcBef>
              <a:buClr>
                <a:schemeClr val="accent1"/>
              </a:buClr>
              <a:defRPr sz="1200"/>
            </a:lvl2pPr>
            <a:lvl3pPr>
              <a:lnSpc>
                <a:spcPct val="100000"/>
              </a:lnSpc>
              <a:spcBef>
                <a:spcPts val="600"/>
              </a:spcBef>
              <a:buClr>
                <a:schemeClr val="accent1"/>
              </a:buClr>
              <a:defRPr sz="1200"/>
            </a:lvl3pPr>
            <a:lvl4pPr>
              <a:lnSpc>
                <a:spcPct val="100000"/>
              </a:lnSpc>
              <a:spcBef>
                <a:spcPts val="600"/>
              </a:spcBef>
              <a:buClr>
                <a:schemeClr val="accent1"/>
              </a:buClr>
              <a:defRPr sz="1200"/>
            </a:lvl4pPr>
            <a:lvl5pPr>
              <a:lnSpc>
                <a:spcPct val="100000"/>
              </a:lnSpc>
              <a:spcBef>
                <a:spcPts val="600"/>
              </a:spcBef>
              <a:buClr>
                <a:schemeClr val="accent1"/>
              </a:buCl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703481" y="1011478"/>
            <a:ext cx="4002108" cy="4988489"/>
          </a:xfrm>
        </p:spPr>
        <p:txBody>
          <a:bodyPr>
            <a:normAutofit/>
          </a:bodyPr>
          <a:lstStyle>
            <a:lvl1pPr marL="3175" indent="6350">
              <a:lnSpc>
                <a:spcPct val="100000"/>
              </a:lnSpc>
              <a:spcBef>
                <a:spcPts val="600"/>
              </a:spcBef>
              <a:buClr>
                <a:schemeClr val="accent1"/>
              </a:buClr>
              <a:defRPr sz="1400"/>
            </a:lvl1pPr>
            <a:lvl2pPr>
              <a:lnSpc>
                <a:spcPct val="100000"/>
              </a:lnSpc>
              <a:spcBef>
                <a:spcPts val="600"/>
              </a:spcBef>
              <a:buClr>
                <a:schemeClr val="accent1"/>
              </a:buClr>
              <a:defRPr sz="1200"/>
            </a:lvl2pPr>
            <a:lvl3pPr>
              <a:lnSpc>
                <a:spcPct val="100000"/>
              </a:lnSpc>
              <a:spcBef>
                <a:spcPts val="600"/>
              </a:spcBef>
              <a:buClr>
                <a:schemeClr val="accent1"/>
              </a:buClr>
              <a:defRPr sz="1200"/>
            </a:lvl3pPr>
            <a:lvl4pPr>
              <a:lnSpc>
                <a:spcPct val="100000"/>
              </a:lnSpc>
              <a:spcBef>
                <a:spcPts val="600"/>
              </a:spcBef>
              <a:buClr>
                <a:schemeClr val="accent1"/>
              </a:buClr>
              <a:defRPr sz="1200"/>
            </a:lvl4pPr>
            <a:lvl5pPr>
              <a:lnSpc>
                <a:spcPct val="100000"/>
              </a:lnSpc>
              <a:spcBef>
                <a:spcPts val="600"/>
              </a:spcBef>
              <a:buClr>
                <a:schemeClr val="accent1"/>
              </a:buCl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p:nvPr>
        </p:nvSpPr>
        <p:spPr>
          <a:xfrm>
            <a:off x="385176" y="270632"/>
            <a:ext cx="7719600" cy="1005840"/>
          </a:xfrm>
        </p:spPr>
        <p:txBody>
          <a:bodyPr>
            <a:noAutofit/>
          </a:bodyPr>
          <a:lstStyle>
            <a:lvl1pPr>
              <a:defRPr sz="2200"/>
            </a:lvl1pPr>
          </a:lstStyle>
          <a:p>
            <a:r>
              <a:rPr lang="en-US" smtClean="0"/>
              <a:t>Click to edit Master title style</a:t>
            </a:r>
            <a:endParaRPr lang="en-US" dirty="0"/>
          </a:p>
        </p:txBody>
      </p:sp>
    </p:spTree>
    <p:extLst>
      <p:ext uri="{BB962C8B-B14F-4D97-AF65-F5344CB8AC3E}">
        <p14:creationId xmlns:p14="http://schemas.microsoft.com/office/powerpoint/2010/main" val="395867017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2 Line Headline Blue Bar">
    <p:spTree>
      <p:nvGrpSpPr>
        <p:cNvPr id="1" name=""/>
        <p:cNvGrpSpPr/>
        <p:nvPr/>
      </p:nvGrpSpPr>
      <p:grpSpPr>
        <a:xfrm>
          <a:off x="0" y="0"/>
          <a:ext cx="0" cy="0"/>
          <a:chOff x="0" y="0"/>
          <a:chExt cx="0" cy="0"/>
        </a:xfrm>
      </p:grpSpPr>
      <p:graphicFrame>
        <p:nvGraphicFramePr>
          <p:cNvPr id="5"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857" name="think-cell Slide" r:id="rId9" imgW="343" imgH="343" progId="TCLayout.ActiveDocument.1">
                  <p:embed/>
                </p:oleObj>
              </mc:Choice>
              <mc:Fallback>
                <p:oleObj name="think-cell Slide" r:id="rId9" imgW="343" imgH="343" progId="TCLayout.ActiveDocument.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5"/>
          <p:cNvSpPr/>
          <p:nvPr>
            <p:custDataLst>
              <p:tags r:id="rId3"/>
            </p:custDataLst>
          </p:nvPr>
        </p:nvSpPr>
        <p:spPr>
          <a:xfrm>
            <a:off x="5257800" y="5330825"/>
            <a:ext cx="3108325" cy="5683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a:cs typeface="Arial"/>
              <a:sym typeface="Arial"/>
            </a:endParaRPr>
          </a:p>
        </p:txBody>
      </p:sp>
      <p:sp>
        <p:nvSpPr>
          <p:cNvPr id="7" name="Rectangle 6"/>
          <p:cNvSpPr/>
          <p:nvPr>
            <p:custDataLst>
              <p:tags r:id="rId4"/>
            </p:custDataLst>
          </p:nvPr>
        </p:nvSpPr>
        <p:spPr>
          <a:xfrm>
            <a:off x="0" y="1279525"/>
            <a:ext cx="9144000" cy="9207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a:cs typeface="Arial"/>
              <a:sym typeface="Arial"/>
            </a:endParaRPr>
          </a:p>
        </p:txBody>
      </p:sp>
      <p:pic>
        <p:nvPicPr>
          <p:cNvPr id="8" name="Picture 19" descr="A19518x06F_PPT_Cver.jpg"/>
          <p:cNvPicPr>
            <a:picLocks noChangeAspect="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5260975" y="0"/>
            <a:ext cx="3101975"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A19518x08E_PPT_Cover.jpg"/>
          <p:cNvPicPr>
            <a:picLocks noChangeAspect="1"/>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5257800" y="1400175"/>
            <a:ext cx="3108325"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1" descr="A19518x09D_PPT_Cover.jpg"/>
          <p:cNvPicPr>
            <a:picLocks noChangeAspect="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5257800" y="5924550"/>
            <a:ext cx="31083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FREELA~1\AppData\Local\Temp\VMwareDnD\623fb718\Orbit_4C-PPT.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41363" y="182563"/>
            <a:ext cx="877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6"/>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
        <p:nvSpPr>
          <p:cNvPr id="2" name="Title 1"/>
          <p:cNvSpPr>
            <a:spLocks noGrp="1"/>
          </p:cNvSpPr>
          <p:nvPr>
            <p:ph type="ctrTitle"/>
          </p:nvPr>
        </p:nvSpPr>
        <p:spPr>
          <a:xfrm>
            <a:off x="685800" y="1668897"/>
            <a:ext cx="4417600" cy="917115"/>
          </a:xfrm>
        </p:spPr>
        <p:txBody>
          <a:bodyPr>
            <a:noAutofit/>
          </a:bodyPr>
          <a:lstStyle>
            <a:lvl1pPr>
              <a:lnSpc>
                <a:spcPts val="3400"/>
              </a:lnSpc>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5016056"/>
            <a:ext cx="4417600" cy="834083"/>
          </a:xfrm>
        </p:spPr>
        <p:txBody>
          <a:bodyPr>
            <a:no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0" name="Text Placeholder 19"/>
          <p:cNvSpPr>
            <a:spLocks noGrp="1"/>
          </p:cNvSpPr>
          <p:nvPr>
            <p:ph type="body" sz="quarter" idx="14"/>
          </p:nvPr>
        </p:nvSpPr>
        <p:spPr>
          <a:xfrm>
            <a:off x="685800" y="5555597"/>
            <a:ext cx="3787775" cy="295275"/>
          </a:xfrm>
        </p:spPr>
        <p:txBody>
          <a:bodyPr>
            <a:noAutofit/>
          </a:bodyPr>
          <a:lstStyle>
            <a:lvl1pPr marL="0" indent="0">
              <a:spcBef>
                <a:spcPts val="300"/>
              </a:spcBef>
              <a:buFont typeface="Arial"/>
              <a:buNone/>
              <a:defRPr sz="12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41011965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3" hidden="1"/>
          <p:cNvGraphicFramePr>
            <a:graphicFrameLocks noChangeAspect="1"/>
          </p:cNvGraphicFramePr>
          <p:nvPr userDrawn="1">
            <p:custDataLst>
              <p:tags r:id="rId17"/>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7" name="think-cell Slide" r:id="rId21" imgW="343" imgH="343" progId="TCLayout.ActiveDocument.1">
                  <p:embed/>
                </p:oleObj>
              </mc:Choice>
              <mc:Fallback>
                <p:oleObj name="think-cell Slide" r:id="rId21" imgW="343" imgH="343" progId="TCLayout.ActiveDocument.1">
                  <p:embed/>
                  <p:pic>
                    <p:nvPicPr>
                      <p:cNvPr id="0" name="Object 13"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Title Placeholder 1"/>
          <p:cNvSpPr>
            <a:spLocks noGrp="1"/>
          </p:cNvSpPr>
          <p:nvPr>
            <p:ph type="title"/>
            <p:custDataLst>
              <p:tags r:id="rId18"/>
            </p:custDataLst>
          </p:nvPr>
        </p:nvSpPr>
        <p:spPr bwMode="auto">
          <a:xfrm>
            <a:off x="390525" y="138113"/>
            <a:ext cx="83026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sym typeface="Arial" panose="020B0604020202020204" pitchFamily="34" charset="0"/>
              </a:rPr>
              <a:t>Click to edit Master title style</a:t>
            </a:r>
          </a:p>
        </p:txBody>
      </p:sp>
      <p:sp>
        <p:nvSpPr>
          <p:cNvPr id="1028" name="Text Placeholder 2"/>
          <p:cNvSpPr>
            <a:spLocks noGrp="1"/>
          </p:cNvSpPr>
          <p:nvPr>
            <p:ph type="body" idx="1"/>
            <p:custDataLst>
              <p:tags r:id="rId19"/>
            </p:custDataLst>
          </p:nvPr>
        </p:nvSpPr>
        <p:spPr bwMode="auto">
          <a:xfrm>
            <a:off x="403225" y="1012825"/>
            <a:ext cx="8277225" cy="535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sym typeface="Arial" panose="020B0604020202020204" pitchFamily="34" charset="0"/>
              </a:rPr>
              <a:t>Click to edit Master text styles</a:t>
            </a:r>
          </a:p>
          <a:p>
            <a:pPr lvl="1"/>
            <a:r>
              <a:rPr lang="en-US" altLang="en-US" smtClean="0">
                <a:sym typeface="Arial" panose="020B0604020202020204" pitchFamily="34" charset="0"/>
              </a:rPr>
              <a:t>Second level</a:t>
            </a:r>
          </a:p>
          <a:p>
            <a:pPr lvl="2"/>
            <a:r>
              <a:rPr lang="en-US" altLang="en-US" smtClean="0">
                <a:sym typeface="Arial" panose="020B0604020202020204" pitchFamily="34" charset="0"/>
              </a:rPr>
              <a:t>Third level</a:t>
            </a:r>
          </a:p>
          <a:p>
            <a:pPr lvl="3"/>
            <a:r>
              <a:rPr lang="en-US" altLang="en-US" smtClean="0">
                <a:sym typeface="Arial" panose="020B0604020202020204" pitchFamily="34" charset="0"/>
              </a:rPr>
              <a:t>Fourth level</a:t>
            </a:r>
          </a:p>
          <a:p>
            <a:pPr lvl="4"/>
            <a:r>
              <a:rPr lang="en-US" altLang="en-US" smtClean="0">
                <a:sym typeface="Arial" panose="020B0604020202020204" pitchFamily="34" charset="0"/>
              </a:rPr>
              <a:t>Fifth level</a:t>
            </a:r>
          </a:p>
        </p:txBody>
      </p:sp>
      <p:grpSp>
        <p:nvGrpSpPr>
          <p:cNvPr id="1029" name="Group 7"/>
          <p:cNvGrpSpPr>
            <a:grpSpLocks/>
          </p:cNvGrpSpPr>
          <p:nvPr>
            <p:custDataLst>
              <p:tags r:id="rId20"/>
            </p:custDataLst>
          </p:nvPr>
        </p:nvGrpSpPr>
        <p:grpSpPr bwMode="auto">
          <a:xfrm>
            <a:off x="0" y="647700"/>
            <a:ext cx="9144000" cy="90488"/>
            <a:chOff x="0" y="1280160"/>
            <a:chExt cx="9144000" cy="91440"/>
          </a:xfrm>
        </p:grpSpPr>
        <p:sp>
          <p:nvSpPr>
            <p:cNvPr id="11" name="Rectangle 10"/>
            <p:cNvSpPr/>
            <p:nvPr userDrawn="1"/>
          </p:nvSpPr>
          <p:spPr>
            <a:xfrm>
              <a:off x="0" y="1280160"/>
              <a:ext cx="228600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13" name="Rectangle 12"/>
            <p:cNvSpPr/>
            <p:nvPr userDrawn="1"/>
          </p:nvSpPr>
          <p:spPr>
            <a:xfrm>
              <a:off x="2305050" y="1280160"/>
              <a:ext cx="1736725" cy="9144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14" name="Rectangle 13"/>
            <p:cNvSpPr/>
            <p:nvPr userDrawn="1"/>
          </p:nvSpPr>
          <p:spPr>
            <a:xfrm>
              <a:off x="4059238" y="1280160"/>
              <a:ext cx="3657600" cy="9144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sp>
          <p:nvSpPr>
            <p:cNvPr id="15" name="Rectangle 14"/>
            <p:cNvSpPr/>
            <p:nvPr userDrawn="1"/>
          </p:nvSpPr>
          <p:spPr>
            <a:xfrm>
              <a:off x="7735888" y="1280160"/>
              <a:ext cx="1408112"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a:cs typeface="Arial"/>
                <a:sym typeface="Arial"/>
              </a:endParaRPr>
            </a:p>
          </p:txBody>
        </p:sp>
      </p:grpSp>
      <p:sp>
        <p:nvSpPr>
          <p:cNvPr id="17" name="Slide Number Placeholder 14"/>
          <p:cNvSpPr txBox="1">
            <a:spLocks/>
          </p:cNvSpPr>
          <p:nvPr userDrawn="1"/>
        </p:nvSpPr>
        <p:spPr>
          <a:xfrm>
            <a:off x="3505200" y="6507163"/>
            <a:ext cx="2133600" cy="274637"/>
          </a:xfrm>
          <a:prstGeom prst="rect">
            <a:avLst/>
          </a:prstGeom>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0650708D-B9AA-4C38-8B6E-4ECC74683D27}" type="slidenum">
              <a:rPr lang="en-US" altLang="en-US" sz="800" smtClean="0">
                <a:solidFill>
                  <a:srgbClr val="979B9E"/>
                </a:solidFill>
              </a:rPr>
              <a:pPr algn="ctr" eaLnBrk="1" hangingPunct="1">
                <a:defRPr/>
              </a:pPr>
              <a:t>‹#›</a:t>
            </a:fld>
            <a:endParaRPr lang="en-US" altLang="en-US" sz="800" smtClean="0">
              <a:solidFill>
                <a:srgbClr val="979B9E"/>
              </a:solidFill>
            </a:endParaRPr>
          </a:p>
        </p:txBody>
      </p:sp>
      <p:pic>
        <p:nvPicPr>
          <p:cNvPr id="1031" name="Picture 2" descr="C:\Users\FREELA~1\AppData\Local\Temp\VMwareDnD\7b1fd4e4\Orbit_4C-PPT2.jpg"/>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874000" y="6456363"/>
            <a:ext cx="5857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6"/>
          <p:cNvSpPr txBox="1">
            <a:spLocks noChangeArrowheads="1"/>
          </p:cNvSpPr>
          <p:nvPr userDrawn="1"/>
        </p:nvSpPr>
        <p:spPr bwMode="auto">
          <a:xfrm>
            <a:off x="685800" y="6586538"/>
            <a:ext cx="362426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15000"/>
              </a:lnSpc>
              <a:defRPr/>
            </a:pPr>
            <a:r>
              <a:rPr lang="en-US" altLang="en-US" sz="900" dirty="0" smtClean="0">
                <a:solidFill>
                  <a:srgbClr val="979B9E"/>
                </a:solidFill>
              </a:rPr>
              <a:t>© 2014 </a:t>
            </a:r>
            <a:r>
              <a:rPr lang="en-US" altLang="en-US" sz="900" dirty="0" smtClean="0">
                <a:solidFill>
                  <a:srgbClr val="979B9E"/>
                </a:solidFill>
                <a:cs typeface="Times New Roman" pitchFamily="18" charset="0"/>
              </a:rPr>
              <a:t>CSAA Insurance Group. Confidential and proprietary.</a:t>
            </a:r>
          </a:p>
        </p:txBody>
      </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60" r:id="rId8"/>
    <p:sldLayoutId id="2147484061" r:id="rId9"/>
    <p:sldLayoutId id="2147484065" r:id="rId10"/>
    <p:sldLayoutId id="2147484066" r:id="rId11"/>
    <p:sldLayoutId id="2147484068" r:id="rId12"/>
    <p:sldLayoutId id="2147484069" r:id="rId13"/>
    <p:sldLayoutId id="2147484082" r:id="rId14"/>
  </p:sldLayoutIdLst>
  <p:transition>
    <p:fade/>
  </p:transition>
  <p:txStyles>
    <p:titleStyle>
      <a:lvl1pPr algn="l" defTabSz="457200" rtl="0" eaLnBrk="0" fontAlgn="base" hangingPunct="0">
        <a:spcBef>
          <a:spcPts val="600"/>
        </a:spcBef>
        <a:spcAft>
          <a:spcPct val="0"/>
        </a:spcAft>
        <a:defRPr sz="2200" kern="1200">
          <a:solidFill>
            <a:schemeClr val="tx2"/>
          </a:solidFill>
          <a:latin typeface="Arial"/>
          <a:ea typeface="Arial"/>
          <a:cs typeface="Arial"/>
          <a:sym typeface="Arial" panose="020B0604020202020204" pitchFamily="34" charset="0"/>
        </a:defRPr>
      </a:lvl1pPr>
      <a:lvl2pPr algn="l" defTabSz="457200" rtl="0" eaLnBrk="0" fontAlgn="base" hangingPunct="0">
        <a:spcBef>
          <a:spcPts val="600"/>
        </a:spcBef>
        <a:spcAft>
          <a:spcPct val="0"/>
        </a:spcAft>
        <a:defRPr sz="2200">
          <a:solidFill>
            <a:schemeClr val="tx2"/>
          </a:solidFill>
          <a:latin typeface="Arial" charset="0"/>
          <a:ea typeface="Runda" pitchFamily="50" charset="0"/>
          <a:cs typeface="Arial" charset="0"/>
          <a:sym typeface="Arial" panose="020B0604020202020204" pitchFamily="34" charset="0"/>
        </a:defRPr>
      </a:lvl2pPr>
      <a:lvl3pPr algn="l" defTabSz="457200" rtl="0" eaLnBrk="0" fontAlgn="base" hangingPunct="0">
        <a:spcBef>
          <a:spcPts val="600"/>
        </a:spcBef>
        <a:spcAft>
          <a:spcPct val="0"/>
        </a:spcAft>
        <a:defRPr sz="2200">
          <a:solidFill>
            <a:schemeClr val="tx2"/>
          </a:solidFill>
          <a:latin typeface="Arial" charset="0"/>
          <a:ea typeface="Runda" pitchFamily="50" charset="0"/>
          <a:cs typeface="Arial" charset="0"/>
          <a:sym typeface="Arial" panose="020B0604020202020204" pitchFamily="34" charset="0"/>
        </a:defRPr>
      </a:lvl3pPr>
      <a:lvl4pPr algn="l" defTabSz="457200" rtl="0" eaLnBrk="0" fontAlgn="base" hangingPunct="0">
        <a:spcBef>
          <a:spcPts val="600"/>
        </a:spcBef>
        <a:spcAft>
          <a:spcPct val="0"/>
        </a:spcAft>
        <a:defRPr sz="2200">
          <a:solidFill>
            <a:schemeClr val="tx2"/>
          </a:solidFill>
          <a:latin typeface="Arial" charset="0"/>
          <a:ea typeface="Runda" pitchFamily="50" charset="0"/>
          <a:cs typeface="Arial" charset="0"/>
          <a:sym typeface="Arial" panose="020B0604020202020204" pitchFamily="34" charset="0"/>
        </a:defRPr>
      </a:lvl4pPr>
      <a:lvl5pPr algn="l" defTabSz="457200" rtl="0" eaLnBrk="0" fontAlgn="base" hangingPunct="0">
        <a:spcBef>
          <a:spcPts val="600"/>
        </a:spcBef>
        <a:spcAft>
          <a:spcPct val="0"/>
        </a:spcAft>
        <a:defRPr sz="2200">
          <a:solidFill>
            <a:schemeClr val="tx2"/>
          </a:solidFill>
          <a:latin typeface="Arial" charset="0"/>
          <a:ea typeface="Runda" pitchFamily="50" charset="0"/>
          <a:cs typeface="Arial" charset="0"/>
          <a:sym typeface="Arial" panose="020B0604020202020204" pitchFamily="34" charset="0"/>
        </a:defRPr>
      </a:lvl5pPr>
      <a:lvl6pPr marL="457200" algn="l" defTabSz="457200" rtl="0" fontAlgn="base">
        <a:spcBef>
          <a:spcPts val="600"/>
        </a:spcBef>
        <a:spcAft>
          <a:spcPct val="0"/>
        </a:spcAft>
        <a:defRPr sz="2200">
          <a:solidFill>
            <a:schemeClr val="tx2"/>
          </a:solidFill>
          <a:latin typeface="Runda" pitchFamily="50" charset="0"/>
          <a:ea typeface="Runda" pitchFamily="50" charset="0"/>
          <a:cs typeface="Runda" pitchFamily="50" charset="0"/>
        </a:defRPr>
      </a:lvl6pPr>
      <a:lvl7pPr marL="914400" algn="l" defTabSz="457200" rtl="0" fontAlgn="base">
        <a:spcBef>
          <a:spcPts val="600"/>
        </a:spcBef>
        <a:spcAft>
          <a:spcPct val="0"/>
        </a:spcAft>
        <a:defRPr sz="2200">
          <a:solidFill>
            <a:schemeClr val="tx2"/>
          </a:solidFill>
          <a:latin typeface="Runda" pitchFamily="50" charset="0"/>
          <a:ea typeface="Runda" pitchFamily="50" charset="0"/>
          <a:cs typeface="Runda" pitchFamily="50" charset="0"/>
        </a:defRPr>
      </a:lvl7pPr>
      <a:lvl8pPr marL="1371600" algn="l" defTabSz="457200" rtl="0" fontAlgn="base">
        <a:spcBef>
          <a:spcPts val="600"/>
        </a:spcBef>
        <a:spcAft>
          <a:spcPct val="0"/>
        </a:spcAft>
        <a:defRPr sz="2200">
          <a:solidFill>
            <a:schemeClr val="tx2"/>
          </a:solidFill>
          <a:latin typeface="Runda" pitchFamily="50" charset="0"/>
          <a:ea typeface="Runda" pitchFamily="50" charset="0"/>
          <a:cs typeface="Runda" pitchFamily="50" charset="0"/>
        </a:defRPr>
      </a:lvl8pPr>
      <a:lvl9pPr marL="1828800" algn="l" defTabSz="457200" rtl="0" fontAlgn="base">
        <a:spcBef>
          <a:spcPts val="600"/>
        </a:spcBef>
        <a:spcAft>
          <a:spcPct val="0"/>
        </a:spcAft>
        <a:defRPr sz="2200">
          <a:solidFill>
            <a:schemeClr val="tx2"/>
          </a:solidFill>
          <a:latin typeface="Runda" pitchFamily="50" charset="0"/>
          <a:ea typeface="Runda" pitchFamily="50" charset="0"/>
          <a:cs typeface="Runda" pitchFamily="50" charset="0"/>
        </a:defRPr>
      </a:lvl9pPr>
    </p:titleStyle>
    <p:bodyStyle>
      <a:lvl1pPr marL="342900" indent="-342900" algn="l" defTabSz="457200" rtl="0" eaLnBrk="0" fontAlgn="base" hangingPunct="0">
        <a:spcBef>
          <a:spcPts val="600"/>
        </a:spcBef>
        <a:spcAft>
          <a:spcPct val="0"/>
        </a:spcAft>
        <a:buClr>
          <a:schemeClr val="accent1"/>
        </a:buClr>
        <a:defRPr sz="1400" kern="1200">
          <a:solidFill>
            <a:schemeClr val="tx1"/>
          </a:solidFill>
          <a:latin typeface="Arial"/>
          <a:ea typeface="Arial"/>
          <a:cs typeface="Arial"/>
          <a:sym typeface="Arial" panose="020B0604020202020204" pitchFamily="34" charset="0"/>
        </a:defRPr>
      </a:lvl1pPr>
      <a:lvl2pPr marL="454025" indent="-227013" algn="l" defTabSz="457200" rtl="0" eaLnBrk="0" fontAlgn="base" hangingPunct="0">
        <a:spcBef>
          <a:spcPts val="600"/>
        </a:spcBef>
        <a:spcAft>
          <a:spcPct val="0"/>
        </a:spcAft>
        <a:buClr>
          <a:schemeClr val="accent1"/>
        </a:buClr>
        <a:buFont typeface="Wingdings" panose="05000000000000000000" pitchFamily="2" charset="2"/>
        <a:buChar char="§"/>
        <a:defRPr sz="1200" kern="1200">
          <a:solidFill>
            <a:schemeClr val="tx1"/>
          </a:solidFill>
          <a:latin typeface="Arial"/>
          <a:ea typeface="Arial"/>
          <a:cs typeface="Arial"/>
          <a:sym typeface="Arial" panose="020B0604020202020204" pitchFamily="34" charset="0"/>
        </a:defRPr>
      </a:lvl2pPr>
      <a:lvl3pPr marL="682625" indent="-228600" algn="l" defTabSz="457200" rtl="0" eaLnBrk="0" fontAlgn="base" hangingPunct="0">
        <a:spcBef>
          <a:spcPts val="600"/>
        </a:spcBef>
        <a:spcAft>
          <a:spcPct val="0"/>
        </a:spcAft>
        <a:buClr>
          <a:schemeClr val="accent1"/>
        </a:buClr>
        <a:buFont typeface="Wingdings" panose="05000000000000000000" pitchFamily="2" charset="2"/>
        <a:buChar char="§"/>
        <a:defRPr sz="1200" kern="1200">
          <a:solidFill>
            <a:schemeClr val="tx1"/>
          </a:solidFill>
          <a:latin typeface="Arial"/>
          <a:ea typeface="Arial"/>
          <a:cs typeface="Arial"/>
          <a:sym typeface="Arial" panose="020B0604020202020204" pitchFamily="34" charset="0"/>
        </a:defRPr>
      </a:lvl3pPr>
      <a:lvl4pPr marL="917575" indent="-234950" algn="l" defTabSz="457200" rtl="0" eaLnBrk="0" fontAlgn="base" hangingPunct="0">
        <a:spcBef>
          <a:spcPts val="600"/>
        </a:spcBef>
        <a:spcAft>
          <a:spcPct val="0"/>
        </a:spcAft>
        <a:buClr>
          <a:schemeClr val="accent1"/>
        </a:buClr>
        <a:buFont typeface="Wingdings" panose="05000000000000000000" pitchFamily="2" charset="2"/>
        <a:buChar char="§"/>
        <a:defRPr sz="1200" kern="1200">
          <a:solidFill>
            <a:schemeClr val="tx1"/>
          </a:solidFill>
          <a:latin typeface="Arial"/>
          <a:ea typeface="Arial"/>
          <a:cs typeface="Arial"/>
          <a:sym typeface="Arial" panose="020B0604020202020204" pitchFamily="34" charset="0"/>
        </a:defRPr>
      </a:lvl4pPr>
      <a:lvl5pPr marL="1144588" indent="-227013" algn="l" defTabSz="457200" rtl="0" eaLnBrk="0" fontAlgn="base" hangingPunct="0">
        <a:spcBef>
          <a:spcPts val="600"/>
        </a:spcBef>
        <a:spcAft>
          <a:spcPct val="0"/>
        </a:spcAft>
        <a:buClr>
          <a:schemeClr val="accent1"/>
        </a:buClr>
        <a:buFont typeface="Wingdings" panose="05000000000000000000" pitchFamily="2" charset="2"/>
        <a:buChar char="§"/>
        <a:defRPr sz="1200" kern="1200">
          <a:solidFill>
            <a:schemeClr val="tx1"/>
          </a:solidFill>
          <a:latin typeface="Arial"/>
          <a:ea typeface="Arial"/>
          <a:cs typeface="Arial"/>
          <a:sym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en-US">
              <a:solidFill>
                <a:srgbClr val="000000"/>
              </a:solidFill>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en-US">
              <a:solidFill>
                <a:srgbClr val="000000"/>
              </a:solidFill>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F959E21C-78DD-4EE8-BF62-E587D077DED6}" type="slidenum">
              <a:rPr lang="en-US" altLang="en-US">
                <a:solidFill>
                  <a:srgbClr val="000000"/>
                </a:solidFill>
                <a:cs typeface="+mn-cs"/>
              </a:rPr>
              <a:pPr/>
              <a:t>‹#›</a:t>
            </a:fld>
            <a:endParaRPr lang="en-US" altLang="en-US">
              <a:solidFill>
                <a:srgbClr val="000000"/>
              </a:solidFill>
              <a:cs typeface="+mn-cs"/>
            </a:endParaRPr>
          </a:p>
        </p:txBody>
      </p:sp>
    </p:spTree>
    <p:extLst>
      <p:ext uri="{BB962C8B-B14F-4D97-AF65-F5344CB8AC3E}">
        <p14:creationId xmlns:p14="http://schemas.microsoft.com/office/powerpoint/2010/main" val="1241527057"/>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4.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notesSlide" Target="../notesSlides/notesSlide1.xml"/><Relationship Id="rId5" Type="http://schemas.openxmlformats.org/officeDocument/2006/relationships/slideLayout" Target="../slideLayouts/slideLayout9.xml"/><Relationship Id="rId4" Type="http://schemas.openxmlformats.org/officeDocument/2006/relationships/tags" Target="../tags/tag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s.nest.com/documentation/cloud/register-client" TargetMode="External"/><Relationship Id="rId2" Type="http://schemas.openxmlformats.org/officeDocument/2006/relationships/hyperlink" Target="https://developers.nest.com/documentation/cloud/account-management" TargetMode="External"/><Relationship Id="rId1" Type="http://schemas.openxmlformats.org/officeDocument/2006/relationships/slideLayout" Target="../slideLayouts/slideLayout13.xml"/><Relationship Id="rId5" Type="http://schemas.openxmlformats.org/officeDocument/2006/relationships/hyperlink" Target="https://developers.nest.com/documentation/cloud/how-to-auth#exchange-your-authorization-code-for-an-access-token" TargetMode="External"/><Relationship Id="rId4" Type="http://schemas.openxmlformats.org/officeDocument/2006/relationships/hyperlink" Target="https://developers.nest.com/documentation/cloud/connect-with-nes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10.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9.emf"/><Relationship Id="rId2" Type="http://schemas.openxmlformats.org/officeDocument/2006/relationships/tags" Target="../tags/tag42.xml"/><Relationship Id="rId1" Type="http://schemas.openxmlformats.org/officeDocument/2006/relationships/vmlDrawing" Target="../drawings/vmlDrawing12.vml"/><Relationship Id="rId6" Type="http://schemas.openxmlformats.org/officeDocument/2006/relationships/tags" Target="../tags/tag46.xml"/><Relationship Id="rId11" Type="http://schemas.openxmlformats.org/officeDocument/2006/relationships/oleObject" Target="../embeddings/oleObject15.bin"/><Relationship Id="rId5" Type="http://schemas.openxmlformats.org/officeDocument/2006/relationships/tags" Target="../tags/tag45.xml"/><Relationship Id="rId15" Type="http://schemas.openxmlformats.org/officeDocument/2006/relationships/image" Target="../media/image12.png"/><Relationship Id="rId10" Type="http://schemas.openxmlformats.org/officeDocument/2006/relationships/slideLayout" Target="../slideLayouts/slideLayout11.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5"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69" name="think-cell Slide" r:id="rId7" imgW="343" imgH="343" progId="TCLayout.ActiveDocument.1">
                  <p:embed/>
                </p:oleObj>
              </mc:Choice>
              <mc:Fallback>
                <p:oleObj name="think-cell Slide" r:id="rId7" imgW="343" imgH="343" progId="TCLayout.ActiveDocument.1">
                  <p:embed/>
                  <p:pic>
                    <p:nvPicPr>
                      <p:cNvPr id="0" name="Object 5"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7" name="Title 3"/>
          <p:cNvSpPr>
            <a:spLocks noGrp="1"/>
          </p:cNvSpPr>
          <p:nvPr>
            <p:ph type="ctrTitle"/>
            <p:custDataLst>
              <p:tags r:id="rId3"/>
            </p:custDataLst>
          </p:nvPr>
        </p:nvSpPr>
        <p:spPr>
          <a:xfrm>
            <a:off x="285750" y="1668463"/>
            <a:ext cx="4818063" cy="917575"/>
          </a:xfrm>
        </p:spPr>
        <p:txBody>
          <a:bodyPr/>
          <a:lstStyle/>
          <a:p>
            <a:pPr eaLnBrk="1" hangingPunct="1"/>
            <a:r>
              <a:rPr lang="en-US" altLang="en-US" dirty="0" smtClean="0">
                <a:latin typeface="Arial" panose="020B0604020202020204" pitchFamily="34" charset="0"/>
                <a:cs typeface="Arial" panose="020B0604020202020204" pitchFamily="34" charset="0"/>
              </a:rPr>
              <a:t>Connected Home Study</a:t>
            </a:r>
            <a:br>
              <a:rPr lang="en-US" altLang="en-US" dirty="0" smtClean="0">
                <a:latin typeface="Arial" panose="020B0604020202020204" pitchFamily="34" charset="0"/>
                <a:cs typeface="Arial" panose="020B0604020202020204" pitchFamily="34" charset="0"/>
              </a:rPr>
            </a:br>
            <a:r>
              <a:rPr lang="en-US" altLang="en-US" sz="2800" dirty="0">
                <a:latin typeface="Arial" panose="020B0604020202020204" pitchFamily="34" charset="0"/>
                <a:cs typeface="Arial" panose="020B0604020202020204" pitchFamily="34" charset="0"/>
              </a:rPr>
              <a:t/>
            </a:r>
            <a:br>
              <a:rPr lang="en-US" altLang="en-US" sz="2800" dirty="0">
                <a:latin typeface="Arial" panose="020B0604020202020204" pitchFamily="34" charset="0"/>
                <a:cs typeface="Arial" panose="020B0604020202020204" pitchFamily="34" charset="0"/>
              </a:rPr>
            </a:br>
            <a:r>
              <a:rPr lang="en-US" altLang="en-US" sz="2800" dirty="0" smtClean="0">
                <a:solidFill>
                  <a:schemeClr val="tx1">
                    <a:lumMod val="75000"/>
                  </a:schemeClr>
                </a:solidFill>
                <a:latin typeface="Arial" panose="020B0604020202020204" pitchFamily="34" charset="0"/>
                <a:cs typeface="Arial" panose="020B0604020202020204" pitchFamily="34" charset="0"/>
              </a:rPr>
              <a:t>Project Kickoff </a:t>
            </a:r>
          </a:p>
        </p:txBody>
      </p:sp>
      <p:sp>
        <p:nvSpPr>
          <p:cNvPr id="16389" name="Text Placeholder 4"/>
          <p:cNvSpPr>
            <a:spLocks noGrp="1"/>
          </p:cNvSpPr>
          <p:nvPr>
            <p:ph type="body" sz="quarter" idx="14"/>
            <p:custDataLst>
              <p:tags r:id="rId4"/>
            </p:custDataLst>
          </p:nvPr>
        </p:nvSpPr>
        <p:spPr>
          <a:xfrm>
            <a:off x="285750" y="5999837"/>
            <a:ext cx="3787775" cy="295275"/>
          </a:xfrm>
        </p:spPr>
        <p:txBody>
          <a:bodyPr/>
          <a:lstStyle/>
          <a:p>
            <a:pPr>
              <a:buFontTx/>
              <a:buNone/>
            </a:pPr>
            <a:r>
              <a:rPr lang="en-US" altLang="en-US" dirty="0" smtClean="0">
                <a:latin typeface="Arial" panose="020B0604020202020204" pitchFamily="34" charset="0"/>
                <a:cs typeface="Arial" panose="020B0604020202020204" pitchFamily="34" charset="0"/>
              </a:rPr>
              <a:t>Last Updated: 04/21/2016</a:t>
            </a:r>
          </a:p>
        </p:txBody>
      </p:sp>
      <p:sp>
        <p:nvSpPr>
          <p:cNvPr id="3" name="Rectangle 2"/>
          <p:cNvSpPr/>
          <p:nvPr/>
        </p:nvSpPr>
        <p:spPr>
          <a:xfrm>
            <a:off x="285750" y="5568950"/>
            <a:ext cx="4572000" cy="430887"/>
          </a:xfrm>
          <a:prstGeom prst="rect">
            <a:avLst/>
          </a:prstGeom>
        </p:spPr>
        <p:txBody>
          <a:bodyPr>
            <a:spAutoFit/>
          </a:bodyPr>
          <a:lstStyle/>
          <a:p>
            <a:pPr eaLnBrk="1" hangingPunct="1"/>
            <a:r>
              <a:rPr lang="en-US" altLang="en-US" sz="1100" dirty="0"/>
              <a:t>Enterprise Business Architecture, Product </a:t>
            </a:r>
            <a:r>
              <a:rPr lang="en-US" altLang="en-US" sz="1100" dirty="0" smtClean="0"/>
              <a:t>, Corporate Development and IT </a:t>
            </a:r>
            <a:endParaRPr lang="en-US" altLang="en-US" sz="11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28600"/>
            <a:ext cx="8334375" cy="658368"/>
          </a:xfrm>
        </p:spPr>
        <p:txBody>
          <a:bodyPr/>
          <a:lstStyle/>
          <a:p>
            <a:r>
              <a:rPr lang="en-US" sz="1800" dirty="0">
                <a:latin typeface="Arial" pitchFamily="34" charset="0"/>
                <a:ea typeface="+mj-ea"/>
                <a:cs typeface="Arial" pitchFamily="34" charset="0"/>
              </a:rPr>
              <a:t>The study in 2016 will inform future design of the connected home capability</a:t>
            </a:r>
          </a:p>
        </p:txBody>
      </p:sp>
      <p:sp>
        <p:nvSpPr>
          <p:cNvPr id="4" name="Content Placeholder 3"/>
          <p:cNvSpPr>
            <a:spLocks noGrp="1"/>
          </p:cNvSpPr>
          <p:nvPr>
            <p:ph idx="1"/>
          </p:nvPr>
        </p:nvSpPr>
        <p:spPr>
          <a:xfrm>
            <a:off x="690880" y="1539875"/>
            <a:ext cx="7741920" cy="4832350"/>
          </a:xfrm>
        </p:spPr>
        <p:txBody>
          <a:bodyPr>
            <a:normAutofit fontScale="92500" lnSpcReduction="10000"/>
          </a:bodyPr>
          <a:lstStyle/>
          <a:p>
            <a:pPr marL="171450" indent="-171450">
              <a:buFont typeface="Arial" panose="020B0604020202020204" pitchFamily="34" charset="0"/>
              <a:buChar char="•"/>
            </a:pPr>
            <a:r>
              <a:rPr lang="en-US" dirty="0" smtClean="0">
                <a:solidFill>
                  <a:srgbClr val="0070C0"/>
                </a:solidFill>
              </a:rPr>
              <a:t>Partner Club Agents will giveaway 500 devices to AAA members</a:t>
            </a:r>
          </a:p>
          <a:p>
            <a:pPr marL="511969" lvl="1" indent="-171450">
              <a:buFont typeface="Arial" panose="020B0604020202020204" pitchFamily="34" charset="0"/>
              <a:buChar char="•"/>
            </a:pPr>
            <a:r>
              <a:rPr lang="en-US" dirty="0" smtClean="0"/>
              <a:t>We will give a free Nest Protect smoke alarm device and discount on their home insurance policy to 500 members who buy a new policy</a:t>
            </a:r>
          </a:p>
          <a:p>
            <a:pPr marL="511969" lvl="1" indent="-171450">
              <a:buFont typeface="Arial" panose="020B0604020202020204" pitchFamily="34" charset="0"/>
              <a:buChar char="•"/>
            </a:pPr>
            <a:r>
              <a:rPr lang="en-US" dirty="0" smtClean="0"/>
              <a:t>We will track this member cohort for learnings to inform the future pilot design</a:t>
            </a:r>
          </a:p>
          <a:p>
            <a:pPr marL="511969" lvl="1"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solidFill>
                  <a:srgbClr val="0070C0"/>
                </a:solidFill>
              </a:rPr>
              <a:t>The Product Management and Actuarial teams will analyze who signs up</a:t>
            </a:r>
          </a:p>
          <a:p>
            <a:pPr marL="511969" lvl="1" indent="-171450">
              <a:buFont typeface="Arial" panose="020B0604020202020204" pitchFamily="34" charset="0"/>
              <a:buChar char="•"/>
            </a:pPr>
            <a:r>
              <a:rPr lang="en-US" dirty="0" smtClean="0"/>
              <a:t>We will integrate with Nest to receive notification of member registration in “Safety Rewards Program” &amp; send/receive data about our insureds</a:t>
            </a:r>
          </a:p>
          <a:p>
            <a:pPr marL="511969" lvl="1" indent="-171450">
              <a:buFont typeface="Arial" panose="020B0604020202020204" pitchFamily="34" charset="0"/>
              <a:buChar char="•"/>
            </a:pPr>
            <a:r>
              <a:rPr lang="en-US" dirty="0" smtClean="0"/>
              <a:t>We will track the demographic and insurance risk characteristics of members who receive the device and sign up</a:t>
            </a:r>
          </a:p>
          <a:p>
            <a:pPr marL="511969" lvl="1"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solidFill>
                  <a:srgbClr val="0070C0"/>
                </a:solidFill>
              </a:rPr>
              <a:t>The Voice of the Customer team will Survey our members’ experience</a:t>
            </a:r>
          </a:p>
          <a:p>
            <a:pPr marL="511969" lvl="1" indent="-171450">
              <a:buFont typeface="Arial" panose="020B0604020202020204" pitchFamily="34" charset="0"/>
              <a:buChar char="•"/>
            </a:pPr>
            <a:r>
              <a:rPr lang="en-US" dirty="0" smtClean="0"/>
              <a:t>We will ask the members about Nest brand awareness and what other connected home devices they would be interested in sharing data with us</a:t>
            </a:r>
          </a:p>
          <a:p>
            <a:pPr marL="511969" lvl="1" indent="-171450">
              <a:buFont typeface="Arial" panose="020B0604020202020204" pitchFamily="34" charset="0"/>
              <a:buChar char="•"/>
            </a:pPr>
            <a:r>
              <a:rPr lang="en-US" dirty="0" smtClean="0"/>
              <a:t>We will ask about the likelihood to renew or recommend CSAA since we have a connected home relationship, and if they view CSAA more favorably because of it</a:t>
            </a:r>
          </a:p>
          <a:p>
            <a:pPr marL="511969" lvl="1"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solidFill>
                  <a:srgbClr val="0070C0"/>
                </a:solidFill>
              </a:rPr>
              <a:t>The Business Architecture and IT teams will track the data and operational impacts</a:t>
            </a:r>
          </a:p>
          <a:p>
            <a:pPr marL="511969" lvl="1" indent="-171450">
              <a:buFont typeface="Arial" panose="020B0604020202020204" pitchFamily="34" charset="0"/>
              <a:buChar char="•"/>
            </a:pPr>
            <a:r>
              <a:rPr lang="en-US" dirty="0" smtClean="0"/>
              <a:t>We will evaluate whether we can successfully receive and store the Nest information and track underwriting or service impacts that the connected home feature may introduce</a:t>
            </a:r>
          </a:p>
          <a:p>
            <a:pPr marL="511969" lvl="1" indent="-171450">
              <a:buFont typeface="Arial" panose="020B0604020202020204" pitchFamily="34" charset="0"/>
              <a:buChar char="•"/>
            </a:pPr>
            <a:r>
              <a:rPr lang="en-US" dirty="0" smtClean="0"/>
              <a:t>We will compare the cohort to the book at large and look for quantifiable differences in risk and/or lifetime value profile</a:t>
            </a:r>
          </a:p>
          <a:p>
            <a:pPr marL="511969" lvl="1" indent="-171450">
              <a:buFont typeface="Arial" panose="020B0604020202020204" pitchFamily="34" charset="0"/>
              <a:buChar char="•"/>
            </a:pPr>
            <a:endParaRPr lang="en-US" dirty="0"/>
          </a:p>
        </p:txBody>
      </p:sp>
      <p:sp>
        <p:nvSpPr>
          <p:cNvPr id="5" name="Text Placeholder 4"/>
          <p:cNvSpPr>
            <a:spLocks noGrp="1"/>
          </p:cNvSpPr>
          <p:nvPr>
            <p:ph type="body" sz="quarter" idx="10"/>
          </p:nvPr>
        </p:nvSpPr>
        <p:spPr>
          <a:xfrm>
            <a:off x="685799" y="852741"/>
            <a:ext cx="8156575" cy="360680"/>
          </a:xfrm>
        </p:spPr>
        <p:txBody>
          <a:bodyPr/>
          <a:lstStyle/>
          <a:p>
            <a:r>
              <a:rPr lang="en-US" dirty="0" smtClean="0"/>
              <a:t>Give away 500 Nest devices to members, see who signs up, survey their experience and track operational impacts</a:t>
            </a:r>
            <a:endParaRPr lang="en-US" dirty="0"/>
          </a:p>
        </p:txBody>
      </p:sp>
    </p:spTree>
    <p:extLst>
      <p:ext uri="{BB962C8B-B14F-4D97-AF65-F5344CB8AC3E}">
        <p14:creationId xmlns:p14="http://schemas.microsoft.com/office/powerpoint/2010/main" val="218548339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880" y="120499"/>
            <a:ext cx="7773988" cy="515567"/>
          </a:xfrm>
        </p:spPr>
        <p:txBody>
          <a:bodyPr/>
          <a:lstStyle/>
          <a:p>
            <a:r>
              <a:rPr lang="en-US" dirty="0" smtClean="0"/>
              <a:t>Technology Solution highlights for the study</a:t>
            </a:r>
            <a:endParaRPr lang="en-US" dirty="0"/>
          </a:p>
        </p:txBody>
      </p:sp>
      <p:sp>
        <p:nvSpPr>
          <p:cNvPr id="3" name="Content Placeholder 2"/>
          <p:cNvSpPr>
            <a:spLocks noGrp="1"/>
          </p:cNvSpPr>
          <p:nvPr>
            <p:ph idx="1"/>
          </p:nvPr>
        </p:nvSpPr>
        <p:spPr>
          <a:xfrm>
            <a:off x="690880" y="975313"/>
            <a:ext cx="7741920" cy="5272189"/>
          </a:xfrm>
        </p:spPr>
        <p:txBody>
          <a:bodyPr>
            <a:noAutofit/>
          </a:bodyPr>
          <a:lstStyle/>
          <a:p>
            <a:pPr marL="511969" lvl="1" indent="-171450">
              <a:lnSpc>
                <a:spcPct val="150000"/>
              </a:lnSpc>
              <a:buFont typeface="Arial" panose="020B0604020202020204" pitchFamily="34" charset="0"/>
              <a:buChar char="•"/>
            </a:pPr>
            <a:r>
              <a:rPr lang="en-US" sz="1200" dirty="0"/>
              <a:t>Build a landing page based on minimum user experience to support policyholders who opted in for a NEST device (and rec’d the e-mail)</a:t>
            </a:r>
          </a:p>
          <a:p>
            <a:pPr marL="511969" lvl="1" indent="-171450">
              <a:lnSpc>
                <a:spcPct val="150000"/>
              </a:lnSpc>
              <a:buFont typeface="Arial" panose="020B0604020202020204" pitchFamily="34" charset="0"/>
              <a:buChar char="•"/>
            </a:pPr>
            <a:r>
              <a:rPr lang="en-US" sz="1200" dirty="0"/>
              <a:t>Ascertain URL to be sent via email for the customer to click on</a:t>
            </a:r>
          </a:p>
          <a:p>
            <a:pPr marL="511969" lvl="1" indent="-171450">
              <a:lnSpc>
                <a:spcPct val="150000"/>
              </a:lnSpc>
              <a:buFont typeface="Arial" panose="020B0604020202020204" pitchFamily="34" charset="0"/>
              <a:buChar char="•"/>
            </a:pPr>
            <a:r>
              <a:rPr lang="en-US" sz="1200" dirty="0"/>
              <a:t>The CSAA hosted landing page needs to connect to Find Policy API (potential re-use from direct access work)</a:t>
            </a:r>
          </a:p>
          <a:p>
            <a:pPr marL="511969" lvl="1" indent="-171450">
              <a:lnSpc>
                <a:spcPct val="150000"/>
              </a:lnSpc>
              <a:buFont typeface="Arial" panose="020B0604020202020204" pitchFamily="34" charset="0"/>
              <a:buChar char="•"/>
            </a:pPr>
            <a:r>
              <a:rPr lang="en-US" sz="1200" dirty="0"/>
              <a:t>Redirect to the NEST website for customer to provide consent to receive data</a:t>
            </a:r>
          </a:p>
          <a:p>
            <a:pPr marL="511969" lvl="1" indent="-171450">
              <a:lnSpc>
                <a:spcPct val="150000"/>
              </a:lnSpc>
              <a:buFont typeface="Arial" panose="020B0604020202020204" pitchFamily="34" charset="0"/>
              <a:buChar char="•"/>
            </a:pPr>
            <a:r>
              <a:rPr lang="en-US" sz="1200" dirty="0"/>
              <a:t>Connect to the relevant NEST API – get permission from NEST API (security/transmission effort)</a:t>
            </a:r>
          </a:p>
          <a:p>
            <a:pPr marL="511969" lvl="1" indent="-171450">
              <a:lnSpc>
                <a:spcPct val="150000"/>
              </a:lnSpc>
              <a:buFont typeface="Arial" panose="020B0604020202020204" pitchFamily="34" charset="0"/>
              <a:buChar char="•"/>
            </a:pPr>
            <a:r>
              <a:rPr lang="en-US" sz="1200" dirty="0"/>
              <a:t>Provide the authorization token from Nest via API developed by EADS to correlate the token with the customer’s HO policy</a:t>
            </a:r>
          </a:p>
          <a:p>
            <a:pPr marL="511969" lvl="1" indent="-171450">
              <a:lnSpc>
                <a:spcPct val="150000"/>
              </a:lnSpc>
              <a:buFont typeface="Arial" panose="020B0604020202020204" pitchFamily="34" charset="0"/>
              <a:buChar char="•"/>
            </a:pPr>
            <a:r>
              <a:rPr lang="en-US" sz="1200" dirty="0"/>
              <a:t>Receive data from the NEST device using the appropriate Batch / Real-time APIs available for access to the data from the device.</a:t>
            </a:r>
          </a:p>
          <a:p>
            <a:pPr marL="511969" lvl="1" indent="-171450">
              <a:lnSpc>
                <a:spcPct val="150000"/>
              </a:lnSpc>
              <a:buFont typeface="Arial" panose="020B0604020202020204" pitchFamily="34" charset="0"/>
              <a:buChar char="•"/>
            </a:pPr>
            <a:r>
              <a:rPr lang="en-US" sz="1200" dirty="0"/>
              <a:t>Data is made available for the Data Scientists to perform research.</a:t>
            </a:r>
          </a:p>
          <a:p>
            <a:pPr marL="0" indent="0"/>
            <a:endParaRPr lang="en-US" sz="1400" dirty="0" smtClean="0"/>
          </a:p>
        </p:txBody>
      </p:sp>
    </p:spTree>
    <p:extLst>
      <p:ext uri="{BB962C8B-B14F-4D97-AF65-F5344CB8AC3E}">
        <p14:creationId xmlns:p14="http://schemas.microsoft.com/office/powerpoint/2010/main" val="306054563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0"/>
            <a:ext cx="8458200" cy="647700"/>
          </a:xfrm>
        </p:spPr>
        <p:txBody>
          <a:bodyPr anchor="ctr"/>
          <a:lstStyle/>
          <a:p>
            <a:r>
              <a:rPr lang="en-US" sz="1800" dirty="0" smtClean="0"/>
              <a:t>Business Owner</a:t>
            </a:r>
            <a:r>
              <a:rPr lang="en-US" sz="1800" dirty="0"/>
              <a:t>: </a:t>
            </a:r>
            <a:r>
              <a:rPr lang="en-US" sz="1800" dirty="0" smtClean="0"/>
              <a:t>Zak, Marcus </a:t>
            </a:r>
            <a:r>
              <a:rPr lang="en-US" sz="1800" dirty="0"/>
              <a:t>; </a:t>
            </a:r>
            <a:r>
              <a:rPr lang="en-US" sz="1800" dirty="0" smtClean="0"/>
              <a:t>  IT </a:t>
            </a:r>
            <a:r>
              <a:rPr lang="en-US" sz="1800" dirty="0"/>
              <a:t>Owner: Sunder </a:t>
            </a:r>
            <a:endParaRPr lang="en-US" sz="1800" dirty="0">
              <a:solidFill>
                <a:srgbClr val="FF0000"/>
              </a:solidFill>
            </a:endParaRPr>
          </a:p>
        </p:txBody>
      </p:sp>
      <p:sp>
        <p:nvSpPr>
          <p:cNvPr id="8" name="Rectangle 7"/>
          <p:cNvSpPr/>
          <p:nvPr/>
        </p:nvSpPr>
        <p:spPr>
          <a:xfrm>
            <a:off x="0" y="0"/>
            <a:ext cx="9144000" cy="6858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91804491"/>
              </p:ext>
            </p:extLst>
          </p:nvPr>
        </p:nvGraphicFramePr>
        <p:xfrm>
          <a:off x="209549" y="790575"/>
          <a:ext cx="8801101" cy="5962948"/>
        </p:xfrm>
        <a:graphic>
          <a:graphicData uri="http://schemas.openxmlformats.org/drawingml/2006/table">
            <a:tbl>
              <a:tblPr firstRow="1" bandRow="1">
                <a:tableStyleId>{5C22544A-7EE6-4342-B048-85BDC9FD1C3A}</a:tableStyleId>
              </a:tblPr>
              <a:tblGrid>
                <a:gridCol w="1295402"/>
                <a:gridCol w="7505699"/>
              </a:tblGrid>
              <a:tr h="399620">
                <a:tc>
                  <a:txBody>
                    <a:bodyPr/>
                    <a:lstStyle/>
                    <a:p>
                      <a:pPr algn="ctr"/>
                      <a:r>
                        <a:rPr lang="en-US" sz="1200" dirty="0" smtClean="0">
                          <a:latin typeface="Arial" panose="020B0604020202020204" pitchFamily="34" charset="0"/>
                          <a:cs typeface="Arial" panose="020B0604020202020204" pitchFamily="34" charset="0"/>
                        </a:rPr>
                        <a:t>Role</a:t>
                      </a:r>
                      <a:endParaRPr lang="en-US" sz="1200" dirty="0">
                        <a:latin typeface="Arial" panose="020B0604020202020204" pitchFamily="34" charset="0"/>
                        <a:cs typeface="Arial" panose="020B0604020202020204" pitchFamily="34" charset="0"/>
                      </a:endParaRPr>
                    </a:p>
                  </a:txBody>
                  <a:tcPr anchor="ctr">
                    <a:solidFill>
                      <a:srgbClr val="002060"/>
                    </a:solidFill>
                  </a:tcPr>
                </a:tc>
                <a:tc>
                  <a:txBody>
                    <a:bodyPr/>
                    <a:lstStyle/>
                    <a:p>
                      <a:pPr algn="ctr"/>
                      <a:r>
                        <a:rPr lang="en-US" sz="1200" dirty="0" smtClean="0">
                          <a:latin typeface="Arial" panose="020B0604020202020204" pitchFamily="34" charset="0"/>
                          <a:cs typeface="Arial" panose="020B0604020202020204" pitchFamily="34" charset="0"/>
                        </a:rPr>
                        <a:t>Responsibility for Connected home study</a:t>
                      </a:r>
                      <a:endParaRPr lang="en-US" sz="1200" dirty="0">
                        <a:latin typeface="Arial" panose="020B0604020202020204" pitchFamily="34" charset="0"/>
                        <a:cs typeface="Arial" panose="020B0604020202020204" pitchFamily="34" charset="0"/>
                      </a:endParaRPr>
                    </a:p>
                  </a:txBody>
                  <a:tcPr anchor="ctr">
                    <a:solidFill>
                      <a:srgbClr val="002060"/>
                    </a:solidFill>
                  </a:tcPr>
                </a:tc>
              </a:tr>
              <a:tr h="761036">
                <a:tc>
                  <a:txBody>
                    <a:bodyPr/>
                    <a:lstStyle/>
                    <a:p>
                      <a:r>
                        <a:rPr lang="en-US" sz="1200" b="0" baseline="0" dirty="0" smtClean="0">
                          <a:solidFill>
                            <a:schemeClr val="accent4">
                              <a:lumMod val="75000"/>
                            </a:schemeClr>
                          </a:solidFill>
                          <a:latin typeface="Arial" panose="020B0604020202020204" pitchFamily="34" charset="0"/>
                          <a:cs typeface="Arial" panose="020B0604020202020204" pitchFamily="34" charset="0"/>
                        </a:rPr>
                        <a:t>Business Architect</a:t>
                      </a:r>
                    </a:p>
                  </a:txBody>
                  <a:tcPr/>
                </a:tc>
                <a:tc>
                  <a:txBody>
                    <a:bodyPr/>
                    <a:lstStyle/>
                    <a:p>
                      <a:pPr marL="171450" indent="-171450">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The Business Architect will be responsible for defining</a:t>
                      </a:r>
                      <a:r>
                        <a:rPr lang="en-US" sz="1050" baseline="0" dirty="0" smtClean="0">
                          <a:solidFill>
                            <a:schemeClr val="tx1"/>
                          </a:solidFill>
                          <a:latin typeface="Arial" panose="020B0604020202020204" pitchFamily="34" charset="0"/>
                          <a:cs typeface="Arial" panose="020B0604020202020204" pitchFamily="34" charset="0"/>
                        </a:rPr>
                        <a:t> the capabilities/features and defining the minimum, viable business </a:t>
                      </a:r>
                      <a:r>
                        <a:rPr lang="en-US" sz="1050" kern="1200" baseline="0" dirty="0" smtClean="0">
                          <a:solidFill>
                            <a:schemeClr val="tx1"/>
                          </a:solidFill>
                          <a:latin typeface="Arial" panose="020B0604020202020204" pitchFamily="34" charset="0"/>
                          <a:ea typeface="+mn-ea"/>
                          <a:cs typeface="Arial" panose="020B0604020202020204" pitchFamily="34" charset="0"/>
                        </a:rPr>
                        <a:t>design to support </a:t>
                      </a:r>
                      <a:r>
                        <a:rPr lang="en-US" sz="1050" baseline="0" dirty="0" smtClean="0">
                          <a:solidFill>
                            <a:schemeClr val="tx1"/>
                          </a:solidFill>
                          <a:latin typeface="Arial" panose="020B0604020202020204" pitchFamily="34" charset="0"/>
                          <a:cs typeface="Arial" panose="020B0604020202020204" pitchFamily="34" charset="0"/>
                        </a:rPr>
                        <a:t>the study </a:t>
                      </a:r>
                    </a:p>
                    <a:p>
                      <a:pPr marL="171450" indent="-171450">
                        <a:buFont typeface="Arial" panose="020B0604020202020204" pitchFamily="34" charset="0"/>
                        <a:buChar char="•"/>
                      </a:pPr>
                      <a:endParaRPr lang="en-US" sz="1050" baseline="0" dirty="0" smtClean="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50" baseline="0" dirty="0" smtClean="0">
                          <a:solidFill>
                            <a:schemeClr val="tx1"/>
                          </a:solidFill>
                          <a:latin typeface="Arial" panose="020B0604020202020204" pitchFamily="34" charset="0"/>
                          <a:cs typeface="Arial" panose="020B0604020202020204" pitchFamily="34" charset="0"/>
                        </a:rPr>
                        <a:t>The business architect will define the strawman business operating model, design and process for the pilot as required </a:t>
                      </a:r>
                    </a:p>
                  </a:txBody>
                  <a:tcPr/>
                </a:tc>
              </a:tr>
              <a:tr h="1076662">
                <a:tc>
                  <a:txBody>
                    <a:bodyPr/>
                    <a:lstStyle/>
                    <a:p>
                      <a:r>
                        <a:rPr lang="en-US" sz="1200" b="0" i="0" baseline="0" dirty="0" smtClean="0">
                          <a:solidFill>
                            <a:schemeClr val="accent4">
                              <a:lumMod val="75000"/>
                            </a:schemeClr>
                          </a:solidFill>
                          <a:latin typeface="Arial" panose="020B0604020202020204" pitchFamily="34" charset="0"/>
                          <a:cs typeface="Arial" panose="020B0604020202020204" pitchFamily="34" charset="0"/>
                        </a:rPr>
                        <a:t>Product Manager</a:t>
                      </a:r>
                    </a:p>
                  </a:txBody>
                  <a:tcPr/>
                </a:tc>
                <a:tc>
                  <a:txBody>
                    <a:bodyPr/>
                    <a:lstStyle/>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The Product Manager will be a member of the CW Property Product Management team they will develop the product specifications, business process, and communicate with partner clubs on implementation and training for the study</a:t>
                      </a:r>
                    </a:p>
                    <a:p>
                      <a:pPr marL="0" indent="0">
                        <a:buFont typeface="Arial" panose="020B0604020202020204" pitchFamily="34" charset="0"/>
                        <a:buNone/>
                      </a:pPr>
                      <a:r>
                        <a:rPr lang="en-US" sz="1050" kern="1200" dirty="0" smtClean="0">
                          <a:solidFill>
                            <a:schemeClr val="tx1"/>
                          </a:solidFill>
                          <a:effectLst/>
                          <a:latin typeface="Arial" panose="020B0604020202020204" pitchFamily="34" charset="0"/>
                          <a:ea typeface="+mn-ea"/>
                          <a:cs typeface="Arial" panose="020B0604020202020204" pitchFamily="34" charset="0"/>
                        </a:rPr>
                        <a:t> </a:t>
                      </a:r>
                      <a:endParaRPr lang="en-US" sz="800" kern="1200" dirty="0" smtClean="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When the study is in full flight product manager will monitor results and work with VOC to develop questions needed to inform the future pilot design</a:t>
                      </a:r>
                      <a:endParaRPr lang="en-US" sz="1050" dirty="0">
                        <a:solidFill>
                          <a:schemeClr val="tx1"/>
                        </a:solidFill>
                        <a:latin typeface="Arial" panose="020B0604020202020204" pitchFamily="34" charset="0"/>
                        <a:cs typeface="Arial" panose="020B0604020202020204" pitchFamily="34" charset="0"/>
                      </a:endParaRPr>
                    </a:p>
                  </a:txBody>
                  <a:tcPr/>
                </a:tc>
              </a:tr>
              <a:tr h="490946">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Project Manager</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b="0" dirty="0" smtClean="0">
                          <a:solidFill>
                            <a:schemeClr val="tx1"/>
                          </a:solidFill>
                          <a:latin typeface="Arial" panose="020B0604020202020204" pitchFamily="34" charset="0"/>
                          <a:cs typeface="Arial" panose="020B0604020202020204" pitchFamily="34" charset="0"/>
                        </a:rPr>
                        <a:t>The</a:t>
                      </a:r>
                      <a:r>
                        <a:rPr lang="en-US" sz="1050" b="0" baseline="0" dirty="0" smtClean="0">
                          <a:solidFill>
                            <a:schemeClr val="tx1"/>
                          </a:solidFill>
                          <a:latin typeface="Arial" panose="020B0604020202020204" pitchFamily="34" charset="0"/>
                          <a:cs typeface="Arial" panose="020B0604020202020204" pitchFamily="34" charset="0"/>
                        </a:rPr>
                        <a:t> Project Manger will be responsible for the project plan, coordinating meetings and tracking milestones and status</a:t>
                      </a:r>
                      <a:endParaRPr lang="en-US" sz="1050" b="0" dirty="0" smtClean="0">
                        <a:solidFill>
                          <a:schemeClr val="tx1"/>
                        </a:solidFill>
                        <a:latin typeface="Arial" panose="020B0604020202020204" pitchFamily="34" charset="0"/>
                        <a:cs typeface="Arial" panose="020B0604020202020204" pitchFamily="34" charset="0"/>
                      </a:endParaRPr>
                    </a:p>
                  </a:txBody>
                  <a:tcPr/>
                </a:tc>
              </a:tr>
              <a:tr h="854259">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BFC</a:t>
                      </a:r>
                      <a:r>
                        <a:rPr lang="en-US" sz="1200" b="0" baseline="0" dirty="0" smtClean="0">
                          <a:solidFill>
                            <a:schemeClr val="accent4">
                              <a:lumMod val="75000"/>
                            </a:schemeClr>
                          </a:solidFill>
                          <a:latin typeface="Arial" panose="020B0604020202020204" pitchFamily="34" charset="0"/>
                          <a:cs typeface="Arial" panose="020B0604020202020204" pitchFamily="34" charset="0"/>
                        </a:rPr>
                        <a:t> service resource</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The BFC Service Associate will monitor the connected home inbox that agents will send the form to for participants who agree to the study and want the free device</a:t>
                      </a:r>
                    </a:p>
                    <a:p>
                      <a:pPr marL="0" indent="0">
                        <a:buFont typeface="Arial" panose="020B0604020202020204" pitchFamily="34" charset="0"/>
                        <a:buNone/>
                      </a:pPr>
                      <a:endParaRPr lang="en-US" sz="800" kern="1200" dirty="0" smtClean="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They will log into the Nest fulfillment API to get the device sent to the member, and send the welcome email to the customer</a:t>
                      </a:r>
                      <a:endParaRPr lang="en-US" sz="1050" b="1" dirty="0">
                        <a:solidFill>
                          <a:schemeClr val="tx1"/>
                        </a:solidFill>
                        <a:latin typeface="Arial" panose="020B0604020202020204" pitchFamily="34" charset="0"/>
                        <a:cs typeface="Arial" panose="020B0604020202020204" pitchFamily="34" charset="0"/>
                      </a:endParaRPr>
                    </a:p>
                  </a:txBody>
                  <a:tcPr/>
                </a:tc>
              </a:tr>
              <a:tr h="981502">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IT (EADS)</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r>
                        <a:rPr lang="en-US" sz="1050" kern="1200" dirty="0" smtClean="0">
                          <a:solidFill>
                            <a:schemeClr val="tx1"/>
                          </a:solidFill>
                          <a:effectLst/>
                          <a:latin typeface="Arial" panose="020B0604020202020204" pitchFamily="34" charset="0"/>
                          <a:ea typeface="+mn-ea"/>
                          <a:cs typeface="Arial" panose="020B0604020202020204" pitchFamily="34" charset="0"/>
                        </a:rPr>
                        <a:t>Responsible and accountable for the design, development, QA and delivery to production of the following capabilities: </a:t>
                      </a:r>
                    </a:p>
                    <a:p>
                      <a:pPr marL="171450" lvl="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Provide integrations for the Digital Web Landing Page to deliver customer information to transfer to NEST</a:t>
                      </a:r>
                    </a:p>
                    <a:p>
                      <a:pPr marL="171450" lvl="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Transfer of device fulfillment requests to NEST</a:t>
                      </a:r>
                    </a:p>
                    <a:p>
                      <a:pPr marL="171450" lvl="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Periodic acquisition of data acquisition from the NEST device(s) associated with Customers</a:t>
                      </a:r>
                    </a:p>
                  </a:txBody>
                  <a:tcPr/>
                </a:tc>
              </a:tr>
              <a:tr h="1398923">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IT (Digital)</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r>
                        <a:rPr lang="en-US" sz="1050" kern="1200" dirty="0" smtClean="0">
                          <a:solidFill>
                            <a:schemeClr val="tx1"/>
                          </a:solidFill>
                          <a:effectLst/>
                          <a:latin typeface="Arial" panose="020B0604020202020204" pitchFamily="34" charset="0"/>
                          <a:ea typeface="+mn-ea"/>
                          <a:cs typeface="Arial" panose="020B0604020202020204" pitchFamily="34" charset="0"/>
                        </a:rPr>
                        <a:t>Responsible and accountable for the design, development, QA and delivery to production of the following capabilities: </a:t>
                      </a:r>
                    </a:p>
                    <a:p>
                      <a:pPr marL="171450" lvl="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Build a landing page based on minimum user experience to support policyholders who opted in for a NEST device (and rec’d the e-mail)</a:t>
                      </a:r>
                    </a:p>
                    <a:p>
                      <a:pPr marL="171450" lvl="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Ascertain URL</a:t>
                      </a:r>
                    </a:p>
                    <a:p>
                      <a:pPr marL="171450" lvl="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Build on a dev server; test environment; production server</a:t>
                      </a:r>
                    </a:p>
                    <a:p>
                      <a:pPr marL="171450" lvl="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The hosted web page needs to connect to Find Policy API (potential re-use from direct access work)</a:t>
                      </a:r>
                    </a:p>
                    <a:p>
                      <a:pPr marL="171450" lvl="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Connect to NEST API – get permission from NEST API (security/transmission effort)</a:t>
                      </a:r>
                    </a:p>
                  </a:txBody>
                  <a:tcPr/>
                </a:tc>
              </a:tr>
            </a:tbl>
          </a:graphicData>
        </a:graphic>
      </p:graphicFrame>
    </p:spTree>
    <p:extLst>
      <p:ext uri="{BB962C8B-B14F-4D97-AF65-F5344CB8AC3E}">
        <p14:creationId xmlns:p14="http://schemas.microsoft.com/office/powerpoint/2010/main" val="219050460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0430" y="1533525"/>
            <a:ext cx="7741920" cy="4525963"/>
          </a:xfrm>
        </p:spPr>
        <p:txBody>
          <a:bodyPr>
            <a:normAutofit/>
          </a:bodyPr>
          <a:lstStyle/>
          <a:p>
            <a:r>
              <a:rPr lang="en-US" sz="2400" dirty="0" smtClean="0">
                <a:solidFill>
                  <a:schemeClr val="tx2">
                    <a:lumMod val="50000"/>
                  </a:schemeClr>
                </a:solidFill>
              </a:rPr>
              <a:t>IT Technical Architecture and Features</a:t>
            </a:r>
            <a:endParaRPr lang="en-US" sz="2400" dirty="0">
              <a:solidFill>
                <a:schemeClr val="tx2">
                  <a:lumMod val="50000"/>
                </a:schemeClr>
              </a:solidFill>
            </a:endParaRPr>
          </a:p>
        </p:txBody>
      </p:sp>
    </p:spTree>
    <p:extLst>
      <p:ext uri="{BB962C8B-B14F-4D97-AF65-F5344CB8AC3E}">
        <p14:creationId xmlns:p14="http://schemas.microsoft.com/office/powerpoint/2010/main" val="350068199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880" y="120499"/>
            <a:ext cx="7773988" cy="515567"/>
          </a:xfrm>
        </p:spPr>
        <p:txBody>
          <a:bodyPr/>
          <a:lstStyle/>
          <a:p>
            <a:r>
              <a:rPr lang="en-US" dirty="0" smtClean="0"/>
              <a:t>Technology Solution highlights for the study</a:t>
            </a:r>
            <a:endParaRPr lang="en-US" dirty="0"/>
          </a:p>
        </p:txBody>
      </p:sp>
      <p:sp>
        <p:nvSpPr>
          <p:cNvPr id="3" name="Content Placeholder 2"/>
          <p:cNvSpPr>
            <a:spLocks noGrp="1"/>
          </p:cNvSpPr>
          <p:nvPr>
            <p:ph idx="1"/>
          </p:nvPr>
        </p:nvSpPr>
        <p:spPr>
          <a:xfrm>
            <a:off x="690880" y="975313"/>
            <a:ext cx="7741920" cy="5272189"/>
          </a:xfrm>
        </p:spPr>
        <p:txBody>
          <a:bodyPr>
            <a:noAutofit/>
          </a:bodyPr>
          <a:lstStyle/>
          <a:p>
            <a:pPr marL="511969" lvl="1" indent="-171450">
              <a:lnSpc>
                <a:spcPct val="150000"/>
              </a:lnSpc>
              <a:buFont typeface="Arial" panose="020B0604020202020204" pitchFamily="34" charset="0"/>
              <a:buChar char="•"/>
            </a:pPr>
            <a:r>
              <a:rPr lang="en-US" sz="1200" dirty="0"/>
              <a:t>Build a landing page based on minimum user experience to support policyholders who opted in for a NEST device (and rec’d the e-mail)</a:t>
            </a:r>
          </a:p>
          <a:p>
            <a:pPr marL="511969" lvl="1" indent="-171450">
              <a:lnSpc>
                <a:spcPct val="150000"/>
              </a:lnSpc>
              <a:buFont typeface="Arial" panose="020B0604020202020204" pitchFamily="34" charset="0"/>
              <a:buChar char="•"/>
            </a:pPr>
            <a:r>
              <a:rPr lang="en-US" sz="1200" dirty="0"/>
              <a:t>Ascertain URL to be sent via email for the customer to click on</a:t>
            </a:r>
          </a:p>
          <a:p>
            <a:pPr marL="511969" lvl="1" indent="-171450">
              <a:lnSpc>
                <a:spcPct val="150000"/>
              </a:lnSpc>
              <a:buFont typeface="Arial" panose="020B0604020202020204" pitchFamily="34" charset="0"/>
              <a:buChar char="•"/>
            </a:pPr>
            <a:r>
              <a:rPr lang="en-US" sz="1200" dirty="0"/>
              <a:t>The CSAA hosted landing page needs to connect to Find Policy API (potential re-use from direct access work)</a:t>
            </a:r>
          </a:p>
          <a:p>
            <a:pPr marL="511969" lvl="1" indent="-171450">
              <a:lnSpc>
                <a:spcPct val="150000"/>
              </a:lnSpc>
              <a:buFont typeface="Arial" panose="020B0604020202020204" pitchFamily="34" charset="0"/>
              <a:buChar char="•"/>
            </a:pPr>
            <a:r>
              <a:rPr lang="en-US" sz="1200" dirty="0"/>
              <a:t>Redirect to the NEST website for customer to provide consent to receive data</a:t>
            </a:r>
          </a:p>
          <a:p>
            <a:pPr marL="511969" lvl="1" indent="-171450">
              <a:lnSpc>
                <a:spcPct val="150000"/>
              </a:lnSpc>
              <a:buFont typeface="Arial" panose="020B0604020202020204" pitchFamily="34" charset="0"/>
              <a:buChar char="•"/>
            </a:pPr>
            <a:r>
              <a:rPr lang="en-US" sz="1200" dirty="0"/>
              <a:t>Connect to the relevant NEST API – get permission from NEST API (security/transmission effort)</a:t>
            </a:r>
          </a:p>
          <a:p>
            <a:pPr marL="511969" lvl="1" indent="-171450">
              <a:lnSpc>
                <a:spcPct val="150000"/>
              </a:lnSpc>
              <a:buFont typeface="Arial" panose="020B0604020202020204" pitchFamily="34" charset="0"/>
              <a:buChar char="•"/>
            </a:pPr>
            <a:r>
              <a:rPr lang="en-US" sz="1200" dirty="0"/>
              <a:t>Provide the authorization token from Nest via API developed by EADS to correlate the token with the customer’s HO policy</a:t>
            </a:r>
          </a:p>
          <a:p>
            <a:pPr marL="511969" lvl="1" indent="-171450">
              <a:lnSpc>
                <a:spcPct val="150000"/>
              </a:lnSpc>
              <a:buFont typeface="Arial" panose="020B0604020202020204" pitchFamily="34" charset="0"/>
              <a:buChar char="•"/>
            </a:pPr>
            <a:r>
              <a:rPr lang="en-US" sz="1200" dirty="0"/>
              <a:t>Receive data from the NEST device using the appropriate Batch / Real-time APIs available for access to the data from the device.</a:t>
            </a:r>
          </a:p>
          <a:p>
            <a:pPr marL="511969" lvl="1" indent="-171450">
              <a:lnSpc>
                <a:spcPct val="150000"/>
              </a:lnSpc>
              <a:buFont typeface="Arial" panose="020B0604020202020204" pitchFamily="34" charset="0"/>
              <a:buChar char="•"/>
            </a:pPr>
            <a:r>
              <a:rPr lang="en-US" sz="1200" dirty="0"/>
              <a:t>Data is made available for the Data Scientists to perform research.</a:t>
            </a:r>
          </a:p>
          <a:p>
            <a:pPr marL="0" indent="0"/>
            <a:endParaRPr lang="en-US" sz="1400" dirty="0" smtClean="0"/>
          </a:p>
        </p:txBody>
      </p:sp>
    </p:spTree>
    <p:extLst>
      <p:ext uri="{BB962C8B-B14F-4D97-AF65-F5344CB8AC3E}">
        <p14:creationId xmlns:p14="http://schemas.microsoft.com/office/powerpoint/2010/main" val="293852375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7658"/>
            <a:ext cx="7773988" cy="461639"/>
          </a:xfrm>
        </p:spPr>
        <p:txBody>
          <a:bodyPr/>
          <a:lstStyle/>
          <a:p>
            <a:r>
              <a:rPr lang="en-US" dirty="0" smtClean="0"/>
              <a:t>Nest Study Architecture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08" y="773047"/>
            <a:ext cx="8181754" cy="5601482"/>
          </a:xfrm>
          <a:prstGeom prst="rect">
            <a:avLst/>
          </a:prstGeom>
        </p:spPr>
      </p:pic>
    </p:spTree>
    <p:extLst>
      <p:ext uri="{BB962C8B-B14F-4D97-AF65-F5344CB8AC3E}">
        <p14:creationId xmlns:p14="http://schemas.microsoft.com/office/powerpoint/2010/main" val="186104943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90880" y="120499"/>
            <a:ext cx="7773988" cy="515567"/>
          </a:xfrm>
        </p:spPr>
        <p:txBody>
          <a:bodyPr/>
          <a:lstStyle/>
          <a:p>
            <a:r>
              <a:rPr lang="en-US" dirty="0" smtClean="0"/>
              <a:t>Technology Solution Components </a:t>
            </a:r>
            <a:endParaRPr lang="en-US" dirty="0"/>
          </a:p>
        </p:txBody>
      </p:sp>
      <p:sp>
        <p:nvSpPr>
          <p:cNvPr id="6" name="Rectangle 5"/>
          <p:cNvSpPr/>
          <p:nvPr/>
        </p:nvSpPr>
        <p:spPr>
          <a:xfrm>
            <a:off x="3214691" y="856195"/>
            <a:ext cx="2662234" cy="257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Digital</a:t>
            </a:r>
            <a:endParaRPr lang="en-US" dirty="0"/>
          </a:p>
        </p:txBody>
      </p:sp>
      <p:sp>
        <p:nvSpPr>
          <p:cNvPr id="7" name="Rectangle 6"/>
          <p:cNvSpPr/>
          <p:nvPr/>
        </p:nvSpPr>
        <p:spPr>
          <a:xfrm>
            <a:off x="238126" y="2900345"/>
            <a:ext cx="2633663" cy="257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EADS</a:t>
            </a:r>
            <a:endParaRPr lang="en-US" dirty="0"/>
          </a:p>
        </p:txBody>
      </p:sp>
      <p:sp>
        <p:nvSpPr>
          <p:cNvPr id="8" name="Rectangle 7"/>
          <p:cNvSpPr/>
          <p:nvPr/>
        </p:nvSpPr>
        <p:spPr>
          <a:xfrm>
            <a:off x="6224587" y="2971785"/>
            <a:ext cx="2667001" cy="257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Nest</a:t>
            </a:r>
            <a:endParaRPr lang="en-US" dirty="0"/>
          </a:p>
        </p:txBody>
      </p:sp>
      <p:sp>
        <p:nvSpPr>
          <p:cNvPr id="22" name="Rounded Rectangle 21"/>
          <p:cNvSpPr/>
          <p:nvPr/>
        </p:nvSpPr>
        <p:spPr>
          <a:xfrm>
            <a:off x="3148015" y="1181094"/>
            <a:ext cx="2728910" cy="65855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b="1" dirty="0" smtClean="0"/>
              <a:t>Landing Page</a:t>
            </a:r>
            <a:endParaRPr lang="en-US" sz="1050" dirty="0"/>
          </a:p>
          <a:p>
            <a:pPr marL="171450" indent="-171450">
              <a:buFont typeface="Arial" panose="020B0604020202020204" pitchFamily="34" charset="0"/>
              <a:buChar char="•"/>
            </a:pPr>
            <a:r>
              <a:rPr lang="en-US" sz="900" dirty="0" smtClean="0"/>
              <a:t>Customer Policy Validation through Find my Policy API</a:t>
            </a:r>
          </a:p>
          <a:p>
            <a:pPr marL="171450" indent="-171450">
              <a:buFont typeface="Arial" panose="020B0604020202020204" pitchFamily="34" charset="0"/>
              <a:buChar char="•"/>
            </a:pPr>
            <a:r>
              <a:rPr lang="en-US" sz="900" dirty="0" smtClean="0"/>
              <a:t>Customer redirected to Nest for authorization</a:t>
            </a:r>
            <a:endParaRPr lang="en-US" sz="900" dirty="0"/>
          </a:p>
        </p:txBody>
      </p:sp>
      <p:sp>
        <p:nvSpPr>
          <p:cNvPr id="23" name="Rounded Rectangle 22"/>
          <p:cNvSpPr/>
          <p:nvPr/>
        </p:nvSpPr>
        <p:spPr>
          <a:xfrm>
            <a:off x="3162301" y="2064528"/>
            <a:ext cx="2714624" cy="69295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b="1" dirty="0" smtClean="0"/>
              <a:t>Authorization Module</a:t>
            </a:r>
            <a:endParaRPr lang="en-US" sz="1050" dirty="0"/>
          </a:p>
          <a:p>
            <a:pPr marL="171450" indent="-171450">
              <a:buFont typeface="Arial" panose="020B0604020202020204" pitchFamily="34" charset="0"/>
              <a:buChar char="•"/>
            </a:pPr>
            <a:r>
              <a:rPr lang="en-US" sz="900" dirty="0" smtClean="0"/>
              <a:t>Web Authorization Workflow (</a:t>
            </a:r>
            <a:r>
              <a:rPr lang="en-US" sz="900" dirty="0" err="1" smtClean="0"/>
              <a:t>OAuth</a:t>
            </a:r>
            <a:r>
              <a:rPr lang="en-US" sz="900" dirty="0" smtClean="0"/>
              <a:t>)</a:t>
            </a:r>
          </a:p>
          <a:p>
            <a:pPr marL="171450" indent="-171450">
              <a:buFont typeface="Arial" panose="020B0604020202020204" pitchFamily="34" charset="0"/>
              <a:buChar char="•"/>
            </a:pPr>
            <a:r>
              <a:rPr lang="en-US" sz="900" dirty="0" smtClean="0"/>
              <a:t>Send Authorization Code, Customer ID and Policy to EADS</a:t>
            </a:r>
            <a:endParaRPr lang="en-US" sz="900" dirty="0"/>
          </a:p>
        </p:txBody>
      </p:sp>
      <p:sp>
        <p:nvSpPr>
          <p:cNvPr id="24" name="Left-Right Arrow 23"/>
          <p:cNvSpPr/>
          <p:nvPr/>
        </p:nvSpPr>
        <p:spPr>
          <a:xfrm rot="16200000">
            <a:off x="4445800" y="1881167"/>
            <a:ext cx="192882" cy="145255"/>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eft-Up Arrow 27"/>
          <p:cNvSpPr/>
          <p:nvPr/>
        </p:nvSpPr>
        <p:spPr>
          <a:xfrm rot="16200000">
            <a:off x="6799663" y="1322784"/>
            <a:ext cx="1135852" cy="1304928"/>
          </a:xfrm>
          <a:prstGeom prst="leftUpArrow">
            <a:avLst>
              <a:gd name="adj1" fmla="val 25000"/>
              <a:gd name="adj2" fmla="val 25000"/>
              <a:gd name="adj3" fmla="val 25839"/>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ounded Rectangle 28"/>
          <p:cNvSpPr/>
          <p:nvPr/>
        </p:nvSpPr>
        <p:spPr>
          <a:xfrm>
            <a:off x="204788" y="3295634"/>
            <a:ext cx="2667001" cy="60009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smtClean="0"/>
              <a:t>API for Authorization Data Retention</a:t>
            </a:r>
            <a:endParaRPr lang="en-US" sz="1050" dirty="0"/>
          </a:p>
          <a:p>
            <a:pPr marL="171450" indent="-171450">
              <a:buFont typeface="Arial" panose="020B0604020202020204" pitchFamily="34" charset="0"/>
              <a:buChar char="•"/>
            </a:pPr>
            <a:r>
              <a:rPr lang="en-US" sz="900" dirty="0" smtClean="0"/>
              <a:t>Digital sends authorization data through this API for retention in EADS</a:t>
            </a:r>
            <a:endParaRPr lang="en-US" sz="900" dirty="0"/>
          </a:p>
        </p:txBody>
      </p:sp>
      <p:sp>
        <p:nvSpPr>
          <p:cNvPr id="30" name="Rounded Rectangle 29"/>
          <p:cNvSpPr/>
          <p:nvPr/>
        </p:nvSpPr>
        <p:spPr>
          <a:xfrm>
            <a:off x="223837" y="4093072"/>
            <a:ext cx="2667001" cy="60274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smtClean="0"/>
              <a:t>Access Token API Call</a:t>
            </a:r>
            <a:endParaRPr lang="en-US" sz="1050" dirty="0"/>
          </a:p>
          <a:p>
            <a:pPr marL="171450" indent="-171450">
              <a:buFont typeface="Arial" panose="020B0604020202020204" pitchFamily="34" charset="0"/>
              <a:buChar char="•"/>
            </a:pPr>
            <a:r>
              <a:rPr lang="en-US" sz="900" dirty="0" smtClean="0"/>
              <a:t>Exchange Access Token for Authorization Code by calling Nest Authorization API</a:t>
            </a:r>
          </a:p>
        </p:txBody>
      </p:sp>
      <p:sp>
        <p:nvSpPr>
          <p:cNvPr id="31" name="Left-Right Arrow 30"/>
          <p:cNvSpPr/>
          <p:nvPr/>
        </p:nvSpPr>
        <p:spPr>
          <a:xfrm rot="16200000">
            <a:off x="1502574" y="3919519"/>
            <a:ext cx="192882" cy="145255"/>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1235858" y="1454951"/>
            <a:ext cx="1517250" cy="1135854"/>
            <a:chOff x="1214437" y="1845926"/>
            <a:chExt cx="1300162" cy="982999"/>
          </a:xfrm>
        </p:grpSpPr>
        <p:sp>
          <p:nvSpPr>
            <p:cNvPr id="33" name="Bent-Up Arrow 32"/>
            <p:cNvSpPr/>
            <p:nvPr/>
          </p:nvSpPr>
          <p:spPr>
            <a:xfrm rot="10800000">
              <a:off x="1214438" y="1876428"/>
              <a:ext cx="1190625" cy="952497"/>
            </a:xfrm>
            <a:prstGeom prst="bentUp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TextBox 33"/>
            <p:cNvSpPr txBox="1"/>
            <p:nvPr/>
          </p:nvSpPr>
          <p:spPr>
            <a:xfrm>
              <a:off x="1214437" y="1845926"/>
              <a:ext cx="1300162" cy="266359"/>
            </a:xfrm>
            <a:prstGeom prst="rect">
              <a:avLst/>
            </a:prstGeom>
            <a:noFill/>
          </p:spPr>
          <p:txBody>
            <a:bodyPr wrap="square" rtlCol="0">
              <a:spAutoFit/>
            </a:bodyPr>
            <a:lstStyle/>
            <a:p>
              <a:pPr algn="ctr"/>
              <a:r>
                <a:rPr lang="en-US" sz="1400" dirty="0" smtClean="0"/>
                <a:t>API call</a:t>
              </a:r>
              <a:endParaRPr lang="en-US" sz="1400" dirty="0"/>
            </a:p>
          </p:txBody>
        </p:sp>
      </p:grpSp>
      <p:sp>
        <p:nvSpPr>
          <p:cNvPr id="36" name="Rounded Rectangle 35"/>
          <p:cNvSpPr/>
          <p:nvPr/>
        </p:nvSpPr>
        <p:spPr>
          <a:xfrm>
            <a:off x="238126" y="4923814"/>
            <a:ext cx="2667001" cy="7721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smtClean="0"/>
              <a:t>Real-Time/Batch Connection with Nest</a:t>
            </a:r>
            <a:endParaRPr lang="en-US" sz="1050" dirty="0"/>
          </a:p>
          <a:p>
            <a:pPr marL="171450" indent="-171450">
              <a:buFont typeface="Arial" panose="020B0604020202020204" pitchFamily="34" charset="0"/>
              <a:buChar char="•"/>
            </a:pPr>
            <a:r>
              <a:rPr lang="en-US" sz="900" dirty="0" smtClean="0">
                <a:solidFill>
                  <a:schemeClr val="tx1"/>
                </a:solidFill>
                <a:latin typeface="Arial" panose="020B0604020202020204" pitchFamily="34" charset="0"/>
                <a:cs typeface="Arial" panose="020B0604020202020204" pitchFamily="34" charset="0"/>
              </a:rPr>
              <a:t>Establish real-time/batch connection with Nest </a:t>
            </a:r>
            <a:r>
              <a:rPr lang="en-US" sz="900" dirty="0">
                <a:solidFill>
                  <a:schemeClr val="tx1"/>
                </a:solidFill>
                <a:latin typeface="Arial" panose="020B0604020202020204" pitchFamily="34" charset="0"/>
                <a:cs typeface="Arial" panose="020B0604020202020204" pitchFamily="34" charset="0"/>
              </a:rPr>
              <a:t>Cloud API and Firebase libraries using the access token received</a:t>
            </a:r>
          </a:p>
        </p:txBody>
      </p:sp>
      <p:sp>
        <p:nvSpPr>
          <p:cNvPr id="37" name="Left-Right Arrow 36"/>
          <p:cNvSpPr/>
          <p:nvPr/>
        </p:nvSpPr>
        <p:spPr>
          <a:xfrm rot="16200000">
            <a:off x="1507329" y="4748200"/>
            <a:ext cx="192882" cy="145255"/>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238126" y="5928121"/>
            <a:ext cx="2667001" cy="515547"/>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smtClean="0"/>
              <a:t>Data Model</a:t>
            </a:r>
            <a:endParaRPr lang="en-US" sz="1050" dirty="0"/>
          </a:p>
          <a:p>
            <a:pPr marL="171450" indent="-171450">
              <a:buFont typeface="Arial" panose="020B0604020202020204" pitchFamily="34" charset="0"/>
              <a:buChar char="•"/>
            </a:pPr>
            <a:r>
              <a:rPr lang="en-US" sz="900" dirty="0" smtClean="0">
                <a:solidFill>
                  <a:schemeClr val="tx1"/>
                </a:solidFill>
                <a:latin typeface="Arial" panose="020B0604020202020204" pitchFamily="34" charset="0"/>
                <a:cs typeface="Arial" panose="020B0604020202020204" pitchFamily="34" charset="0"/>
              </a:rPr>
              <a:t>Data Model to store Nest Device Data</a:t>
            </a:r>
            <a:endParaRPr lang="en-US" sz="900" dirty="0">
              <a:solidFill>
                <a:schemeClr val="tx1"/>
              </a:solidFill>
              <a:latin typeface="Arial" panose="020B0604020202020204" pitchFamily="34" charset="0"/>
              <a:cs typeface="Arial" panose="020B0604020202020204" pitchFamily="34" charset="0"/>
            </a:endParaRPr>
          </a:p>
        </p:txBody>
      </p:sp>
      <p:sp>
        <p:nvSpPr>
          <p:cNvPr id="39" name="Left-Right Arrow 38"/>
          <p:cNvSpPr/>
          <p:nvPr/>
        </p:nvSpPr>
        <p:spPr>
          <a:xfrm rot="16200000">
            <a:off x="1502575" y="5754876"/>
            <a:ext cx="192882" cy="145255"/>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6224587" y="3357524"/>
            <a:ext cx="2667001" cy="60009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smtClean="0"/>
              <a:t>Authorization API</a:t>
            </a:r>
            <a:endParaRPr lang="en-US" sz="900" dirty="0"/>
          </a:p>
        </p:txBody>
      </p:sp>
      <p:sp>
        <p:nvSpPr>
          <p:cNvPr id="41" name="Rounded Rectangle 40"/>
          <p:cNvSpPr/>
          <p:nvPr/>
        </p:nvSpPr>
        <p:spPr>
          <a:xfrm>
            <a:off x="6224587" y="4124294"/>
            <a:ext cx="2667001" cy="60009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b="1" dirty="0" smtClean="0"/>
              <a:t>Device API</a:t>
            </a:r>
            <a:endParaRPr lang="en-US" sz="900" dirty="0"/>
          </a:p>
        </p:txBody>
      </p:sp>
      <p:sp>
        <p:nvSpPr>
          <p:cNvPr id="43" name="Left-Right Arrow 42"/>
          <p:cNvSpPr/>
          <p:nvPr/>
        </p:nvSpPr>
        <p:spPr>
          <a:xfrm>
            <a:off x="3452812" y="3783786"/>
            <a:ext cx="2085975" cy="807264"/>
          </a:xfrm>
          <a:prstGeom prst="leftRightArrow">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Real-time/Batch Connection</a:t>
            </a:r>
            <a:endParaRPr lang="en-US" sz="1400" dirty="0"/>
          </a:p>
        </p:txBody>
      </p:sp>
      <p:sp>
        <p:nvSpPr>
          <p:cNvPr id="44" name="TextBox 43"/>
          <p:cNvSpPr txBox="1"/>
          <p:nvPr/>
        </p:nvSpPr>
        <p:spPr>
          <a:xfrm>
            <a:off x="6715125" y="1512096"/>
            <a:ext cx="1517250" cy="307777"/>
          </a:xfrm>
          <a:prstGeom prst="rect">
            <a:avLst/>
          </a:prstGeom>
          <a:noFill/>
        </p:spPr>
        <p:txBody>
          <a:bodyPr wrap="square" rtlCol="0">
            <a:spAutoFit/>
          </a:bodyPr>
          <a:lstStyle/>
          <a:p>
            <a:pPr algn="ctr"/>
            <a:r>
              <a:rPr lang="en-US" sz="1400" dirty="0" smtClean="0"/>
              <a:t>API call</a:t>
            </a:r>
            <a:endParaRPr lang="en-US" sz="1400" dirty="0"/>
          </a:p>
        </p:txBody>
      </p:sp>
    </p:spTree>
    <p:extLst>
      <p:ext uri="{BB962C8B-B14F-4D97-AF65-F5344CB8AC3E}">
        <p14:creationId xmlns:p14="http://schemas.microsoft.com/office/powerpoint/2010/main" val="55467311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880" y="120499"/>
            <a:ext cx="7773988" cy="515567"/>
          </a:xfrm>
        </p:spPr>
        <p:txBody>
          <a:bodyPr/>
          <a:lstStyle/>
          <a:p>
            <a:r>
              <a:rPr lang="en-US" dirty="0" smtClean="0"/>
              <a:t>Technology Solution Components </a:t>
            </a:r>
            <a:r>
              <a:rPr lang="en-US" dirty="0"/>
              <a:t>-</a:t>
            </a:r>
            <a:r>
              <a:rPr lang="en-US" dirty="0" smtClean="0"/>
              <a:t> </a:t>
            </a:r>
            <a:r>
              <a:rPr lang="en-US" dirty="0" smtClean="0"/>
              <a:t>Features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36041484"/>
              </p:ext>
            </p:extLst>
          </p:nvPr>
        </p:nvGraphicFramePr>
        <p:xfrm>
          <a:off x="209549" y="790575"/>
          <a:ext cx="8805864" cy="5686425"/>
        </p:xfrm>
        <a:graphic>
          <a:graphicData uri="http://schemas.openxmlformats.org/drawingml/2006/table">
            <a:tbl>
              <a:tblPr firstRow="1" bandRow="1">
                <a:tableStyleId>{5C22544A-7EE6-4342-B048-85BDC9FD1C3A}</a:tableStyleId>
              </a:tblPr>
              <a:tblGrid>
                <a:gridCol w="1485901"/>
                <a:gridCol w="1133475"/>
                <a:gridCol w="6186488"/>
              </a:tblGrid>
              <a:tr h="526317">
                <a:tc>
                  <a:txBody>
                    <a:bodyPr/>
                    <a:lstStyle/>
                    <a:p>
                      <a:pPr algn="ctr"/>
                      <a:r>
                        <a:rPr lang="en-US" sz="1200" dirty="0" smtClean="0">
                          <a:latin typeface="Arial" panose="020B0604020202020204" pitchFamily="34" charset="0"/>
                          <a:cs typeface="Arial" panose="020B0604020202020204" pitchFamily="34" charset="0"/>
                        </a:rPr>
                        <a:t>Component</a:t>
                      </a:r>
                      <a:endParaRPr lang="en-US" sz="1200" dirty="0">
                        <a:latin typeface="Arial" panose="020B0604020202020204" pitchFamily="34" charset="0"/>
                        <a:cs typeface="Arial" panose="020B0604020202020204" pitchFamily="34" charset="0"/>
                      </a:endParaRPr>
                    </a:p>
                  </a:txBody>
                  <a:tcPr anchor="ctr">
                    <a:solidFill>
                      <a:srgbClr val="002060"/>
                    </a:solidFill>
                  </a:tcPr>
                </a:tc>
                <a:tc>
                  <a:txBody>
                    <a:bodyPr/>
                    <a:lstStyle/>
                    <a:p>
                      <a:pPr algn="ctr"/>
                      <a:r>
                        <a:rPr lang="en-US" sz="1200" dirty="0" smtClean="0">
                          <a:latin typeface="Arial" panose="020B0604020202020204" pitchFamily="34" charset="0"/>
                          <a:cs typeface="Arial" panose="020B0604020202020204" pitchFamily="34" charset="0"/>
                        </a:rPr>
                        <a:t>Responsible</a:t>
                      </a:r>
                      <a:r>
                        <a:rPr lang="en-US" sz="1200" baseline="0" dirty="0" smtClean="0">
                          <a:latin typeface="Arial" panose="020B0604020202020204" pitchFamily="34" charset="0"/>
                          <a:cs typeface="Arial" panose="020B0604020202020204" pitchFamily="34" charset="0"/>
                        </a:rPr>
                        <a:t> Team</a:t>
                      </a:r>
                      <a:endParaRPr lang="en-US" sz="1200" dirty="0">
                        <a:latin typeface="Arial" panose="020B0604020202020204" pitchFamily="34" charset="0"/>
                        <a:cs typeface="Arial" panose="020B0604020202020204" pitchFamily="34" charset="0"/>
                      </a:endParaRPr>
                    </a:p>
                  </a:txBody>
                  <a:tcPr anchor="ctr">
                    <a:solidFill>
                      <a:srgbClr val="002060"/>
                    </a:solidFill>
                  </a:tcPr>
                </a:tc>
                <a:tc>
                  <a:txBody>
                    <a:bodyPr/>
                    <a:lstStyle/>
                    <a:p>
                      <a:pPr algn="ctr"/>
                      <a:r>
                        <a:rPr lang="en-US" sz="1200" dirty="0" smtClean="0">
                          <a:latin typeface="Arial" panose="020B0604020202020204" pitchFamily="34" charset="0"/>
                          <a:cs typeface="Arial" panose="020B0604020202020204" pitchFamily="34" charset="0"/>
                        </a:rPr>
                        <a:t>Features</a:t>
                      </a:r>
                      <a:endParaRPr lang="en-US" sz="1200" dirty="0">
                        <a:latin typeface="Arial" panose="020B0604020202020204" pitchFamily="34" charset="0"/>
                        <a:cs typeface="Arial" panose="020B0604020202020204" pitchFamily="34" charset="0"/>
                      </a:endParaRPr>
                    </a:p>
                  </a:txBody>
                  <a:tcPr anchor="ctr">
                    <a:solidFill>
                      <a:srgbClr val="002060"/>
                    </a:solidFill>
                  </a:tcPr>
                </a:tc>
              </a:tr>
              <a:tr h="938612">
                <a:tc>
                  <a:txBody>
                    <a:bodyPr/>
                    <a:lstStyle/>
                    <a:p>
                      <a:r>
                        <a:rPr lang="en-US" sz="1200" b="0" i="0" baseline="0" dirty="0" smtClean="0">
                          <a:solidFill>
                            <a:schemeClr val="accent4">
                              <a:lumMod val="75000"/>
                            </a:schemeClr>
                          </a:solidFill>
                          <a:latin typeface="Arial" panose="020B0604020202020204" pitchFamily="34" charset="0"/>
                          <a:cs typeface="Arial" panose="020B0604020202020204" pitchFamily="34" charset="0"/>
                        </a:rPr>
                        <a:t>Landing Page</a:t>
                      </a:r>
                    </a:p>
                  </a:txBody>
                  <a:tcPr/>
                </a:tc>
                <a:tc>
                  <a:txBody>
                    <a:bodyPr/>
                    <a:lstStyle/>
                    <a:p>
                      <a:r>
                        <a:rPr lang="en-US" sz="1200" b="0" i="0" baseline="0" dirty="0" smtClean="0">
                          <a:solidFill>
                            <a:schemeClr val="accent4">
                              <a:lumMod val="75000"/>
                            </a:schemeClr>
                          </a:solidFill>
                          <a:latin typeface="Arial" panose="020B0604020202020204" pitchFamily="34" charset="0"/>
                          <a:cs typeface="Arial" panose="020B0604020202020204" pitchFamily="34" charset="0"/>
                        </a:rPr>
                        <a:t>Digital</a:t>
                      </a:r>
                    </a:p>
                  </a:txBody>
                  <a:tcPr/>
                </a:tc>
                <a:tc>
                  <a:txBody>
                    <a:bodyPr/>
                    <a:lstStyle/>
                    <a:p>
                      <a:pPr marL="171450" indent="-171450">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Landing Page URL to be sent via email to customers opted in</a:t>
                      </a:r>
                    </a:p>
                    <a:p>
                      <a:pPr marL="171450" indent="-171450">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Redirect customers to Nest website for user consent/authorization that CSAA can use Nest device data</a:t>
                      </a:r>
                    </a:p>
                    <a:p>
                      <a:pPr marL="171450" indent="-171450">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Connect to Find my policy API so users can find their policy and</a:t>
                      </a:r>
                      <a:r>
                        <a:rPr lang="en-US" sz="1050" baseline="0" dirty="0" smtClean="0">
                          <a:solidFill>
                            <a:schemeClr val="tx1"/>
                          </a:solidFill>
                          <a:latin typeface="Arial" panose="020B0604020202020204" pitchFamily="34" charset="0"/>
                          <a:cs typeface="Arial" panose="020B0604020202020204" pitchFamily="34" charset="0"/>
                        </a:rPr>
                        <a:t> validate</a:t>
                      </a:r>
                      <a:endParaRPr lang="en-US" sz="1050" dirty="0">
                        <a:solidFill>
                          <a:schemeClr val="tx1"/>
                        </a:solidFill>
                        <a:latin typeface="Arial" panose="020B0604020202020204" pitchFamily="34" charset="0"/>
                        <a:cs typeface="Arial" panose="020B0604020202020204" pitchFamily="34" charset="0"/>
                      </a:endParaRPr>
                    </a:p>
                  </a:txBody>
                  <a:tcPr/>
                </a:tc>
              </a:tr>
              <a:tr h="565164">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Authorization Module</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Digital</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solidFill>
                            <a:schemeClr val="tx1"/>
                          </a:solidFill>
                          <a:latin typeface="Arial" panose="020B0604020202020204" pitchFamily="34" charset="0"/>
                          <a:cs typeface="Arial" panose="020B0604020202020204" pitchFamily="34" charset="0"/>
                        </a:rPr>
                        <a:t>Implement Web-based authorization workflow to receive authorization code per each customer policy when user authorizes our Product</a:t>
                      </a:r>
                    </a:p>
                  </a:txBody>
                  <a:tcPr/>
                </a:tc>
              </a:tr>
              <a:tr h="983400">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API</a:t>
                      </a:r>
                      <a:r>
                        <a:rPr lang="en-US" sz="1200" b="0" baseline="0" dirty="0" smtClean="0">
                          <a:solidFill>
                            <a:schemeClr val="accent4">
                              <a:lumMod val="75000"/>
                            </a:schemeClr>
                          </a:solidFill>
                          <a:latin typeface="Arial" panose="020B0604020202020204" pitchFamily="34" charset="0"/>
                          <a:cs typeface="Arial" panose="020B0604020202020204" pitchFamily="34" charset="0"/>
                        </a:rPr>
                        <a:t> for Authorization Data Retention</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EADS</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050" b="0" dirty="0" smtClean="0">
                          <a:solidFill>
                            <a:schemeClr val="tx1"/>
                          </a:solidFill>
                          <a:latin typeface="Arial" panose="020B0604020202020204" pitchFamily="34" charset="0"/>
                          <a:cs typeface="Arial" panose="020B0604020202020204" pitchFamily="34" charset="0"/>
                        </a:rPr>
                        <a:t>Provide an API so User Authorization module can send authorization code, customer policy, customer ID to EADS</a:t>
                      </a:r>
                    </a:p>
                    <a:p>
                      <a:pPr marL="171450" indent="-171450">
                        <a:buFont typeface="Arial" panose="020B0604020202020204" pitchFamily="34" charset="0"/>
                        <a:buChar char="•"/>
                      </a:pPr>
                      <a:r>
                        <a:rPr lang="en-US" sz="1050" b="0" dirty="0" smtClean="0">
                          <a:solidFill>
                            <a:schemeClr val="tx1"/>
                          </a:solidFill>
                          <a:latin typeface="Arial" panose="020B0604020202020204" pitchFamily="34" charset="0"/>
                          <a:cs typeface="Arial" panose="020B0604020202020204" pitchFamily="34" charset="0"/>
                        </a:rPr>
                        <a:t>Retain the customer, policy and authorization code in Elastic using existing Elastic Telematics structure</a:t>
                      </a:r>
                      <a:endParaRPr lang="en-US" sz="1050" b="0" dirty="0">
                        <a:solidFill>
                          <a:schemeClr val="tx1"/>
                        </a:solidFill>
                        <a:latin typeface="Arial" panose="020B0604020202020204" pitchFamily="34" charset="0"/>
                        <a:cs typeface="Arial" panose="020B0604020202020204" pitchFamily="34" charset="0"/>
                      </a:endParaRPr>
                    </a:p>
                  </a:txBody>
                  <a:tcPr/>
                </a:tc>
              </a:tr>
              <a:tr h="1129879">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Access</a:t>
                      </a:r>
                      <a:r>
                        <a:rPr lang="en-US" sz="1200" b="0" baseline="0" dirty="0" smtClean="0">
                          <a:solidFill>
                            <a:schemeClr val="accent4">
                              <a:lumMod val="75000"/>
                            </a:schemeClr>
                          </a:solidFill>
                          <a:latin typeface="Arial" panose="020B0604020202020204" pitchFamily="34" charset="0"/>
                          <a:cs typeface="Arial" panose="020B0604020202020204" pitchFamily="34" charset="0"/>
                        </a:rPr>
                        <a:t> Token API Call</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EADS</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Exchange authorization code for access token by calling Nest API</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Store the access token along with authorization code, the access token will be refreshed whenever it expires in component </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Use the access token to set up a real time API connection (make API calls) using Nest's Firebase libraries</a:t>
                      </a:r>
                    </a:p>
                  </a:txBody>
                  <a:tcPr/>
                </a:tc>
              </a:tr>
              <a:tr h="802920">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Real-Time</a:t>
                      </a:r>
                      <a:r>
                        <a:rPr lang="en-US" sz="1200" b="0" baseline="0" dirty="0" smtClean="0">
                          <a:solidFill>
                            <a:schemeClr val="accent4">
                              <a:lumMod val="75000"/>
                            </a:schemeClr>
                          </a:solidFill>
                          <a:latin typeface="Arial" panose="020B0604020202020204" pitchFamily="34" charset="0"/>
                          <a:cs typeface="Arial" panose="020B0604020202020204" pitchFamily="34" charset="0"/>
                        </a:rPr>
                        <a:t>/Batch Connection with Nest</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EADS</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Set-up a real-time/batch connection with Nest devices through Nest Cloud API and Firebase libraries using the access token received</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Refresh the access token through access token API call (component 4) when it expires</a:t>
                      </a:r>
                    </a:p>
                  </a:txBody>
                  <a:tcPr/>
                </a:tc>
              </a:tr>
              <a:tr h="740133">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Data Model and Delivery</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EADS</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Build data model to store the Nest device data leveraging telematics data model</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Data model is capable of handling various structures of Nest Devices</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Expose data to data scientists</a:t>
                      </a:r>
                    </a:p>
                  </a:txBody>
                  <a:tcPr/>
                </a:tc>
              </a:tr>
            </a:tbl>
          </a:graphicData>
        </a:graphic>
      </p:graphicFrame>
    </p:spTree>
    <p:extLst>
      <p:ext uri="{BB962C8B-B14F-4D97-AF65-F5344CB8AC3E}">
        <p14:creationId xmlns:p14="http://schemas.microsoft.com/office/powerpoint/2010/main" val="31793340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880" y="120499"/>
            <a:ext cx="7773988" cy="515567"/>
          </a:xfrm>
        </p:spPr>
        <p:txBody>
          <a:bodyPr/>
          <a:lstStyle/>
          <a:p>
            <a:r>
              <a:rPr lang="en-US" dirty="0" smtClean="0"/>
              <a:t>Technology Solution Components </a:t>
            </a:r>
            <a:r>
              <a:rPr lang="en-US" dirty="0" smtClean="0"/>
              <a:t>– Detailed Steps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5525488"/>
              </p:ext>
            </p:extLst>
          </p:nvPr>
        </p:nvGraphicFramePr>
        <p:xfrm>
          <a:off x="209549" y="790575"/>
          <a:ext cx="8601076" cy="5121177"/>
        </p:xfrm>
        <a:graphic>
          <a:graphicData uri="http://schemas.openxmlformats.org/drawingml/2006/table">
            <a:tbl>
              <a:tblPr firstRow="1" bandRow="1">
                <a:tableStyleId>{5C22544A-7EE6-4342-B048-85BDC9FD1C3A}</a:tableStyleId>
              </a:tblPr>
              <a:tblGrid>
                <a:gridCol w="1665759"/>
                <a:gridCol w="6935317"/>
              </a:tblGrid>
              <a:tr h="526317">
                <a:tc>
                  <a:txBody>
                    <a:bodyPr/>
                    <a:lstStyle/>
                    <a:p>
                      <a:pPr algn="ctr"/>
                      <a:r>
                        <a:rPr lang="en-US" sz="1200" dirty="0" smtClean="0">
                          <a:latin typeface="Arial" panose="020B0604020202020204" pitchFamily="34" charset="0"/>
                          <a:cs typeface="Arial" panose="020B0604020202020204" pitchFamily="34" charset="0"/>
                        </a:rPr>
                        <a:t>Component</a:t>
                      </a:r>
                      <a:endParaRPr lang="en-US" sz="1200" dirty="0">
                        <a:latin typeface="Arial" panose="020B0604020202020204" pitchFamily="34" charset="0"/>
                        <a:cs typeface="Arial" panose="020B0604020202020204" pitchFamily="34" charset="0"/>
                      </a:endParaRPr>
                    </a:p>
                  </a:txBody>
                  <a:tcPr anchor="ctr">
                    <a:solidFill>
                      <a:srgbClr val="002060"/>
                    </a:solidFill>
                  </a:tcPr>
                </a:tc>
                <a:tc>
                  <a:txBody>
                    <a:bodyPr/>
                    <a:lstStyle/>
                    <a:p>
                      <a:pPr algn="ctr"/>
                      <a:r>
                        <a:rPr lang="en-US" sz="1200" dirty="0" smtClean="0">
                          <a:latin typeface="Arial" panose="020B0604020202020204" pitchFamily="34" charset="0"/>
                          <a:cs typeface="Arial" panose="020B0604020202020204" pitchFamily="34" charset="0"/>
                        </a:rPr>
                        <a:t>Steps</a:t>
                      </a:r>
                      <a:endParaRPr lang="en-US" sz="1200" dirty="0">
                        <a:latin typeface="Arial" panose="020B0604020202020204" pitchFamily="34" charset="0"/>
                        <a:cs typeface="Arial" panose="020B0604020202020204" pitchFamily="34" charset="0"/>
                      </a:endParaRPr>
                    </a:p>
                  </a:txBody>
                  <a:tcPr anchor="ctr">
                    <a:solidFill>
                      <a:srgbClr val="002060"/>
                    </a:solidFill>
                  </a:tcPr>
                </a:tc>
              </a:tr>
              <a:tr h="938612">
                <a:tc>
                  <a:txBody>
                    <a:bodyPr/>
                    <a:lstStyle/>
                    <a:p>
                      <a:r>
                        <a:rPr lang="en-US" sz="1200" b="0" i="0" baseline="0" dirty="0" smtClean="0">
                          <a:solidFill>
                            <a:schemeClr val="accent4">
                              <a:lumMod val="75000"/>
                            </a:schemeClr>
                          </a:solidFill>
                          <a:latin typeface="Arial" panose="020B0604020202020204" pitchFamily="34" charset="0"/>
                          <a:cs typeface="Arial" panose="020B0604020202020204" pitchFamily="34" charset="0"/>
                        </a:rPr>
                        <a:t>Prerequisites</a:t>
                      </a:r>
                      <a:endParaRPr lang="en-US" sz="1200" b="0" i="0" baseline="0" dirty="0" smtClean="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0" indent="0">
                        <a:buFont typeface="Arial" panose="020B0604020202020204" pitchFamily="34" charset="0"/>
                        <a:buNone/>
                      </a:pPr>
                      <a:r>
                        <a:rPr lang="en-US" sz="1050" dirty="0" smtClean="0">
                          <a:solidFill>
                            <a:schemeClr val="tx1"/>
                          </a:solidFill>
                          <a:latin typeface="Arial" panose="020B0604020202020204" pitchFamily="34" charset="0"/>
                          <a:cs typeface="Arial" panose="020B0604020202020204" pitchFamily="34" charset="0"/>
                        </a:rPr>
                        <a:t>Set-up Nest accounts</a:t>
                      </a:r>
                      <a:r>
                        <a:rPr lang="en-US" sz="1050" baseline="0" dirty="0" smtClean="0">
                          <a:solidFill>
                            <a:schemeClr val="tx1"/>
                          </a:solidFill>
                          <a:latin typeface="Arial" panose="020B0604020202020204" pitchFamily="34" charset="0"/>
                          <a:cs typeface="Arial" panose="020B0604020202020204" pitchFamily="34" charset="0"/>
                        </a:rPr>
                        <a:t> – Developer and Test Users</a:t>
                      </a:r>
                    </a:p>
                    <a:p>
                      <a:pPr marL="171450" indent="-171450">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hlinkClick r:id="rId2"/>
                        </a:rPr>
                        <a:t>Link</a:t>
                      </a:r>
                      <a:r>
                        <a:rPr lang="en-US" sz="1050" dirty="0" smtClean="0">
                          <a:solidFill>
                            <a:schemeClr val="tx1"/>
                          </a:solidFill>
                          <a:latin typeface="Arial" panose="020B0604020202020204" pitchFamily="34" charset="0"/>
                          <a:cs typeface="Arial" panose="020B0604020202020204" pitchFamily="34" charset="0"/>
                        </a:rPr>
                        <a:t>	</a:t>
                      </a:r>
                    </a:p>
                    <a:p>
                      <a:pPr marL="0" indent="0">
                        <a:buFont typeface="Arial" panose="020B0604020202020204" pitchFamily="34" charset="0"/>
                        <a:buNone/>
                      </a:pPr>
                      <a:endParaRPr lang="en-US" sz="1050" dirty="0" smtClean="0">
                        <a:solidFill>
                          <a:schemeClr val="tx1"/>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050" dirty="0" smtClean="0">
                          <a:solidFill>
                            <a:schemeClr val="tx1"/>
                          </a:solidFill>
                          <a:latin typeface="Arial" panose="020B0604020202020204" pitchFamily="34" charset="0"/>
                          <a:cs typeface="Arial" panose="020B0604020202020204" pitchFamily="34" charset="0"/>
                        </a:rPr>
                        <a:t>Register a Product in Developer account</a:t>
                      </a:r>
                    </a:p>
                    <a:p>
                      <a:pPr marL="171450" indent="-171450">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Determine information below and register product in developer account; Once registration is complete, </a:t>
                      </a:r>
                      <a:r>
                        <a:rPr lang="en-US" sz="1050" dirty="0" err="1" smtClean="0">
                          <a:solidFill>
                            <a:schemeClr val="tx1"/>
                          </a:solidFill>
                          <a:latin typeface="Arial" panose="020B0604020202020204" pitchFamily="34" charset="0"/>
                          <a:cs typeface="Arial" panose="020B0604020202020204" pitchFamily="34" charset="0"/>
                        </a:rPr>
                        <a:t>OAuth</a:t>
                      </a:r>
                      <a:r>
                        <a:rPr lang="en-US" sz="1050" dirty="0" smtClean="0">
                          <a:solidFill>
                            <a:schemeClr val="tx1"/>
                          </a:solidFill>
                          <a:latin typeface="Arial" panose="020B0604020202020204" pitchFamily="34" charset="0"/>
                          <a:cs typeface="Arial" panose="020B0604020202020204" pitchFamily="34" charset="0"/>
                        </a:rPr>
                        <a:t> settings (product id and product secret), Authorization URL and Authorization Token URL</a:t>
                      </a:r>
                    </a:p>
                    <a:p>
                      <a:pPr marL="171450" indent="-171450">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rPr>
                        <a:t>Information to register product - Product Name, Description, </a:t>
                      </a:r>
                      <a:r>
                        <a:rPr lang="en-US" sz="1050" dirty="0" err="1" smtClean="0">
                          <a:solidFill>
                            <a:schemeClr val="tx1"/>
                          </a:solidFill>
                          <a:latin typeface="Arial" panose="020B0604020202020204" pitchFamily="34" charset="0"/>
                          <a:cs typeface="Arial" panose="020B0604020202020204" pitchFamily="34" charset="0"/>
                        </a:rPr>
                        <a:t>OAuth</a:t>
                      </a:r>
                      <a:r>
                        <a:rPr lang="en-US" sz="1050" dirty="0" smtClean="0">
                          <a:solidFill>
                            <a:schemeClr val="tx1"/>
                          </a:solidFill>
                          <a:latin typeface="Arial" panose="020B0604020202020204" pitchFamily="34" charset="0"/>
                          <a:cs typeface="Arial" panose="020B0604020202020204" pitchFamily="34" charset="0"/>
                        </a:rPr>
                        <a:t> redirect URI, Product Support URL, Permissions</a:t>
                      </a:r>
                    </a:p>
                    <a:p>
                      <a:pPr marL="171450" indent="-171450">
                        <a:buFont typeface="Arial" panose="020B0604020202020204" pitchFamily="34" charset="0"/>
                        <a:buChar char="•"/>
                      </a:pPr>
                      <a:r>
                        <a:rPr lang="en-US" sz="1050" dirty="0" smtClean="0">
                          <a:solidFill>
                            <a:schemeClr val="tx1"/>
                          </a:solidFill>
                          <a:latin typeface="Arial" panose="020B0604020202020204" pitchFamily="34" charset="0"/>
                          <a:cs typeface="Arial" panose="020B0604020202020204" pitchFamily="34" charset="0"/>
                          <a:hlinkClick r:id="rId3"/>
                        </a:rPr>
                        <a:t>Link</a:t>
                      </a:r>
                      <a:endParaRPr lang="en-US" sz="1050" dirty="0" smtClean="0">
                        <a:solidFill>
                          <a:schemeClr val="tx1"/>
                        </a:solidFill>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050" dirty="0" smtClean="0">
                        <a:solidFill>
                          <a:schemeClr val="tx1"/>
                        </a:solidFill>
                        <a:latin typeface="Arial" panose="020B0604020202020204" pitchFamily="34" charset="0"/>
                        <a:cs typeface="Arial" panose="020B0604020202020204" pitchFamily="34" charset="0"/>
                      </a:endParaRPr>
                    </a:p>
                  </a:txBody>
                  <a:tcPr/>
                </a:tc>
              </a:tr>
              <a:tr h="565164">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Landing Page</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solidFill>
                            <a:schemeClr val="tx1"/>
                          </a:solidFill>
                          <a:latin typeface="Arial" panose="020B0604020202020204" pitchFamily="34" charset="0"/>
                          <a:cs typeface="Arial" panose="020B0604020202020204" pitchFamily="34" charset="0"/>
                        </a:rPr>
                        <a:t>User validates his account information using 'Find my policy' API</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solidFill>
                            <a:schemeClr val="tx1"/>
                          </a:solidFill>
                          <a:latin typeface="Arial" panose="020B0604020202020204" pitchFamily="34" charset="0"/>
                          <a:cs typeface="Arial" panose="020B0604020202020204" pitchFamily="34" charset="0"/>
                        </a:rPr>
                        <a:t>Once validated, user is taken to 'Connect with Nest' page where user can initiate authorization process by clicking a button or UI element (see more in Authorization)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solidFill>
                            <a:schemeClr val="tx1"/>
                          </a:solidFill>
                          <a:latin typeface="Arial" panose="020B0604020202020204" pitchFamily="34" charset="0"/>
                          <a:cs typeface="Arial" panose="020B0604020202020204" pitchFamily="34" charset="0"/>
                        </a:rPr>
                        <a:t>Once user clicks the authorization UI element, user is redirected to 'Works with Nest' permissions page that asks user to authorize our product. (see more in Authorization)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solidFill>
                            <a:schemeClr val="tx1"/>
                          </a:solidFill>
                          <a:latin typeface="Arial" panose="020B0604020202020204" pitchFamily="34" charset="0"/>
                          <a:cs typeface="Arial" panose="020B0604020202020204" pitchFamily="34" charset="0"/>
                        </a:rPr>
                        <a:t>Once user clicks 'Accept' on 'Works with Nest' page and authorizes our product, he is redirected to Landing Page (see more in Authorization)</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0" dirty="0" smtClean="0">
                          <a:solidFill>
                            <a:schemeClr val="tx1"/>
                          </a:solidFill>
                          <a:latin typeface="Arial" panose="020B0604020202020204" pitchFamily="34" charset="0"/>
                          <a:cs typeface="Arial" panose="020B0604020202020204" pitchFamily="34" charset="0"/>
                          <a:hlinkClick r:id="rId4"/>
                        </a:rPr>
                        <a:t>Link</a:t>
                      </a:r>
                      <a:endParaRPr lang="en-US" sz="1050" b="0" dirty="0" smtClean="0">
                        <a:solidFill>
                          <a:schemeClr val="tx1"/>
                        </a:solidFill>
                        <a:latin typeface="Arial" panose="020B0604020202020204" pitchFamily="34" charset="0"/>
                        <a:cs typeface="Arial" panose="020B0604020202020204" pitchFamily="34" charset="0"/>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b="0" dirty="0" smtClean="0">
                        <a:solidFill>
                          <a:schemeClr val="tx1"/>
                        </a:solidFill>
                        <a:latin typeface="Arial" panose="020B0604020202020204" pitchFamily="34" charset="0"/>
                        <a:cs typeface="Arial" panose="020B0604020202020204" pitchFamily="34" charset="0"/>
                      </a:endParaRPr>
                    </a:p>
                  </a:txBody>
                  <a:tcPr/>
                </a:tc>
              </a:tr>
              <a:tr h="983400">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Authorization Module</a:t>
                      </a:r>
                    </a:p>
                  </a:txBody>
                  <a:tcPr/>
                </a:tc>
                <a:tc>
                  <a:txBody>
                    <a:bodyPr/>
                    <a:lstStyle/>
                    <a:p>
                      <a:pPr marL="0" indent="0">
                        <a:buFont typeface="Arial" panose="020B0604020202020204" pitchFamily="34" charset="0"/>
                        <a:buNone/>
                      </a:pPr>
                      <a:r>
                        <a:rPr lang="en-US" sz="1050" b="0" dirty="0" smtClean="0">
                          <a:solidFill>
                            <a:schemeClr val="tx1"/>
                          </a:solidFill>
                          <a:latin typeface="Arial" panose="020B0604020202020204" pitchFamily="34" charset="0"/>
                          <a:cs typeface="Arial" panose="020B0604020202020204" pitchFamily="34" charset="0"/>
                        </a:rPr>
                        <a:t>Get credentials for Authorization</a:t>
                      </a:r>
                    </a:p>
                    <a:p>
                      <a:pPr marL="171450" indent="-171450">
                        <a:buFont typeface="Arial" panose="020B0604020202020204" pitchFamily="34" charset="0"/>
                        <a:buChar char="•"/>
                      </a:pPr>
                      <a:r>
                        <a:rPr lang="en-US" sz="1050" b="0" dirty="0" smtClean="0">
                          <a:solidFill>
                            <a:schemeClr val="tx1"/>
                          </a:solidFill>
                          <a:latin typeface="Arial" panose="020B0604020202020204" pitchFamily="34" charset="0"/>
                          <a:cs typeface="Arial" panose="020B0604020202020204" pitchFamily="34" charset="0"/>
                        </a:rPr>
                        <a:t>Once user clicks the authorization UI element, user is redirected to 'Works with Nest' permissions page that asks user to authorize our product. Our product requests authorization code using Authorization URL from Products registration page</a:t>
                      </a:r>
                    </a:p>
                    <a:p>
                      <a:pPr marL="171450" indent="-171450">
                        <a:buFont typeface="Arial" panose="020B0604020202020204" pitchFamily="34" charset="0"/>
                        <a:buChar char="•"/>
                      </a:pPr>
                      <a:r>
                        <a:rPr lang="en-US" sz="1050" b="0" dirty="0" smtClean="0">
                          <a:solidFill>
                            <a:schemeClr val="tx1"/>
                          </a:solidFill>
                          <a:latin typeface="Arial" panose="020B0604020202020204" pitchFamily="34" charset="0"/>
                          <a:cs typeface="Arial" panose="020B0604020202020204" pitchFamily="34" charset="0"/>
                        </a:rPr>
                        <a:t>Once user clicks 'Accept' on 'Works with Nest' page and authorizes our product, the web-based authorization code will be in the redirected URI as a code query parameter (the redirect URI should be entered in Product Registration page</a:t>
                      </a:r>
                    </a:p>
                    <a:p>
                      <a:pPr marL="171450" indent="-171450">
                        <a:buFont typeface="Arial" panose="020B0604020202020204" pitchFamily="34" charset="0"/>
                        <a:buChar char="•"/>
                      </a:pPr>
                      <a:r>
                        <a:rPr lang="en-US" sz="1050" b="0" dirty="0" smtClean="0">
                          <a:solidFill>
                            <a:schemeClr val="tx1"/>
                          </a:solidFill>
                          <a:latin typeface="Arial" panose="020B0604020202020204" pitchFamily="34" charset="0"/>
                          <a:cs typeface="Arial" panose="020B0604020202020204" pitchFamily="34" charset="0"/>
                          <a:hlinkClick r:id="rId5"/>
                        </a:rPr>
                        <a:t>Link</a:t>
                      </a:r>
                      <a:endParaRPr lang="en-US" sz="1050" b="0" dirty="0" smtClean="0">
                        <a:solidFill>
                          <a:schemeClr val="tx1"/>
                        </a:solidFill>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74035793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880" y="120499"/>
            <a:ext cx="7773988" cy="515567"/>
          </a:xfrm>
        </p:spPr>
        <p:txBody>
          <a:bodyPr/>
          <a:lstStyle/>
          <a:p>
            <a:r>
              <a:rPr lang="en-US" dirty="0" smtClean="0"/>
              <a:t>Technology Solution Components </a:t>
            </a:r>
            <a:r>
              <a:rPr lang="en-US" dirty="0" smtClean="0"/>
              <a:t>– Detailed Steps (WIP)</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08460744"/>
              </p:ext>
            </p:extLst>
          </p:nvPr>
        </p:nvGraphicFramePr>
        <p:xfrm>
          <a:off x="209549" y="790575"/>
          <a:ext cx="8601076" cy="3939382"/>
        </p:xfrm>
        <a:graphic>
          <a:graphicData uri="http://schemas.openxmlformats.org/drawingml/2006/table">
            <a:tbl>
              <a:tblPr firstRow="1" bandRow="1">
                <a:tableStyleId>{5C22544A-7EE6-4342-B048-85BDC9FD1C3A}</a:tableStyleId>
              </a:tblPr>
              <a:tblGrid>
                <a:gridCol w="1665759"/>
                <a:gridCol w="6935317"/>
              </a:tblGrid>
              <a:tr h="526317">
                <a:tc>
                  <a:txBody>
                    <a:bodyPr/>
                    <a:lstStyle/>
                    <a:p>
                      <a:pPr algn="ctr"/>
                      <a:r>
                        <a:rPr lang="en-US" sz="1200" dirty="0" smtClean="0">
                          <a:latin typeface="Arial" panose="020B0604020202020204" pitchFamily="34" charset="0"/>
                          <a:cs typeface="Arial" panose="020B0604020202020204" pitchFamily="34" charset="0"/>
                        </a:rPr>
                        <a:t>Component</a:t>
                      </a:r>
                      <a:endParaRPr lang="en-US" sz="1200" dirty="0">
                        <a:latin typeface="Arial" panose="020B0604020202020204" pitchFamily="34" charset="0"/>
                        <a:cs typeface="Arial" panose="020B0604020202020204" pitchFamily="34" charset="0"/>
                      </a:endParaRPr>
                    </a:p>
                  </a:txBody>
                  <a:tcPr anchor="ctr">
                    <a:solidFill>
                      <a:srgbClr val="002060"/>
                    </a:solidFill>
                  </a:tcPr>
                </a:tc>
                <a:tc>
                  <a:txBody>
                    <a:bodyPr/>
                    <a:lstStyle/>
                    <a:p>
                      <a:pPr algn="ctr"/>
                      <a:r>
                        <a:rPr lang="en-US" sz="1200" dirty="0" smtClean="0">
                          <a:latin typeface="Arial" panose="020B0604020202020204" pitchFamily="34" charset="0"/>
                          <a:cs typeface="Arial" panose="020B0604020202020204" pitchFamily="34" charset="0"/>
                        </a:rPr>
                        <a:t>Steps</a:t>
                      </a:r>
                      <a:endParaRPr lang="en-US" sz="1200" dirty="0">
                        <a:latin typeface="Arial" panose="020B0604020202020204" pitchFamily="34" charset="0"/>
                        <a:cs typeface="Arial" panose="020B0604020202020204" pitchFamily="34" charset="0"/>
                      </a:endParaRPr>
                    </a:p>
                  </a:txBody>
                  <a:tcPr anchor="ctr">
                    <a:solidFill>
                      <a:srgbClr val="002060"/>
                    </a:solidFill>
                  </a:tcPr>
                </a:tc>
              </a:tr>
              <a:tr h="1129879">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API</a:t>
                      </a:r>
                      <a:r>
                        <a:rPr lang="en-US" sz="1200" b="0" baseline="0" dirty="0" smtClean="0">
                          <a:solidFill>
                            <a:schemeClr val="accent4">
                              <a:lumMod val="75000"/>
                            </a:schemeClr>
                          </a:solidFill>
                          <a:latin typeface="Arial" panose="020B0604020202020204" pitchFamily="34" charset="0"/>
                          <a:cs typeface="Arial" panose="020B0604020202020204" pitchFamily="34" charset="0"/>
                        </a:rPr>
                        <a:t> for Authorization Data Retention</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050" b="0" dirty="0" smtClean="0">
                          <a:solidFill>
                            <a:schemeClr val="tx1"/>
                          </a:solidFill>
                          <a:latin typeface="Arial" panose="020B0604020202020204" pitchFamily="34" charset="0"/>
                          <a:cs typeface="Arial" panose="020B0604020202020204" pitchFamily="34" charset="0"/>
                        </a:rPr>
                        <a:t>Provide an API so User Authorization module can send authorization code, customer policy, customer ID to EADS</a:t>
                      </a:r>
                    </a:p>
                    <a:p>
                      <a:pPr marL="171450" indent="-171450">
                        <a:buFont typeface="Arial" panose="020B0604020202020204" pitchFamily="34" charset="0"/>
                        <a:buChar char="•"/>
                      </a:pPr>
                      <a:r>
                        <a:rPr lang="en-US" sz="1050" b="0" dirty="0" smtClean="0">
                          <a:solidFill>
                            <a:schemeClr val="tx1"/>
                          </a:solidFill>
                          <a:latin typeface="Arial" panose="020B0604020202020204" pitchFamily="34" charset="0"/>
                          <a:cs typeface="Arial" panose="020B0604020202020204" pitchFamily="34" charset="0"/>
                        </a:rPr>
                        <a:t>Retain the customer, policy and authorization code in Elastic using existing Elastic Telematics structure</a:t>
                      </a:r>
                      <a:endParaRPr lang="en-US" sz="1050" b="0" dirty="0">
                        <a:solidFill>
                          <a:schemeClr val="tx1"/>
                        </a:solidFill>
                        <a:latin typeface="Arial" panose="020B0604020202020204" pitchFamily="34" charset="0"/>
                        <a:cs typeface="Arial" panose="020B0604020202020204" pitchFamily="34" charset="0"/>
                      </a:endParaRPr>
                    </a:p>
                  </a:txBody>
                  <a:tcPr/>
                </a:tc>
              </a:tr>
              <a:tr h="802920">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Access</a:t>
                      </a:r>
                      <a:r>
                        <a:rPr lang="en-US" sz="1200" b="0" baseline="0" dirty="0" smtClean="0">
                          <a:solidFill>
                            <a:schemeClr val="accent4">
                              <a:lumMod val="75000"/>
                            </a:schemeClr>
                          </a:solidFill>
                          <a:latin typeface="Arial" panose="020B0604020202020204" pitchFamily="34" charset="0"/>
                          <a:cs typeface="Arial" panose="020B0604020202020204" pitchFamily="34" charset="0"/>
                        </a:rPr>
                        <a:t> Token API Call</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Exchange authorization code for access token by calling Nest API</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Store the access token along with authorization code, the access token will be refreshed whenever it expires in component </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Use the access token to set up a real time API connection (make API calls) using Nest's Firebase libraries</a:t>
                      </a:r>
                    </a:p>
                  </a:txBody>
                  <a:tcPr/>
                </a:tc>
              </a:tr>
              <a:tr h="740133">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Real-Time</a:t>
                      </a:r>
                      <a:r>
                        <a:rPr lang="en-US" sz="1200" b="0" baseline="0" dirty="0" smtClean="0">
                          <a:solidFill>
                            <a:schemeClr val="accent4">
                              <a:lumMod val="75000"/>
                            </a:schemeClr>
                          </a:solidFill>
                          <a:latin typeface="Arial" panose="020B0604020202020204" pitchFamily="34" charset="0"/>
                          <a:cs typeface="Arial" panose="020B0604020202020204" pitchFamily="34" charset="0"/>
                        </a:rPr>
                        <a:t>/Batch Connection with Nest</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Set-up a real-time/batch connection with Nest devices through Nest Cloud API and Firebase libraries using the access token received</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Refresh the access token through access token API call (component 4) when it expires</a:t>
                      </a:r>
                    </a:p>
                  </a:txBody>
                  <a:tcPr/>
                </a:tc>
              </a:tr>
              <a:tr h="740133">
                <a:tc>
                  <a:txBody>
                    <a:bodyPr/>
                    <a:lstStyle/>
                    <a:p>
                      <a:r>
                        <a:rPr lang="en-US" sz="1200" b="0" dirty="0" smtClean="0">
                          <a:solidFill>
                            <a:schemeClr val="accent4">
                              <a:lumMod val="75000"/>
                            </a:schemeClr>
                          </a:solidFill>
                          <a:latin typeface="Arial" panose="020B0604020202020204" pitchFamily="34" charset="0"/>
                          <a:cs typeface="Arial" panose="020B0604020202020204" pitchFamily="34" charset="0"/>
                        </a:rPr>
                        <a:t>Data Model and Delivery</a:t>
                      </a:r>
                      <a:endParaRPr lang="en-US" sz="1200" b="0" dirty="0">
                        <a:solidFill>
                          <a:schemeClr val="accent4">
                            <a:lumMod val="75000"/>
                          </a:schemeClr>
                        </a:solidFill>
                        <a:latin typeface="Arial" panose="020B0604020202020204" pitchFamily="34" charset="0"/>
                        <a:cs typeface="Arial" panose="020B0604020202020204" pitchFamily="34" charset="0"/>
                      </a:endParaRPr>
                    </a:p>
                  </a:txBody>
                  <a:tcPr/>
                </a:tc>
                <a:tc>
                  <a:txBody>
                    <a:bodyPr/>
                    <a:lstStyle/>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Build data model to store the Nest device data leveraging telematics data model</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Data model is capable of handling various structures of Nest Devices</a:t>
                      </a:r>
                    </a:p>
                    <a:p>
                      <a:pPr marL="171450" indent="-171450">
                        <a:buFont typeface="Arial" panose="020B0604020202020204" pitchFamily="34" charset="0"/>
                        <a:buChar char="•"/>
                      </a:pPr>
                      <a:r>
                        <a:rPr lang="en-US" sz="1050" kern="1200" dirty="0" smtClean="0">
                          <a:solidFill>
                            <a:schemeClr val="tx1"/>
                          </a:solidFill>
                          <a:effectLst/>
                          <a:latin typeface="Arial" panose="020B0604020202020204" pitchFamily="34" charset="0"/>
                          <a:ea typeface="+mn-ea"/>
                          <a:cs typeface="Arial" panose="020B0604020202020204" pitchFamily="34" charset="0"/>
                        </a:rPr>
                        <a:t>Expose data to data scientists</a:t>
                      </a:r>
                    </a:p>
                  </a:txBody>
                  <a:tcPr/>
                </a:tc>
              </a:tr>
            </a:tbl>
          </a:graphicData>
        </a:graphic>
      </p:graphicFrame>
    </p:spTree>
    <p:extLst>
      <p:ext uri="{BB962C8B-B14F-4D97-AF65-F5344CB8AC3E}">
        <p14:creationId xmlns:p14="http://schemas.microsoft.com/office/powerpoint/2010/main" val="311834444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83865" y="1835390"/>
            <a:ext cx="8572368" cy="447353"/>
          </a:xfrm>
          <a:prstGeom prst="rect">
            <a:avLst/>
          </a:prstGeom>
          <a:gradFill flip="none" rotWithShape="1">
            <a:gsLst>
              <a:gs pos="0">
                <a:schemeClr val="bg1">
                  <a:lumMod val="75000"/>
                </a:schemeClr>
              </a:gs>
              <a:gs pos="50000">
                <a:schemeClr val="bg1">
                  <a:lumMod val="85000"/>
                </a:schemeClr>
              </a:gs>
              <a:gs pos="100000">
                <a:schemeClr val="bg1"/>
              </a:gs>
            </a:gsLst>
            <a:lin ang="10800000" scaled="1"/>
            <a:tileRect/>
          </a:gradFill>
          <a:ln w="6350" cap="flat" cmpd="sng" algn="ctr">
            <a:noFill/>
            <a:prstDash val="solid"/>
            <a:round/>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a:endParaRPr lang="en-US" sz="1477" dirty="0">
              <a:latin typeface="+mn-lt"/>
              <a:cs typeface="Arial"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84007006"/>
              </p:ext>
            </p:extLst>
          </p:nvPr>
        </p:nvGraphicFramePr>
        <p:xfrm>
          <a:off x="930915" y="1850108"/>
          <a:ext cx="8187397" cy="3035555"/>
        </p:xfrm>
        <a:graphic>
          <a:graphicData uri="http://schemas.openxmlformats.org/drawingml/2006/table">
            <a:tbl>
              <a:tblPr firstRow="1" bandRow="1">
                <a:tableStyleId>{5C22544A-7EE6-4342-B048-85BDC9FD1C3A}</a:tableStyleId>
              </a:tblPr>
              <a:tblGrid>
                <a:gridCol w="1097280"/>
                <a:gridCol w="7090117"/>
              </a:tblGrid>
              <a:tr h="424544">
                <a:tc>
                  <a:txBody>
                    <a:bodyPr/>
                    <a:lstStyle/>
                    <a:p>
                      <a:pPr marL="0" marR="0" lvl="0" indent="0" algn="l" defTabSz="914342" rtl="0" eaLnBrk="1" fontAlgn="auto" latinLnBrk="0" hangingPunct="1">
                        <a:lnSpc>
                          <a:spcPct val="100000"/>
                        </a:lnSpc>
                        <a:spcBef>
                          <a:spcPts val="1200"/>
                        </a:spcBef>
                        <a:spcAft>
                          <a:spcPts val="0"/>
                        </a:spcAft>
                        <a:buClr>
                          <a:srgbClr val="0098C7"/>
                        </a:buClr>
                        <a:buSzTx/>
                        <a:buFont typeface="Wingdings" pitchFamily="2" charset="2"/>
                        <a:buNone/>
                        <a:tabLst/>
                        <a:defRPr/>
                      </a:pPr>
                      <a:endParaRPr kumimoji="0" lang="en-US" sz="1800" b="1" i="0" u="none" strike="noStrike" kern="1200" cap="none" spc="0" normalizeH="0" baseline="0" noProof="0" dirty="0" smtClean="0">
                        <a:ln>
                          <a:noFill/>
                        </a:ln>
                        <a:solidFill>
                          <a:srgbClr val="998C85">
                            <a:lumMod val="50000"/>
                          </a:srgbClr>
                        </a:solidFill>
                        <a:effectLst/>
                        <a:uLnTx/>
                        <a:uFillTx/>
                        <a:latin typeface="Calibri" pitchFamily="34" charset="0"/>
                        <a:ea typeface="+mn-ea"/>
                        <a:cs typeface="+mn-cs"/>
                      </a:endParaRPr>
                    </a:p>
                  </a:txBody>
                  <a:tcPr marL="84406" marR="84406" marT="42203" marB="42203">
                    <a:lnL w="9525" cap="flat" cmpd="sng" algn="ctr">
                      <a:no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noFill/>
                  </a:tcPr>
                </a:tc>
                <a:tc>
                  <a:txBody>
                    <a:bodyPr/>
                    <a:lstStyle/>
                    <a:p>
                      <a:pPr marL="0" marR="0" lvl="0" indent="0" algn="l" defTabSz="914342" rtl="0" eaLnBrk="1" fontAlgn="auto" latinLnBrk="0" hangingPunct="1">
                        <a:lnSpc>
                          <a:spcPct val="100000"/>
                        </a:lnSpc>
                        <a:spcBef>
                          <a:spcPts val="1200"/>
                        </a:spcBef>
                        <a:spcAft>
                          <a:spcPts val="0"/>
                        </a:spcAft>
                        <a:buClr>
                          <a:srgbClr val="0098C7"/>
                        </a:buClr>
                        <a:buSzTx/>
                        <a:buFont typeface="Wingdings" pitchFamily="2" charset="2"/>
                        <a:buNone/>
                        <a:tabLst/>
                        <a:defRPr/>
                      </a:pPr>
                      <a:r>
                        <a:rPr kumimoji="0" lang="en-US" sz="1800" b="1" i="0" u="none" strike="noStrike" kern="1200" cap="none" spc="0" normalizeH="0" baseline="0" noProof="0" dirty="0" smtClean="0">
                          <a:ln>
                            <a:noFill/>
                          </a:ln>
                          <a:solidFill>
                            <a:srgbClr val="998C85">
                              <a:lumMod val="50000"/>
                            </a:srgbClr>
                          </a:solidFill>
                          <a:effectLst/>
                          <a:uLnTx/>
                          <a:uFillTx/>
                          <a:latin typeface="Calibri" pitchFamily="34" charset="0"/>
                          <a:ea typeface="+mn-ea"/>
                          <a:cs typeface="+mn-cs"/>
                        </a:rPr>
                        <a:t>Introductions</a:t>
                      </a:r>
                      <a:endParaRPr kumimoji="0" lang="en-US" sz="1300" b="0" i="0" u="none" strike="noStrike" kern="1200" cap="none" spc="0" normalizeH="0" baseline="0" noProof="0" dirty="0" smtClean="0">
                        <a:ln>
                          <a:noFill/>
                        </a:ln>
                        <a:solidFill>
                          <a:srgbClr val="000000">
                            <a:lumMod val="50000"/>
                            <a:lumOff val="50000"/>
                          </a:srgbClr>
                        </a:solidFill>
                        <a:effectLst/>
                        <a:uLnTx/>
                        <a:uFillTx/>
                        <a:latin typeface="Calibri" pitchFamily="34" charset="0"/>
                        <a:ea typeface="+mn-ea"/>
                        <a:cs typeface="+mn-cs"/>
                      </a:endParaRPr>
                    </a:p>
                  </a:txBody>
                  <a:tcPr marL="422031" marR="84406" marT="42203" marB="42203">
                    <a:lnL w="9525" cap="flat" cmpd="sng" algn="ctr">
                      <a:solidFill>
                        <a:schemeClr val="bg1">
                          <a:lumMod val="75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noFill/>
                  </a:tcPr>
                </a:tc>
              </a:tr>
              <a:tr h="936174">
                <a:tc>
                  <a:txBody>
                    <a:bodyPr/>
                    <a:lstStyle/>
                    <a:p>
                      <a:endParaRPr lang="en-US" sz="1700" dirty="0"/>
                    </a:p>
                  </a:txBody>
                  <a:tcPr marL="84406" marR="84406" marT="42203" marB="42203">
                    <a:lnL w="9525" cap="flat" cmpd="sng" algn="ctr">
                      <a:no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noFill/>
                  </a:tcPr>
                </a:tc>
                <a:tc>
                  <a:txBody>
                    <a:bodyPr/>
                    <a:lstStyle/>
                    <a:p>
                      <a:pPr marL="0" marR="0" lvl="0" indent="0" algn="l" defTabSz="914342" rtl="0" eaLnBrk="1" fontAlgn="auto" latinLnBrk="0" hangingPunct="1">
                        <a:lnSpc>
                          <a:spcPct val="100000"/>
                        </a:lnSpc>
                        <a:spcBef>
                          <a:spcPts val="1200"/>
                        </a:spcBef>
                        <a:spcAft>
                          <a:spcPts val="0"/>
                        </a:spcAft>
                        <a:buClr>
                          <a:srgbClr val="0098C7"/>
                        </a:buClr>
                        <a:buSzTx/>
                        <a:buFont typeface="Wingdings" pitchFamily="2" charset="2"/>
                        <a:buNone/>
                        <a:tabLst/>
                        <a:defRPr/>
                      </a:pPr>
                      <a:r>
                        <a:rPr kumimoji="0" lang="en-US" sz="1800" b="1" i="0" u="none" strike="noStrike" kern="1200" cap="none" spc="0" normalizeH="0" baseline="0" noProof="0" dirty="0" smtClean="0">
                          <a:ln>
                            <a:noFill/>
                          </a:ln>
                          <a:solidFill>
                            <a:srgbClr val="998C85">
                              <a:lumMod val="50000"/>
                            </a:srgbClr>
                          </a:solidFill>
                          <a:effectLst/>
                          <a:uLnTx/>
                          <a:uFillTx/>
                          <a:latin typeface="Calibri" pitchFamily="34" charset="0"/>
                          <a:ea typeface="+mn-ea"/>
                          <a:cs typeface="+mn-cs"/>
                        </a:rPr>
                        <a:t>Context</a:t>
                      </a:r>
                    </a:p>
                    <a:p>
                      <a:pPr marL="341313" marR="0" lvl="0" indent="-163513" algn="l" defTabSz="914342" rtl="0" eaLnBrk="1" fontAlgn="auto" latinLnBrk="0" hangingPunct="1">
                        <a:lnSpc>
                          <a:spcPct val="100000"/>
                        </a:lnSpc>
                        <a:spcBef>
                          <a:spcPts val="200"/>
                        </a:spcBef>
                        <a:spcAft>
                          <a:spcPts val="0"/>
                        </a:spcAft>
                        <a:buClrTx/>
                        <a:buSzTx/>
                        <a:buFont typeface="Calibri" pitchFamily="34" charset="0"/>
                        <a:buChar char="­"/>
                        <a:tabLst/>
                        <a:defRPr/>
                      </a:pPr>
                      <a:r>
                        <a:rPr kumimoji="0" lang="en-US" sz="1300" b="0" i="0" u="none" strike="noStrike" kern="1200" cap="none" spc="0" normalizeH="0" baseline="0" noProof="0" dirty="0" smtClean="0">
                          <a:ln>
                            <a:noFill/>
                          </a:ln>
                          <a:solidFill>
                            <a:schemeClr val="tx1">
                              <a:lumMod val="65000"/>
                              <a:lumOff val="35000"/>
                            </a:schemeClr>
                          </a:solidFill>
                          <a:effectLst/>
                          <a:uLnTx/>
                          <a:uFillTx/>
                          <a:latin typeface="Calibri" pitchFamily="34" charset="0"/>
                          <a:ea typeface="+mn-ea"/>
                          <a:cs typeface="+mn-cs"/>
                        </a:rPr>
                        <a:t>Strategic imperative</a:t>
                      </a:r>
                    </a:p>
                    <a:p>
                      <a:pPr marL="341313" marR="0" lvl="0" indent="-163513" algn="l" defTabSz="914342" rtl="0" eaLnBrk="1" fontAlgn="auto" latinLnBrk="0" hangingPunct="1">
                        <a:lnSpc>
                          <a:spcPct val="100000"/>
                        </a:lnSpc>
                        <a:spcBef>
                          <a:spcPts val="200"/>
                        </a:spcBef>
                        <a:spcAft>
                          <a:spcPts val="0"/>
                        </a:spcAft>
                        <a:buClrTx/>
                        <a:buSzTx/>
                        <a:buFont typeface="Calibri" pitchFamily="34" charset="0"/>
                        <a:buChar char="­"/>
                        <a:tabLst/>
                        <a:defRPr/>
                      </a:pPr>
                      <a:r>
                        <a:rPr kumimoji="0" lang="en-US" sz="1300" b="0" i="0" u="none" strike="noStrike" kern="1200" cap="none" spc="0" normalizeH="0" baseline="0" noProof="0" dirty="0" smtClean="0">
                          <a:ln>
                            <a:noFill/>
                          </a:ln>
                          <a:solidFill>
                            <a:schemeClr val="tx1">
                              <a:lumMod val="65000"/>
                              <a:lumOff val="35000"/>
                            </a:schemeClr>
                          </a:solidFill>
                          <a:effectLst/>
                          <a:uLnTx/>
                          <a:uFillTx/>
                          <a:latin typeface="Calibri" pitchFamily="34" charset="0"/>
                          <a:ea typeface="+mn-ea"/>
                          <a:cs typeface="+mn-cs"/>
                        </a:rPr>
                        <a:t>Current challenge and Opportunity</a:t>
                      </a:r>
                    </a:p>
                  </a:txBody>
                  <a:tcPr marL="422031" marR="84406" marT="42203" marB="42203">
                    <a:lnL w="9525" cap="flat" cmpd="sng" algn="ctr">
                      <a:solidFill>
                        <a:schemeClr val="bg1">
                          <a:lumMod val="75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noFill/>
                  </a:tcPr>
                </a:tc>
              </a:tr>
              <a:tr h="1191990">
                <a:tc>
                  <a:txBody>
                    <a:bodyPr/>
                    <a:lstStyle/>
                    <a:p>
                      <a:pPr marL="0" marR="0" lvl="0" indent="0" algn="l" defTabSz="914342" rtl="0" eaLnBrk="1" fontAlgn="auto" latinLnBrk="0" hangingPunct="1">
                        <a:lnSpc>
                          <a:spcPct val="100000"/>
                        </a:lnSpc>
                        <a:spcBef>
                          <a:spcPts val="1200"/>
                        </a:spcBef>
                        <a:spcAft>
                          <a:spcPts val="0"/>
                        </a:spcAft>
                        <a:buClr>
                          <a:srgbClr val="0098C7"/>
                        </a:buClr>
                        <a:buSzTx/>
                        <a:buFont typeface="Wingdings" pitchFamily="2" charset="2"/>
                        <a:buNone/>
                        <a:tabLst/>
                        <a:defRPr/>
                      </a:pPr>
                      <a:endParaRPr kumimoji="0" lang="en-US" sz="1800" b="1" i="0" u="none" strike="noStrike" kern="1200" cap="none" spc="0" normalizeH="0" baseline="0" noProof="0" dirty="0" smtClean="0">
                        <a:ln>
                          <a:noFill/>
                        </a:ln>
                        <a:solidFill>
                          <a:srgbClr val="998C85">
                            <a:lumMod val="50000"/>
                          </a:srgbClr>
                        </a:solidFill>
                        <a:effectLst/>
                        <a:uLnTx/>
                        <a:uFillTx/>
                        <a:latin typeface="Calibri" pitchFamily="34" charset="0"/>
                        <a:ea typeface="+mn-ea"/>
                        <a:cs typeface="+mn-cs"/>
                      </a:endParaRPr>
                    </a:p>
                  </a:txBody>
                  <a:tcPr marL="84406" marR="84406" marT="42203" marB="42203">
                    <a:lnL w="9525" cap="flat" cmpd="sng" algn="ctr">
                      <a:no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noFill/>
                  </a:tcPr>
                </a:tc>
                <a:tc>
                  <a:txBody>
                    <a:bodyPr/>
                    <a:lstStyle/>
                    <a:p>
                      <a:pPr marL="0" marR="0" lvl="0" indent="0" algn="l" defTabSz="914342" rtl="0" eaLnBrk="1" fontAlgn="auto" latinLnBrk="0" hangingPunct="1">
                        <a:lnSpc>
                          <a:spcPct val="100000"/>
                        </a:lnSpc>
                        <a:spcBef>
                          <a:spcPts val="1200"/>
                        </a:spcBef>
                        <a:spcAft>
                          <a:spcPts val="0"/>
                        </a:spcAft>
                        <a:buClr>
                          <a:srgbClr val="0098C7"/>
                        </a:buClr>
                        <a:buSzTx/>
                        <a:buFont typeface="Wingdings" pitchFamily="2" charset="2"/>
                        <a:buNone/>
                        <a:tabLst/>
                        <a:defRPr/>
                      </a:pPr>
                      <a:r>
                        <a:rPr kumimoji="0" lang="en-US" sz="1800" b="1" i="0" u="none" strike="noStrike" kern="1200" cap="none" spc="0" normalizeH="0" baseline="0" noProof="0" dirty="0" smtClean="0">
                          <a:ln>
                            <a:noFill/>
                          </a:ln>
                          <a:solidFill>
                            <a:srgbClr val="998C85">
                              <a:lumMod val="50000"/>
                            </a:srgbClr>
                          </a:solidFill>
                          <a:effectLst/>
                          <a:uLnTx/>
                          <a:uFillTx/>
                          <a:latin typeface="Calibri" pitchFamily="34" charset="0"/>
                          <a:ea typeface="+mn-ea"/>
                          <a:cs typeface="+mn-cs"/>
                        </a:rPr>
                        <a:t>Project Overview</a:t>
                      </a:r>
                    </a:p>
                    <a:p>
                      <a:pPr marL="341313" marR="0" lvl="0" indent="-163513" algn="l" defTabSz="914342" rtl="0" eaLnBrk="1" fontAlgn="auto" latinLnBrk="0" hangingPunct="1">
                        <a:lnSpc>
                          <a:spcPct val="100000"/>
                        </a:lnSpc>
                        <a:spcBef>
                          <a:spcPts val="200"/>
                        </a:spcBef>
                        <a:spcAft>
                          <a:spcPts val="0"/>
                        </a:spcAft>
                        <a:buClrTx/>
                        <a:buSzTx/>
                        <a:buFont typeface="Calibri" pitchFamily="34" charset="0"/>
                        <a:buChar char="­"/>
                        <a:tabLst/>
                        <a:defRPr/>
                      </a:pPr>
                      <a:r>
                        <a:rPr kumimoji="0" lang="en-US" sz="1300" b="0" i="0" u="none" strike="noStrike" kern="1200" cap="none" spc="0" normalizeH="0" baseline="0" noProof="0" dirty="0" smtClean="0">
                          <a:ln>
                            <a:noFill/>
                          </a:ln>
                          <a:solidFill>
                            <a:schemeClr val="tx1">
                              <a:lumMod val="65000"/>
                              <a:lumOff val="35000"/>
                            </a:schemeClr>
                          </a:solidFill>
                          <a:effectLst/>
                          <a:uLnTx/>
                          <a:uFillTx/>
                          <a:latin typeface="Calibri" pitchFamily="34" charset="0"/>
                          <a:ea typeface="+mn-ea"/>
                          <a:cs typeface="+mn-cs"/>
                        </a:rPr>
                        <a:t>Scope, Capabilities/Features</a:t>
                      </a:r>
                    </a:p>
                    <a:p>
                      <a:pPr marL="341313" marR="0" lvl="0" indent="-163513" algn="l" defTabSz="914342" rtl="0" eaLnBrk="1" fontAlgn="auto" latinLnBrk="0" hangingPunct="1">
                        <a:lnSpc>
                          <a:spcPct val="100000"/>
                        </a:lnSpc>
                        <a:spcBef>
                          <a:spcPts val="200"/>
                        </a:spcBef>
                        <a:spcAft>
                          <a:spcPts val="0"/>
                        </a:spcAft>
                        <a:buClrTx/>
                        <a:buSzTx/>
                        <a:buFont typeface="Calibri" pitchFamily="34" charset="0"/>
                        <a:buChar char="­"/>
                        <a:tabLst/>
                        <a:defRPr/>
                      </a:pPr>
                      <a:r>
                        <a:rPr kumimoji="0" lang="en-US" sz="1300" b="0" i="0" u="none" strike="noStrike" kern="1200" cap="none" spc="0" normalizeH="0" baseline="0" noProof="0" dirty="0" smtClean="0">
                          <a:ln>
                            <a:noFill/>
                          </a:ln>
                          <a:solidFill>
                            <a:schemeClr val="tx1">
                              <a:lumMod val="65000"/>
                              <a:lumOff val="35000"/>
                            </a:schemeClr>
                          </a:solidFill>
                          <a:effectLst/>
                          <a:uLnTx/>
                          <a:uFillTx/>
                          <a:latin typeface="Calibri" pitchFamily="34" charset="0"/>
                          <a:ea typeface="+mn-ea"/>
                          <a:cs typeface="+mn-cs"/>
                        </a:rPr>
                        <a:t>Business Process </a:t>
                      </a:r>
                    </a:p>
                    <a:p>
                      <a:pPr marL="341313" marR="0" lvl="0" indent="-163513" algn="l" defTabSz="914342" rtl="0" eaLnBrk="1" fontAlgn="auto" latinLnBrk="0" hangingPunct="1">
                        <a:lnSpc>
                          <a:spcPct val="100000"/>
                        </a:lnSpc>
                        <a:spcBef>
                          <a:spcPts val="200"/>
                        </a:spcBef>
                        <a:spcAft>
                          <a:spcPts val="0"/>
                        </a:spcAft>
                        <a:buClrTx/>
                        <a:buSzTx/>
                        <a:buFont typeface="Calibri" pitchFamily="34" charset="0"/>
                        <a:buChar char="­"/>
                        <a:tabLst/>
                        <a:defRPr/>
                      </a:pPr>
                      <a:r>
                        <a:rPr kumimoji="0" lang="en-US" sz="1300" b="0" i="0" u="none" strike="noStrike" kern="1200" cap="none" spc="0" normalizeH="0" baseline="0" noProof="0" dirty="0" smtClean="0">
                          <a:ln>
                            <a:noFill/>
                          </a:ln>
                          <a:solidFill>
                            <a:schemeClr val="tx1">
                              <a:lumMod val="65000"/>
                              <a:lumOff val="35000"/>
                            </a:schemeClr>
                          </a:solidFill>
                          <a:effectLst/>
                          <a:uLnTx/>
                          <a:uFillTx/>
                          <a:latin typeface="Calibri" pitchFamily="34" charset="0"/>
                          <a:ea typeface="+mn-ea"/>
                          <a:cs typeface="+mn-cs"/>
                        </a:rPr>
                        <a:t>Technology highlights</a:t>
                      </a:r>
                    </a:p>
                    <a:p>
                      <a:pPr marL="341313" marR="0" lvl="0" indent="-163513" algn="l" defTabSz="914342" rtl="0" eaLnBrk="1" fontAlgn="auto" latinLnBrk="0" hangingPunct="1">
                        <a:lnSpc>
                          <a:spcPct val="100000"/>
                        </a:lnSpc>
                        <a:spcBef>
                          <a:spcPts val="200"/>
                        </a:spcBef>
                        <a:spcAft>
                          <a:spcPts val="0"/>
                        </a:spcAft>
                        <a:buClrTx/>
                        <a:buSzTx/>
                        <a:buFont typeface="Calibri" pitchFamily="34" charset="0"/>
                        <a:buChar char="­"/>
                        <a:tabLst/>
                        <a:defRPr/>
                      </a:pPr>
                      <a:r>
                        <a:rPr kumimoji="0" lang="en-US" sz="1300" b="0" i="0" u="none" strike="noStrike" kern="1200" cap="none" spc="0" normalizeH="0" baseline="0" noProof="0" dirty="0" smtClean="0">
                          <a:ln>
                            <a:noFill/>
                          </a:ln>
                          <a:solidFill>
                            <a:schemeClr val="tx1">
                              <a:lumMod val="65000"/>
                              <a:lumOff val="35000"/>
                            </a:schemeClr>
                          </a:solidFill>
                          <a:effectLst/>
                          <a:uLnTx/>
                          <a:uFillTx/>
                          <a:latin typeface="Calibri" pitchFamily="34" charset="0"/>
                          <a:ea typeface="+mn-ea"/>
                          <a:cs typeface="+mn-cs"/>
                        </a:rPr>
                        <a:t>Roles</a:t>
                      </a:r>
                    </a:p>
                  </a:txBody>
                  <a:tcPr marL="422031" marR="84406" marT="42203" marB="42203">
                    <a:lnL w="9525" cap="flat" cmpd="sng" algn="ctr">
                      <a:solidFill>
                        <a:schemeClr val="bg1">
                          <a:lumMod val="75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noFill/>
                  </a:tcPr>
                </a:tc>
              </a:tr>
              <a:tr h="422031">
                <a:tc>
                  <a:txBody>
                    <a:bodyPr/>
                    <a:lstStyle/>
                    <a:p>
                      <a:endParaRPr lang="en-US" sz="1700" dirty="0"/>
                    </a:p>
                  </a:txBody>
                  <a:tcPr marL="84406" marR="84406" marT="42203" marB="42203">
                    <a:lnL w="9525" cap="flat" cmpd="sng" algn="ctr">
                      <a:no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noFill/>
                  </a:tcPr>
                </a:tc>
                <a:tc>
                  <a:txBody>
                    <a:bodyPr/>
                    <a:lstStyle/>
                    <a:p>
                      <a:pPr marL="0" marR="0" lvl="0" indent="0" algn="l" defTabSz="914342" rtl="0" eaLnBrk="1" fontAlgn="auto" latinLnBrk="0" hangingPunct="1">
                        <a:lnSpc>
                          <a:spcPct val="100000"/>
                        </a:lnSpc>
                        <a:spcBef>
                          <a:spcPts val="1200"/>
                        </a:spcBef>
                        <a:spcAft>
                          <a:spcPts val="0"/>
                        </a:spcAft>
                        <a:buClr>
                          <a:srgbClr val="0098C7"/>
                        </a:buClr>
                        <a:buSzTx/>
                        <a:buFont typeface="Wingdings" pitchFamily="2" charset="2"/>
                        <a:buNone/>
                        <a:tabLst/>
                        <a:defRPr/>
                      </a:pPr>
                      <a:r>
                        <a:rPr kumimoji="0" lang="en-US" sz="1800" b="1" i="0" u="none" strike="noStrike" kern="1200" cap="none" spc="0" normalizeH="0" baseline="0" noProof="0" dirty="0" smtClean="0">
                          <a:ln>
                            <a:noFill/>
                          </a:ln>
                          <a:solidFill>
                            <a:srgbClr val="998C85">
                              <a:lumMod val="50000"/>
                            </a:srgbClr>
                          </a:solidFill>
                          <a:effectLst/>
                          <a:uLnTx/>
                          <a:uFillTx/>
                          <a:latin typeface="Calibri" pitchFamily="34" charset="0"/>
                          <a:ea typeface="+mn-ea"/>
                          <a:cs typeface="+mn-cs"/>
                        </a:rPr>
                        <a:t>Getting Started and Next Steps</a:t>
                      </a:r>
                    </a:p>
                  </a:txBody>
                  <a:tcPr marL="422031" marR="84406" marT="42203" marB="42203">
                    <a:lnL w="9525" cap="flat" cmpd="sng" algn="ctr">
                      <a:solidFill>
                        <a:schemeClr val="bg1">
                          <a:lumMod val="75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57939627"/>
              </p:ext>
            </p:extLst>
          </p:nvPr>
        </p:nvGraphicFramePr>
        <p:xfrm>
          <a:off x="930916" y="1321126"/>
          <a:ext cx="928468" cy="365760"/>
        </p:xfrm>
        <a:graphic>
          <a:graphicData uri="http://schemas.openxmlformats.org/drawingml/2006/table">
            <a:tbl>
              <a:tblPr firstRow="1" bandRow="1">
                <a:tableStyleId>{5C22544A-7EE6-4342-B048-85BDC9FD1C3A}</a:tableStyleId>
              </a:tblPr>
              <a:tblGrid>
                <a:gridCol w="928468"/>
              </a:tblGrid>
              <a:tr h="365760">
                <a:tc>
                  <a:txBody>
                    <a:bodyPr/>
                    <a:lstStyle/>
                    <a:p>
                      <a:r>
                        <a:rPr lang="en-US" sz="1800" dirty="0" smtClean="0">
                          <a:solidFill>
                            <a:schemeClr val="tx2">
                              <a:lumMod val="50000"/>
                            </a:schemeClr>
                          </a:solidFill>
                          <a:latin typeface="Calibri" pitchFamily="34" charset="0"/>
                        </a:rPr>
                        <a:t>Timing:</a:t>
                      </a:r>
                      <a:endParaRPr lang="en-US" sz="1800" dirty="0">
                        <a:solidFill>
                          <a:schemeClr val="tx2">
                            <a:lumMod val="50000"/>
                          </a:schemeClr>
                        </a:solidFill>
                        <a:latin typeface="Calibri" pitchFamily="34" charset="0"/>
                      </a:endParaRPr>
                    </a:p>
                  </a:txBody>
                  <a:tcPr marL="84406" marR="84406" marT="42203" marB="42203">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4773772"/>
              </p:ext>
            </p:extLst>
          </p:nvPr>
        </p:nvGraphicFramePr>
        <p:xfrm>
          <a:off x="2302008" y="1321126"/>
          <a:ext cx="1994068" cy="365760"/>
        </p:xfrm>
        <a:graphic>
          <a:graphicData uri="http://schemas.openxmlformats.org/drawingml/2006/table">
            <a:tbl>
              <a:tblPr firstRow="1" bandRow="1">
                <a:tableStyleId>{5C22544A-7EE6-4342-B048-85BDC9FD1C3A}</a:tableStyleId>
              </a:tblPr>
              <a:tblGrid>
                <a:gridCol w="1994068"/>
              </a:tblGrid>
              <a:tr h="365760">
                <a:tc>
                  <a:txBody>
                    <a:bodyPr/>
                    <a:lstStyle/>
                    <a:p>
                      <a:r>
                        <a:rPr lang="en-US" sz="1800" dirty="0" smtClean="0">
                          <a:solidFill>
                            <a:schemeClr val="tx2">
                              <a:lumMod val="50000"/>
                            </a:schemeClr>
                          </a:solidFill>
                          <a:latin typeface="Calibri" pitchFamily="34" charset="0"/>
                        </a:rPr>
                        <a:t>Agenda Topics:</a:t>
                      </a:r>
                      <a:endParaRPr lang="en-US" sz="1800" dirty="0">
                        <a:solidFill>
                          <a:schemeClr val="tx2">
                            <a:lumMod val="50000"/>
                          </a:schemeClr>
                        </a:solidFill>
                        <a:latin typeface="Calibri" pitchFamily="34" charset="0"/>
                      </a:endParaRPr>
                    </a:p>
                  </a:txBody>
                  <a:tcPr marL="84406" marR="84406" marT="42203" marB="42203">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r>
            </a:tbl>
          </a:graphicData>
        </a:graphic>
      </p:graphicFrame>
      <p:sp>
        <p:nvSpPr>
          <p:cNvPr id="15" name="Rounded Rectangle 14"/>
          <p:cNvSpPr/>
          <p:nvPr/>
        </p:nvSpPr>
        <p:spPr bwMode="auto">
          <a:xfrm>
            <a:off x="1125665" y="1923697"/>
            <a:ext cx="759655" cy="253218"/>
          </a:xfrm>
          <a:prstGeom prst="roundRect">
            <a:avLst/>
          </a:prstGeom>
          <a:solidFill>
            <a:schemeClr val="bg1"/>
          </a:solidFill>
          <a:ln w="6350" cap="flat" cmpd="sng" algn="ctr">
            <a:solidFill>
              <a:schemeClr val="bg1">
                <a:lumMod val="85000"/>
              </a:schemeClr>
            </a:solidFill>
            <a:prstDash val="solid"/>
            <a:round/>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a:r>
              <a:rPr lang="en-US" sz="1292" i="1" dirty="0">
                <a:latin typeface="+mn-lt"/>
                <a:cs typeface="Arial" charset="0"/>
              </a:rPr>
              <a:t>~</a:t>
            </a:r>
            <a:r>
              <a:rPr lang="en-US" sz="1292" i="1" dirty="0">
                <a:cs typeface="Arial" charset="0"/>
              </a:rPr>
              <a:t>5</a:t>
            </a:r>
            <a:r>
              <a:rPr lang="en-US" sz="1292" i="1" dirty="0">
                <a:latin typeface="+mn-lt"/>
                <a:cs typeface="Arial" charset="0"/>
              </a:rPr>
              <a:t> min</a:t>
            </a:r>
          </a:p>
        </p:txBody>
      </p:sp>
      <p:sp>
        <p:nvSpPr>
          <p:cNvPr id="16" name="Rounded Rectangle 15"/>
          <p:cNvSpPr/>
          <p:nvPr/>
        </p:nvSpPr>
        <p:spPr bwMode="auto">
          <a:xfrm>
            <a:off x="1125665" y="2343340"/>
            <a:ext cx="759655" cy="253218"/>
          </a:xfrm>
          <a:prstGeom prst="roundRect">
            <a:avLst/>
          </a:prstGeom>
          <a:solidFill>
            <a:schemeClr val="bg1"/>
          </a:solidFill>
          <a:ln w="6350" cap="flat" cmpd="sng" algn="ctr">
            <a:solidFill>
              <a:schemeClr val="bg1">
                <a:lumMod val="85000"/>
              </a:schemeClr>
            </a:solidFill>
            <a:prstDash val="solid"/>
            <a:round/>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a:r>
              <a:rPr lang="en-US" sz="1292" i="1" dirty="0" smtClean="0">
                <a:cs typeface="Arial" charset="0"/>
              </a:rPr>
              <a:t>~15</a:t>
            </a:r>
            <a:r>
              <a:rPr lang="en-US" sz="1292" i="1" dirty="0" smtClean="0">
                <a:latin typeface="+mn-lt"/>
                <a:cs typeface="Arial" charset="0"/>
              </a:rPr>
              <a:t> </a:t>
            </a:r>
            <a:r>
              <a:rPr lang="en-US" sz="1292" i="1" dirty="0">
                <a:latin typeface="+mn-lt"/>
                <a:cs typeface="Arial" charset="0"/>
              </a:rPr>
              <a:t>min</a:t>
            </a:r>
          </a:p>
        </p:txBody>
      </p:sp>
      <p:sp>
        <p:nvSpPr>
          <p:cNvPr id="17" name="Rounded Rectangle 16"/>
          <p:cNvSpPr/>
          <p:nvPr/>
        </p:nvSpPr>
        <p:spPr bwMode="auto">
          <a:xfrm>
            <a:off x="1125665" y="3278456"/>
            <a:ext cx="759655" cy="253218"/>
          </a:xfrm>
          <a:prstGeom prst="roundRect">
            <a:avLst/>
          </a:prstGeom>
          <a:solidFill>
            <a:schemeClr val="bg1"/>
          </a:solidFill>
          <a:ln w="6350" cap="flat" cmpd="sng" algn="ctr">
            <a:solidFill>
              <a:schemeClr val="bg1">
                <a:lumMod val="85000"/>
              </a:schemeClr>
            </a:solidFill>
            <a:prstDash val="solid"/>
            <a:round/>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a:r>
              <a:rPr lang="en-US" sz="1292" i="1" dirty="0" smtClean="0">
                <a:cs typeface="Arial" charset="0"/>
              </a:rPr>
              <a:t>~15</a:t>
            </a:r>
            <a:r>
              <a:rPr lang="en-US" sz="1292" i="1" dirty="0" smtClean="0">
                <a:latin typeface="+mn-lt"/>
                <a:cs typeface="Arial" charset="0"/>
              </a:rPr>
              <a:t> </a:t>
            </a:r>
            <a:r>
              <a:rPr lang="en-US" sz="1292" i="1" dirty="0">
                <a:latin typeface="+mn-lt"/>
                <a:cs typeface="Arial" charset="0"/>
              </a:rPr>
              <a:t>min</a:t>
            </a:r>
          </a:p>
        </p:txBody>
      </p:sp>
      <p:sp>
        <p:nvSpPr>
          <p:cNvPr id="19" name="Rounded Rectangle 18"/>
          <p:cNvSpPr/>
          <p:nvPr/>
        </p:nvSpPr>
        <p:spPr bwMode="auto">
          <a:xfrm>
            <a:off x="1125665" y="4474896"/>
            <a:ext cx="759655" cy="253218"/>
          </a:xfrm>
          <a:prstGeom prst="roundRect">
            <a:avLst/>
          </a:prstGeom>
          <a:solidFill>
            <a:schemeClr val="bg1"/>
          </a:solidFill>
          <a:ln w="6350" cap="flat" cmpd="sng" algn="ctr">
            <a:solidFill>
              <a:schemeClr val="bg1">
                <a:lumMod val="85000"/>
              </a:schemeClr>
            </a:solidFill>
            <a:prstDash val="solid"/>
            <a:round/>
            <a:headEnd type="none" w="med" len="med"/>
            <a:tailEnd type="none" w="med" len="med"/>
          </a:ln>
          <a:effectLst/>
        </p:spPr>
        <p:txBody>
          <a:bodyPr vert="horz" wrap="none" lIns="84406" tIns="42203" rIns="84406" bIns="42203" numCol="1" rtlCol="0" anchor="ctr" anchorCtr="0" compatLnSpc="1">
            <a:prstTxWarp prst="textNoShape">
              <a:avLst/>
            </a:prstTxWarp>
          </a:bodyPr>
          <a:lstStyle/>
          <a:p>
            <a:pPr algn="ctr" defTabSz="844083"/>
            <a:r>
              <a:rPr lang="en-US" sz="1292" i="1" dirty="0">
                <a:cs typeface="Arial" charset="0"/>
              </a:rPr>
              <a:t>~10</a:t>
            </a:r>
            <a:r>
              <a:rPr lang="en-US" sz="1292" i="1" dirty="0">
                <a:latin typeface="+mn-lt"/>
                <a:cs typeface="Arial" charset="0"/>
              </a:rPr>
              <a:t> min</a:t>
            </a:r>
          </a:p>
        </p:txBody>
      </p:sp>
    </p:spTree>
    <p:extLst>
      <p:ext uri="{BB962C8B-B14F-4D97-AF65-F5344CB8AC3E}">
        <p14:creationId xmlns:p14="http://schemas.microsoft.com/office/powerpoint/2010/main" val="407146800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955" name="think-cell Slide" r:id="rId11" imgW="216" imgH="216" progId="TCLayout.ActiveDocument.1">
                  <p:embed/>
                </p:oleObj>
              </mc:Choice>
              <mc:Fallback>
                <p:oleObj name="think-cell Slide" r:id="rId11" imgW="216" imgH="216" progId="TCLayout.ActiveDocument.1">
                  <p:embed/>
                  <p:pic>
                    <p:nvPicPr>
                      <p:cNvPr id="0" name=""/>
                      <p:cNvPicPr/>
                      <p:nvPr/>
                    </p:nvPicPr>
                    <p:blipFill>
                      <a:blip r:embed="rId12"/>
                      <a:stretch>
                        <a:fillRect/>
                      </a:stretch>
                    </p:blipFill>
                    <p:spPr>
                      <a:xfrm>
                        <a:off x="1588" y="1588"/>
                        <a:ext cx="1587" cy="1587"/>
                      </a:xfrm>
                      <a:prstGeom prst="rect">
                        <a:avLst/>
                      </a:prstGeom>
                    </p:spPr>
                  </p:pic>
                </p:oleObj>
              </mc:Fallback>
            </mc:AlternateContent>
          </a:graphicData>
        </a:graphic>
      </p:graphicFrame>
      <p:sp>
        <p:nvSpPr>
          <p:cNvPr id="40" name="Rounded Rectangle 39"/>
          <p:cNvSpPr/>
          <p:nvPr/>
        </p:nvSpPr>
        <p:spPr>
          <a:xfrm>
            <a:off x="3383293" y="1495628"/>
            <a:ext cx="5486070" cy="2626277"/>
          </a:xfrm>
          <a:prstGeom prst="roundRect">
            <a:avLst>
              <a:gd name="adj" fmla="val 303"/>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39" name="Isosceles Triangle 38"/>
          <p:cNvSpPr/>
          <p:nvPr/>
        </p:nvSpPr>
        <p:spPr>
          <a:xfrm rot="16200000">
            <a:off x="1725533" y="2487519"/>
            <a:ext cx="2675453" cy="640068"/>
          </a:xfrm>
          <a:prstGeom prst="triangle">
            <a:avLst>
              <a:gd name="adj" fmla="val 0"/>
            </a:avLst>
          </a:prstGeom>
          <a:solidFill>
            <a:schemeClr val="bg2">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58800" y="114301"/>
            <a:ext cx="8046720" cy="487276"/>
          </a:xfrm>
        </p:spPr>
        <p:txBody>
          <a:bodyPr>
            <a:normAutofit/>
          </a:bodyPr>
          <a:lstStyle/>
          <a:p>
            <a:pPr eaLnBrk="1" fontAlgn="auto" hangingPunct="1">
              <a:spcBef>
                <a:spcPct val="0"/>
              </a:spcBef>
              <a:spcAft>
                <a:spcPts val="0"/>
              </a:spcAft>
              <a:defRPr/>
            </a:pPr>
            <a:r>
              <a:rPr lang="en-US" sz="2000" dirty="0" smtClean="0">
                <a:latin typeface="Arial" pitchFamily="34" charset="0"/>
                <a:ea typeface="+mj-ea"/>
                <a:cs typeface="Arial" pitchFamily="34" charset="0"/>
              </a:rPr>
              <a:t>Connected home </a:t>
            </a:r>
            <a:r>
              <a:rPr lang="en-US" sz="2000" dirty="0">
                <a:latin typeface="Arial" pitchFamily="34" charset="0"/>
                <a:ea typeface="+mj-ea"/>
                <a:cs typeface="Arial" pitchFamily="34" charset="0"/>
              </a:rPr>
              <a:t>is a key component of CSAA IG strategy</a:t>
            </a:r>
          </a:p>
        </p:txBody>
      </p:sp>
      <p:sp>
        <p:nvSpPr>
          <p:cNvPr id="21" name="Rectangle 20"/>
          <p:cNvSpPr/>
          <p:nvPr/>
        </p:nvSpPr>
        <p:spPr>
          <a:xfrm>
            <a:off x="3362340" y="1886331"/>
            <a:ext cx="5486070" cy="830997"/>
          </a:xfrm>
          <a:prstGeom prst="rect">
            <a:avLst/>
          </a:prstGeom>
          <a:solidFill>
            <a:schemeClr val="bg2"/>
          </a:solidFill>
          <a:ln>
            <a:solidFill>
              <a:schemeClr val="tx2"/>
            </a:solidFill>
          </a:ln>
        </p:spPr>
        <p:style>
          <a:lnRef idx="1">
            <a:schemeClr val="accent5"/>
          </a:lnRef>
          <a:fillRef idx="2">
            <a:schemeClr val="accent5"/>
          </a:fillRef>
          <a:effectRef idx="1">
            <a:schemeClr val="accent5"/>
          </a:effectRef>
          <a:fontRef idx="minor">
            <a:schemeClr val="dk1"/>
          </a:fontRef>
        </p:style>
        <p:txBody>
          <a:bodyPr wrap="square" anchor="ctr" anchorCtr="0">
            <a:spAutoFit/>
          </a:bodyPr>
          <a:lstStyle/>
          <a:p>
            <a:pPr algn="ctr" defTabSz="457200"/>
            <a:r>
              <a:rPr lang="en-US" sz="1200" b="1" dirty="0" smtClean="0">
                <a:solidFill>
                  <a:srgbClr val="54585A"/>
                </a:solidFill>
              </a:rPr>
              <a:t>Address Growing Trends Through Innovative Products </a:t>
            </a:r>
          </a:p>
          <a:p>
            <a:pPr algn="ctr" defTabSz="457200"/>
            <a:r>
              <a:rPr lang="en-US" sz="1200" dirty="0" smtClean="0">
                <a:solidFill>
                  <a:srgbClr val="54585A"/>
                </a:solidFill>
              </a:rPr>
              <a:t>(</a:t>
            </a:r>
            <a:r>
              <a:rPr lang="en-US" sz="1200" i="1" dirty="0" smtClean="0">
                <a:solidFill>
                  <a:srgbClr val="54585A"/>
                </a:solidFill>
              </a:rPr>
              <a:t>e.g.</a:t>
            </a:r>
            <a:r>
              <a:rPr lang="en-US" sz="1200" dirty="0" smtClean="0">
                <a:solidFill>
                  <a:srgbClr val="54585A"/>
                </a:solidFill>
              </a:rPr>
              <a:t>, Sharing Economy)</a:t>
            </a:r>
          </a:p>
          <a:p>
            <a:pPr algn="ctr" defTabSz="457200"/>
            <a:r>
              <a:rPr lang="en-US" sz="1200" dirty="0" smtClean="0">
                <a:solidFill>
                  <a:srgbClr val="54585A"/>
                </a:solidFill>
              </a:rPr>
              <a:t>With the increase in individuals using their personal vehicles for business use, this product seeks to address the joint use vehicles</a:t>
            </a:r>
            <a:endParaRPr lang="en-US" sz="1200" dirty="0">
              <a:solidFill>
                <a:srgbClr val="54585A"/>
              </a:solidFill>
            </a:endParaRPr>
          </a:p>
        </p:txBody>
      </p:sp>
      <p:sp>
        <p:nvSpPr>
          <p:cNvPr id="23" name="Rectangle 22"/>
          <p:cNvSpPr/>
          <p:nvPr/>
        </p:nvSpPr>
        <p:spPr>
          <a:xfrm>
            <a:off x="3362340" y="1371600"/>
            <a:ext cx="5486070" cy="461665"/>
          </a:xfrm>
          <a:prstGeom prst="rect">
            <a:avLst/>
          </a:prstGeom>
          <a:solidFill>
            <a:schemeClr val="bg2"/>
          </a:solidFill>
          <a:ln>
            <a:solidFill>
              <a:schemeClr val="tx2"/>
            </a:solidFill>
          </a:ln>
        </p:spPr>
        <p:style>
          <a:lnRef idx="1">
            <a:schemeClr val="accent5"/>
          </a:lnRef>
          <a:fillRef idx="2">
            <a:schemeClr val="accent5"/>
          </a:fillRef>
          <a:effectRef idx="1">
            <a:schemeClr val="accent5"/>
          </a:effectRef>
          <a:fontRef idx="minor">
            <a:schemeClr val="dk1"/>
          </a:fontRef>
        </p:style>
        <p:txBody>
          <a:bodyPr wrap="square" anchor="ctr" anchorCtr="0">
            <a:spAutoFit/>
          </a:bodyPr>
          <a:lstStyle/>
          <a:p>
            <a:pPr algn="ctr" defTabSz="457200"/>
            <a:r>
              <a:rPr lang="en-US" sz="1200" b="1" dirty="0" smtClean="0">
                <a:solidFill>
                  <a:srgbClr val="54585A"/>
                </a:solidFill>
              </a:rPr>
              <a:t>Deliver a Usage Based Offering For Members </a:t>
            </a:r>
            <a:r>
              <a:rPr lang="en-US" sz="1200" dirty="0" smtClean="0">
                <a:solidFill>
                  <a:srgbClr val="54585A"/>
                </a:solidFill>
              </a:rPr>
              <a:t>(Insurance Telematics)</a:t>
            </a:r>
          </a:p>
          <a:p>
            <a:pPr algn="ctr" defTabSz="457200"/>
            <a:r>
              <a:rPr lang="en-US" sz="1200" dirty="0" smtClean="0"/>
              <a:t>Version 1.0 in pilot markets and version 2.0 is currently under development</a:t>
            </a:r>
            <a:endParaRPr lang="en-US" sz="1200" dirty="0">
              <a:solidFill>
                <a:srgbClr val="54585A"/>
              </a:solidFill>
            </a:endParaRPr>
          </a:p>
        </p:txBody>
      </p:sp>
      <p:sp>
        <p:nvSpPr>
          <p:cNvPr id="25" name="Rectangle 24"/>
          <p:cNvSpPr/>
          <p:nvPr/>
        </p:nvSpPr>
        <p:spPr>
          <a:xfrm>
            <a:off x="841239" y="3648051"/>
            <a:ext cx="2011680" cy="594360"/>
          </a:xfrm>
          <a:prstGeom prst="rect">
            <a:avLst/>
          </a:prstGeom>
        </p:spPr>
        <p:style>
          <a:lnRef idx="1">
            <a:schemeClr val="accent4"/>
          </a:lnRef>
          <a:fillRef idx="2">
            <a:schemeClr val="accent4"/>
          </a:fillRef>
          <a:effectRef idx="1">
            <a:schemeClr val="accent4"/>
          </a:effectRef>
          <a:fontRef idx="minor">
            <a:schemeClr val="dk1"/>
          </a:fontRef>
        </p:style>
        <p:txBody>
          <a:bodyPr wrap="square" anchor="ctr" anchorCtr="0">
            <a:noAutofit/>
          </a:bodyPr>
          <a:lstStyle/>
          <a:p>
            <a:pPr algn="ctr"/>
            <a:r>
              <a:rPr lang="en-US" sz="1200" b="1" dirty="0">
                <a:solidFill>
                  <a:srgbClr val="54585A"/>
                </a:solidFill>
              </a:rPr>
              <a:t>Accelerate &amp; Innovate Products and Services</a:t>
            </a:r>
          </a:p>
        </p:txBody>
      </p:sp>
      <p:sp>
        <p:nvSpPr>
          <p:cNvPr id="26" name="Rectangle 25"/>
          <p:cNvSpPr/>
          <p:nvPr/>
        </p:nvSpPr>
        <p:spPr>
          <a:xfrm>
            <a:off x="841238" y="2158927"/>
            <a:ext cx="2011680" cy="59436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nchorCtr="0">
            <a:noAutofit/>
          </a:bodyPr>
          <a:lstStyle/>
          <a:p>
            <a:pPr algn="ctr"/>
            <a:r>
              <a:rPr lang="en-US" sz="1200" b="1" dirty="0">
                <a:solidFill>
                  <a:schemeClr val="tx1">
                    <a:lumMod val="60000"/>
                    <a:lumOff val="40000"/>
                  </a:schemeClr>
                </a:solidFill>
              </a:rPr>
              <a:t>Create the Perfect Customer Experience</a:t>
            </a:r>
          </a:p>
        </p:txBody>
      </p:sp>
      <p:sp>
        <p:nvSpPr>
          <p:cNvPr id="27" name="Rectangle 26"/>
          <p:cNvSpPr/>
          <p:nvPr/>
        </p:nvSpPr>
        <p:spPr>
          <a:xfrm>
            <a:off x="841240" y="1414365"/>
            <a:ext cx="2011680" cy="59436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nchorCtr="0">
            <a:noAutofit/>
          </a:bodyPr>
          <a:lstStyle/>
          <a:p>
            <a:pPr algn="ctr"/>
            <a:r>
              <a:rPr lang="en-US" sz="1200" b="1" dirty="0">
                <a:solidFill>
                  <a:schemeClr val="tx1">
                    <a:lumMod val="60000"/>
                    <a:lumOff val="40000"/>
                  </a:schemeClr>
                </a:solidFill>
              </a:rPr>
              <a:t>Foster a Culture of Insight &amp; Innovation</a:t>
            </a:r>
          </a:p>
        </p:txBody>
      </p:sp>
      <p:sp>
        <p:nvSpPr>
          <p:cNvPr id="28" name="Rectangle 27"/>
          <p:cNvSpPr/>
          <p:nvPr/>
        </p:nvSpPr>
        <p:spPr>
          <a:xfrm>
            <a:off x="841240" y="2903489"/>
            <a:ext cx="2011680" cy="59436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nchorCtr="0">
            <a:noAutofit/>
          </a:bodyPr>
          <a:lstStyle/>
          <a:p>
            <a:pPr algn="ctr"/>
            <a:r>
              <a:rPr lang="en-US" sz="1200" b="1" dirty="0">
                <a:solidFill>
                  <a:schemeClr val="tx1">
                    <a:lumMod val="60000"/>
                    <a:lumOff val="40000"/>
                  </a:schemeClr>
                </a:solidFill>
              </a:rPr>
              <a:t>Connect to the Digital World</a:t>
            </a:r>
          </a:p>
        </p:txBody>
      </p:sp>
      <p:sp>
        <p:nvSpPr>
          <p:cNvPr id="29" name="Rectangle 28"/>
          <p:cNvSpPr/>
          <p:nvPr/>
        </p:nvSpPr>
        <p:spPr>
          <a:xfrm>
            <a:off x="841239" y="4392613"/>
            <a:ext cx="2011680" cy="59436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nchorCtr="0">
            <a:noAutofit/>
          </a:bodyPr>
          <a:lstStyle/>
          <a:p>
            <a:pPr algn="ctr"/>
            <a:r>
              <a:rPr lang="en-US" sz="1200" b="1" dirty="0">
                <a:solidFill>
                  <a:schemeClr val="tx1">
                    <a:lumMod val="60000"/>
                    <a:lumOff val="40000"/>
                  </a:schemeClr>
                </a:solidFill>
              </a:rPr>
              <a:t>Expand Distribution &amp; Grow </a:t>
            </a:r>
            <a:r>
              <a:rPr lang="en-US" sz="1200" b="1" dirty="0" smtClean="0">
                <a:solidFill>
                  <a:schemeClr val="tx1">
                    <a:lumMod val="60000"/>
                    <a:lumOff val="40000"/>
                  </a:schemeClr>
                </a:solidFill>
              </a:rPr>
              <a:t>Membership</a:t>
            </a:r>
            <a:endParaRPr lang="en-US" sz="1200" b="1" dirty="0">
              <a:solidFill>
                <a:schemeClr val="tx1">
                  <a:lumMod val="60000"/>
                  <a:lumOff val="40000"/>
                </a:schemeClr>
              </a:solidFill>
            </a:endParaRPr>
          </a:p>
        </p:txBody>
      </p:sp>
      <p:sp>
        <p:nvSpPr>
          <p:cNvPr id="30" name="Rectangle 29"/>
          <p:cNvSpPr/>
          <p:nvPr/>
        </p:nvSpPr>
        <p:spPr>
          <a:xfrm>
            <a:off x="841239" y="5137176"/>
            <a:ext cx="2011680" cy="594360"/>
          </a:xfrm>
          <a:prstGeom prst="rect">
            <a:avLst/>
          </a:prstGeom>
        </p:spPr>
        <p:style>
          <a:lnRef idx="1">
            <a:schemeClr val="accent3"/>
          </a:lnRef>
          <a:fillRef idx="2">
            <a:schemeClr val="accent3"/>
          </a:fillRef>
          <a:effectRef idx="1">
            <a:schemeClr val="accent3"/>
          </a:effectRef>
          <a:fontRef idx="minor">
            <a:schemeClr val="dk1"/>
          </a:fontRef>
        </p:style>
        <p:txBody>
          <a:bodyPr wrap="square" anchor="ctr" anchorCtr="0">
            <a:noAutofit/>
          </a:bodyPr>
          <a:lstStyle/>
          <a:p>
            <a:pPr algn="ctr"/>
            <a:r>
              <a:rPr lang="en-US" sz="1200" b="1" dirty="0">
                <a:solidFill>
                  <a:schemeClr val="tx1">
                    <a:lumMod val="60000"/>
                    <a:lumOff val="40000"/>
                  </a:schemeClr>
                </a:solidFill>
              </a:rPr>
              <a:t>Complete &amp; Optimize Our Member-Centric Platform</a:t>
            </a:r>
          </a:p>
        </p:txBody>
      </p:sp>
      <p:grpSp>
        <p:nvGrpSpPr>
          <p:cNvPr id="31" name="Group 30"/>
          <p:cNvGrpSpPr/>
          <p:nvPr/>
        </p:nvGrpSpPr>
        <p:grpSpPr>
          <a:xfrm>
            <a:off x="-3679" y="1406949"/>
            <a:ext cx="825867" cy="4331225"/>
            <a:chOff x="40203" y="1373328"/>
            <a:chExt cx="825867" cy="4331225"/>
          </a:xfrm>
        </p:grpSpPr>
        <p:cxnSp>
          <p:nvCxnSpPr>
            <p:cNvPr id="32" name="Straight Arrow Connector 31"/>
            <p:cNvCxnSpPr/>
            <p:nvPr/>
          </p:nvCxnSpPr>
          <p:spPr>
            <a:xfrm flipV="1">
              <a:off x="441540" y="1373328"/>
              <a:ext cx="0" cy="2086834"/>
            </a:xfrm>
            <a:prstGeom prst="straightConnector1">
              <a:avLst/>
            </a:prstGeom>
            <a:ln w="6350">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40203" y="2222311"/>
              <a:ext cx="825867" cy="261610"/>
            </a:xfrm>
            <a:prstGeom prst="rect">
              <a:avLst/>
            </a:prstGeom>
            <a:solidFill>
              <a:schemeClr val="bg1"/>
            </a:solidFill>
          </p:spPr>
          <p:txBody>
            <a:bodyPr wrap="none" rtlCol="0">
              <a:spAutoFit/>
            </a:bodyPr>
            <a:lstStyle/>
            <a:p>
              <a:pPr algn="ctr" defTabSz="457200"/>
              <a:r>
                <a:rPr lang="en-US" sz="1100" dirty="0">
                  <a:solidFill>
                    <a:srgbClr val="54585A"/>
                  </a:solidFill>
                </a:rPr>
                <a:t>Transform</a:t>
              </a:r>
            </a:p>
          </p:txBody>
        </p:sp>
        <p:cxnSp>
          <p:nvCxnSpPr>
            <p:cNvPr id="34" name="Straight Arrow Connector 33"/>
            <p:cNvCxnSpPr/>
            <p:nvPr/>
          </p:nvCxnSpPr>
          <p:spPr>
            <a:xfrm flipV="1">
              <a:off x="441540" y="3578257"/>
              <a:ext cx="0" cy="1408206"/>
            </a:xfrm>
            <a:prstGeom prst="straightConnector1">
              <a:avLst/>
            </a:prstGeom>
            <a:ln w="6350">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192488" y="4190425"/>
              <a:ext cx="521297" cy="261610"/>
            </a:xfrm>
            <a:prstGeom prst="rect">
              <a:avLst/>
            </a:prstGeom>
            <a:solidFill>
              <a:schemeClr val="bg1"/>
            </a:solidFill>
          </p:spPr>
          <p:txBody>
            <a:bodyPr wrap="none" rtlCol="0">
              <a:spAutoFit/>
            </a:bodyPr>
            <a:lstStyle/>
            <a:p>
              <a:pPr algn="ctr" defTabSz="457200"/>
              <a:r>
                <a:rPr lang="en-US" sz="1100" dirty="0">
                  <a:solidFill>
                    <a:srgbClr val="54585A"/>
                  </a:solidFill>
                </a:rPr>
                <a:t>Grow</a:t>
              </a:r>
            </a:p>
          </p:txBody>
        </p:sp>
        <p:cxnSp>
          <p:nvCxnSpPr>
            <p:cNvPr id="36" name="Straight Arrow Connector 35"/>
            <p:cNvCxnSpPr/>
            <p:nvPr/>
          </p:nvCxnSpPr>
          <p:spPr>
            <a:xfrm flipV="1">
              <a:off x="441540" y="5064473"/>
              <a:ext cx="0" cy="640080"/>
            </a:xfrm>
            <a:prstGeom prst="straightConnector1">
              <a:avLst/>
            </a:prstGeom>
            <a:ln w="6350">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230961" y="5280574"/>
              <a:ext cx="444352" cy="261610"/>
            </a:xfrm>
            <a:prstGeom prst="rect">
              <a:avLst/>
            </a:prstGeom>
            <a:solidFill>
              <a:schemeClr val="bg1"/>
            </a:solidFill>
          </p:spPr>
          <p:txBody>
            <a:bodyPr wrap="none" rtlCol="0">
              <a:spAutoFit/>
            </a:bodyPr>
            <a:lstStyle/>
            <a:p>
              <a:pPr algn="ctr" defTabSz="457200"/>
              <a:r>
                <a:rPr lang="en-US" sz="1100" dirty="0">
                  <a:solidFill>
                    <a:srgbClr val="54585A"/>
                  </a:solidFill>
                </a:rPr>
                <a:t>Run</a:t>
              </a:r>
            </a:p>
          </p:txBody>
        </p:sp>
      </p:grpSp>
      <p:sp>
        <p:nvSpPr>
          <p:cNvPr id="38" name="TextBox 37"/>
          <p:cNvSpPr txBox="1"/>
          <p:nvPr/>
        </p:nvSpPr>
        <p:spPr>
          <a:xfrm>
            <a:off x="1183274" y="1065234"/>
            <a:ext cx="1327608" cy="307777"/>
          </a:xfrm>
          <a:prstGeom prst="rect">
            <a:avLst/>
          </a:prstGeom>
          <a:noFill/>
        </p:spPr>
        <p:txBody>
          <a:bodyPr wrap="none" rtlCol="0">
            <a:spAutoFit/>
          </a:bodyPr>
          <a:lstStyle/>
          <a:p>
            <a:pPr algn="ctr" defTabSz="457200"/>
            <a:r>
              <a:rPr lang="en-US" sz="1400" b="1" dirty="0" smtClean="0">
                <a:solidFill>
                  <a:srgbClr val="003087"/>
                </a:solidFill>
              </a:rPr>
              <a:t>Six Initiatives</a:t>
            </a:r>
            <a:endParaRPr lang="en-US" sz="1400" b="1" dirty="0">
              <a:solidFill>
                <a:srgbClr val="003087"/>
              </a:solidFill>
            </a:endParaRPr>
          </a:p>
        </p:txBody>
      </p:sp>
      <p:sp>
        <p:nvSpPr>
          <p:cNvPr id="44" name="Rectangle 43"/>
          <p:cNvSpPr/>
          <p:nvPr/>
        </p:nvSpPr>
        <p:spPr>
          <a:xfrm>
            <a:off x="3362340" y="2774812"/>
            <a:ext cx="5486070" cy="646331"/>
          </a:xfrm>
          <a:prstGeom prst="rect">
            <a:avLst/>
          </a:prstGeom>
          <a:solidFill>
            <a:schemeClr val="bg2"/>
          </a:solidFill>
          <a:ln w="41275">
            <a:solidFill>
              <a:srgbClr val="C00000"/>
            </a:solidFill>
          </a:ln>
        </p:spPr>
        <p:style>
          <a:lnRef idx="1">
            <a:schemeClr val="accent5"/>
          </a:lnRef>
          <a:fillRef idx="2">
            <a:schemeClr val="accent5"/>
          </a:fillRef>
          <a:effectRef idx="1">
            <a:schemeClr val="accent5"/>
          </a:effectRef>
          <a:fontRef idx="minor">
            <a:schemeClr val="dk1"/>
          </a:fontRef>
        </p:style>
        <p:txBody>
          <a:bodyPr wrap="square" anchor="ctr" anchorCtr="0">
            <a:spAutoFit/>
          </a:bodyPr>
          <a:lstStyle/>
          <a:p>
            <a:pPr algn="ctr"/>
            <a:r>
              <a:rPr lang="en-US" sz="1200" b="1" dirty="0">
                <a:solidFill>
                  <a:srgbClr val="54585A"/>
                </a:solidFill>
              </a:rPr>
              <a:t>Enter Into the Connected Home Market</a:t>
            </a:r>
          </a:p>
          <a:p>
            <a:pPr algn="ctr"/>
            <a:r>
              <a:rPr lang="en-US" sz="1200" dirty="0">
                <a:solidFill>
                  <a:srgbClr val="54585A"/>
                </a:solidFill>
              </a:rPr>
              <a:t>We will begin by offering policy discounts to customers with connected home features; later we will investigate integrated offerings</a:t>
            </a:r>
          </a:p>
        </p:txBody>
      </p:sp>
      <p:sp>
        <p:nvSpPr>
          <p:cNvPr id="45" name="Rectangle 44"/>
          <p:cNvSpPr/>
          <p:nvPr/>
        </p:nvSpPr>
        <p:spPr>
          <a:xfrm>
            <a:off x="3362340" y="3498949"/>
            <a:ext cx="5486070" cy="646331"/>
          </a:xfrm>
          <a:prstGeom prst="rect">
            <a:avLst/>
          </a:prstGeom>
          <a:solidFill>
            <a:schemeClr val="bg2"/>
          </a:solidFill>
          <a:ln>
            <a:solidFill>
              <a:schemeClr val="tx2"/>
            </a:solidFill>
          </a:ln>
        </p:spPr>
        <p:style>
          <a:lnRef idx="1">
            <a:schemeClr val="accent5"/>
          </a:lnRef>
          <a:fillRef idx="2">
            <a:schemeClr val="accent5"/>
          </a:fillRef>
          <a:effectRef idx="1">
            <a:schemeClr val="accent5"/>
          </a:effectRef>
          <a:fontRef idx="minor">
            <a:schemeClr val="dk1"/>
          </a:fontRef>
        </p:style>
        <p:txBody>
          <a:bodyPr wrap="square" anchor="ctr" anchorCtr="0">
            <a:spAutoFit/>
          </a:bodyPr>
          <a:lstStyle/>
          <a:p>
            <a:pPr algn="ctr"/>
            <a:r>
              <a:rPr lang="en-US" sz="1200" b="1" dirty="0" smtClean="0">
                <a:solidFill>
                  <a:srgbClr val="54585A"/>
                </a:solidFill>
              </a:rPr>
              <a:t>Deliver </a:t>
            </a:r>
            <a:r>
              <a:rPr lang="en-US" sz="1200" b="1" dirty="0">
                <a:solidFill>
                  <a:srgbClr val="54585A"/>
                </a:solidFill>
              </a:rPr>
              <a:t>“E-Products” for Simplicity </a:t>
            </a:r>
          </a:p>
          <a:p>
            <a:pPr algn="ctr"/>
            <a:r>
              <a:rPr lang="en-US" sz="1200" dirty="0">
                <a:solidFill>
                  <a:srgbClr val="54585A"/>
                </a:solidFill>
              </a:rPr>
              <a:t>Provide low-cost option to members who prefer a purely online product: online purchase, E-docs, self-service, and </a:t>
            </a:r>
            <a:r>
              <a:rPr lang="en-US" sz="1200" dirty="0" smtClean="0">
                <a:solidFill>
                  <a:srgbClr val="54585A"/>
                </a:solidFill>
              </a:rPr>
              <a:t>auto-pay</a:t>
            </a:r>
            <a:endParaRPr lang="en-US" sz="1200" dirty="0">
              <a:solidFill>
                <a:srgbClr val="54585A"/>
              </a:solidFill>
            </a:endParaRPr>
          </a:p>
        </p:txBody>
      </p:sp>
      <p:sp>
        <p:nvSpPr>
          <p:cNvPr id="46" name="TextBox 45"/>
          <p:cNvSpPr txBox="1"/>
          <p:nvPr/>
        </p:nvSpPr>
        <p:spPr>
          <a:xfrm>
            <a:off x="3362340" y="938234"/>
            <a:ext cx="4627115" cy="338554"/>
          </a:xfrm>
          <a:prstGeom prst="rect">
            <a:avLst/>
          </a:prstGeom>
          <a:noFill/>
        </p:spPr>
        <p:txBody>
          <a:bodyPr wrap="square" rtlCol="0">
            <a:spAutoFit/>
          </a:bodyPr>
          <a:lstStyle/>
          <a:p>
            <a:pPr defTabSz="457200"/>
            <a:r>
              <a:rPr lang="en-US" sz="1600" dirty="0" smtClean="0">
                <a:solidFill>
                  <a:srgbClr val="003087"/>
                </a:solidFill>
              </a:rPr>
              <a:t>We will have the ability to…</a:t>
            </a:r>
            <a:endParaRPr lang="en-US" sz="1600" dirty="0">
              <a:solidFill>
                <a:srgbClr val="003087"/>
              </a:solidFill>
            </a:endParaRPr>
          </a:p>
        </p:txBody>
      </p:sp>
      <p:sp>
        <p:nvSpPr>
          <p:cNvPr id="41" name="Right Triangle 40"/>
          <p:cNvSpPr/>
          <p:nvPr/>
        </p:nvSpPr>
        <p:spPr>
          <a:xfrm flipH="1">
            <a:off x="3024253" y="4297679"/>
            <a:ext cx="5845109" cy="254001"/>
          </a:xfrm>
          <a:prstGeom prst="rtTriangle">
            <a:avLst/>
          </a:prstGeom>
          <a:gradFill flip="none" rotWithShape="1">
            <a:gsLst>
              <a:gs pos="0">
                <a:schemeClr val="accent1">
                  <a:tint val="66000"/>
                  <a:satMod val="160000"/>
                  <a:alpha val="50000"/>
                </a:schemeClr>
              </a:gs>
              <a:gs pos="50000">
                <a:schemeClr val="accent1">
                  <a:tint val="44500"/>
                  <a:satMod val="160000"/>
                  <a:alpha val="50000"/>
                </a:schemeClr>
              </a:gs>
              <a:gs pos="100000">
                <a:schemeClr val="accent1">
                  <a:tint val="23500"/>
                  <a:satMod val="160000"/>
                  <a:alpha val="50000"/>
                </a:schemeClr>
              </a:gs>
            </a:gsLst>
            <a:path path="circle">
              <a:fillToRect l="100000" t="100000"/>
            </a:path>
            <a:tileRect r="-100000" b="-10000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3" name="Content Placeholder 7"/>
          <p:cNvGraphicFramePr>
            <a:graphicFrameLocks/>
          </p:cNvGraphicFramePr>
          <p:nvPr>
            <p:extLst/>
          </p:nvPr>
        </p:nvGraphicFramePr>
        <p:xfrm>
          <a:off x="3024254" y="4551680"/>
          <a:ext cx="5824155" cy="2193925"/>
        </p:xfrm>
        <a:graphic>
          <a:graphicData uri="http://schemas.openxmlformats.org/drawingml/2006/table">
            <a:tbl>
              <a:tblPr firstRow="1" bandRow="1">
                <a:tableStyleId>{2D5ABB26-0587-4C30-8999-92F81FD0307C}</a:tableStyleId>
              </a:tblPr>
              <a:tblGrid>
                <a:gridCol w="1941385"/>
                <a:gridCol w="1941385"/>
                <a:gridCol w="1941385"/>
              </a:tblGrid>
              <a:tr h="370840">
                <a:tc gridSpan="3">
                  <a:txBody>
                    <a:bodyPr/>
                    <a:lstStyle/>
                    <a:p>
                      <a:pPr algn="ctr"/>
                      <a:endParaRPr lang="en-US" sz="12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061085">
                <a:tc>
                  <a:txBody>
                    <a:bodyPr/>
                    <a:lstStyle/>
                    <a:p>
                      <a:pPr marL="114300" indent="-114300">
                        <a:buFont typeface="Arial" panose="020B0604020202020204" pitchFamily="34" charset="0"/>
                        <a:buChar char="•"/>
                      </a:pPr>
                      <a:r>
                        <a:rPr lang="en-US" sz="1000" dirty="0" smtClean="0"/>
                        <a:t>Partner</a:t>
                      </a:r>
                      <a:r>
                        <a:rPr lang="en-US" sz="1000" baseline="0" dirty="0" smtClean="0"/>
                        <a:t> with connected home companies for verification of </a:t>
                      </a:r>
                      <a:r>
                        <a:rPr lang="en-US" sz="1000" dirty="0" smtClean="0"/>
                        <a:t>security services for home policy discounts</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4300" indent="-114300">
                        <a:buFont typeface="Arial" panose="020B0604020202020204" pitchFamily="34" charset="0"/>
                        <a:buChar char="•"/>
                      </a:pPr>
                      <a:r>
                        <a:rPr lang="en-US" sz="1000" dirty="0" smtClean="0"/>
                        <a:t>Partner</a:t>
                      </a:r>
                      <a:r>
                        <a:rPr lang="en-US" sz="1000" baseline="0" dirty="0" smtClean="0"/>
                        <a:t> with connected home companies on a range of insurance discount verifications and smart home offerings</a:t>
                      </a:r>
                    </a:p>
                    <a:p>
                      <a:pPr marL="114300" indent="-114300">
                        <a:buFont typeface="Arial" panose="020B0604020202020204" pitchFamily="34" charset="0"/>
                        <a:buChar char="•"/>
                      </a:pP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14300" indent="-114300">
                        <a:buFont typeface="Arial" panose="020B0604020202020204" pitchFamily="34" charset="0"/>
                        <a:buChar char="•"/>
                      </a:pPr>
                      <a:r>
                        <a:rPr lang="en-US" sz="1000" dirty="0" smtClean="0"/>
                        <a:t>Incorporate connected home data into underwriting and marketing operations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dot"/>
                      <a:round/>
                      <a:headEnd type="none" w="med" len="med"/>
                      <a:tailEnd type="none" w="med" len="med"/>
                    </a:lnB>
                    <a:solidFill>
                      <a:schemeClr val="bg1"/>
                    </a:solidFill>
                  </a:tcPr>
                </a:tc>
              </a:tr>
              <a:tr h="762000">
                <a:tc gridSpan="2">
                  <a:txBody>
                    <a:bodyPr/>
                    <a:lstStyle/>
                    <a:p>
                      <a:pPr marL="339725"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mn-lt"/>
                          <a:ea typeface="+mn-ea"/>
                          <a:cs typeface="+mn-cs"/>
                        </a:rPr>
                        <a:t>Liberty Mutual </a:t>
                      </a:r>
                      <a:r>
                        <a:rPr lang="en-US" sz="800" b="0" kern="1200" dirty="0" smtClean="0">
                          <a:solidFill>
                            <a:schemeClr val="tx1"/>
                          </a:solidFill>
                          <a:latin typeface="+mn-lt"/>
                          <a:ea typeface="+mn-ea"/>
                          <a:cs typeface="+mn-cs"/>
                        </a:rPr>
                        <a:t>partnered with </a:t>
                      </a:r>
                      <a:r>
                        <a:rPr lang="en-US" sz="800" b="1" kern="1200" dirty="0" smtClean="0">
                          <a:solidFill>
                            <a:schemeClr val="tx1"/>
                          </a:solidFill>
                          <a:latin typeface="+mn-lt"/>
                          <a:ea typeface="+mn-ea"/>
                          <a:cs typeface="+mn-cs"/>
                        </a:rPr>
                        <a:t>Vivint, </a:t>
                      </a:r>
                      <a:r>
                        <a:rPr lang="en-US" sz="800" b="0" kern="1200" dirty="0" smtClean="0">
                          <a:solidFill>
                            <a:schemeClr val="tx1"/>
                          </a:solidFill>
                          <a:latin typeface="+mn-lt"/>
                          <a:ea typeface="+mn-ea"/>
                          <a:cs typeface="+mn-cs"/>
                        </a:rPr>
                        <a:t>a</a:t>
                      </a:r>
                      <a:r>
                        <a:rPr lang="en-US" sz="800" b="0" kern="1200" baseline="0" dirty="0" smtClean="0">
                          <a:solidFill>
                            <a:schemeClr val="tx1"/>
                          </a:solidFill>
                          <a:latin typeface="+mn-lt"/>
                          <a:ea typeface="+mn-ea"/>
                          <a:cs typeface="+mn-cs"/>
                        </a:rPr>
                        <a:t> leading </a:t>
                      </a:r>
                      <a:r>
                        <a:rPr lang="en-US" sz="800" b="0" kern="1200" dirty="0" smtClean="0">
                          <a:solidFill>
                            <a:schemeClr val="tx1"/>
                          </a:solidFill>
                          <a:latin typeface="+mn-lt"/>
                          <a:ea typeface="+mn-ea"/>
                          <a:cs typeface="+mn-cs"/>
                        </a:rPr>
                        <a:t>home automation company, and more recently </a:t>
                      </a:r>
                      <a:r>
                        <a:rPr lang="en-US" sz="800" b="1" kern="1200" dirty="0" smtClean="0">
                          <a:solidFill>
                            <a:schemeClr val="tx1"/>
                          </a:solidFill>
                          <a:latin typeface="+mn-lt"/>
                          <a:ea typeface="+mn-ea"/>
                          <a:cs typeface="+mn-cs"/>
                        </a:rPr>
                        <a:t>Nest</a:t>
                      </a:r>
                      <a:r>
                        <a:rPr lang="en-US" sz="800" b="0" kern="1200" dirty="0" smtClean="0">
                          <a:solidFill>
                            <a:schemeClr val="tx1"/>
                          </a:solidFill>
                          <a:latin typeface="+mn-lt"/>
                          <a:ea typeface="+mn-ea"/>
                          <a:cs typeface="+mn-cs"/>
                        </a:rPr>
                        <a:t>, a connected home subsidiary</a:t>
                      </a:r>
                      <a:r>
                        <a:rPr lang="en-US" sz="800" b="0" kern="1200" baseline="0" dirty="0" smtClean="0">
                          <a:solidFill>
                            <a:schemeClr val="tx1"/>
                          </a:solidFill>
                          <a:latin typeface="+mn-lt"/>
                          <a:ea typeface="+mn-ea"/>
                          <a:cs typeface="+mn-cs"/>
                        </a:rPr>
                        <a:t> of Google, </a:t>
                      </a:r>
                      <a:r>
                        <a:rPr lang="en-US" sz="800" b="0" kern="1200" dirty="0" smtClean="0">
                          <a:solidFill>
                            <a:schemeClr val="tx1"/>
                          </a:solidFill>
                          <a:latin typeface="+mn-lt"/>
                          <a:ea typeface="+mn-ea"/>
                          <a:cs typeface="+mn-cs"/>
                        </a:rPr>
                        <a:t>to offer insurance</a:t>
                      </a:r>
                      <a:r>
                        <a:rPr lang="en-US" sz="800" b="0" kern="1200" baseline="0" dirty="0" smtClean="0">
                          <a:solidFill>
                            <a:schemeClr val="tx1"/>
                          </a:solidFill>
                          <a:latin typeface="+mn-lt"/>
                          <a:ea typeface="+mn-ea"/>
                          <a:cs typeface="+mn-cs"/>
                        </a:rPr>
                        <a:t> discounts to customers with connected home products through a program named, </a:t>
                      </a:r>
                      <a:r>
                        <a:rPr lang="en-US" sz="800" dirty="0" smtClean="0">
                          <a:effectLst/>
                        </a:rPr>
                        <a:t>Smart Home Verified Discount</a:t>
                      </a:r>
                      <a:endParaRPr lang="en-US" sz="800" b="1"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1"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solidFill>
                        <a:schemeClr val="bg1">
                          <a:lumMod val="8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defTabSz="457200" rtl="0" eaLnBrk="1" latinLnBrk="0" hangingPunct="1">
                        <a:buFont typeface="Arial" panose="020B0604020202020204" pitchFamily="34" charset="0"/>
                        <a:buNone/>
                      </a:pPr>
                      <a:r>
                        <a:rPr lang="en-US" sz="800" i="1" kern="1200" dirty="0" smtClean="0">
                          <a:solidFill>
                            <a:schemeClr val="tx1"/>
                          </a:solidFill>
                          <a:latin typeface="+mn-lt"/>
                          <a:ea typeface="+mn-ea"/>
                          <a:cs typeface="+mn-cs"/>
                        </a:rPr>
                        <a:t>*While </a:t>
                      </a:r>
                      <a:r>
                        <a:rPr lang="en-US" sz="800" i="1" kern="1200" baseline="0" dirty="0" smtClean="0">
                          <a:solidFill>
                            <a:schemeClr val="tx1"/>
                          </a:solidFill>
                          <a:latin typeface="+mn-lt"/>
                          <a:ea typeface="+mn-ea"/>
                          <a:cs typeface="+mn-cs"/>
                        </a:rPr>
                        <a:t>no known company has reached this point, industry commentary suggests this will be the next frontier of connected home</a:t>
                      </a:r>
                      <a:endParaRPr lang="en-US" sz="800" i="1" kern="1200" dirty="0" smtClean="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47" name="Group 46"/>
          <p:cNvGrpSpPr/>
          <p:nvPr/>
        </p:nvGrpSpPr>
        <p:grpSpPr>
          <a:xfrm>
            <a:off x="5567680" y="4624884"/>
            <a:ext cx="203200" cy="203200"/>
            <a:chOff x="2995613" y="195263"/>
            <a:chExt cx="203200" cy="203200"/>
          </a:xfrm>
        </p:grpSpPr>
        <p:sp>
          <p:nvSpPr>
            <p:cNvPr id="48" name="Oval 47"/>
            <p:cNvSpPr/>
            <p:nvPr>
              <p:custDataLst>
                <p:tags r:id="rId8"/>
              </p:custDataLst>
            </p:nvPr>
          </p:nvSpPr>
          <p:spPr bwMode="auto">
            <a:xfrm>
              <a:off x="2995613" y="195263"/>
              <a:ext cx="203200" cy="203200"/>
            </a:xfrm>
            <a:prstGeom prst="ellipse">
              <a:avLst/>
            </a:prstGeom>
            <a:solidFill>
              <a:schemeClr val="bg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Arc 48"/>
            <p:cNvSpPr/>
            <p:nvPr>
              <p:custDataLst>
                <p:tags r:id="rId9"/>
              </p:custDataLst>
            </p:nvPr>
          </p:nvSpPr>
          <p:spPr bwMode="gray">
            <a:xfrm>
              <a:off x="2995613" y="195263"/>
              <a:ext cx="203200" cy="203200"/>
            </a:xfrm>
            <a:prstGeom prst="arc">
              <a:avLst>
                <a:gd name="adj1" fmla="val 16200000"/>
                <a:gd name="adj2" fmla="val 5400000"/>
              </a:avLst>
            </a:prstGeom>
            <a:solidFill>
              <a:schemeClr val="tx1"/>
            </a:solidFill>
            <a:ln w="9525">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grpSp>
        <p:nvGrpSpPr>
          <p:cNvPr id="50" name="Group 49"/>
          <p:cNvGrpSpPr/>
          <p:nvPr/>
        </p:nvGrpSpPr>
        <p:grpSpPr>
          <a:xfrm>
            <a:off x="4450080" y="4624884"/>
            <a:ext cx="203200" cy="203200"/>
            <a:chOff x="2652713" y="1670550"/>
            <a:chExt cx="203200" cy="203200"/>
          </a:xfrm>
        </p:grpSpPr>
        <p:sp>
          <p:nvSpPr>
            <p:cNvPr id="51" name="Oval 50"/>
            <p:cNvSpPr/>
            <p:nvPr>
              <p:custDataLst>
                <p:tags r:id="rId6"/>
              </p:custDataLst>
            </p:nvPr>
          </p:nvSpPr>
          <p:spPr bwMode="auto">
            <a:xfrm>
              <a:off x="2652713" y="1670550"/>
              <a:ext cx="203200" cy="203200"/>
            </a:xfrm>
            <a:prstGeom prst="ellipse">
              <a:avLst/>
            </a:prstGeom>
            <a:solidFill>
              <a:schemeClr val="bg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Arc 51"/>
            <p:cNvSpPr/>
            <p:nvPr>
              <p:custDataLst>
                <p:tags r:id="rId7"/>
              </p:custDataLst>
            </p:nvPr>
          </p:nvSpPr>
          <p:spPr bwMode="gray">
            <a:xfrm>
              <a:off x="2652713" y="1670550"/>
              <a:ext cx="203200" cy="203200"/>
            </a:xfrm>
            <a:prstGeom prst="arc">
              <a:avLst>
                <a:gd name="adj1" fmla="val 16200000"/>
                <a:gd name="adj2" fmla="val 0"/>
              </a:avLst>
            </a:prstGeom>
            <a:solidFill>
              <a:schemeClr val="tx1"/>
            </a:solidFill>
            <a:ln w="9525">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53" name="Oval 52"/>
          <p:cNvSpPr/>
          <p:nvPr/>
        </p:nvSpPr>
        <p:spPr bwMode="auto">
          <a:xfrm>
            <a:off x="3345180" y="4624884"/>
            <a:ext cx="203200" cy="203200"/>
          </a:xfrm>
          <a:prstGeom prst="ellipse">
            <a:avLst/>
          </a:prstGeom>
          <a:solidFill>
            <a:schemeClr val="bg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4" name="Group 53"/>
          <p:cNvGrpSpPr/>
          <p:nvPr/>
        </p:nvGrpSpPr>
        <p:grpSpPr>
          <a:xfrm>
            <a:off x="6672580" y="4624884"/>
            <a:ext cx="203200" cy="203200"/>
            <a:chOff x="3014663" y="1689600"/>
            <a:chExt cx="203200" cy="203200"/>
          </a:xfrm>
        </p:grpSpPr>
        <p:sp>
          <p:nvSpPr>
            <p:cNvPr id="55" name="Oval 54"/>
            <p:cNvSpPr/>
            <p:nvPr>
              <p:custDataLst>
                <p:tags r:id="rId4"/>
              </p:custDataLst>
            </p:nvPr>
          </p:nvSpPr>
          <p:spPr bwMode="auto">
            <a:xfrm>
              <a:off x="3014663" y="1689600"/>
              <a:ext cx="203200" cy="203200"/>
            </a:xfrm>
            <a:prstGeom prst="ellipse">
              <a:avLst/>
            </a:prstGeom>
            <a:solidFill>
              <a:schemeClr val="bg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Arc 55"/>
            <p:cNvSpPr/>
            <p:nvPr>
              <p:custDataLst>
                <p:tags r:id="rId5"/>
              </p:custDataLst>
            </p:nvPr>
          </p:nvSpPr>
          <p:spPr bwMode="gray">
            <a:xfrm>
              <a:off x="3014663" y="1689600"/>
              <a:ext cx="203200" cy="203200"/>
            </a:xfrm>
            <a:prstGeom prst="arc">
              <a:avLst>
                <a:gd name="adj1" fmla="val 16200000"/>
                <a:gd name="adj2" fmla="val 10800000"/>
              </a:avLst>
            </a:prstGeom>
            <a:solidFill>
              <a:schemeClr val="tx1"/>
            </a:solidFill>
            <a:ln w="9525">
              <a:solidFill>
                <a:schemeClr val="tx1"/>
              </a:solidFill>
              <a:prstDash val="solid"/>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sp>
        <p:nvSpPr>
          <p:cNvPr id="57" name="Oval 56"/>
          <p:cNvSpPr/>
          <p:nvPr>
            <p:custDataLst>
              <p:tags r:id="rId3"/>
            </p:custDataLst>
          </p:nvPr>
        </p:nvSpPr>
        <p:spPr bwMode="auto">
          <a:xfrm>
            <a:off x="7777480" y="4624884"/>
            <a:ext cx="203200" cy="203200"/>
          </a:xfrm>
          <a:prstGeom prst="ellipse">
            <a:avLst/>
          </a:prstGeom>
          <a:solidFill>
            <a:schemeClr val="tx1"/>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TextBox 57"/>
          <p:cNvSpPr txBox="1"/>
          <p:nvPr/>
        </p:nvSpPr>
        <p:spPr>
          <a:xfrm>
            <a:off x="2900680" y="4297680"/>
            <a:ext cx="1143000" cy="246221"/>
          </a:xfrm>
          <a:prstGeom prst="rect">
            <a:avLst/>
          </a:prstGeom>
          <a:noFill/>
        </p:spPr>
        <p:txBody>
          <a:bodyPr wrap="square" rtlCol="0">
            <a:spAutoFit/>
          </a:bodyPr>
          <a:lstStyle/>
          <a:p>
            <a:pPr algn="ctr"/>
            <a:r>
              <a:rPr lang="en-US" sz="1000" b="1" dirty="0" smtClean="0">
                <a:solidFill>
                  <a:schemeClr val="tx2"/>
                </a:solidFill>
              </a:rPr>
              <a:t>Foundational</a:t>
            </a:r>
            <a:endParaRPr lang="en-US" sz="1000" b="1" dirty="0">
              <a:solidFill>
                <a:schemeClr val="tx2"/>
              </a:solidFill>
            </a:endParaRPr>
          </a:p>
        </p:txBody>
      </p:sp>
      <p:sp>
        <p:nvSpPr>
          <p:cNvPr id="59" name="TextBox 58"/>
          <p:cNvSpPr txBox="1"/>
          <p:nvPr/>
        </p:nvSpPr>
        <p:spPr>
          <a:xfrm>
            <a:off x="5097780" y="4297680"/>
            <a:ext cx="1143000" cy="246221"/>
          </a:xfrm>
          <a:prstGeom prst="rect">
            <a:avLst/>
          </a:prstGeom>
          <a:noFill/>
        </p:spPr>
        <p:txBody>
          <a:bodyPr wrap="square" rtlCol="0">
            <a:spAutoFit/>
          </a:bodyPr>
          <a:lstStyle/>
          <a:p>
            <a:pPr algn="ctr"/>
            <a:r>
              <a:rPr lang="en-US" sz="1000" b="1" dirty="0" smtClean="0">
                <a:solidFill>
                  <a:schemeClr val="tx2"/>
                </a:solidFill>
              </a:rPr>
              <a:t>Competitive</a:t>
            </a:r>
            <a:endParaRPr lang="en-US" sz="1000" b="1" dirty="0">
              <a:solidFill>
                <a:schemeClr val="tx2"/>
              </a:solidFill>
            </a:endParaRPr>
          </a:p>
        </p:txBody>
      </p:sp>
      <p:sp>
        <p:nvSpPr>
          <p:cNvPr id="60" name="TextBox 59"/>
          <p:cNvSpPr txBox="1"/>
          <p:nvPr/>
        </p:nvSpPr>
        <p:spPr>
          <a:xfrm>
            <a:off x="7294880" y="4297680"/>
            <a:ext cx="1143000" cy="246221"/>
          </a:xfrm>
          <a:prstGeom prst="rect">
            <a:avLst/>
          </a:prstGeom>
          <a:noFill/>
        </p:spPr>
        <p:txBody>
          <a:bodyPr wrap="square" rtlCol="0">
            <a:spAutoFit/>
          </a:bodyPr>
          <a:lstStyle/>
          <a:p>
            <a:pPr algn="ctr"/>
            <a:r>
              <a:rPr lang="en-US" sz="1000" b="1" dirty="0" smtClean="0">
                <a:solidFill>
                  <a:schemeClr val="tx2"/>
                </a:solidFill>
              </a:rPr>
              <a:t>Leading</a:t>
            </a:r>
            <a:endParaRPr lang="en-US" sz="1000" b="1" dirty="0">
              <a:solidFill>
                <a:schemeClr val="tx2"/>
              </a:solidFill>
            </a:endParaRPr>
          </a:p>
        </p:txBody>
      </p:sp>
      <p:cxnSp>
        <p:nvCxnSpPr>
          <p:cNvPr id="61" name="Straight Connector 60"/>
          <p:cNvCxnSpPr/>
          <p:nvPr/>
        </p:nvCxnSpPr>
        <p:spPr>
          <a:xfrm>
            <a:off x="2987040" y="5883665"/>
            <a:ext cx="3888740" cy="0"/>
          </a:xfrm>
          <a:prstGeom prst="line">
            <a:avLst/>
          </a:prstGeom>
          <a:ln w="3175">
            <a:solidFill>
              <a:schemeClr val="tx1">
                <a:lumMod val="75000"/>
              </a:schemeClr>
            </a:solidFill>
            <a:prstDash val="solid"/>
            <a:headEnd type="none" w="med" len="med"/>
            <a:tailEnd type="stealth" w="sm" len="sm"/>
          </a:ln>
          <a:effectLst/>
        </p:spPr>
        <p:style>
          <a:lnRef idx="2">
            <a:schemeClr val="accent1"/>
          </a:lnRef>
          <a:fillRef idx="0">
            <a:schemeClr val="accent1"/>
          </a:fillRef>
          <a:effectRef idx="1">
            <a:schemeClr val="accent1"/>
          </a:effectRef>
          <a:fontRef idx="minor">
            <a:schemeClr val="tx1"/>
          </a:fontRef>
        </p:style>
      </p:cxnSp>
      <p:pic>
        <p:nvPicPr>
          <p:cNvPr id="62"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99571" y="6043050"/>
            <a:ext cx="297117" cy="297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3" name="TextBox 62"/>
          <p:cNvSpPr txBox="1"/>
          <p:nvPr/>
        </p:nvSpPr>
        <p:spPr>
          <a:xfrm>
            <a:off x="6954690" y="5838511"/>
            <a:ext cx="181158" cy="123111"/>
          </a:xfrm>
          <a:prstGeom prst="rect">
            <a:avLst/>
          </a:prstGeom>
          <a:noFill/>
        </p:spPr>
        <p:txBody>
          <a:bodyPr wrap="square" lIns="0" tIns="0" rIns="0" bIns="0" rtlCol="0">
            <a:spAutoFit/>
          </a:bodyPr>
          <a:lstStyle/>
          <a:p>
            <a:pPr algn="ctr"/>
            <a:r>
              <a:rPr lang="en-US" sz="800" b="1" dirty="0" smtClean="0">
                <a:solidFill>
                  <a:schemeClr val="tx2"/>
                </a:solidFill>
              </a:rPr>
              <a:t>‘18</a:t>
            </a:r>
            <a:endParaRPr lang="en-US" sz="800" b="1" dirty="0">
              <a:solidFill>
                <a:schemeClr val="tx2"/>
              </a:solidFill>
            </a:endParaRPr>
          </a:p>
        </p:txBody>
      </p:sp>
      <p:pic>
        <p:nvPicPr>
          <p:cNvPr id="64" name="Picture 63"/>
          <p:cNvPicPr>
            <a:picLocks noChangeAspect="1"/>
          </p:cNvPicPr>
          <p:nvPr/>
        </p:nvPicPr>
        <p:blipFill>
          <a:blip r:embed="rId14"/>
          <a:stretch>
            <a:fillRect/>
          </a:stretch>
        </p:blipFill>
        <p:spPr>
          <a:xfrm>
            <a:off x="6729534" y="5781438"/>
            <a:ext cx="231775" cy="231775"/>
          </a:xfrm>
          <a:prstGeom prst="rect">
            <a:avLst/>
          </a:prstGeom>
        </p:spPr>
      </p:pic>
      <p:pic>
        <p:nvPicPr>
          <p:cNvPr id="65" name="Picture 64"/>
          <p:cNvPicPr>
            <a:picLocks noChangeAspect="1"/>
          </p:cNvPicPr>
          <p:nvPr/>
        </p:nvPicPr>
        <p:blipFill>
          <a:blip r:embed="rId15"/>
          <a:stretch>
            <a:fillRect/>
          </a:stretch>
        </p:blipFill>
        <p:spPr>
          <a:xfrm>
            <a:off x="2895504" y="5772448"/>
            <a:ext cx="215456" cy="199736"/>
          </a:xfrm>
          <a:prstGeom prst="rect">
            <a:avLst/>
          </a:prstGeom>
        </p:spPr>
      </p:pic>
      <p:sp>
        <p:nvSpPr>
          <p:cNvPr id="66" name="Oval 65"/>
          <p:cNvSpPr/>
          <p:nvPr/>
        </p:nvSpPr>
        <p:spPr>
          <a:xfrm>
            <a:off x="3800067" y="5755266"/>
            <a:ext cx="226291" cy="226291"/>
          </a:xfrm>
          <a:prstGeom prst="ellipse">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000" b="1" dirty="0" smtClean="0"/>
              <a:t>‘</a:t>
            </a:r>
            <a:r>
              <a:rPr lang="en-US" sz="800" b="1" dirty="0" smtClean="0"/>
              <a:t>16</a:t>
            </a:r>
            <a:endParaRPr lang="en-US" sz="800" b="1" dirty="0"/>
          </a:p>
        </p:txBody>
      </p:sp>
      <p:sp>
        <p:nvSpPr>
          <p:cNvPr id="67" name="Oval 66"/>
          <p:cNvSpPr/>
          <p:nvPr/>
        </p:nvSpPr>
        <p:spPr>
          <a:xfrm>
            <a:off x="5646189" y="5767872"/>
            <a:ext cx="226291" cy="226291"/>
          </a:xfrm>
          <a:prstGeom prst="ellipse">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US" sz="1000" b="1" dirty="0" smtClean="0"/>
              <a:t>‘</a:t>
            </a:r>
            <a:r>
              <a:rPr lang="en-US" sz="800" b="1" dirty="0" smtClean="0"/>
              <a:t>17</a:t>
            </a:r>
            <a:endParaRPr lang="en-US" sz="800" b="1" dirty="0"/>
          </a:p>
        </p:txBody>
      </p:sp>
      <p:sp>
        <p:nvSpPr>
          <p:cNvPr id="6" name="Rectangle 5"/>
          <p:cNvSpPr/>
          <p:nvPr/>
        </p:nvSpPr>
        <p:spPr>
          <a:xfrm>
            <a:off x="631431" y="6471920"/>
            <a:ext cx="2479529" cy="27368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53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4784305" y="2767995"/>
            <a:ext cx="533400" cy="231507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0" y="5237329"/>
            <a:ext cx="9133114" cy="112515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457200" y="41819"/>
            <a:ext cx="7773989" cy="687667"/>
          </a:xfrm>
          <a:prstGeom prst="rect">
            <a:avLst/>
          </a:prstGeom>
        </p:spPr>
        <p:txBody>
          <a:bodyPr vert="horz" lIns="91440" tIns="45720" rIns="91440" bIns="45720" rtlCol="0" anchor="ctr" anchorCtr="0">
            <a:normAutofit/>
          </a:bodyPr>
          <a:lstStyle/>
          <a:p>
            <a:pPr marL="0" marR="0" lvl="0" indent="0" algn="l" defTabSz="457200" rtl="0" eaLnBrk="1" fontAlgn="auto" latinLnBrk="0" hangingPunct="1">
              <a:spcAft>
                <a:spcPts val="0"/>
              </a:spcAft>
              <a:buClrTx/>
              <a:buSzTx/>
              <a:buFontTx/>
              <a:buNone/>
              <a:tabLst/>
              <a:defRPr/>
            </a:pPr>
            <a:r>
              <a:rPr lang="en-US" sz="2000" dirty="0" smtClean="0">
                <a:solidFill>
                  <a:schemeClr val="tx2"/>
                </a:solidFill>
                <a:latin typeface="Arial" pitchFamily="34" charset="0"/>
                <a:ea typeface="+mj-ea"/>
                <a:cs typeface="Arial" pitchFamily="34" charset="0"/>
              </a:rPr>
              <a:t>Current Challenge and Opportunity</a:t>
            </a:r>
            <a:endParaRPr kumimoji="0" lang="en-US" sz="2000" b="0" i="0" u="none" strike="noStrike" kern="1200" cap="none" spc="0" normalizeH="0" baseline="0" noProof="0" dirty="0">
              <a:ln>
                <a:noFill/>
              </a:ln>
              <a:solidFill>
                <a:schemeClr val="tx2"/>
              </a:solidFill>
              <a:effectLst/>
              <a:uLnTx/>
              <a:uFillTx/>
              <a:latin typeface="Arial" pitchFamily="34" charset="0"/>
              <a:ea typeface="+mj-ea"/>
              <a:cs typeface="Arial" pitchFamily="34" charset="0"/>
            </a:endParaRPr>
          </a:p>
        </p:txBody>
      </p:sp>
      <p:sp>
        <p:nvSpPr>
          <p:cNvPr id="34" name="TextBox 33"/>
          <p:cNvSpPr txBox="1"/>
          <p:nvPr/>
        </p:nvSpPr>
        <p:spPr bwMode="auto">
          <a:xfrm>
            <a:off x="5396856" y="1686620"/>
            <a:ext cx="3736258" cy="909480"/>
          </a:xfrm>
          <a:prstGeom prst="rect">
            <a:avLst/>
          </a:prstGeom>
          <a:noFill/>
          <a:ln w="9525">
            <a:noFill/>
            <a:miter lim="800000"/>
            <a:headEnd/>
            <a:tailEnd/>
          </a:ln>
        </p:spPr>
        <p:txBody>
          <a:bodyPr wrap="square" rtlCol="0">
            <a:spAutoFit/>
          </a:bodyPr>
          <a:lstStyle/>
          <a:p>
            <a:pPr>
              <a:lnSpc>
                <a:spcPct val="90000"/>
              </a:lnSpc>
            </a:pPr>
            <a:r>
              <a:rPr lang="en-US" sz="1300" b="1" dirty="0" smtClean="0">
                <a:solidFill>
                  <a:srgbClr val="002060"/>
                </a:solidFill>
                <a:latin typeface="Arial" panose="020B0604020202020204" pitchFamily="34" charset="0"/>
                <a:cs typeface="Arial" panose="020B0604020202020204" pitchFamily="34" charset="0"/>
              </a:rPr>
              <a:t>Decision to further a Product or Service offering and establish a timeline</a:t>
            </a:r>
          </a:p>
          <a:p>
            <a:pPr>
              <a:lnSpc>
                <a:spcPct val="90000"/>
              </a:lnSpc>
            </a:pPr>
            <a:endParaRPr lang="en-US" sz="700" b="1" dirty="0" smtClean="0">
              <a:solidFill>
                <a:srgbClr val="002060"/>
              </a:solidFill>
              <a:latin typeface="Arial" panose="020B0604020202020204" pitchFamily="34" charset="0"/>
              <a:cs typeface="Arial" panose="020B0604020202020204" pitchFamily="34" charset="0"/>
            </a:endParaRPr>
          </a:p>
          <a:p>
            <a:pPr>
              <a:lnSpc>
                <a:spcPct val="90000"/>
              </a:lnSpc>
            </a:pPr>
            <a:r>
              <a:rPr lang="en-US" sz="1300" b="1" dirty="0" smtClean="0">
                <a:solidFill>
                  <a:srgbClr val="002060"/>
                </a:solidFill>
                <a:latin typeface="Arial" panose="020B0604020202020204" pitchFamily="34" charset="0"/>
                <a:cs typeface="Arial" panose="020B0604020202020204" pitchFamily="34" charset="0"/>
              </a:rPr>
              <a:t>Design a </a:t>
            </a:r>
            <a:r>
              <a:rPr lang="en-US" sz="1300" b="1" dirty="0">
                <a:solidFill>
                  <a:srgbClr val="002060"/>
                </a:solidFill>
                <a:latin typeface="Arial" panose="020B0604020202020204" pitchFamily="34" charset="0"/>
                <a:cs typeface="Arial" panose="020B0604020202020204" pitchFamily="34" charset="0"/>
              </a:rPr>
              <a:t>strawman to build the right process and systems to support the offerings</a:t>
            </a:r>
            <a:r>
              <a:rPr lang="en-US" sz="1300" b="1" dirty="0" smtClean="0">
                <a:solidFill>
                  <a:srgbClr val="002060"/>
                </a:solidFill>
                <a:latin typeface="Arial" panose="020B0604020202020204" pitchFamily="34" charset="0"/>
                <a:cs typeface="Arial" panose="020B0604020202020204" pitchFamily="34" charset="0"/>
              </a:rPr>
              <a:t>.</a:t>
            </a:r>
            <a:endParaRPr lang="en-US" sz="1300" b="1" dirty="0">
              <a:solidFill>
                <a:srgbClr val="002060"/>
              </a:solidFill>
              <a:latin typeface="Arial" panose="020B0604020202020204" pitchFamily="34" charset="0"/>
              <a:cs typeface="Arial" panose="020B0604020202020204" pitchFamily="34" charset="0"/>
            </a:endParaRPr>
          </a:p>
        </p:txBody>
      </p:sp>
      <p:sp>
        <p:nvSpPr>
          <p:cNvPr id="35" name="TextBox 34"/>
          <p:cNvSpPr txBox="1"/>
          <p:nvPr/>
        </p:nvSpPr>
        <p:spPr bwMode="auto">
          <a:xfrm flipH="1">
            <a:off x="5396856" y="2729797"/>
            <a:ext cx="3736258" cy="2062103"/>
          </a:xfrm>
          <a:prstGeom prst="rect">
            <a:avLst/>
          </a:prstGeom>
          <a:noFill/>
          <a:ln w="9525">
            <a:noFill/>
            <a:miter lim="800000"/>
            <a:headEnd/>
            <a:tailEnd/>
          </a:ln>
        </p:spPr>
        <p:txBody>
          <a:bodyPr wrap="square" rtlCol="0">
            <a:spAutoFit/>
          </a:bodyPr>
          <a:lstStyle/>
          <a:p>
            <a:pPr marL="171450" indent="-171450">
              <a:lnSpc>
                <a:spcPct val="90000"/>
              </a:lnSpc>
              <a:spcBef>
                <a:spcPts val="600"/>
              </a:spcBef>
              <a:buFont typeface="Wingdings" panose="05000000000000000000" pitchFamily="2" charset="2"/>
              <a:buChar char="§"/>
            </a:pPr>
            <a:r>
              <a:rPr lang="en-US" sz="1200" dirty="0" smtClean="0">
                <a:solidFill>
                  <a:schemeClr val="accent4"/>
                </a:solidFill>
                <a:latin typeface="Arial" panose="020B0604020202020204" pitchFamily="34" charset="0"/>
                <a:cs typeface="Arial" panose="020B0604020202020204" pitchFamily="34" charset="0"/>
              </a:rPr>
              <a:t>Assess the expanded risk information available and its potential </a:t>
            </a:r>
          </a:p>
          <a:p>
            <a:pPr marL="171450" indent="-171450">
              <a:lnSpc>
                <a:spcPct val="90000"/>
              </a:lnSpc>
              <a:spcBef>
                <a:spcPts val="600"/>
              </a:spcBef>
              <a:buFont typeface="Wingdings" panose="05000000000000000000" pitchFamily="2" charset="2"/>
              <a:buChar char="§"/>
            </a:pPr>
            <a:r>
              <a:rPr lang="en-US" sz="1200" dirty="0">
                <a:solidFill>
                  <a:schemeClr val="accent4"/>
                </a:solidFill>
              </a:rPr>
              <a:t>Assess and study the potential segmentation, mitigation, and retention benefits</a:t>
            </a:r>
          </a:p>
          <a:p>
            <a:pPr marL="171450" indent="-171450">
              <a:lnSpc>
                <a:spcPct val="90000"/>
              </a:lnSpc>
              <a:spcBef>
                <a:spcPts val="600"/>
              </a:spcBef>
              <a:buFont typeface="Wingdings" panose="05000000000000000000" pitchFamily="2" charset="2"/>
              <a:buChar char="§"/>
            </a:pPr>
            <a:r>
              <a:rPr lang="en-US" sz="1200" dirty="0" smtClean="0">
                <a:solidFill>
                  <a:schemeClr val="accent4"/>
                </a:solidFill>
                <a:latin typeface="Arial" panose="020B0604020202020204" pitchFamily="34" charset="0"/>
                <a:cs typeface="Arial" panose="020B0604020202020204" pitchFamily="34" charset="0"/>
              </a:rPr>
              <a:t>Undertake research to understand customer expectations from us specific to connected home  </a:t>
            </a:r>
          </a:p>
          <a:p>
            <a:pPr marL="171450" indent="-171450">
              <a:lnSpc>
                <a:spcPct val="90000"/>
              </a:lnSpc>
              <a:spcBef>
                <a:spcPts val="600"/>
              </a:spcBef>
              <a:buFont typeface="Wingdings" panose="05000000000000000000" pitchFamily="2" charset="2"/>
              <a:buChar char="§"/>
            </a:pPr>
            <a:r>
              <a:rPr lang="en-US" sz="1200" dirty="0" smtClean="0">
                <a:solidFill>
                  <a:schemeClr val="accent4"/>
                </a:solidFill>
                <a:latin typeface="Arial" panose="020B0604020202020204" pitchFamily="34" charset="0"/>
                <a:cs typeface="Arial" panose="020B0604020202020204" pitchFamily="34" charset="0"/>
              </a:rPr>
              <a:t>Design a minimum viable product and processes to enable us to perform the study</a:t>
            </a:r>
          </a:p>
          <a:p>
            <a:pPr marL="171450" indent="-171450">
              <a:lnSpc>
                <a:spcPct val="90000"/>
              </a:lnSpc>
              <a:spcBef>
                <a:spcPts val="600"/>
              </a:spcBef>
              <a:buFont typeface="Wingdings" panose="05000000000000000000" pitchFamily="2" charset="2"/>
              <a:buChar char="§"/>
            </a:pPr>
            <a:r>
              <a:rPr lang="en-US" sz="1200" dirty="0" smtClean="0">
                <a:solidFill>
                  <a:schemeClr val="accent4"/>
                </a:solidFill>
                <a:latin typeface="Arial" panose="020B0604020202020204" pitchFamily="34" charset="0"/>
                <a:cs typeface="Arial" panose="020B0604020202020204" pitchFamily="34" charset="0"/>
              </a:rPr>
              <a:t>Institute a basic landing page and process to capture the data that we receive </a:t>
            </a:r>
          </a:p>
        </p:txBody>
      </p:sp>
      <p:sp>
        <p:nvSpPr>
          <p:cNvPr id="2" name="Rectangle 1"/>
          <p:cNvSpPr/>
          <p:nvPr/>
        </p:nvSpPr>
        <p:spPr>
          <a:xfrm>
            <a:off x="4400376" y="4852711"/>
            <a:ext cx="914400" cy="573356"/>
          </a:xfrm>
          <a:prstGeom prst="rect">
            <a:avLst/>
          </a:prstGeom>
          <a:solidFill>
            <a:srgbClr val="002060"/>
          </a:solid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277"/>
              </a:spcAft>
            </a:pPr>
            <a:r>
              <a:rPr lang="en-US" sz="1200" b="1" dirty="0" smtClean="0">
                <a:solidFill>
                  <a:schemeClr val="bg1"/>
                </a:solidFill>
              </a:rPr>
              <a:t>Manage Complexity</a:t>
            </a:r>
            <a:endParaRPr lang="en-US" sz="1200" b="1" dirty="0">
              <a:solidFill>
                <a:schemeClr val="bg1"/>
              </a:solidFill>
            </a:endParaRPr>
          </a:p>
        </p:txBody>
      </p:sp>
      <p:sp>
        <p:nvSpPr>
          <p:cNvPr id="44" name="Rectangle 43"/>
          <p:cNvSpPr/>
          <p:nvPr/>
        </p:nvSpPr>
        <p:spPr>
          <a:xfrm>
            <a:off x="4400376" y="1743770"/>
            <a:ext cx="914400" cy="808056"/>
          </a:xfrm>
          <a:prstGeom prst="rect">
            <a:avLst/>
          </a:prstGeom>
          <a:solidFill>
            <a:srgbClr val="002060"/>
          </a:solid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277"/>
              </a:spcAft>
            </a:pPr>
            <a:r>
              <a:rPr lang="en-US" sz="1200" b="1" dirty="0" smtClean="0">
                <a:solidFill>
                  <a:schemeClr val="bg1"/>
                </a:solidFill>
              </a:rPr>
              <a:t>Target Outcomes</a:t>
            </a:r>
            <a:endParaRPr lang="en-US" sz="1200" b="1" dirty="0">
              <a:solidFill>
                <a:schemeClr val="bg1"/>
              </a:solidFill>
            </a:endParaRPr>
          </a:p>
        </p:txBody>
      </p:sp>
      <p:sp>
        <p:nvSpPr>
          <p:cNvPr id="45" name="Rectangle 44"/>
          <p:cNvSpPr/>
          <p:nvPr/>
        </p:nvSpPr>
        <p:spPr>
          <a:xfrm>
            <a:off x="4400376" y="2732997"/>
            <a:ext cx="914400" cy="1892876"/>
          </a:xfrm>
          <a:prstGeom prst="rect">
            <a:avLst/>
          </a:prstGeom>
          <a:solidFill>
            <a:srgbClr val="002060"/>
          </a:solidFill>
          <a:ln w="2540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Aft>
                <a:spcPts val="277"/>
              </a:spcAft>
            </a:pPr>
            <a:r>
              <a:rPr lang="en-US" sz="1200" b="1" dirty="0" smtClean="0">
                <a:solidFill>
                  <a:schemeClr val="bg1"/>
                </a:solidFill>
              </a:rPr>
              <a:t>Define Efforts</a:t>
            </a:r>
            <a:endParaRPr lang="en-US" sz="1200" b="1" dirty="0">
              <a:solidFill>
                <a:schemeClr val="bg1"/>
              </a:solidFill>
            </a:endParaRPr>
          </a:p>
        </p:txBody>
      </p:sp>
      <p:cxnSp>
        <p:nvCxnSpPr>
          <p:cNvPr id="48" name="Straight Connector 47"/>
          <p:cNvCxnSpPr/>
          <p:nvPr/>
        </p:nvCxnSpPr>
        <p:spPr>
          <a:xfrm>
            <a:off x="4400376" y="4761742"/>
            <a:ext cx="4591991" cy="43344"/>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65364" y="2049301"/>
            <a:ext cx="3842656" cy="3282950"/>
          </a:xfrm>
          <a:prstGeom prst="rect">
            <a:avLst/>
          </a:prstGeom>
          <a:noFill/>
        </p:spPr>
        <p:txBody>
          <a:bodyPr wrap="square" rtlCol="0">
            <a:spAutoFit/>
          </a:bodyPr>
          <a:lstStyle/>
          <a:p>
            <a:pPr marL="166688" lvl="2" indent="-166688">
              <a:spcBef>
                <a:spcPts val="1000"/>
              </a:spcBef>
              <a:buFont typeface="Arial" panose="020B0604020202020204" pitchFamily="34" charset="0"/>
              <a:buChar char="•"/>
            </a:pPr>
            <a:r>
              <a:rPr lang="en-US" sz="1200" dirty="0" smtClean="0"/>
              <a:t>Enhance </a:t>
            </a:r>
            <a:r>
              <a:rPr lang="en-US" sz="1200" dirty="0"/>
              <a:t>the AAA brand value of safety and security for our </a:t>
            </a:r>
            <a:r>
              <a:rPr lang="en-US" sz="1200" dirty="0" smtClean="0"/>
              <a:t>members</a:t>
            </a:r>
            <a:endParaRPr lang="en-US" sz="1600" dirty="0"/>
          </a:p>
          <a:p>
            <a:pPr marL="166688" indent="-166688">
              <a:spcBef>
                <a:spcPts val="1000"/>
              </a:spcBef>
              <a:buFont typeface="Arial" panose="020B0604020202020204" pitchFamily="34" charset="0"/>
              <a:buChar char="•"/>
            </a:pPr>
            <a:r>
              <a:rPr lang="en-US" sz="1200" dirty="0" smtClean="0"/>
              <a:t>Attract </a:t>
            </a:r>
            <a:r>
              <a:rPr lang="en-US" sz="1200" dirty="0"/>
              <a:t>and retain our target AAA customers that are adopters of connected home technologies as other leading insurance competitors are entering this market </a:t>
            </a:r>
            <a:endParaRPr lang="en-US" sz="1200" dirty="0" smtClean="0"/>
          </a:p>
          <a:p>
            <a:pPr marL="166688" indent="-166688">
              <a:spcBef>
                <a:spcPts val="1000"/>
              </a:spcBef>
              <a:buFont typeface="Arial" panose="020B0604020202020204" pitchFamily="34" charset="0"/>
              <a:buChar char="•"/>
            </a:pPr>
            <a:r>
              <a:rPr lang="en-US" sz="1200" dirty="0" smtClean="0"/>
              <a:t>Understand the data requirements in this study to enable us build </a:t>
            </a:r>
            <a:r>
              <a:rPr lang="en-US" sz="1200" dirty="0"/>
              <a:t>data in the </a:t>
            </a:r>
            <a:r>
              <a:rPr lang="en-US" sz="1200" dirty="0" smtClean="0"/>
              <a:t>to </a:t>
            </a:r>
            <a:r>
              <a:rPr lang="en-US" sz="1200" dirty="0"/>
              <a:t>further enhance </a:t>
            </a:r>
            <a:r>
              <a:rPr lang="en-US" sz="1200" dirty="0" smtClean="0"/>
              <a:t>our products </a:t>
            </a:r>
            <a:r>
              <a:rPr lang="en-US" sz="1200" dirty="0"/>
              <a:t>and services; pricing and loss </a:t>
            </a:r>
            <a:r>
              <a:rPr lang="en-US" sz="1200" dirty="0" smtClean="0"/>
              <a:t>mitigation</a:t>
            </a:r>
          </a:p>
          <a:p>
            <a:pPr marL="166688" indent="-166688">
              <a:spcBef>
                <a:spcPts val="1000"/>
              </a:spcBef>
              <a:buFont typeface="Arial" panose="020B0604020202020204" pitchFamily="34" charset="0"/>
              <a:buChar char="•"/>
            </a:pPr>
            <a:r>
              <a:rPr lang="en-US" sz="1200" dirty="0"/>
              <a:t>Research and study the market and customer expectations to enable us make a </a:t>
            </a:r>
            <a:r>
              <a:rPr lang="en-US" sz="1200" dirty="0" smtClean="0"/>
              <a:t>recommendation</a:t>
            </a:r>
          </a:p>
          <a:p>
            <a:pPr marL="166688" lvl="2" indent="-166688">
              <a:spcBef>
                <a:spcPts val="1000"/>
              </a:spcBef>
              <a:buFont typeface="Arial" panose="020B0604020202020204" pitchFamily="34" charset="0"/>
              <a:buChar char="•"/>
            </a:pPr>
            <a:r>
              <a:rPr lang="en-US" sz="1200" dirty="0"/>
              <a:t>Build strategic partnerships in the connected home industry that will accelerate our ability to meet our </a:t>
            </a:r>
            <a:r>
              <a:rPr lang="en-US" sz="1200" dirty="0" smtClean="0"/>
              <a:t>objectives</a:t>
            </a:r>
            <a:endParaRPr lang="en-US" sz="1200" dirty="0"/>
          </a:p>
        </p:txBody>
      </p:sp>
      <p:sp>
        <p:nvSpPr>
          <p:cNvPr id="75" name="TextBox 74"/>
          <p:cNvSpPr txBox="1"/>
          <p:nvPr/>
        </p:nvSpPr>
        <p:spPr bwMode="auto">
          <a:xfrm>
            <a:off x="5502383" y="4930661"/>
            <a:ext cx="3222518" cy="424732"/>
          </a:xfrm>
          <a:prstGeom prst="rect">
            <a:avLst/>
          </a:prstGeom>
          <a:noFill/>
          <a:ln w="9525">
            <a:noFill/>
            <a:miter lim="800000"/>
            <a:headEnd/>
            <a:tailEnd/>
          </a:ln>
        </p:spPr>
        <p:txBody>
          <a:bodyPr wrap="square" rtlCol="0">
            <a:spAutoFit/>
          </a:bodyPr>
          <a:lstStyle>
            <a:defPPr>
              <a:defRPr lang="en-US"/>
            </a:defPPr>
            <a:lvl1pPr algn="ctr">
              <a:lnSpc>
                <a:spcPct val="90000"/>
              </a:lnSpc>
              <a:defRPr sz="1400">
                <a:latin typeface="Calibri" pitchFamily="34" charset="0"/>
                <a:cs typeface="Calibri" pitchFamily="34" charset="0"/>
              </a:defRPr>
            </a:lvl1pPr>
          </a:lstStyle>
          <a:p>
            <a:pPr algn="l"/>
            <a:r>
              <a:rPr lang="en-US" sz="1200" b="1" dirty="0" smtClean="0">
                <a:latin typeface="Arial" panose="020B0604020202020204" pitchFamily="34" charset="0"/>
                <a:cs typeface="Arial" panose="020B0604020202020204" pitchFamily="34" charset="0"/>
              </a:rPr>
              <a:t>… while actively managing scope, dependencies and  tradeoffs</a:t>
            </a:r>
            <a:endParaRPr lang="en-US" sz="1200" b="1" dirty="0">
              <a:latin typeface="Arial" panose="020B0604020202020204" pitchFamily="34" charset="0"/>
              <a:cs typeface="Arial" panose="020B0604020202020204" pitchFamily="34" charset="0"/>
            </a:endParaRPr>
          </a:p>
        </p:txBody>
      </p:sp>
      <p:sp>
        <p:nvSpPr>
          <p:cNvPr id="88" name="Rectangle 87"/>
          <p:cNvSpPr/>
          <p:nvPr/>
        </p:nvSpPr>
        <p:spPr>
          <a:xfrm>
            <a:off x="447675" y="711730"/>
            <a:ext cx="8420100" cy="100750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1200" dirty="0" smtClean="0">
                <a:solidFill>
                  <a:schemeClr val="accent3">
                    <a:lumMod val="25000"/>
                  </a:schemeClr>
                </a:solidFill>
              </a:rPr>
              <a:t>The </a:t>
            </a:r>
            <a:r>
              <a:rPr lang="en-US" sz="1200" dirty="0" err="1" smtClean="0">
                <a:solidFill>
                  <a:schemeClr val="accent3">
                    <a:lumMod val="25000"/>
                  </a:schemeClr>
                </a:solidFill>
              </a:rPr>
              <a:t>IoT</a:t>
            </a:r>
            <a:r>
              <a:rPr lang="en-US" sz="1200" dirty="0" smtClean="0">
                <a:solidFill>
                  <a:schemeClr val="accent3">
                    <a:lumMod val="25000"/>
                  </a:schemeClr>
                </a:solidFill>
              </a:rPr>
              <a:t>, specifically </a:t>
            </a:r>
            <a:r>
              <a:rPr lang="en-US" sz="1200" smtClean="0">
                <a:solidFill>
                  <a:schemeClr val="accent3">
                    <a:lumMod val="25000"/>
                  </a:schemeClr>
                </a:solidFill>
              </a:rPr>
              <a:t>the Connected </a:t>
            </a:r>
            <a:r>
              <a:rPr lang="en-US" sz="1200" dirty="0" smtClean="0">
                <a:solidFill>
                  <a:schemeClr val="accent3">
                    <a:lumMod val="25000"/>
                  </a:schemeClr>
                </a:solidFill>
              </a:rPr>
              <a:t>home products in the market are changing customer expectations on how we as an insurer engage with them through product and service offering innovations. </a:t>
            </a:r>
            <a:endParaRPr lang="en-US" sz="1200" dirty="0">
              <a:solidFill>
                <a:schemeClr val="accent3">
                  <a:lumMod val="25000"/>
                </a:schemeClr>
              </a:solidFill>
            </a:endParaRPr>
          </a:p>
        </p:txBody>
      </p:sp>
      <p:sp>
        <p:nvSpPr>
          <p:cNvPr id="89" name="Round Diagonal Corner Rectangle 88"/>
          <p:cNvSpPr/>
          <p:nvPr/>
        </p:nvSpPr>
        <p:spPr>
          <a:xfrm>
            <a:off x="457200" y="5636951"/>
            <a:ext cx="8229600" cy="725533"/>
          </a:xfrm>
          <a:prstGeom prst="round2DiagRect">
            <a:avLst>
              <a:gd name="adj1" fmla="val 40477"/>
              <a:gd name="adj2" fmla="val 0"/>
            </a:avLst>
          </a:prstGeom>
          <a:solidFill>
            <a:srgbClr val="002060"/>
          </a:solidFill>
          <a:ln w="2540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The Connected home study is meant to serve our research needs on data, customer expectations and operating model specific to the device being offered in VA and CA</a:t>
            </a:r>
            <a:endParaRPr lang="en-US" sz="1400" b="1" dirty="0"/>
          </a:p>
        </p:txBody>
      </p:sp>
      <p:graphicFrame>
        <p:nvGraphicFramePr>
          <p:cNvPr id="107" name="Table 106"/>
          <p:cNvGraphicFramePr>
            <a:graphicFrameLocks noGrp="1"/>
          </p:cNvGraphicFramePr>
          <p:nvPr>
            <p:extLst/>
          </p:nvPr>
        </p:nvGraphicFramePr>
        <p:xfrm>
          <a:off x="465364" y="1676394"/>
          <a:ext cx="3657600" cy="304800"/>
        </p:xfrm>
        <a:graphic>
          <a:graphicData uri="http://schemas.openxmlformats.org/drawingml/2006/table">
            <a:tbl>
              <a:tblPr firstRow="1" bandRow="1">
                <a:tableStyleId>{5C22544A-7EE6-4342-B048-85BDC9FD1C3A}</a:tableStyleId>
              </a:tblPr>
              <a:tblGrid>
                <a:gridCol w="3657600"/>
              </a:tblGrid>
              <a:tr h="0">
                <a:tc>
                  <a:txBody>
                    <a:bodyPr/>
                    <a:lstStyle/>
                    <a:p>
                      <a:r>
                        <a:rPr lang="en-US" sz="1400" dirty="0" smtClean="0">
                          <a:solidFill>
                            <a:schemeClr val="accent3">
                              <a:lumMod val="10000"/>
                            </a:schemeClr>
                          </a:solidFill>
                        </a:rPr>
                        <a:t>Objectives for</a:t>
                      </a:r>
                      <a:r>
                        <a:rPr lang="en-US" sz="1400" baseline="0" dirty="0" smtClean="0">
                          <a:solidFill>
                            <a:schemeClr val="accent3">
                              <a:lumMod val="10000"/>
                            </a:schemeClr>
                          </a:solidFill>
                        </a:rPr>
                        <a:t> the study </a:t>
                      </a:r>
                      <a:endParaRPr lang="en-US" sz="1400" dirty="0">
                        <a:solidFill>
                          <a:schemeClr val="accent3">
                            <a:lumMod val="10000"/>
                          </a:schemeClr>
                        </a:solidFill>
                      </a:endParaRPr>
                    </a:p>
                  </a:txBody>
                  <a:tcPr>
                    <a:lnB w="19050" cap="flat" cmpd="sng" algn="ctr">
                      <a:solidFill>
                        <a:schemeClr val="bg1">
                          <a:lumMod val="50000"/>
                        </a:schemeClr>
                      </a:solidFill>
                      <a:prstDash val="solid"/>
                      <a:round/>
                      <a:headEnd type="none" w="med" len="med"/>
                      <a:tailEnd type="none" w="med" len="med"/>
                    </a:lnB>
                    <a:noFill/>
                  </a:tcPr>
                </a:tc>
              </a:tr>
            </a:tbl>
          </a:graphicData>
        </a:graphic>
      </p:graphicFrame>
      <p:cxnSp>
        <p:nvCxnSpPr>
          <p:cNvPr id="23" name="Straight Connector 22"/>
          <p:cNvCxnSpPr/>
          <p:nvPr/>
        </p:nvCxnSpPr>
        <p:spPr>
          <a:xfrm>
            <a:off x="4390100" y="2649595"/>
            <a:ext cx="4591991" cy="26707"/>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9477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1" y="8878"/>
            <a:ext cx="9250533" cy="685800"/>
          </a:xfrm>
        </p:spPr>
        <p:txBody>
          <a:bodyPr anchor="ctr"/>
          <a:lstStyle/>
          <a:p>
            <a:pPr>
              <a:lnSpc>
                <a:spcPct val="100000"/>
              </a:lnSpc>
            </a:pPr>
            <a:r>
              <a:rPr lang="en-US" sz="1800" dirty="0">
                <a:latin typeface="Arial" pitchFamily="34" charset="0"/>
                <a:ea typeface="+mj-ea"/>
                <a:cs typeface="Arial" pitchFamily="34" charset="0"/>
              </a:rPr>
              <a:t>We are proposing a three phase approach to operationalizing </a:t>
            </a:r>
            <a:r>
              <a:rPr lang="en-US" sz="1800" dirty="0" smtClean="0">
                <a:latin typeface="Arial" pitchFamily="34" charset="0"/>
                <a:ea typeface="+mj-ea"/>
                <a:cs typeface="Arial" pitchFamily="34" charset="0"/>
              </a:rPr>
              <a:t>connected </a:t>
            </a:r>
            <a:r>
              <a:rPr lang="en-US" sz="1800" dirty="0">
                <a:latin typeface="Arial" pitchFamily="34" charset="0"/>
                <a:ea typeface="+mj-ea"/>
                <a:cs typeface="Arial" pitchFamily="34" charset="0"/>
              </a:rPr>
              <a:t>home capability</a:t>
            </a:r>
          </a:p>
        </p:txBody>
      </p:sp>
      <p:graphicFrame>
        <p:nvGraphicFramePr>
          <p:cNvPr id="6" name="Content Placeholder 10"/>
          <p:cNvGraphicFramePr>
            <a:graphicFrameLocks noGrp="1"/>
          </p:cNvGraphicFramePr>
          <p:nvPr>
            <p:ph idx="1"/>
            <p:extLst>
              <p:ext uri="{D42A27DB-BD31-4B8C-83A1-F6EECF244321}">
                <p14:modId xmlns:p14="http://schemas.microsoft.com/office/powerpoint/2010/main" val="2535272798"/>
              </p:ext>
            </p:extLst>
          </p:nvPr>
        </p:nvGraphicFramePr>
        <p:xfrm>
          <a:off x="685800" y="1143001"/>
          <a:ext cx="7742238" cy="5219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30819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2375" y="823250"/>
            <a:ext cx="7126453" cy="1023305"/>
          </a:xfrm>
          <a:solidFill>
            <a:srgbClr val="002060"/>
          </a:solidFill>
          <a:ln w="19050">
            <a:solidFill>
              <a:schemeClr val="accent1"/>
            </a:solidFill>
          </a:ln>
        </p:spPr>
        <p:txBody>
          <a:bodyPr anchor="ctr">
            <a:noAutofit/>
          </a:bodyPr>
          <a:lstStyle/>
          <a:p>
            <a:pPr lvl="0" algn="ctr" eaLnBrk="1" fontAlgn="auto" hangingPunct="1">
              <a:lnSpc>
                <a:spcPct val="150000"/>
              </a:lnSpc>
              <a:spcBef>
                <a:spcPct val="0"/>
              </a:spcBef>
              <a:spcAft>
                <a:spcPts val="0"/>
              </a:spcAft>
              <a:defRPr/>
            </a:pPr>
            <a:r>
              <a:rPr lang="en-US" sz="1600" dirty="0" smtClean="0">
                <a:solidFill>
                  <a:schemeClr val="bg1"/>
                </a:solidFill>
                <a:latin typeface="Arial" pitchFamily="34" charset="0"/>
                <a:ea typeface="+mj-ea"/>
                <a:cs typeface="Arial" pitchFamily="34" charset="0"/>
              </a:rPr>
              <a:t>Study the chosen markets and associated data in order to create a scalable, connected </a:t>
            </a:r>
            <a:r>
              <a:rPr lang="en-US" sz="1600" dirty="0">
                <a:solidFill>
                  <a:schemeClr val="bg1"/>
                </a:solidFill>
                <a:latin typeface="Arial" pitchFamily="34" charset="0"/>
                <a:ea typeface="+mj-ea"/>
                <a:cs typeface="Arial" pitchFamily="34" charset="0"/>
              </a:rPr>
              <a:t>home capability designed specifically for AAA members</a:t>
            </a:r>
          </a:p>
        </p:txBody>
      </p:sp>
      <p:sp>
        <p:nvSpPr>
          <p:cNvPr id="5" name="Content Placeholder 4"/>
          <p:cNvSpPr>
            <a:spLocks noGrp="1"/>
          </p:cNvSpPr>
          <p:nvPr>
            <p:ph idx="1"/>
          </p:nvPr>
        </p:nvSpPr>
        <p:spPr>
          <a:xfrm>
            <a:off x="863600" y="2838881"/>
            <a:ext cx="7015228" cy="2708275"/>
          </a:xfrm>
        </p:spPr>
        <p:txBody>
          <a:bodyPr>
            <a:normAutofit/>
          </a:bodyPr>
          <a:lstStyle/>
          <a:p>
            <a:pPr marL="0" lvl="2" indent="0">
              <a:lnSpc>
                <a:spcPct val="150000"/>
              </a:lnSpc>
              <a:spcBef>
                <a:spcPts val="1000"/>
              </a:spcBef>
              <a:buNone/>
            </a:pPr>
            <a:r>
              <a:rPr lang="en-US" sz="1400" dirty="0" smtClean="0">
                <a:solidFill>
                  <a:srgbClr val="00B0F0"/>
                </a:solidFill>
              </a:rPr>
              <a:t>[</a:t>
            </a:r>
            <a:r>
              <a:rPr lang="en-US" sz="1400" dirty="0">
                <a:solidFill>
                  <a:srgbClr val="00B0F0"/>
                </a:solidFill>
              </a:rPr>
              <a:t>A]</a:t>
            </a:r>
            <a:r>
              <a:rPr lang="en-US" sz="1400" dirty="0">
                <a:solidFill>
                  <a:schemeClr val="tx1">
                    <a:lumMod val="50000"/>
                  </a:schemeClr>
                </a:solidFill>
              </a:rPr>
              <a:t> Initiate and complete a 6-8 month connected home study in California and Virginia. </a:t>
            </a:r>
          </a:p>
          <a:p>
            <a:pPr marL="457200" lvl="3" indent="0">
              <a:lnSpc>
                <a:spcPct val="150000"/>
              </a:lnSpc>
              <a:spcBef>
                <a:spcPts val="1000"/>
              </a:spcBef>
              <a:buNone/>
            </a:pPr>
            <a:endParaRPr lang="en-US" sz="500" dirty="0" smtClean="0">
              <a:solidFill>
                <a:schemeClr val="tx1">
                  <a:lumMod val="50000"/>
                </a:schemeClr>
              </a:solidFill>
            </a:endParaRPr>
          </a:p>
          <a:p>
            <a:pPr marL="285750" lvl="2" indent="-285750">
              <a:lnSpc>
                <a:spcPct val="150000"/>
              </a:lnSpc>
              <a:spcBef>
                <a:spcPts val="1000"/>
              </a:spcBef>
              <a:buNone/>
            </a:pPr>
            <a:r>
              <a:rPr lang="en-US" sz="1400" dirty="0" smtClean="0">
                <a:solidFill>
                  <a:srgbClr val="00B0F0"/>
                </a:solidFill>
              </a:rPr>
              <a:t>[</a:t>
            </a:r>
            <a:r>
              <a:rPr lang="en-US" sz="1400" dirty="0">
                <a:solidFill>
                  <a:srgbClr val="00B0F0"/>
                </a:solidFill>
              </a:rPr>
              <a:t>B] </a:t>
            </a:r>
            <a:r>
              <a:rPr lang="en-US" sz="1400" dirty="0">
                <a:solidFill>
                  <a:schemeClr val="tx1">
                    <a:lumMod val="50000"/>
                  </a:schemeClr>
                </a:solidFill>
              </a:rPr>
              <a:t>Design a scalable, connected home business model strawman to actuate and release a fully operational pilot </a:t>
            </a:r>
            <a:r>
              <a:rPr lang="en-US" sz="1400" dirty="0" smtClean="0">
                <a:solidFill>
                  <a:schemeClr val="tx1">
                    <a:lumMod val="50000"/>
                  </a:schemeClr>
                </a:solidFill>
              </a:rPr>
              <a:t> </a:t>
            </a:r>
            <a:r>
              <a:rPr lang="en-US" sz="1400" dirty="0">
                <a:solidFill>
                  <a:schemeClr val="tx1">
                    <a:lumMod val="50000"/>
                  </a:schemeClr>
                </a:solidFill>
              </a:rPr>
              <a:t>in </a:t>
            </a:r>
            <a:r>
              <a:rPr lang="en-US" sz="1400" dirty="0" smtClean="0">
                <a:solidFill>
                  <a:schemeClr val="tx1">
                    <a:lumMod val="50000"/>
                  </a:schemeClr>
                </a:solidFill>
              </a:rPr>
              <a:t>2017</a:t>
            </a:r>
          </a:p>
          <a:p>
            <a:pPr marL="285750" lvl="2" indent="-285750">
              <a:lnSpc>
                <a:spcPct val="150000"/>
              </a:lnSpc>
              <a:spcBef>
                <a:spcPts val="1000"/>
              </a:spcBef>
              <a:buNone/>
            </a:pPr>
            <a:endParaRPr lang="en-US" sz="1050" dirty="0">
              <a:solidFill>
                <a:schemeClr val="tx1">
                  <a:lumMod val="50000"/>
                </a:schemeClr>
              </a:solidFill>
            </a:endParaRPr>
          </a:p>
          <a:p>
            <a:pPr marL="401638" lvl="3" indent="-166688">
              <a:lnSpc>
                <a:spcPct val="150000"/>
              </a:lnSpc>
              <a:spcBef>
                <a:spcPts val="1000"/>
              </a:spcBef>
            </a:pPr>
            <a:endParaRPr lang="en-US" dirty="0">
              <a:latin typeface="+mn-lt"/>
              <a:cs typeface="+mn-cs"/>
            </a:endParaRPr>
          </a:p>
        </p:txBody>
      </p:sp>
      <p:sp>
        <p:nvSpPr>
          <p:cNvPr id="2" name="Text Placeholder 1"/>
          <p:cNvSpPr>
            <a:spLocks noGrp="1"/>
          </p:cNvSpPr>
          <p:nvPr>
            <p:ph type="body" sz="quarter" idx="10"/>
          </p:nvPr>
        </p:nvSpPr>
        <p:spPr>
          <a:xfrm>
            <a:off x="752375" y="2317198"/>
            <a:ext cx="7756558" cy="360680"/>
          </a:xfrm>
        </p:spPr>
        <p:txBody>
          <a:bodyPr/>
          <a:lstStyle/>
          <a:p>
            <a:r>
              <a:rPr lang="en-US" dirty="0" smtClean="0">
                <a:solidFill>
                  <a:schemeClr val="tx1">
                    <a:lumMod val="50000"/>
                  </a:schemeClr>
                </a:solidFill>
              </a:rPr>
              <a:t>As part of this study, we will</a:t>
            </a:r>
            <a:endParaRPr lang="en-US" dirty="0">
              <a:solidFill>
                <a:schemeClr val="tx1">
                  <a:lumMod val="50000"/>
                </a:schemeClr>
              </a:solidFill>
            </a:endParaRPr>
          </a:p>
        </p:txBody>
      </p:sp>
      <p:sp>
        <p:nvSpPr>
          <p:cNvPr id="8" name="Rectangle 7"/>
          <p:cNvSpPr/>
          <p:nvPr/>
        </p:nvSpPr>
        <p:spPr>
          <a:xfrm>
            <a:off x="0" y="0"/>
            <a:ext cx="9144000" cy="6858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1"/>
          <p:cNvSpPr txBox="1">
            <a:spLocks/>
          </p:cNvSpPr>
          <p:nvPr/>
        </p:nvSpPr>
        <p:spPr bwMode="auto">
          <a:xfrm>
            <a:off x="558800" y="114301"/>
            <a:ext cx="8046720" cy="48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defTabSz="457200" rtl="0" eaLnBrk="0" fontAlgn="base" hangingPunct="0">
              <a:lnSpc>
                <a:spcPct val="90000"/>
              </a:lnSpc>
              <a:spcBef>
                <a:spcPts val="600"/>
              </a:spcBef>
              <a:spcAft>
                <a:spcPct val="0"/>
              </a:spcAft>
              <a:defRPr sz="2200" kern="1200">
                <a:solidFill>
                  <a:schemeClr val="tx2"/>
                </a:solidFill>
                <a:latin typeface="Arial"/>
                <a:ea typeface="Arial"/>
                <a:cs typeface="Arial"/>
                <a:sym typeface="Arial" panose="020B0604020202020204" pitchFamily="34" charset="0"/>
              </a:defRPr>
            </a:lvl1pPr>
            <a:lvl2pPr algn="l" defTabSz="457200" rtl="0" eaLnBrk="0" fontAlgn="base" hangingPunct="0">
              <a:spcBef>
                <a:spcPts val="600"/>
              </a:spcBef>
              <a:spcAft>
                <a:spcPct val="0"/>
              </a:spcAft>
              <a:defRPr sz="2200">
                <a:solidFill>
                  <a:schemeClr val="tx2"/>
                </a:solidFill>
                <a:latin typeface="Arial" charset="0"/>
                <a:ea typeface="Runda" pitchFamily="50" charset="0"/>
                <a:cs typeface="Arial" charset="0"/>
                <a:sym typeface="Arial" panose="020B0604020202020204" pitchFamily="34" charset="0"/>
              </a:defRPr>
            </a:lvl2pPr>
            <a:lvl3pPr algn="l" defTabSz="457200" rtl="0" eaLnBrk="0" fontAlgn="base" hangingPunct="0">
              <a:spcBef>
                <a:spcPts val="600"/>
              </a:spcBef>
              <a:spcAft>
                <a:spcPct val="0"/>
              </a:spcAft>
              <a:defRPr sz="2200">
                <a:solidFill>
                  <a:schemeClr val="tx2"/>
                </a:solidFill>
                <a:latin typeface="Arial" charset="0"/>
                <a:ea typeface="Runda" pitchFamily="50" charset="0"/>
                <a:cs typeface="Arial" charset="0"/>
                <a:sym typeface="Arial" panose="020B0604020202020204" pitchFamily="34" charset="0"/>
              </a:defRPr>
            </a:lvl3pPr>
            <a:lvl4pPr algn="l" defTabSz="457200" rtl="0" eaLnBrk="0" fontAlgn="base" hangingPunct="0">
              <a:spcBef>
                <a:spcPts val="600"/>
              </a:spcBef>
              <a:spcAft>
                <a:spcPct val="0"/>
              </a:spcAft>
              <a:defRPr sz="2200">
                <a:solidFill>
                  <a:schemeClr val="tx2"/>
                </a:solidFill>
                <a:latin typeface="Arial" charset="0"/>
                <a:ea typeface="Runda" pitchFamily="50" charset="0"/>
                <a:cs typeface="Arial" charset="0"/>
                <a:sym typeface="Arial" panose="020B0604020202020204" pitchFamily="34" charset="0"/>
              </a:defRPr>
            </a:lvl4pPr>
            <a:lvl5pPr algn="l" defTabSz="457200" rtl="0" eaLnBrk="0" fontAlgn="base" hangingPunct="0">
              <a:spcBef>
                <a:spcPts val="600"/>
              </a:spcBef>
              <a:spcAft>
                <a:spcPct val="0"/>
              </a:spcAft>
              <a:defRPr sz="2200">
                <a:solidFill>
                  <a:schemeClr val="tx2"/>
                </a:solidFill>
                <a:latin typeface="Arial" charset="0"/>
                <a:ea typeface="Runda" pitchFamily="50" charset="0"/>
                <a:cs typeface="Arial" charset="0"/>
                <a:sym typeface="Arial" panose="020B0604020202020204" pitchFamily="34" charset="0"/>
              </a:defRPr>
            </a:lvl5pPr>
            <a:lvl6pPr marL="457200" algn="l" defTabSz="457200" rtl="0" fontAlgn="base">
              <a:spcBef>
                <a:spcPts val="600"/>
              </a:spcBef>
              <a:spcAft>
                <a:spcPct val="0"/>
              </a:spcAft>
              <a:defRPr sz="2200">
                <a:solidFill>
                  <a:schemeClr val="tx2"/>
                </a:solidFill>
                <a:latin typeface="Runda" pitchFamily="50" charset="0"/>
                <a:ea typeface="Runda" pitchFamily="50" charset="0"/>
                <a:cs typeface="Runda" pitchFamily="50" charset="0"/>
              </a:defRPr>
            </a:lvl6pPr>
            <a:lvl7pPr marL="914400" algn="l" defTabSz="457200" rtl="0" fontAlgn="base">
              <a:spcBef>
                <a:spcPts val="600"/>
              </a:spcBef>
              <a:spcAft>
                <a:spcPct val="0"/>
              </a:spcAft>
              <a:defRPr sz="2200">
                <a:solidFill>
                  <a:schemeClr val="tx2"/>
                </a:solidFill>
                <a:latin typeface="Runda" pitchFamily="50" charset="0"/>
                <a:ea typeface="Runda" pitchFamily="50" charset="0"/>
                <a:cs typeface="Runda" pitchFamily="50" charset="0"/>
              </a:defRPr>
            </a:lvl7pPr>
            <a:lvl8pPr marL="1371600" algn="l" defTabSz="457200" rtl="0" fontAlgn="base">
              <a:spcBef>
                <a:spcPts val="600"/>
              </a:spcBef>
              <a:spcAft>
                <a:spcPct val="0"/>
              </a:spcAft>
              <a:defRPr sz="2200">
                <a:solidFill>
                  <a:schemeClr val="tx2"/>
                </a:solidFill>
                <a:latin typeface="Runda" pitchFamily="50" charset="0"/>
                <a:ea typeface="Runda" pitchFamily="50" charset="0"/>
                <a:cs typeface="Runda" pitchFamily="50" charset="0"/>
              </a:defRPr>
            </a:lvl8pPr>
            <a:lvl9pPr marL="1828800" algn="l" defTabSz="457200" rtl="0" fontAlgn="base">
              <a:spcBef>
                <a:spcPts val="600"/>
              </a:spcBef>
              <a:spcAft>
                <a:spcPct val="0"/>
              </a:spcAft>
              <a:defRPr sz="2200">
                <a:solidFill>
                  <a:schemeClr val="tx2"/>
                </a:solidFill>
                <a:latin typeface="Runda" pitchFamily="50" charset="0"/>
                <a:ea typeface="Runda" pitchFamily="50" charset="0"/>
                <a:cs typeface="Runda" pitchFamily="50" charset="0"/>
              </a:defRPr>
            </a:lvl9pPr>
          </a:lstStyle>
          <a:p>
            <a:pPr eaLnBrk="1" fontAlgn="auto" hangingPunct="1">
              <a:spcBef>
                <a:spcPct val="0"/>
              </a:spcBef>
              <a:spcAft>
                <a:spcPts val="0"/>
              </a:spcAft>
              <a:defRPr/>
            </a:pPr>
            <a:r>
              <a:rPr lang="en-US" sz="2000" dirty="0" smtClean="0">
                <a:latin typeface="Arial" pitchFamily="34" charset="0"/>
                <a:ea typeface="+mj-ea"/>
                <a:cs typeface="Arial" pitchFamily="34" charset="0"/>
              </a:rPr>
              <a:t>Scope of the study</a:t>
            </a:r>
            <a:endParaRPr lang="en-US" sz="2000" dirty="0">
              <a:latin typeface="Arial" pitchFamily="34" charset="0"/>
              <a:ea typeface="+mj-ea"/>
              <a:cs typeface="Arial" pitchFamily="34" charset="0"/>
            </a:endParaRPr>
          </a:p>
        </p:txBody>
      </p:sp>
    </p:spTree>
    <p:extLst>
      <p:ext uri="{BB962C8B-B14F-4D97-AF65-F5344CB8AC3E}">
        <p14:creationId xmlns:p14="http://schemas.microsoft.com/office/powerpoint/2010/main" val="23531670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5118" y="93199"/>
            <a:ext cx="8125840" cy="523220"/>
          </a:xfrm>
          <a:prstGeom prst="rect">
            <a:avLst/>
          </a:prstGeom>
          <a:noFill/>
        </p:spPr>
        <p:txBody>
          <a:bodyPr wrap="square" rtlCol="0">
            <a:spAutoFit/>
          </a:bodyPr>
          <a:lstStyle/>
          <a:p>
            <a:pPr marL="0" lvl="2" indent="0">
              <a:lnSpc>
                <a:spcPct val="200000"/>
              </a:lnSpc>
              <a:spcBef>
                <a:spcPts val="1000"/>
              </a:spcBef>
              <a:buNone/>
            </a:pPr>
            <a:r>
              <a:rPr lang="en-US" sz="1400" dirty="0">
                <a:solidFill>
                  <a:srgbClr val="009CDE"/>
                </a:solidFill>
              </a:rPr>
              <a:t>[A]</a:t>
            </a:r>
            <a:r>
              <a:rPr lang="en-US" sz="1400" dirty="0">
                <a:solidFill>
                  <a:schemeClr val="tx1">
                    <a:lumMod val="50000"/>
                  </a:schemeClr>
                </a:solidFill>
              </a:rPr>
              <a:t> </a:t>
            </a:r>
            <a:r>
              <a:rPr lang="en-US" sz="1400" dirty="0" smtClean="0">
                <a:solidFill>
                  <a:schemeClr val="tx1">
                    <a:lumMod val="50000"/>
                  </a:schemeClr>
                </a:solidFill>
              </a:rPr>
              <a:t>Initiate and complete a 6-8 month connected home study in California and Virginia</a:t>
            </a:r>
            <a:endParaRPr lang="en-US" sz="1400" dirty="0">
              <a:solidFill>
                <a:schemeClr val="tx1">
                  <a:lumMod val="50000"/>
                </a:schemeClr>
              </a:solidFill>
            </a:endParaRPr>
          </a:p>
        </p:txBody>
      </p:sp>
      <p:sp>
        <p:nvSpPr>
          <p:cNvPr id="4" name="TextBox 3"/>
          <p:cNvSpPr txBox="1"/>
          <p:nvPr/>
        </p:nvSpPr>
        <p:spPr>
          <a:xfrm>
            <a:off x="261890" y="2791811"/>
            <a:ext cx="8198529" cy="1846659"/>
          </a:xfrm>
          <a:prstGeom prst="rect">
            <a:avLst/>
          </a:prstGeom>
          <a:solidFill>
            <a:schemeClr val="bg1">
              <a:lumMod val="95000"/>
            </a:schemeClr>
          </a:solidFill>
          <a:ln w="19050">
            <a:solidFill>
              <a:schemeClr val="accent4">
                <a:lumMod val="75000"/>
              </a:schemeClr>
            </a:solidFill>
          </a:ln>
        </p:spPr>
        <p:txBody>
          <a:bodyPr wrap="square" rtlCol="0">
            <a:spAutoFit/>
          </a:bodyPr>
          <a:lstStyle/>
          <a:p>
            <a:pPr marL="285750" indent="-285750">
              <a:spcBef>
                <a:spcPts val="600"/>
              </a:spcBef>
              <a:buFont typeface="+mj-lt"/>
              <a:buAutoNum type="alphaLcPeriod"/>
            </a:pPr>
            <a:r>
              <a:rPr lang="en-US" sz="1200" dirty="0" smtClean="0"/>
              <a:t>Ability to offer free NEST devices to AAA members in exchange for marketing research engagement</a:t>
            </a:r>
          </a:p>
          <a:p>
            <a:pPr marL="285750" indent="-285750">
              <a:spcBef>
                <a:spcPts val="600"/>
              </a:spcBef>
              <a:buFont typeface="+mj-lt"/>
              <a:buAutoNum type="alphaLcPeriod"/>
            </a:pPr>
            <a:r>
              <a:rPr lang="en-US" sz="1200" dirty="0" smtClean="0"/>
              <a:t>Ability to authenticate and confirm the member receiving the NEST device</a:t>
            </a:r>
          </a:p>
          <a:p>
            <a:pPr marL="285750" indent="-285750">
              <a:spcBef>
                <a:spcPts val="600"/>
              </a:spcBef>
              <a:buFont typeface="+mj-lt"/>
              <a:buAutoNum type="alphaLcPeriod"/>
            </a:pPr>
            <a:r>
              <a:rPr lang="en-US" sz="1200" dirty="0"/>
              <a:t>Ability to send and track NEST </a:t>
            </a:r>
            <a:r>
              <a:rPr lang="en-US" sz="1200" dirty="0" smtClean="0"/>
              <a:t>device </a:t>
            </a:r>
            <a:r>
              <a:rPr lang="en-US" sz="1200" dirty="0"/>
              <a:t>to identified customers</a:t>
            </a:r>
          </a:p>
          <a:p>
            <a:pPr marL="285750" indent="-285750">
              <a:spcBef>
                <a:spcPts val="600"/>
              </a:spcBef>
              <a:buFont typeface="+mj-lt"/>
              <a:buAutoNum type="alphaLcPeriod"/>
            </a:pPr>
            <a:r>
              <a:rPr lang="en-US" sz="1200" dirty="0" smtClean="0"/>
              <a:t>Ability </a:t>
            </a:r>
            <a:r>
              <a:rPr lang="en-US" sz="1200" dirty="0"/>
              <a:t>to </a:t>
            </a:r>
            <a:r>
              <a:rPr lang="en-US" sz="1200" dirty="0" smtClean="0"/>
              <a:t>enroll and allow opt-in </a:t>
            </a:r>
            <a:r>
              <a:rPr lang="en-US" sz="1200" dirty="0"/>
              <a:t>and opt-out </a:t>
            </a:r>
            <a:r>
              <a:rPr lang="en-US" sz="1200" dirty="0" smtClean="0"/>
              <a:t>of data sharing preferences </a:t>
            </a:r>
            <a:r>
              <a:rPr lang="en-US" sz="1200" dirty="0"/>
              <a:t>for </a:t>
            </a:r>
            <a:r>
              <a:rPr lang="en-US" sz="1200" dirty="0" smtClean="0"/>
              <a:t>customer</a:t>
            </a:r>
            <a:endParaRPr lang="en-US" sz="1200" dirty="0"/>
          </a:p>
          <a:p>
            <a:pPr marL="285750" indent="-285750">
              <a:spcBef>
                <a:spcPts val="600"/>
              </a:spcBef>
              <a:buFont typeface="+mj-lt"/>
              <a:buAutoNum type="alphaLcPeriod"/>
            </a:pPr>
            <a:r>
              <a:rPr lang="en-US" sz="1200" dirty="0"/>
              <a:t>Ability to </a:t>
            </a:r>
            <a:r>
              <a:rPr lang="en-US" sz="1200" dirty="0" smtClean="0"/>
              <a:t>receive the device data and reports from NEST [account level, structure level and device level]</a:t>
            </a:r>
            <a:endParaRPr lang="en-US" sz="1200" dirty="0"/>
          </a:p>
          <a:p>
            <a:pPr marL="285750" indent="-285750">
              <a:spcBef>
                <a:spcPts val="600"/>
              </a:spcBef>
              <a:buFont typeface="+mj-lt"/>
              <a:buAutoNum type="alphaLcPeriod"/>
            </a:pPr>
            <a:r>
              <a:rPr lang="en-US" sz="1200" dirty="0"/>
              <a:t>Ability to </a:t>
            </a:r>
            <a:r>
              <a:rPr lang="en-US" sz="1200" dirty="0" smtClean="0"/>
              <a:t>allow authorized, internal CSAA IG members to access the data for research and verification purposes</a:t>
            </a:r>
          </a:p>
          <a:p>
            <a:pPr marL="285750" indent="-285750">
              <a:spcBef>
                <a:spcPts val="600"/>
              </a:spcBef>
              <a:buFont typeface="+mj-lt"/>
              <a:buAutoNum type="alphaLcPeriod"/>
            </a:pPr>
            <a:r>
              <a:rPr lang="en-US" sz="1200" dirty="0" smtClean="0"/>
              <a:t>Provide agent guidelines for discount application in VA, for new business customers receiving the device</a:t>
            </a:r>
            <a:endParaRPr lang="en-US" sz="1200" dirty="0"/>
          </a:p>
        </p:txBody>
      </p:sp>
      <p:grpSp>
        <p:nvGrpSpPr>
          <p:cNvPr id="18" name="Group 17"/>
          <p:cNvGrpSpPr/>
          <p:nvPr/>
        </p:nvGrpSpPr>
        <p:grpSpPr>
          <a:xfrm>
            <a:off x="245609" y="2495541"/>
            <a:ext cx="2377440" cy="274320"/>
            <a:chOff x="253010" y="3094290"/>
            <a:chExt cx="2377440" cy="274320"/>
          </a:xfrm>
        </p:grpSpPr>
        <p:sp>
          <p:nvSpPr>
            <p:cNvPr id="19" name="Rectangle 18"/>
            <p:cNvSpPr/>
            <p:nvPr/>
          </p:nvSpPr>
          <p:spPr>
            <a:xfrm>
              <a:off x="253011" y="3094290"/>
              <a:ext cx="2374779" cy="274320"/>
            </a:xfrm>
            <a:prstGeom prst="rect">
              <a:avLst/>
            </a:prstGeom>
            <a:solidFill>
              <a:schemeClr val="bg1">
                <a:lumMod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253010" y="3094290"/>
              <a:ext cx="2377440" cy="274320"/>
            </a:xfrm>
            <a:prstGeom prst="roundRect">
              <a:avLst>
                <a:gd name="adj" fmla="val 33708"/>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t>High level features</a:t>
              </a:r>
              <a:endParaRPr lang="en-US" sz="1400" dirty="0"/>
            </a:p>
          </p:txBody>
        </p:sp>
      </p:grpSp>
      <p:grpSp>
        <p:nvGrpSpPr>
          <p:cNvPr id="3" name="Group 2"/>
          <p:cNvGrpSpPr/>
          <p:nvPr/>
        </p:nvGrpSpPr>
        <p:grpSpPr>
          <a:xfrm>
            <a:off x="245610" y="920872"/>
            <a:ext cx="8488815" cy="866210"/>
            <a:chOff x="245610" y="4650046"/>
            <a:chExt cx="8214809" cy="866210"/>
          </a:xfrm>
        </p:grpSpPr>
        <p:sp>
          <p:nvSpPr>
            <p:cNvPr id="9" name="Rectangle 8"/>
            <p:cNvSpPr/>
            <p:nvPr/>
          </p:nvSpPr>
          <p:spPr>
            <a:xfrm>
              <a:off x="261890" y="4951999"/>
              <a:ext cx="8198529" cy="564257"/>
            </a:xfrm>
            <a:prstGeom prst="rect">
              <a:avLst/>
            </a:prstGeom>
            <a:solidFill>
              <a:schemeClr val="bg1">
                <a:lumMod val="95000"/>
              </a:schemeClr>
            </a:solidFill>
            <a:ln w="19050">
              <a:solidFill>
                <a:srgbClr val="54585A"/>
              </a:solidFill>
              <a:prstDash val="solid"/>
            </a:ln>
          </p:spPr>
          <p:txBody>
            <a:bodyPr wrap="square" rtlCol="0">
              <a:spAutoFit/>
            </a:bodyPr>
            <a:lstStyle/>
            <a:p>
              <a:pPr marL="1030288" lvl="1" indent="-1030288">
                <a:spcBef>
                  <a:spcPts val="800"/>
                </a:spcBef>
              </a:pPr>
              <a:r>
                <a:rPr lang="en-US" sz="1200" b="1" dirty="0" smtClean="0"/>
                <a:t>Connected home study in CA: </a:t>
              </a:r>
              <a:r>
                <a:rPr lang="en-US" sz="1200" dirty="0" smtClean="0">
                  <a:solidFill>
                    <a:schemeClr val="tx1">
                      <a:lumMod val="50000"/>
                    </a:schemeClr>
                  </a:solidFill>
                </a:rPr>
                <a:t>Conduct marketing research for AAA members who received the NEST devices</a:t>
              </a:r>
            </a:p>
            <a:p>
              <a:pPr marL="1030288" lvl="1" indent="-1030288">
                <a:spcBef>
                  <a:spcPts val="800"/>
                </a:spcBef>
                <a:tabLst>
                  <a:tab pos="1774825" algn="l"/>
                </a:tabLst>
              </a:pPr>
              <a:r>
                <a:rPr lang="en-US" sz="1200" b="1" dirty="0" smtClean="0"/>
                <a:t>Connected home study for VA: I</a:t>
              </a:r>
              <a:r>
                <a:rPr lang="en-US" sz="1200" dirty="0" smtClean="0">
                  <a:solidFill>
                    <a:srgbClr val="2A2C2D"/>
                  </a:solidFill>
                  <a:ea typeface="Arial" panose="020B0604020202020204" pitchFamily="34" charset="0"/>
                </a:rPr>
                <a:t>ntegrate </a:t>
              </a:r>
              <a:r>
                <a:rPr lang="en-US" sz="1200" dirty="0">
                  <a:solidFill>
                    <a:srgbClr val="2A2C2D"/>
                  </a:solidFill>
                  <a:ea typeface="Arial" panose="020B0604020202020204" pitchFamily="34" charset="0"/>
                </a:rPr>
                <a:t>CSAA IG with the Nest Safety Rewards program and track operational </a:t>
              </a:r>
              <a:r>
                <a:rPr lang="en-US" sz="1200" dirty="0" smtClean="0">
                  <a:solidFill>
                    <a:srgbClr val="2A2C2D"/>
                  </a:solidFill>
                  <a:ea typeface="Arial" panose="020B0604020202020204" pitchFamily="34" charset="0"/>
                </a:rPr>
                <a:t>Impacts </a:t>
              </a:r>
              <a:endParaRPr lang="en-US" sz="1200" dirty="0" smtClean="0"/>
            </a:p>
          </p:txBody>
        </p:sp>
        <p:grpSp>
          <p:nvGrpSpPr>
            <p:cNvPr id="10" name="Group 9"/>
            <p:cNvGrpSpPr/>
            <p:nvPr/>
          </p:nvGrpSpPr>
          <p:grpSpPr>
            <a:xfrm>
              <a:off x="245610" y="4650046"/>
              <a:ext cx="2298125" cy="274320"/>
              <a:chOff x="253010" y="3094290"/>
              <a:chExt cx="2298125" cy="274320"/>
            </a:xfrm>
          </p:grpSpPr>
          <p:sp>
            <p:nvSpPr>
              <p:cNvPr id="11" name="Rectangle 10"/>
              <p:cNvSpPr/>
              <p:nvPr/>
            </p:nvSpPr>
            <p:spPr>
              <a:xfrm>
                <a:off x="253011" y="3094290"/>
                <a:ext cx="2298124" cy="274320"/>
              </a:xfrm>
              <a:prstGeom prst="rect">
                <a:avLst/>
              </a:prstGeom>
              <a:solidFill>
                <a:schemeClr val="bg1">
                  <a:lumMod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253010" y="3094290"/>
                <a:ext cx="2298125" cy="274320"/>
              </a:xfrm>
              <a:prstGeom prst="roundRect">
                <a:avLst>
                  <a:gd name="adj" fmla="val 33708"/>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t>Scope</a:t>
                </a:r>
                <a:endParaRPr lang="en-US" sz="1400" dirty="0"/>
              </a:p>
            </p:txBody>
          </p:sp>
        </p:grpSp>
      </p:grpSp>
    </p:spTree>
    <p:extLst>
      <p:ext uri="{BB962C8B-B14F-4D97-AF65-F5344CB8AC3E}">
        <p14:creationId xmlns:p14="http://schemas.microsoft.com/office/powerpoint/2010/main" val="248459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3825" y="82922"/>
            <a:ext cx="9020175" cy="375552"/>
          </a:xfrm>
          <a:prstGeom prst="rect">
            <a:avLst/>
          </a:prstGeom>
          <a:noFill/>
        </p:spPr>
        <p:txBody>
          <a:bodyPr wrap="square" rtlCol="0">
            <a:spAutoFit/>
          </a:bodyPr>
          <a:lstStyle/>
          <a:p>
            <a:pPr marL="0" lvl="2" indent="0">
              <a:lnSpc>
                <a:spcPct val="150000"/>
              </a:lnSpc>
              <a:spcBef>
                <a:spcPts val="1000"/>
              </a:spcBef>
              <a:buNone/>
            </a:pPr>
            <a:r>
              <a:rPr lang="en-US" sz="1400" dirty="0" smtClean="0">
                <a:solidFill>
                  <a:srgbClr val="009CDE"/>
                </a:solidFill>
              </a:rPr>
              <a:t>[B]</a:t>
            </a:r>
            <a:r>
              <a:rPr lang="en-US" sz="1400" dirty="0" smtClean="0">
                <a:solidFill>
                  <a:schemeClr val="tx1">
                    <a:lumMod val="50000"/>
                  </a:schemeClr>
                </a:solidFill>
              </a:rPr>
              <a:t> Design a scalable, connected home business model strawman to actuate and release a fully operational pilot </a:t>
            </a:r>
          </a:p>
        </p:txBody>
      </p:sp>
      <p:sp>
        <p:nvSpPr>
          <p:cNvPr id="4" name="TextBox 3"/>
          <p:cNvSpPr txBox="1"/>
          <p:nvPr/>
        </p:nvSpPr>
        <p:spPr>
          <a:xfrm>
            <a:off x="261890" y="2791811"/>
            <a:ext cx="8198529" cy="800219"/>
          </a:xfrm>
          <a:prstGeom prst="rect">
            <a:avLst/>
          </a:prstGeom>
          <a:solidFill>
            <a:schemeClr val="bg1">
              <a:lumMod val="95000"/>
            </a:schemeClr>
          </a:solidFill>
          <a:ln w="19050">
            <a:solidFill>
              <a:schemeClr val="accent4">
                <a:lumMod val="75000"/>
              </a:schemeClr>
            </a:solidFill>
          </a:ln>
        </p:spPr>
        <p:txBody>
          <a:bodyPr wrap="square" rtlCol="0">
            <a:spAutoFit/>
          </a:bodyPr>
          <a:lstStyle/>
          <a:p>
            <a:pPr marL="285750" indent="-285750">
              <a:spcBef>
                <a:spcPts val="600"/>
              </a:spcBef>
              <a:buFont typeface="+mj-lt"/>
              <a:buAutoNum type="alphaLcPeriod"/>
            </a:pPr>
            <a:r>
              <a:rPr lang="en-US" sz="1200" dirty="0" smtClean="0"/>
              <a:t>Define the high level operating business model defining the product and service offerings</a:t>
            </a:r>
            <a:endParaRPr lang="en-US" sz="1200" dirty="0"/>
          </a:p>
          <a:p>
            <a:pPr marL="285750" indent="-285750">
              <a:spcBef>
                <a:spcPts val="600"/>
              </a:spcBef>
              <a:buFont typeface="+mj-lt"/>
              <a:buAutoNum type="alphaLcPeriod"/>
            </a:pPr>
            <a:r>
              <a:rPr lang="en-US" sz="1200" dirty="0" smtClean="0"/>
              <a:t>Define the capabilities and features required to get us to the target state </a:t>
            </a:r>
            <a:endParaRPr lang="en-US" sz="1200" dirty="0"/>
          </a:p>
          <a:p>
            <a:pPr marL="285750" indent="-285750">
              <a:spcBef>
                <a:spcPts val="600"/>
              </a:spcBef>
              <a:buFont typeface="+mj-lt"/>
              <a:buAutoNum type="alphaLcPeriod"/>
            </a:pPr>
            <a:r>
              <a:rPr lang="en-US" sz="1200" dirty="0" smtClean="0"/>
              <a:t>Define the business process to support a minimum viable product design for the next stage</a:t>
            </a:r>
            <a:endParaRPr lang="en-US" sz="1200" dirty="0"/>
          </a:p>
        </p:txBody>
      </p:sp>
      <p:grpSp>
        <p:nvGrpSpPr>
          <p:cNvPr id="18" name="Group 17"/>
          <p:cNvGrpSpPr/>
          <p:nvPr/>
        </p:nvGrpSpPr>
        <p:grpSpPr>
          <a:xfrm>
            <a:off x="245609" y="2495541"/>
            <a:ext cx="2377440" cy="274320"/>
            <a:chOff x="253010" y="3094290"/>
            <a:chExt cx="2377440" cy="274320"/>
          </a:xfrm>
        </p:grpSpPr>
        <p:sp>
          <p:nvSpPr>
            <p:cNvPr id="19" name="Rectangle 18"/>
            <p:cNvSpPr/>
            <p:nvPr/>
          </p:nvSpPr>
          <p:spPr>
            <a:xfrm>
              <a:off x="253011" y="3094290"/>
              <a:ext cx="2374779" cy="274320"/>
            </a:xfrm>
            <a:prstGeom prst="rect">
              <a:avLst/>
            </a:prstGeom>
            <a:solidFill>
              <a:schemeClr val="bg1">
                <a:lumMod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253010" y="3094290"/>
              <a:ext cx="2377440" cy="274320"/>
            </a:xfrm>
            <a:prstGeom prst="roundRect">
              <a:avLst>
                <a:gd name="adj" fmla="val 33708"/>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t>A</a:t>
              </a:r>
              <a:r>
                <a:rPr lang="en-US" sz="1400" dirty="0" smtClean="0"/>
                <a:t>ctivities  and Deliverables</a:t>
              </a:r>
              <a:endParaRPr lang="en-US" sz="1400" dirty="0"/>
            </a:p>
          </p:txBody>
        </p:sp>
      </p:grpSp>
      <p:grpSp>
        <p:nvGrpSpPr>
          <p:cNvPr id="3" name="Group 2"/>
          <p:cNvGrpSpPr/>
          <p:nvPr/>
        </p:nvGrpSpPr>
        <p:grpSpPr>
          <a:xfrm>
            <a:off x="245610" y="920872"/>
            <a:ext cx="8488815" cy="763618"/>
            <a:chOff x="245610" y="4650046"/>
            <a:chExt cx="8214809" cy="763618"/>
          </a:xfrm>
        </p:grpSpPr>
        <p:sp>
          <p:nvSpPr>
            <p:cNvPr id="9" name="Rectangle 8"/>
            <p:cNvSpPr/>
            <p:nvPr/>
          </p:nvSpPr>
          <p:spPr>
            <a:xfrm>
              <a:off x="261890" y="4951999"/>
              <a:ext cx="8198529" cy="461665"/>
            </a:xfrm>
            <a:prstGeom prst="rect">
              <a:avLst/>
            </a:prstGeom>
            <a:solidFill>
              <a:schemeClr val="bg1">
                <a:lumMod val="95000"/>
              </a:schemeClr>
            </a:solidFill>
            <a:ln w="19050">
              <a:solidFill>
                <a:srgbClr val="54585A"/>
              </a:solidFill>
              <a:prstDash val="solid"/>
            </a:ln>
          </p:spPr>
          <p:txBody>
            <a:bodyPr wrap="square" rtlCol="0">
              <a:spAutoFit/>
            </a:bodyPr>
            <a:lstStyle/>
            <a:p>
              <a:pPr marL="0" lvl="1">
                <a:spcBef>
                  <a:spcPts val="800"/>
                </a:spcBef>
              </a:pPr>
              <a:r>
                <a:rPr lang="en-US" sz="1200" dirty="0" smtClean="0">
                  <a:solidFill>
                    <a:schemeClr val="tx1">
                      <a:lumMod val="50000"/>
                    </a:schemeClr>
                  </a:solidFill>
                </a:rPr>
                <a:t>Define and design the operating model strawman and associated business process for a fully operational and functional pilot in 2017</a:t>
              </a:r>
              <a:endParaRPr lang="en-US" sz="1200" dirty="0" smtClean="0"/>
            </a:p>
          </p:txBody>
        </p:sp>
        <p:grpSp>
          <p:nvGrpSpPr>
            <p:cNvPr id="10" name="Group 9"/>
            <p:cNvGrpSpPr/>
            <p:nvPr/>
          </p:nvGrpSpPr>
          <p:grpSpPr>
            <a:xfrm>
              <a:off x="245610" y="4650046"/>
              <a:ext cx="2298125" cy="274320"/>
              <a:chOff x="253010" y="3094290"/>
              <a:chExt cx="2298125" cy="274320"/>
            </a:xfrm>
          </p:grpSpPr>
          <p:sp>
            <p:nvSpPr>
              <p:cNvPr id="11" name="Rectangle 10"/>
              <p:cNvSpPr/>
              <p:nvPr/>
            </p:nvSpPr>
            <p:spPr>
              <a:xfrm>
                <a:off x="253011" y="3094290"/>
                <a:ext cx="2298124" cy="274320"/>
              </a:xfrm>
              <a:prstGeom prst="rect">
                <a:avLst/>
              </a:prstGeom>
              <a:solidFill>
                <a:schemeClr val="bg1">
                  <a:lumMod val="50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253010" y="3094290"/>
                <a:ext cx="2298125" cy="274320"/>
              </a:xfrm>
              <a:prstGeom prst="roundRect">
                <a:avLst>
                  <a:gd name="adj" fmla="val 33708"/>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t>Scope</a:t>
                </a:r>
                <a:endParaRPr lang="en-US" sz="1400" dirty="0"/>
              </a:p>
            </p:txBody>
          </p:sp>
        </p:grpSp>
      </p:grpSp>
    </p:spTree>
    <p:extLst>
      <p:ext uri="{BB962C8B-B14F-4D97-AF65-F5344CB8AC3E}">
        <p14:creationId xmlns:p14="http://schemas.microsoft.com/office/powerpoint/2010/main" val="425908166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reeform 2"/>
          <p:cNvSpPr>
            <a:spLocks/>
          </p:cNvSpPr>
          <p:nvPr/>
        </p:nvSpPr>
        <p:spPr bwMode="auto">
          <a:xfrm>
            <a:off x="1763713" y="107950"/>
            <a:ext cx="1871662" cy="490538"/>
          </a:xfrm>
          <a:custGeom>
            <a:avLst/>
            <a:gdLst>
              <a:gd name="T0" fmla="*/ 2072 w 2072"/>
              <a:gd name="T1" fmla="*/ 544 h 544"/>
              <a:gd name="T2" fmla="*/ 0 w 2072"/>
              <a:gd name="T3" fmla="*/ 544 h 544"/>
              <a:gd name="T4" fmla="*/ 0 w 2072"/>
              <a:gd name="T5" fmla="*/ 0 h 544"/>
              <a:gd name="T6" fmla="*/ 2072 w 2072"/>
              <a:gd name="T7" fmla="*/ 0 h 544"/>
              <a:gd name="T8" fmla="*/ 2072 w 2072"/>
              <a:gd name="T9" fmla="*/ 544 h 544"/>
              <a:gd name="T10" fmla="*/ 2072 w 2072"/>
              <a:gd name="T11" fmla="*/ 544 h 544"/>
            </a:gdLst>
            <a:ahLst/>
            <a:cxnLst>
              <a:cxn ang="0">
                <a:pos x="T0" y="T1"/>
              </a:cxn>
              <a:cxn ang="0">
                <a:pos x="T2" y="T3"/>
              </a:cxn>
              <a:cxn ang="0">
                <a:pos x="T4" y="T5"/>
              </a:cxn>
              <a:cxn ang="0">
                <a:pos x="T6" y="T7"/>
              </a:cxn>
              <a:cxn ang="0">
                <a:pos x="T8" y="T9"/>
              </a:cxn>
              <a:cxn ang="0">
                <a:pos x="T10" y="T11"/>
              </a:cxn>
            </a:cxnLst>
            <a:rect l="0" t="0" r="r" b="b"/>
            <a:pathLst>
              <a:path w="2072" h="544">
                <a:moveTo>
                  <a:pt x="2072" y="544"/>
                </a:moveTo>
                <a:lnTo>
                  <a:pt x="0" y="544"/>
                </a:lnTo>
                <a:lnTo>
                  <a:pt x="0" y="0"/>
                </a:lnTo>
                <a:lnTo>
                  <a:pt x="2072" y="0"/>
                </a:lnTo>
                <a:lnTo>
                  <a:pt x="2072" y="544"/>
                </a:lnTo>
                <a:lnTo>
                  <a:pt x="2072" y="544"/>
                </a:lnTo>
                <a:close/>
              </a:path>
            </a:pathLst>
          </a:custGeom>
          <a:solidFill>
            <a:srgbClr val="E1D5E7"/>
          </a:solidFill>
          <a:ln w="14453">
            <a:solidFill>
              <a:srgbClr val="8856A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099" name="Text Box 3"/>
          <p:cNvSpPr txBox="1">
            <a:spLocks noChangeArrowheads="1"/>
          </p:cNvSpPr>
          <p:nvPr/>
        </p:nvSpPr>
        <p:spPr bwMode="auto">
          <a:xfrm>
            <a:off x="1771650" y="272428"/>
            <a:ext cx="1855788"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00" b="1" dirty="0">
                <a:solidFill>
                  <a:srgbClr val="000000"/>
                </a:solidFill>
                <a:cs typeface="+mn-cs"/>
              </a:rPr>
              <a:t>Customer / Sales Agent</a:t>
            </a:r>
            <a:r>
              <a:rPr lang="en-US" altLang="en-US" sz="1050" b="1" dirty="0">
                <a:solidFill>
                  <a:srgbClr val="000000"/>
                </a:solidFill>
                <a:cs typeface="+mn-cs"/>
              </a:rPr>
              <a:t> </a:t>
            </a:r>
          </a:p>
        </p:txBody>
      </p:sp>
      <p:sp>
        <p:nvSpPr>
          <p:cNvPr id="4100" name="Freeform 4"/>
          <p:cNvSpPr>
            <a:spLocks/>
          </p:cNvSpPr>
          <p:nvPr/>
        </p:nvSpPr>
        <p:spPr bwMode="auto">
          <a:xfrm>
            <a:off x="3635375" y="107950"/>
            <a:ext cx="1871663" cy="490538"/>
          </a:xfrm>
          <a:custGeom>
            <a:avLst/>
            <a:gdLst>
              <a:gd name="T0" fmla="*/ 2072 w 2072"/>
              <a:gd name="T1" fmla="*/ 544 h 544"/>
              <a:gd name="T2" fmla="*/ 0 w 2072"/>
              <a:gd name="T3" fmla="*/ 544 h 544"/>
              <a:gd name="T4" fmla="*/ 0 w 2072"/>
              <a:gd name="T5" fmla="*/ 0 h 544"/>
              <a:gd name="T6" fmla="*/ 2072 w 2072"/>
              <a:gd name="T7" fmla="*/ 0 h 544"/>
              <a:gd name="T8" fmla="*/ 2072 w 2072"/>
              <a:gd name="T9" fmla="*/ 544 h 544"/>
              <a:gd name="T10" fmla="*/ 2072 w 2072"/>
              <a:gd name="T11" fmla="*/ 544 h 544"/>
            </a:gdLst>
            <a:ahLst/>
            <a:cxnLst>
              <a:cxn ang="0">
                <a:pos x="T0" y="T1"/>
              </a:cxn>
              <a:cxn ang="0">
                <a:pos x="T2" y="T3"/>
              </a:cxn>
              <a:cxn ang="0">
                <a:pos x="T4" y="T5"/>
              </a:cxn>
              <a:cxn ang="0">
                <a:pos x="T6" y="T7"/>
              </a:cxn>
              <a:cxn ang="0">
                <a:pos x="T8" y="T9"/>
              </a:cxn>
              <a:cxn ang="0">
                <a:pos x="T10" y="T11"/>
              </a:cxn>
            </a:cxnLst>
            <a:rect l="0" t="0" r="r" b="b"/>
            <a:pathLst>
              <a:path w="2072" h="544">
                <a:moveTo>
                  <a:pt x="2072" y="544"/>
                </a:moveTo>
                <a:lnTo>
                  <a:pt x="0" y="544"/>
                </a:lnTo>
                <a:lnTo>
                  <a:pt x="0" y="0"/>
                </a:lnTo>
                <a:lnTo>
                  <a:pt x="2072" y="0"/>
                </a:lnTo>
                <a:lnTo>
                  <a:pt x="2072" y="544"/>
                </a:lnTo>
                <a:lnTo>
                  <a:pt x="2072" y="544"/>
                </a:lnTo>
                <a:close/>
              </a:path>
            </a:pathLst>
          </a:custGeom>
          <a:solidFill>
            <a:srgbClr val="E1D5E7"/>
          </a:solidFill>
          <a:ln w="14453">
            <a:solidFill>
              <a:srgbClr val="8856A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01" name="Text Box 5"/>
          <p:cNvSpPr txBox="1">
            <a:spLocks noChangeArrowheads="1"/>
          </p:cNvSpPr>
          <p:nvPr/>
        </p:nvSpPr>
        <p:spPr bwMode="auto">
          <a:xfrm>
            <a:off x="3643313" y="276275"/>
            <a:ext cx="185578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00" b="1" dirty="0">
                <a:solidFill>
                  <a:srgbClr val="000000"/>
                </a:solidFill>
                <a:cs typeface="+mn-cs"/>
              </a:rPr>
              <a:t>CSAA IG</a:t>
            </a:r>
          </a:p>
        </p:txBody>
      </p:sp>
      <p:sp>
        <p:nvSpPr>
          <p:cNvPr id="4102" name="Freeform 6"/>
          <p:cNvSpPr>
            <a:spLocks/>
          </p:cNvSpPr>
          <p:nvPr/>
        </p:nvSpPr>
        <p:spPr bwMode="auto">
          <a:xfrm>
            <a:off x="5507038" y="107950"/>
            <a:ext cx="1871662" cy="490538"/>
          </a:xfrm>
          <a:custGeom>
            <a:avLst/>
            <a:gdLst>
              <a:gd name="T0" fmla="*/ 2072 w 2072"/>
              <a:gd name="T1" fmla="*/ 544 h 544"/>
              <a:gd name="T2" fmla="*/ 0 w 2072"/>
              <a:gd name="T3" fmla="*/ 544 h 544"/>
              <a:gd name="T4" fmla="*/ 0 w 2072"/>
              <a:gd name="T5" fmla="*/ 0 h 544"/>
              <a:gd name="T6" fmla="*/ 2072 w 2072"/>
              <a:gd name="T7" fmla="*/ 0 h 544"/>
              <a:gd name="T8" fmla="*/ 2072 w 2072"/>
              <a:gd name="T9" fmla="*/ 544 h 544"/>
              <a:gd name="T10" fmla="*/ 2072 w 2072"/>
              <a:gd name="T11" fmla="*/ 544 h 544"/>
            </a:gdLst>
            <a:ahLst/>
            <a:cxnLst>
              <a:cxn ang="0">
                <a:pos x="T0" y="T1"/>
              </a:cxn>
              <a:cxn ang="0">
                <a:pos x="T2" y="T3"/>
              </a:cxn>
              <a:cxn ang="0">
                <a:pos x="T4" y="T5"/>
              </a:cxn>
              <a:cxn ang="0">
                <a:pos x="T6" y="T7"/>
              </a:cxn>
              <a:cxn ang="0">
                <a:pos x="T8" y="T9"/>
              </a:cxn>
              <a:cxn ang="0">
                <a:pos x="T10" y="T11"/>
              </a:cxn>
            </a:cxnLst>
            <a:rect l="0" t="0" r="r" b="b"/>
            <a:pathLst>
              <a:path w="2072" h="544">
                <a:moveTo>
                  <a:pt x="2072" y="544"/>
                </a:moveTo>
                <a:lnTo>
                  <a:pt x="0" y="544"/>
                </a:lnTo>
                <a:lnTo>
                  <a:pt x="0" y="0"/>
                </a:lnTo>
                <a:lnTo>
                  <a:pt x="2072" y="0"/>
                </a:lnTo>
                <a:lnTo>
                  <a:pt x="2072" y="544"/>
                </a:lnTo>
                <a:lnTo>
                  <a:pt x="2072" y="544"/>
                </a:lnTo>
                <a:close/>
              </a:path>
            </a:pathLst>
          </a:custGeom>
          <a:solidFill>
            <a:srgbClr val="E1D5E7"/>
          </a:solidFill>
          <a:ln w="14453">
            <a:solidFill>
              <a:srgbClr val="8856A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03" name="Text Box 7"/>
          <p:cNvSpPr txBox="1">
            <a:spLocks noChangeArrowheads="1"/>
          </p:cNvSpPr>
          <p:nvPr/>
        </p:nvSpPr>
        <p:spPr bwMode="auto">
          <a:xfrm>
            <a:off x="5514975" y="276275"/>
            <a:ext cx="185578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1000" b="1" dirty="0">
                <a:solidFill>
                  <a:srgbClr val="000000"/>
                </a:solidFill>
                <a:cs typeface="+mn-cs"/>
              </a:rPr>
              <a:t>NEST</a:t>
            </a:r>
          </a:p>
        </p:txBody>
      </p:sp>
      <p:sp>
        <p:nvSpPr>
          <p:cNvPr id="4104" name="Freeform 8"/>
          <p:cNvSpPr>
            <a:spLocks/>
          </p:cNvSpPr>
          <p:nvPr/>
        </p:nvSpPr>
        <p:spPr bwMode="auto">
          <a:xfrm>
            <a:off x="1763713" y="598488"/>
            <a:ext cx="1871662" cy="6149975"/>
          </a:xfrm>
          <a:custGeom>
            <a:avLst/>
            <a:gdLst>
              <a:gd name="T0" fmla="*/ 2072 w 2072"/>
              <a:gd name="T1" fmla="*/ 6808 h 6808"/>
              <a:gd name="T2" fmla="*/ 0 w 2072"/>
              <a:gd name="T3" fmla="*/ 6808 h 6808"/>
              <a:gd name="T4" fmla="*/ 0 w 2072"/>
              <a:gd name="T5" fmla="*/ 0 h 6808"/>
              <a:gd name="T6" fmla="*/ 2072 w 2072"/>
              <a:gd name="T7" fmla="*/ 0 h 6808"/>
              <a:gd name="T8" fmla="*/ 2072 w 2072"/>
              <a:gd name="T9" fmla="*/ 6808 h 6808"/>
              <a:gd name="T10" fmla="*/ 2072 w 2072"/>
              <a:gd name="T11" fmla="*/ 6808 h 6808"/>
            </a:gdLst>
            <a:ahLst/>
            <a:cxnLst>
              <a:cxn ang="0">
                <a:pos x="T0" y="T1"/>
              </a:cxn>
              <a:cxn ang="0">
                <a:pos x="T2" y="T3"/>
              </a:cxn>
              <a:cxn ang="0">
                <a:pos x="T4" y="T5"/>
              </a:cxn>
              <a:cxn ang="0">
                <a:pos x="T6" y="T7"/>
              </a:cxn>
              <a:cxn ang="0">
                <a:pos x="T8" y="T9"/>
              </a:cxn>
              <a:cxn ang="0">
                <a:pos x="T10" y="T11"/>
              </a:cxn>
            </a:cxnLst>
            <a:rect l="0" t="0" r="r" b="b"/>
            <a:pathLst>
              <a:path w="2072" h="6808">
                <a:moveTo>
                  <a:pt x="2072" y="6808"/>
                </a:moveTo>
                <a:lnTo>
                  <a:pt x="0" y="6808"/>
                </a:lnTo>
                <a:lnTo>
                  <a:pt x="0" y="0"/>
                </a:lnTo>
                <a:lnTo>
                  <a:pt x="2072" y="0"/>
                </a:lnTo>
                <a:lnTo>
                  <a:pt x="2072" y="6808"/>
                </a:lnTo>
                <a:lnTo>
                  <a:pt x="2072" y="6808"/>
                </a:lnTo>
                <a:close/>
              </a:path>
            </a:pathLst>
          </a:custGeom>
          <a:solidFill>
            <a:srgbClr val="FFFFFF"/>
          </a:solidFill>
          <a:ln w="14453">
            <a:solidFill>
              <a:srgbClr val="6A2C8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05" name="Text Box 9"/>
          <p:cNvSpPr txBox="1">
            <a:spLocks noChangeArrowheads="1"/>
          </p:cNvSpPr>
          <p:nvPr/>
        </p:nvSpPr>
        <p:spPr bwMode="auto">
          <a:xfrm>
            <a:off x="1771650" y="606425"/>
            <a:ext cx="1855788" cy="613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endParaRPr lang="en-US" altLang="en-US">
              <a:solidFill>
                <a:srgbClr val="000000"/>
              </a:solidFill>
              <a:cs typeface="+mn-cs"/>
            </a:endParaRPr>
          </a:p>
        </p:txBody>
      </p:sp>
      <p:sp>
        <p:nvSpPr>
          <p:cNvPr id="4106" name="Freeform 10"/>
          <p:cNvSpPr>
            <a:spLocks/>
          </p:cNvSpPr>
          <p:nvPr/>
        </p:nvSpPr>
        <p:spPr bwMode="auto">
          <a:xfrm>
            <a:off x="3635375" y="598488"/>
            <a:ext cx="1871663" cy="6149975"/>
          </a:xfrm>
          <a:custGeom>
            <a:avLst/>
            <a:gdLst>
              <a:gd name="T0" fmla="*/ 2072 w 2072"/>
              <a:gd name="T1" fmla="*/ 6808 h 6808"/>
              <a:gd name="T2" fmla="*/ 0 w 2072"/>
              <a:gd name="T3" fmla="*/ 6808 h 6808"/>
              <a:gd name="T4" fmla="*/ 0 w 2072"/>
              <a:gd name="T5" fmla="*/ 0 h 6808"/>
              <a:gd name="T6" fmla="*/ 2072 w 2072"/>
              <a:gd name="T7" fmla="*/ 0 h 6808"/>
              <a:gd name="T8" fmla="*/ 2072 w 2072"/>
              <a:gd name="T9" fmla="*/ 6808 h 6808"/>
              <a:gd name="T10" fmla="*/ 2072 w 2072"/>
              <a:gd name="T11" fmla="*/ 6808 h 6808"/>
            </a:gdLst>
            <a:ahLst/>
            <a:cxnLst>
              <a:cxn ang="0">
                <a:pos x="T0" y="T1"/>
              </a:cxn>
              <a:cxn ang="0">
                <a:pos x="T2" y="T3"/>
              </a:cxn>
              <a:cxn ang="0">
                <a:pos x="T4" y="T5"/>
              </a:cxn>
              <a:cxn ang="0">
                <a:pos x="T6" y="T7"/>
              </a:cxn>
              <a:cxn ang="0">
                <a:pos x="T8" y="T9"/>
              </a:cxn>
              <a:cxn ang="0">
                <a:pos x="T10" y="T11"/>
              </a:cxn>
            </a:cxnLst>
            <a:rect l="0" t="0" r="r" b="b"/>
            <a:pathLst>
              <a:path w="2072" h="6808">
                <a:moveTo>
                  <a:pt x="2072" y="6808"/>
                </a:moveTo>
                <a:lnTo>
                  <a:pt x="0" y="6808"/>
                </a:lnTo>
                <a:lnTo>
                  <a:pt x="0" y="0"/>
                </a:lnTo>
                <a:lnTo>
                  <a:pt x="2072" y="0"/>
                </a:lnTo>
                <a:lnTo>
                  <a:pt x="2072" y="6808"/>
                </a:lnTo>
                <a:lnTo>
                  <a:pt x="2072" y="6808"/>
                </a:lnTo>
                <a:close/>
              </a:path>
            </a:pathLst>
          </a:custGeom>
          <a:solidFill>
            <a:srgbClr val="FFFFFF"/>
          </a:solidFill>
          <a:ln w="14453">
            <a:solidFill>
              <a:srgbClr val="6A2C8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07" name="Text Box 11"/>
          <p:cNvSpPr txBox="1">
            <a:spLocks noChangeArrowheads="1"/>
          </p:cNvSpPr>
          <p:nvPr/>
        </p:nvSpPr>
        <p:spPr bwMode="auto">
          <a:xfrm>
            <a:off x="3643313" y="606425"/>
            <a:ext cx="1855787" cy="613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endParaRPr lang="en-US" altLang="en-US">
              <a:solidFill>
                <a:srgbClr val="000000"/>
              </a:solidFill>
              <a:cs typeface="+mn-cs"/>
            </a:endParaRPr>
          </a:p>
        </p:txBody>
      </p:sp>
      <p:sp>
        <p:nvSpPr>
          <p:cNvPr id="4108" name="Freeform 12"/>
          <p:cNvSpPr>
            <a:spLocks/>
          </p:cNvSpPr>
          <p:nvPr/>
        </p:nvSpPr>
        <p:spPr bwMode="auto">
          <a:xfrm>
            <a:off x="5507038" y="598488"/>
            <a:ext cx="1871662" cy="6149975"/>
          </a:xfrm>
          <a:custGeom>
            <a:avLst/>
            <a:gdLst>
              <a:gd name="T0" fmla="*/ 2072 w 2072"/>
              <a:gd name="T1" fmla="*/ 6808 h 6808"/>
              <a:gd name="T2" fmla="*/ 0 w 2072"/>
              <a:gd name="T3" fmla="*/ 6808 h 6808"/>
              <a:gd name="T4" fmla="*/ 0 w 2072"/>
              <a:gd name="T5" fmla="*/ 0 h 6808"/>
              <a:gd name="T6" fmla="*/ 2072 w 2072"/>
              <a:gd name="T7" fmla="*/ 0 h 6808"/>
              <a:gd name="T8" fmla="*/ 2072 w 2072"/>
              <a:gd name="T9" fmla="*/ 6808 h 6808"/>
              <a:gd name="T10" fmla="*/ 2072 w 2072"/>
              <a:gd name="T11" fmla="*/ 6808 h 6808"/>
            </a:gdLst>
            <a:ahLst/>
            <a:cxnLst>
              <a:cxn ang="0">
                <a:pos x="T0" y="T1"/>
              </a:cxn>
              <a:cxn ang="0">
                <a:pos x="T2" y="T3"/>
              </a:cxn>
              <a:cxn ang="0">
                <a:pos x="T4" y="T5"/>
              </a:cxn>
              <a:cxn ang="0">
                <a:pos x="T6" y="T7"/>
              </a:cxn>
              <a:cxn ang="0">
                <a:pos x="T8" y="T9"/>
              </a:cxn>
              <a:cxn ang="0">
                <a:pos x="T10" y="T11"/>
              </a:cxn>
            </a:cxnLst>
            <a:rect l="0" t="0" r="r" b="b"/>
            <a:pathLst>
              <a:path w="2072" h="6808">
                <a:moveTo>
                  <a:pt x="2072" y="6808"/>
                </a:moveTo>
                <a:lnTo>
                  <a:pt x="0" y="6808"/>
                </a:lnTo>
                <a:lnTo>
                  <a:pt x="0" y="0"/>
                </a:lnTo>
                <a:lnTo>
                  <a:pt x="2072" y="0"/>
                </a:lnTo>
                <a:lnTo>
                  <a:pt x="2072" y="6808"/>
                </a:lnTo>
                <a:lnTo>
                  <a:pt x="2072" y="6808"/>
                </a:lnTo>
                <a:close/>
              </a:path>
            </a:pathLst>
          </a:custGeom>
          <a:solidFill>
            <a:srgbClr val="FFFFFF"/>
          </a:solidFill>
          <a:ln w="14453">
            <a:solidFill>
              <a:srgbClr val="6A2C8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09" name="Text Box 13"/>
          <p:cNvSpPr txBox="1">
            <a:spLocks noChangeArrowheads="1"/>
          </p:cNvSpPr>
          <p:nvPr/>
        </p:nvSpPr>
        <p:spPr bwMode="auto">
          <a:xfrm>
            <a:off x="5514975" y="606425"/>
            <a:ext cx="1855788" cy="613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endParaRPr lang="en-US" altLang="en-US">
              <a:solidFill>
                <a:srgbClr val="000000"/>
              </a:solidFill>
              <a:cs typeface="+mn-cs"/>
            </a:endParaRPr>
          </a:p>
        </p:txBody>
      </p:sp>
      <p:sp>
        <p:nvSpPr>
          <p:cNvPr id="4110" name="Freeform 14"/>
          <p:cNvSpPr>
            <a:spLocks/>
          </p:cNvSpPr>
          <p:nvPr/>
        </p:nvSpPr>
        <p:spPr bwMode="auto">
          <a:xfrm>
            <a:off x="2041525" y="873125"/>
            <a:ext cx="1316038" cy="361950"/>
          </a:xfrm>
          <a:custGeom>
            <a:avLst/>
            <a:gdLst>
              <a:gd name="T0" fmla="*/ 1456 w 1456"/>
              <a:gd name="T1" fmla="*/ 360 h 400"/>
              <a:gd name="T2" fmla="*/ 1416 w 1456"/>
              <a:gd name="T3" fmla="*/ 400 h 400"/>
              <a:gd name="T4" fmla="*/ 40 w 1456"/>
              <a:gd name="T5" fmla="*/ 400 h 400"/>
              <a:gd name="T6" fmla="*/ 0 w 1456"/>
              <a:gd name="T7" fmla="*/ 360 h 400"/>
              <a:gd name="T8" fmla="*/ 0 w 1456"/>
              <a:gd name="T9" fmla="*/ 40 h 400"/>
              <a:gd name="T10" fmla="*/ 40 w 1456"/>
              <a:gd name="T11" fmla="*/ 0 h 400"/>
              <a:gd name="T12" fmla="*/ 1416 w 1456"/>
              <a:gd name="T13" fmla="*/ 0 h 400"/>
              <a:gd name="T14" fmla="*/ 1456 w 1456"/>
              <a:gd name="T15" fmla="*/ 40 h 400"/>
              <a:gd name="T16" fmla="*/ 1456 w 1456"/>
              <a:gd name="T17" fmla="*/ 360 h 400"/>
              <a:gd name="T18" fmla="*/ 1456 w 1456"/>
              <a:gd name="T19" fmla="*/ 360 h 400"/>
              <a:gd name="T20" fmla="*/ 1456 w 1456"/>
              <a:gd name="T21" fmla="*/ 3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400">
                <a:moveTo>
                  <a:pt x="1456" y="360"/>
                </a:moveTo>
                <a:cubicBezTo>
                  <a:pt x="1456" y="386"/>
                  <a:pt x="1442" y="400"/>
                  <a:pt x="1416" y="400"/>
                </a:cubicBezTo>
                <a:lnTo>
                  <a:pt x="40" y="400"/>
                </a:lnTo>
                <a:cubicBezTo>
                  <a:pt x="13" y="400"/>
                  <a:pt x="0" y="386"/>
                  <a:pt x="0" y="360"/>
                </a:cubicBezTo>
                <a:lnTo>
                  <a:pt x="0" y="40"/>
                </a:lnTo>
                <a:cubicBezTo>
                  <a:pt x="0" y="13"/>
                  <a:pt x="13" y="0"/>
                  <a:pt x="40" y="0"/>
                </a:cubicBezTo>
                <a:lnTo>
                  <a:pt x="1416" y="0"/>
                </a:lnTo>
                <a:cubicBezTo>
                  <a:pt x="1442" y="0"/>
                  <a:pt x="1456" y="13"/>
                  <a:pt x="1456" y="40"/>
                </a:cubicBezTo>
                <a:lnTo>
                  <a:pt x="1456" y="360"/>
                </a:lnTo>
                <a:lnTo>
                  <a:pt x="1456" y="360"/>
                </a:lnTo>
                <a:lnTo>
                  <a:pt x="1456" y="360"/>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11" name="Text Box 15"/>
          <p:cNvSpPr txBox="1">
            <a:spLocks noChangeArrowheads="1"/>
          </p:cNvSpPr>
          <p:nvPr/>
        </p:nvSpPr>
        <p:spPr bwMode="auto">
          <a:xfrm>
            <a:off x="2049463" y="881063"/>
            <a:ext cx="13001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dirty="0">
                <a:solidFill>
                  <a:srgbClr val="000000"/>
                </a:solidFill>
                <a:cs typeface="+mn-cs"/>
              </a:rPr>
              <a:t>Member is identified as wanting to participate in the Nest study</a:t>
            </a:r>
          </a:p>
        </p:txBody>
      </p:sp>
      <p:sp>
        <p:nvSpPr>
          <p:cNvPr id="4112" name="Freeform 16"/>
          <p:cNvSpPr>
            <a:spLocks/>
          </p:cNvSpPr>
          <p:nvPr/>
        </p:nvSpPr>
        <p:spPr bwMode="auto">
          <a:xfrm>
            <a:off x="2041525" y="1485900"/>
            <a:ext cx="1316038" cy="360363"/>
          </a:xfrm>
          <a:custGeom>
            <a:avLst/>
            <a:gdLst>
              <a:gd name="T0" fmla="*/ 1456 w 1456"/>
              <a:gd name="T1" fmla="*/ 360 h 400"/>
              <a:gd name="T2" fmla="*/ 1416 w 1456"/>
              <a:gd name="T3" fmla="*/ 400 h 400"/>
              <a:gd name="T4" fmla="*/ 40 w 1456"/>
              <a:gd name="T5" fmla="*/ 400 h 400"/>
              <a:gd name="T6" fmla="*/ 0 w 1456"/>
              <a:gd name="T7" fmla="*/ 360 h 400"/>
              <a:gd name="T8" fmla="*/ 0 w 1456"/>
              <a:gd name="T9" fmla="*/ 40 h 400"/>
              <a:gd name="T10" fmla="*/ 40 w 1456"/>
              <a:gd name="T11" fmla="*/ 0 h 400"/>
              <a:gd name="T12" fmla="*/ 1416 w 1456"/>
              <a:gd name="T13" fmla="*/ 0 h 400"/>
              <a:gd name="T14" fmla="*/ 1456 w 1456"/>
              <a:gd name="T15" fmla="*/ 40 h 400"/>
              <a:gd name="T16" fmla="*/ 1456 w 1456"/>
              <a:gd name="T17" fmla="*/ 360 h 400"/>
              <a:gd name="T18" fmla="*/ 1456 w 1456"/>
              <a:gd name="T19" fmla="*/ 360 h 400"/>
              <a:gd name="T20" fmla="*/ 1456 w 1456"/>
              <a:gd name="T21" fmla="*/ 3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400">
                <a:moveTo>
                  <a:pt x="1456" y="360"/>
                </a:moveTo>
                <a:cubicBezTo>
                  <a:pt x="1456" y="386"/>
                  <a:pt x="1442" y="400"/>
                  <a:pt x="1416" y="400"/>
                </a:cubicBezTo>
                <a:lnTo>
                  <a:pt x="40" y="400"/>
                </a:lnTo>
                <a:cubicBezTo>
                  <a:pt x="13" y="400"/>
                  <a:pt x="0" y="386"/>
                  <a:pt x="0" y="360"/>
                </a:cubicBezTo>
                <a:lnTo>
                  <a:pt x="0" y="40"/>
                </a:lnTo>
                <a:cubicBezTo>
                  <a:pt x="0" y="13"/>
                  <a:pt x="13" y="0"/>
                  <a:pt x="40" y="0"/>
                </a:cubicBezTo>
                <a:lnTo>
                  <a:pt x="1416" y="0"/>
                </a:lnTo>
                <a:cubicBezTo>
                  <a:pt x="1442" y="0"/>
                  <a:pt x="1456" y="13"/>
                  <a:pt x="1456" y="40"/>
                </a:cubicBezTo>
                <a:lnTo>
                  <a:pt x="1456" y="360"/>
                </a:lnTo>
                <a:lnTo>
                  <a:pt x="1456" y="360"/>
                </a:lnTo>
                <a:lnTo>
                  <a:pt x="1456" y="360"/>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13" name="Text Box 17"/>
          <p:cNvSpPr txBox="1">
            <a:spLocks noChangeArrowheads="1"/>
          </p:cNvSpPr>
          <p:nvPr/>
        </p:nvSpPr>
        <p:spPr bwMode="auto">
          <a:xfrm>
            <a:off x="2049463" y="1492250"/>
            <a:ext cx="1300162"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Agent binds new home policy</a:t>
            </a:r>
          </a:p>
        </p:txBody>
      </p:sp>
      <p:sp>
        <p:nvSpPr>
          <p:cNvPr id="4114" name="Freeform 18"/>
          <p:cNvSpPr>
            <a:spLocks/>
          </p:cNvSpPr>
          <p:nvPr/>
        </p:nvSpPr>
        <p:spPr bwMode="auto">
          <a:xfrm>
            <a:off x="2041525" y="2097088"/>
            <a:ext cx="1316038" cy="361950"/>
          </a:xfrm>
          <a:custGeom>
            <a:avLst/>
            <a:gdLst>
              <a:gd name="T0" fmla="*/ 1456 w 1456"/>
              <a:gd name="T1" fmla="*/ 360 h 400"/>
              <a:gd name="T2" fmla="*/ 1416 w 1456"/>
              <a:gd name="T3" fmla="*/ 400 h 400"/>
              <a:gd name="T4" fmla="*/ 40 w 1456"/>
              <a:gd name="T5" fmla="*/ 400 h 400"/>
              <a:gd name="T6" fmla="*/ 0 w 1456"/>
              <a:gd name="T7" fmla="*/ 360 h 400"/>
              <a:gd name="T8" fmla="*/ 0 w 1456"/>
              <a:gd name="T9" fmla="*/ 40 h 400"/>
              <a:gd name="T10" fmla="*/ 40 w 1456"/>
              <a:gd name="T11" fmla="*/ 0 h 400"/>
              <a:gd name="T12" fmla="*/ 1416 w 1456"/>
              <a:gd name="T13" fmla="*/ 0 h 400"/>
              <a:gd name="T14" fmla="*/ 1456 w 1456"/>
              <a:gd name="T15" fmla="*/ 40 h 400"/>
              <a:gd name="T16" fmla="*/ 1456 w 1456"/>
              <a:gd name="T17" fmla="*/ 360 h 400"/>
              <a:gd name="T18" fmla="*/ 1456 w 1456"/>
              <a:gd name="T19" fmla="*/ 360 h 400"/>
              <a:gd name="T20" fmla="*/ 1456 w 1456"/>
              <a:gd name="T21" fmla="*/ 3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400">
                <a:moveTo>
                  <a:pt x="1456" y="360"/>
                </a:moveTo>
                <a:cubicBezTo>
                  <a:pt x="1456" y="386"/>
                  <a:pt x="1442" y="400"/>
                  <a:pt x="1416" y="400"/>
                </a:cubicBezTo>
                <a:lnTo>
                  <a:pt x="40" y="400"/>
                </a:lnTo>
                <a:cubicBezTo>
                  <a:pt x="13" y="400"/>
                  <a:pt x="0" y="386"/>
                  <a:pt x="0" y="360"/>
                </a:cubicBezTo>
                <a:lnTo>
                  <a:pt x="0" y="40"/>
                </a:lnTo>
                <a:cubicBezTo>
                  <a:pt x="0" y="13"/>
                  <a:pt x="13" y="0"/>
                  <a:pt x="40" y="0"/>
                </a:cubicBezTo>
                <a:lnTo>
                  <a:pt x="1416" y="0"/>
                </a:lnTo>
                <a:cubicBezTo>
                  <a:pt x="1442" y="0"/>
                  <a:pt x="1456" y="13"/>
                  <a:pt x="1456" y="40"/>
                </a:cubicBezTo>
                <a:lnTo>
                  <a:pt x="1456" y="360"/>
                </a:lnTo>
                <a:lnTo>
                  <a:pt x="1456" y="360"/>
                </a:lnTo>
                <a:lnTo>
                  <a:pt x="1456" y="360"/>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15" name="Text Box 19"/>
          <p:cNvSpPr txBox="1">
            <a:spLocks noChangeArrowheads="1"/>
          </p:cNvSpPr>
          <p:nvPr/>
        </p:nvSpPr>
        <p:spPr bwMode="auto">
          <a:xfrm>
            <a:off x="2049463" y="2105025"/>
            <a:ext cx="1300162"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Agent emails CSAA IG representative with policy info</a:t>
            </a:r>
          </a:p>
        </p:txBody>
      </p:sp>
      <p:sp>
        <p:nvSpPr>
          <p:cNvPr id="4116" name="Freeform 20"/>
          <p:cNvSpPr>
            <a:spLocks/>
          </p:cNvSpPr>
          <p:nvPr/>
        </p:nvSpPr>
        <p:spPr bwMode="auto">
          <a:xfrm>
            <a:off x="3913188" y="2636838"/>
            <a:ext cx="1316037" cy="512762"/>
          </a:xfrm>
          <a:custGeom>
            <a:avLst/>
            <a:gdLst>
              <a:gd name="T0" fmla="*/ 1456 w 1456"/>
              <a:gd name="T1" fmla="*/ 528 h 568"/>
              <a:gd name="T2" fmla="*/ 1416 w 1456"/>
              <a:gd name="T3" fmla="*/ 568 h 568"/>
              <a:gd name="T4" fmla="*/ 40 w 1456"/>
              <a:gd name="T5" fmla="*/ 568 h 568"/>
              <a:gd name="T6" fmla="*/ 0 w 1456"/>
              <a:gd name="T7" fmla="*/ 528 h 568"/>
              <a:gd name="T8" fmla="*/ 0 w 1456"/>
              <a:gd name="T9" fmla="*/ 40 h 568"/>
              <a:gd name="T10" fmla="*/ 40 w 1456"/>
              <a:gd name="T11" fmla="*/ 0 h 568"/>
              <a:gd name="T12" fmla="*/ 1416 w 1456"/>
              <a:gd name="T13" fmla="*/ 0 h 568"/>
              <a:gd name="T14" fmla="*/ 1456 w 1456"/>
              <a:gd name="T15" fmla="*/ 40 h 568"/>
              <a:gd name="T16" fmla="*/ 1456 w 1456"/>
              <a:gd name="T17" fmla="*/ 528 h 568"/>
              <a:gd name="T18" fmla="*/ 1456 w 1456"/>
              <a:gd name="T19" fmla="*/ 528 h 568"/>
              <a:gd name="T20" fmla="*/ 1456 w 1456"/>
              <a:gd name="T21" fmla="*/ 528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568">
                <a:moveTo>
                  <a:pt x="1456" y="528"/>
                </a:moveTo>
                <a:cubicBezTo>
                  <a:pt x="1456" y="554"/>
                  <a:pt x="1442" y="568"/>
                  <a:pt x="1416" y="568"/>
                </a:cubicBezTo>
                <a:lnTo>
                  <a:pt x="40" y="568"/>
                </a:lnTo>
                <a:cubicBezTo>
                  <a:pt x="13" y="568"/>
                  <a:pt x="0" y="554"/>
                  <a:pt x="0" y="528"/>
                </a:cubicBezTo>
                <a:lnTo>
                  <a:pt x="0" y="40"/>
                </a:lnTo>
                <a:cubicBezTo>
                  <a:pt x="0" y="13"/>
                  <a:pt x="13" y="0"/>
                  <a:pt x="40" y="0"/>
                </a:cubicBezTo>
                <a:lnTo>
                  <a:pt x="1416" y="0"/>
                </a:lnTo>
                <a:cubicBezTo>
                  <a:pt x="1442" y="0"/>
                  <a:pt x="1456" y="13"/>
                  <a:pt x="1456" y="40"/>
                </a:cubicBezTo>
                <a:lnTo>
                  <a:pt x="1456" y="528"/>
                </a:lnTo>
                <a:lnTo>
                  <a:pt x="1456" y="528"/>
                </a:lnTo>
                <a:lnTo>
                  <a:pt x="1456" y="528"/>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17" name="Text Box 21"/>
          <p:cNvSpPr txBox="1">
            <a:spLocks noChangeArrowheads="1"/>
          </p:cNvSpPr>
          <p:nvPr/>
        </p:nvSpPr>
        <p:spPr bwMode="auto">
          <a:xfrm>
            <a:off x="3921125" y="2644775"/>
            <a:ext cx="130016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CSAA IG representative enters information in a specific format - </a:t>
            </a:r>
            <a:r>
              <a:rPr lang="en-US" altLang="en-US" sz="600" i="1">
                <a:solidFill>
                  <a:srgbClr val="666666"/>
                </a:solidFill>
                <a:cs typeface="+mn-cs"/>
              </a:rPr>
              <a:t>Option TBD</a:t>
            </a:r>
          </a:p>
        </p:txBody>
      </p:sp>
      <p:sp>
        <p:nvSpPr>
          <p:cNvPr id="4118" name="Freeform 22"/>
          <p:cNvSpPr>
            <a:spLocks/>
          </p:cNvSpPr>
          <p:nvPr/>
        </p:nvSpPr>
        <p:spPr bwMode="auto">
          <a:xfrm>
            <a:off x="3963988" y="4560888"/>
            <a:ext cx="1316037" cy="419100"/>
          </a:xfrm>
          <a:custGeom>
            <a:avLst/>
            <a:gdLst>
              <a:gd name="T0" fmla="*/ 1456 w 1456"/>
              <a:gd name="T1" fmla="*/ 424 h 464"/>
              <a:gd name="T2" fmla="*/ 1416 w 1456"/>
              <a:gd name="T3" fmla="*/ 464 h 464"/>
              <a:gd name="T4" fmla="*/ 40 w 1456"/>
              <a:gd name="T5" fmla="*/ 464 h 464"/>
              <a:gd name="T6" fmla="*/ 0 w 1456"/>
              <a:gd name="T7" fmla="*/ 424 h 464"/>
              <a:gd name="T8" fmla="*/ 0 w 1456"/>
              <a:gd name="T9" fmla="*/ 40 h 464"/>
              <a:gd name="T10" fmla="*/ 40 w 1456"/>
              <a:gd name="T11" fmla="*/ 0 h 464"/>
              <a:gd name="T12" fmla="*/ 1416 w 1456"/>
              <a:gd name="T13" fmla="*/ 0 h 464"/>
              <a:gd name="T14" fmla="*/ 1456 w 1456"/>
              <a:gd name="T15" fmla="*/ 40 h 464"/>
              <a:gd name="T16" fmla="*/ 1456 w 1456"/>
              <a:gd name="T17" fmla="*/ 424 h 464"/>
              <a:gd name="T18" fmla="*/ 1456 w 1456"/>
              <a:gd name="T19" fmla="*/ 424 h 464"/>
              <a:gd name="T20" fmla="*/ 1456 w 1456"/>
              <a:gd name="T21" fmla="*/ 42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464">
                <a:moveTo>
                  <a:pt x="1456" y="424"/>
                </a:moveTo>
                <a:cubicBezTo>
                  <a:pt x="1456" y="450"/>
                  <a:pt x="1442" y="464"/>
                  <a:pt x="1416" y="464"/>
                </a:cubicBezTo>
                <a:lnTo>
                  <a:pt x="40" y="464"/>
                </a:lnTo>
                <a:cubicBezTo>
                  <a:pt x="13" y="464"/>
                  <a:pt x="0" y="450"/>
                  <a:pt x="0" y="424"/>
                </a:cubicBezTo>
                <a:lnTo>
                  <a:pt x="0" y="40"/>
                </a:lnTo>
                <a:cubicBezTo>
                  <a:pt x="0" y="13"/>
                  <a:pt x="13" y="0"/>
                  <a:pt x="40" y="0"/>
                </a:cubicBezTo>
                <a:lnTo>
                  <a:pt x="1416" y="0"/>
                </a:lnTo>
                <a:cubicBezTo>
                  <a:pt x="1442" y="0"/>
                  <a:pt x="1456" y="13"/>
                  <a:pt x="1456" y="40"/>
                </a:cubicBezTo>
                <a:lnTo>
                  <a:pt x="1456" y="424"/>
                </a:lnTo>
                <a:lnTo>
                  <a:pt x="1456" y="424"/>
                </a:lnTo>
                <a:lnTo>
                  <a:pt x="1456" y="424"/>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19" name="Text Box 23"/>
          <p:cNvSpPr txBox="1">
            <a:spLocks noChangeArrowheads="1"/>
          </p:cNvSpPr>
          <p:nvPr/>
        </p:nvSpPr>
        <p:spPr bwMode="auto">
          <a:xfrm>
            <a:off x="3971925" y="4568825"/>
            <a:ext cx="1300163"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Validate policy information entered and redirect to NEST </a:t>
            </a:r>
          </a:p>
        </p:txBody>
      </p:sp>
      <p:sp>
        <p:nvSpPr>
          <p:cNvPr id="4120" name="Freeform 24"/>
          <p:cNvSpPr>
            <a:spLocks/>
          </p:cNvSpPr>
          <p:nvPr/>
        </p:nvSpPr>
        <p:spPr bwMode="auto">
          <a:xfrm>
            <a:off x="3963988" y="5865813"/>
            <a:ext cx="1316037" cy="506412"/>
          </a:xfrm>
          <a:custGeom>
            <a:avLst/>
            <a:gdLst>
              <a:gd name="T0" fmla="*/ 1456 w 1456"/>
              <a:gd name="T1" fmla="*/ 520 h 560"/>
              <a:gd name="T2" fmla="*/ 1416 w 1456"/>
              <a:gd name="T3" fmla="*/ 560 h 560"/>
              <a:gd name="T4" fmla="*/ 40 w 1456"/>
              <a:gd name="T5" fmla="*/ 560 h 560"/>
              <a:gd name="T6" fmla="*/ 0 w 1456"/>
              <a:gd name="T7" fmla="*/ 520 h 560"/>
              <a:gd name="T8" fmla="*/ 0 w 1456"/>
              <a:gd name="T9" fmla="*/ 40 h 560"/>
              <a:gd name="T10" fmla="*/ 40 w 1456"/>
              <a:gd name="T11" fmla="*/ 0 h 560"/>
              <a:gd name="T12" fmla="*/ 1416 w 1456"/>
              <a:gd name="T13" fmla="*/ 0 h 560"/>
              <a:gd name="T14" fmla="*/ 1456 w 1456"/>
              <a:gd name="T15" fmla="*/ 40 h 560"/>
              <a:gd name="T16" fmla="*/ 1456 w 1456"/>
              <a:gd name="T17" fmla="*/ 520 h 560"/>
              <a:gd name="T18" fmla="*/ 1456 w 1456"/>
              <a:gd name="T19" fmla="*/ 520 h 560"/>
              <a:gd name="T20" fmla="*/ 1456 w 1456"/>
              <a:gd name="T21" fmla="*/ 52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560">
                <a:moveTo>
                  <a:pt x="1456" y="520"/>
                </a:moveTo>
                <a:cubicBezTo>
                  <a:pt x="1456" y="546"/>
                  <a:pt x="1442" y="560"/>
                  <a:pt x="1416" y="560"/>
                </a:cubicBezTo>
                <a:lnTo>
                  <a:pt x="40" y="560"/>
                </a:lnTo>
                <a:cubicBezTo>
                  <a:pt x="13" y="560"/>
                  <a:pt x="0" y="546"/>
                  <a:pt x="0" y="520"/>
                </a:cubicBezTo>
                <a:lnTo>
                  <a:pt x="0" y="40"/>
                </a:lnTo>
                <a:cubicBezTo>
                  <a:pt x="0" y="13"/>
                  <a:pt x="13" y="0"/>
                  <a:pt x="40" y="0"/>
                </a:cubicBezTo>
                <a:lnTo>
                  <a:pt x="1416" y="0"/>
                </a:lnTo>
                <a:cubicBezTo>
                  <a:pt x="1442" y="0"/>
                  <a:pt x="1456" y="13"/>
                  <a:pt x="1456" y="40"/>
                </a:cubicBezTo>
                <a:lnTo>
                  <a:pt x="1456" y="520"/>
                </a:lnTo>
                <a:lnTo>
                  <a:pt x="1456" y="520"/>
                </a:lnTo>
                <a:lnTo>
                  <a:pt x="1456" y="520"/>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21" name="Text Box 25"/>
          <p:cNvSpPr txBox="1">
            <a:spLocks noChangeArrowheads="1"/>
          </p:cNvSpPr>
          <p:nvPr/>
        </p:nvSpPr>
        <p:spPr bwMode="auto">
          <a:xfrm>
            <a:off x="3971925" y="5873750"/>
            <a:ext cx="1300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Authorized users can view member device data such as monthly files, ad-hoc alerts and alarms from the NEST feed </a:t>
            </a:r>
          </a:p>
        </p:txBody>
      </p:sp>
      <p:sp>
        <p:nvSpPr>
          <p:cNvPr id="4122" name="Freeform 26"/>
          <p:cNvSpPr>
            <a:spLocks/>
          </p:cNvSpPr>
          <p:nvPr/>
        </p:nvSpPr>
        <p:spPr bwMode="auto">
          <a:xfrm>
            <a:off x="2698750" y="1235075"/>
            <a:ext cx="0" cy="250825"/>
          </a:xfrm>
          <a:custGeom>
            <a:avLst/>
            <a:gdLst>
              <a:gd name="T0" fmla="*/ 0 h 277"/>
              <a:gd name="T1" fmla="*/ 277 h 277"/>
            </a:gdLst>
            <a:ahLst/>
            <a:cxnLst>
              <a:cxn ang="0">
                <a:pos x="0" y="T0"/>
              </a:cxn>
              <a:cxn ang="0">
                <a:pos x="0" y="T1"/>
              </a:cxn>
            </a:cxnLst>
            <a:rect l="0" t="0" r="r" b="b"/>
            <a:pathLst>
              <a:path h="277">
                <a:moveTo>
                  <a:pt x="0" y="0"/>
                </a:moveTo>
                <a:lnTo>
                  <a:pt x="0" y="277"/>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23" name="Freeform 27"/>
          <p:cNvSpPr>
            <a:spLocks/>
          </p:cNvSpPr>
          <p:nvPr/>
        </p:nvSpPr>
        <p:spPr bwMode="auto">
          <a:xfrm>
            <a:off x="2670175" y="1427163"/>
            <a:ext cx="58738" cy="58737"/>
          </a:xfrm>
          <a:custGeom>
            <a:avLst/>
            <a:gdLst>
              <a:gd name="T0" fmla="*/ 64 w 64"/>
              <a:gd name="T1" fmla="*/ 0 h 64"/>
              <a:gd name="T2" fmla="*/ 32 w 64"/>
              <a:gd name="T3" fmla="*/ 64 h 64"/>
              <a:gd name="T4" fmla="*/ 0 w 64"/>
              <a:gd name="T5" fmla="*/ 0 h 64"/>
            </a:gdLst>
            <a:ahLst/>
            <a:cxnLst>
              <a:cxn ang="0">
                <a:pos x="T0" y="T1"/>
              </a:cxn>
              <a:cxn ang="0">
                <a:pos x="T2" y="T3"/>
              </a:cxn>
              <a:cxn ang="0">
                <a:pos x="T4" y="T5"/>
              </a:cxn>
            </a:cxnLst>
            <a:rect l="0" t="0" r="r" b="b"/>
            <a:pathLst>
              <a:path w="64" h="64">
                <a:moveTo>
                  <a:pt x="64" y="0"/>
                </a:moveTo>
                <a:lnTo>
                  <a:pt x="32" y="64"/>
                </a:lnTo>
                <a:lnTo>
                  <a:pt x="0"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24" name="Freeform 28"/>
          <p:cNvSpPr>
            <a:spLocks/>
          </p:cNvSpPr>
          <p:nvPr/>
        </p:nvSpPr>
        <p:spPr bwMode="auto">
          <a:xfrm>
            <a:off x="2698750" y="1846263"/>
            <a:ext cx="0" cy="250825"/>
          </a:xfrm>
          <a:custGeom>
            <a:avLst/>
            <a:gdLst>
              <a:gd name="T0" fmla="*/ 0 h 277"/>
              <a:gd name="T1" fmla="*/ 277 h 277"/>
            </a:gdLst>
            <a:ahLst/>
            <a:cxnLst>
              <a:cxn ang="0">
                <a:pos x="0" y="T0"/>
              </a:cxn>
              <a:cxn ang="0">
                <a:pos x="0" y="T1"/>
              </a:cxn>
            </a:cxnLst>
            <a:rect l="0" t="0" r="r" b="b"/>
            <a:pathLst>
              <a:path h="277">
                <a:moveTo>
                  <a:pt x="0" y="0"/>
                </a:moveTo>
                <a:lnTo>
                  <a:pt x="0" y="277"/>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25" name="Freeform 29"/>
          <p:cNvSpPr>
            <a:spLocks/>
          </p:cNvSpPr>
          <p:nvPr/>
        </p:nvSpPr>
        <p:spPr bwMode="auto">
          <a:xfrm>
            <a:off x="2670175" y="2039938"/>
            <a:ext cx="58738" cy="57150"/>
          </a:xfrm>
          <a:custGeom>
            <a:avLst/>
            <a:gdLst>
              <a:gd name="T0" fmla="*/ 64 w 64"/>
              <a:gd name="T1" fmla="*/ 0 h 64"/>
              <a:gd name="T2" fmla="*/ 32 w 64"/>
              <a:gd name="T3" fmla="*/ 64 h 64"/>
              <a:gd name="T4" fmla="*/ 0 w 64"/>
              <a:gd name="T5" fmla="*/ 0 h 64"/>
            </a:gdLst>
            <a:ahLst/>
            <a:cxnLst>
              <a:cxn ang="0">
                <a:pos x="T0" y="T1"/>
              </a:cxn>
              <a:cxn ang="0">
                <a:pos x="T2" y="T3"/>
              </a:cxn>
              <a:cxn ang="0">
                <a:pos x="T4" y="T5"/>
              </a:cxn>
            </a:cxnLst>
            <a:rect l="0" t="0" r="r" b="b"/>
            <a:pathLst>
              <a:path w="64" h="64">
                <a:moveTo>
                  <a:pt x="64" y="0"/>
                </a:moveTo>
                <a:lnTo>
                  <a:pt x="32" y="64"/>
                </a:lnTo>
                <a:lnTo>
                  <a:pt x="0"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26" name="Freeform 30"/>
          <p:cNvSpPr>
            <a:spLocks/>
          </p:cNvSpPr>
          <p:nvPr/>
        </p:nvSpPr>
        <p:spPr bwMode="auto">
          <a:xfrm>
            <a:off x="4572000" y="3149600"/>
            <a:ext cx="0" cy="258763"/>
          </a:xfrm>
          <a:custGeom>
            <a:avLst/>
            <a:gdLst>
              <a:gd name="T0" fmla="*/ 0 h 285"/>
              <a:gd name="T1" fmla="*/ 285 h 285"/>
            </a:gdLst>
            <a:ahLst/>
            <a:cxnLst>
              <a:cxn ang="0">
                <a:pos x="0" y="T0"/>
              </a:cxn>
              <a:cxn ang="0">
                <a:pos x="0" y="T1"/>
              </a:cxn>
            </a:cxnLst>
            <a:rect l="0" t="0" r="r" b="b"/>
            <a:pathLst>
              <a:path h="285">
                <a:moveTo>
                  <a:pt x="0" y="0"/>
                </a:moveTo>
                <a:lnTo>
                  <a:pt x="0" y="285"/>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27" name="Freeform 31"/>
          <p:cNvSpPr>
            <a:spLocks/>
          </p:cNvSpPr>
          <p:nvPr/>
        </p:nvSpPr>
        <p:spPr bwMode="auto">
          <a:xfrm>
            <a:off x="4541838" y="3349625"/>
            <a:ext cx="58737" cy="58738"/>
          </a:xfrm>
          <a:custGeom>
            <a:avLst/>
            <a:gdLst>
              <a:gd name="T0" fmla="*/ 64 w 64"/>
              <a:gd name="T1" fmla="*/ 0 h 64"/>
              <a:gd name="T2" fmla="*/ 32 w 64"/>
              <a:gd name="T3" fmla="*/ 64 h 64"/>
              <a:gd name="T4" fmla="*/ 0 w 64"/>
              <a:gd name="T5" fmla="*/ 0 h 64"/>
            </a:gdLst>
            <a:ahLst/>
            <a:cxnLst>
              <a:cxn ang="0">
                <a:pos x="T0" y="T1"/>
              </a:cxn>
              <a:cxn ang="0">
                <a:pos x="T2" y="T3"/>
              </a:cxn>
              <a:cxn ang="0">
                <a:pos x="T4" y="T5"/>
              </a:cxn>
            </a:cxnLst>
            <a:rect l="0" t="0" r="r" b="b"/>
            <a:pathLst>
              <a:path w="64" h="64">
                <a:moveTo>
                  <a:pt x="64" y="0"/>
                </a:moveTo>
                <a:lnTo>
                  <a:pt x="32" y="64"/>
                </a:lnTo>
                <a:lnTo>
                  <a:pt x="0"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28" name="Freeform 32"/>
          <p:cNvSpPr>
            <a:spLocks/>
          </p:cNvSpPr>
          <p:nvPr/>
        </p:nvSpPr>
        <p:spPr bwMode="auto">
          <a:xfrm>
            <a:off x="5280025" y="6118225"/>
            <a:ext cx="889000" cy="0"/>
          </a:xfrm>
          <a:custGeom>
            <a:avLst/>
            <a:gdLst>
              <a:gd name="T0" fmla="*/ 984 w 984"/>
              <a:gd name="T1" fmla="*/ 0 w 984"/>
            </a:gdLst>
            <a:ahLst/>
            <a:cxnLst>
              <a:cxn ang="0">
                <a:pos x="T0" y="0"/>
              </a:cxn>
              <a:cxn ang="0">
                <a:pos x="T1" y="0"/>
              </a:cxn>
            </a:cxnLst>
            <a:rect l="0" t="0" r="r" b="b"/>
            <a:pathLst>
              <a:path w="984">
                <a:moveTo>
                  <a:pt x="984" y="0"/>
                </a:moveTo>
                <a:lnTo>
                  <a:pt x="0"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29" name="Freeform 33"/>
          <p:cNvSpPr>
            <a:spLocks/>
          </p:cNvSpPr>
          <p:nvPr/>
        </p:nvSpPr>
        <p:spPr bwMode="auto">
          <a:xfrm>
            <a:off x="5280025" y="6089650"/>
            <a:ext cx="57150" cy="58738"/>
          </a:xfrm>
          <a:custGeom>
            <a:avLst/>
            <a:gdLst>
              <a:gd name="T0" fmla="*/ 64 w 64"/>
              <a:gd name="T1" fmla="*/ 64 h 64"/>
              <a:gd name="T2" fmla="*/ 0 w 64"/>
              <a:gd name="T3" fmla="*/ 32 h 64"/>
              <a:gd name="T4" fmla="*/ 64 w 64"/>
              <a:gd name="T5" fmla="*/ 0 h 64"/>
            </a:gdLst>
            <a:ahLst/>
            <a:cxnLst>
              <a:cxn ang="0">
                <a:pos x="T0" y="T1"/>
              </a:cxn>
              <a:cxn ang="0">
                <a:pos x="T2" y="T3"/>
              </a:cxn>
              <a:cxn ang="0">
                <a:pos x="T4" y="T5"/>
              </a:cxn>
            </a:cxnLst>
            <a:rect l="0" t="0" r="r" b="b"/>
            <a:pathLst>
              <a:path w="64" h="64">
                <a:moveTo>
                  <a:pt x="64" y="64"/>
                </a:moveTo>
                <a:lnTo>
                  <a:pt x="0" y="32"/>
                </a:lnTo>
                <a:lnTo>
                  <a:pt x="64"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30" name="Freeform 34"/>
          <p:cNvSpPr>
            <a:spLocks/>
          </p:cNvSpPr>
          <p:nvPr/>
        </p:nvSpPr>
        <p:spPr bwMode="auto">
          <a:xfrm>
            <a:off x="3913188" y="3408363"/>
            <a:ext cx="1316037" cy="488950"/>
          </a:xfrm>
          <a:custGeom>
            <a:avLst/>
            <a:gdLst>
              <a:gd name="T0" fmla="*/ 1456 w 1456"/>
              <a:gd name="T1" fmla="*/ 500 h 540"/>
              <a:gd name="T2" fmla="*/ 1416 w 1456"/>
              <a:gd name="T3" fmla="*/ 540 h 540"/>
              <a:gd name="T4" fmla="*/ 40 w 1456"/>
              <a:gd name="T5" fmla="*/ 540 h 540"/>
              <a:gd name="T6" fmla="*/ 0 w 1456"/>
              <a:gd name="T7" fmla="*/ 500 h 540"/>
              <a:gd name="T8" fmla="*/ 0 w 1456"/>
              <a:gd name="T9" fmla="*/ 40 h 540"/>
              <a:gd name="T10" fmla="*/ 40 w 1456"/>
              <a:gd name="T11" fmla="*/ 0 h 540"/>
              <a:gd name="T12" fmla="*/ 1416 w 1456"/>
              <a:gd name="T13" fmla="*/ 0 h 540"/>
              <a:gd name="T14" fmla="*/ 1456 w 1456"/>
              <a:gd name="T15" fmla="*/ 40 h 540"/>
              <a:gd name="T16" fmla="*/ 1456 w 1456"/>
              <a:gd name="T17" fmla="*/ 500 h 540"/>
              <a:gd name="T18" fmla="*/ 1456 w 1456"/>
              <a:gd name="T19" fmla="*/ 500 h 540"/>
              <a:gd name="T20" fmla="*/ 1456 w 1456"/>
              <a:gd name="T21" fmla="*/ 500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540">
                <a:moveTo>
                  <a:pt x="1456" y="500"/>
                </a:moveTo>
                <a:cubicBezTo>
                  <a:pt x="1456" y="527"/>
                  <a:pt x="1442" y="540"/>
                  <a:pt x="1416" y="540"/>
                </a:cubicBezTo>
                <a:lnTo>
                  <a:pt x="40" y="540"/>
                </a:lnTo>
                <a:cubicBezTo>
                  <a:pt x="13" y="540"/>
                  <a:pt x="0" y="527"/>
                  <a:pt x="0" y="500"/>
                </a:cubicBezTo>
                <a:lnTo>
                  <a:pt x="0" y="40"/>
                </a:lnTo>
                <a:cubicBezTo>
                  <a:pt x="0" y="13"/>
                  <a:pt x="13" y="0"/>
                  <a:pt x="40" y="0"/>
                </a:cubicBezTo>
                <a:lnTo>
                  <a:pt x="1416" y="0"/>
                </a:lnTo>
                <a:cubicBezTo>
                  <a:pt x="1442" y="0"/>
                  <a:pt x="1456" y="13"/>
                  <a:pt x="1456" y="40"/>
                </a:cubicBezTo>
                <a:lnTo>
                  <a:pt x="1456" y="500"/>
                </a:lnTo>
                <a:lnTo>
                  <a:pt x="1456" y="500"/>
                </a:lnTo>
                <a:lnTo>
                  <a:pt x="1456" y="500"/>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31" name="Text Box 35"/>
          <p:cNvSpPr txBox="1">
            <a:spLocks noChangeArrowheads="1"/>
          </p:cNvSpPr>
          <p:nvPr/>
        </p:nvSpPr>
        <p:spPr bwMode="auto">
          <a:xfrm>
            <a:off x="3921125" y="3414713"/>
            <a:ext cx="130016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Send a welcome email with instructions to go to IG hosted website</a:t>
            </a:r>
          </a:p>
        </p:txBody>
      </p:sp>
      <p:sp>
        <p:nvSpPr>
          <p:cNvPr id="4132" name="Freeform 36"/>
          <p:cNvSpPr>
            <a:spLocks/>
          </p:cNvSpPr>
          <p:nvPr/>
        </p:nvSpPr>
        <p:spPr bwMode="auto">
          <a:xfrm>
            <a:off x="1908175" y="4979988"/>
            <a:ext cx="1316038" cy="606425"/>
          </a:xfrm>
          <a:custGeom>
            <a:avLst/>
            <a:gdLst>
              <a:gd name="T0" fmla="*/ 1456 w 1456"/>
              <a:gd name="T1" fmla="*/ 631 h 671"/>
              <a:gd name="T2" fmla="*/ 1416 w 1456"/>
              <a:gd name="T3" fmla="*/ 671 h 671"/>
              <a:gd name="T4" fmla="*/ 40 w 1456"/>
              <a:gd name="T5" fmla="*/ 671 h 671"/>
              <a:gd name="T6" fmla="*/ 0 w 1456"/>
              <a:gd name="T7" fmla="*/ 631 h 671"/>
              <a:gd name="T8" fmla="*/ 0 w 1456"/>
              <a:gd name="T9" fmla="*/ 40 h 671"/>
              <a:gd name="T10" fmla="*/ 40 w 1456"/>
              <a:gd name="T11" fmla="*/ 0 h 671"/>
              <a:gd name="T12" fmla="*/ 1416 w 1456"/>
              <a:gd name="T13" fmla="*/ 0 h 671"/>
              <a:gd name="T14" fmla="*/ 1456 w 1456"/>
              <a:gd name="T15" fmla="*/ 40 h 671"/>
              <a:gd name="T16" fmla="*/ 1456 w 1456"/>
              <a:gd name="T17" fmla="*/ 631 h 671"/>
              <a:gd name="T18" fmla="*/ 1456 w 1456"/>
              <a:gd name="T19" fmla="*/ 631 h 671"/>
              <a:gd name="T20" fmla="*/ 1456 w 1456"/>
              <a:gd name="T21" fmla="*/ 631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671">
                <a:moveTo>
                  <a:pt x="1456" y="631"/>
                </a:moveTo>
                <a:cubicBezTo>
                  <a:pt x="1456" y="657"/>
                  <a:pt x="1442" y="671"/>
                  <a:pt x="1416" y="671"/>
                </a:cubicBezTo>
                <a:lnTo>
                  <a:pt x="40" y="671"/>
                </a:lnTo>
                <a:cubicBezTo>
                  <a:pt x="13" y="671"/>
                  <a:pt x="0" y="657"/>
                  <a:pt x="0" y="631"/>
                </a:cubicBezTo>
                <a:lnTo>
                  <a:pt x="0" y="40"/>
                </a:lnTo>
                <a:cubicBezTo>
                  <a:pt x="0" y="13"/>
                  <a:pt x="13" y="0"/>
                  <a:pt x="40" y="0"/>
                </a:cubicBezTo>
                <a:lnTo>
                  <a:pt x="1416" y="0"/>
                </a:lnTo>
                <a:cubicBezTo>
                  <a:pt x="1442" y="0"/>
                  <a:pt x="1456" y="13"/>
                  <a:pt x="1456" y="40"/>
                </a:cubicBezTo>
                <a:lnTo>
                  <a:pt x="1456" y="631"/>
                </a:lnTo>
                <a:lnTo>
                  <a:pt x="1456" y="631"/>
                </a:lnTo>
                <a:lnTo>
                  <a:pt x="1456" y="631"/>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33" name="Text Box 37"/>
          <p:cNvSpPr txBox="1">
            <a:spLocks noChangeArrowheads="1"/>
          </p:cNvSpPr>
          <p:nvPr/>
        </p:nvSpPr>
        <p:spPr bwMode="auto">
          <a:xfrm>
            <a:off x="1916113" y="4987925"/>
            <a:ext cx="1300162"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Member confirms identifying policy details such as name, address, policy number and device activation info on the website</a:t>
            </a:r>
          </a:p>
        </p:txBody>
      </p:sp>
      <p:sp>
        <p:nvSpPr>
          <p:cNvPr id="4134" name="Freeform 38"/>
          <p:cNvSpPr>
            <a:spLocks/>
          </p:cNvSpPr>
          <p:nvPr/>
        </p:nvSpPr>
        <p:spPr bwMode="auto">
          <a:xfrm>
            <a:off x="2565400" y="3729038"/>
            <a:ext cx="0" cy="1250950"/>
          </a:xfrm>
          <a:custGeom>
            <a:avLst/>
            <a:gdLst>
              <a:gd name="T0" fmla="*/ 0 h 1384"/>
              <a:gd name="T1" fmla="*/ 1384 h 1384"/>
            </a:gdLst>
            <a:ahLst/>
            <a:cxnLst>
              <a:cxn ang="0">
                <a:pos x="0" y="T0"/>
              </a:cxn>
              <a:cxn ang="0">
                <a:pos x="0" y="T1"/>
              </a:cxn>
            </a:cxnLst>
            <a:rect l="0" t="0" r="r" b="b"/>
            <a:pathLst>
              <a:path h="1384">
                <a:moveTo>
                  <a:pt x="0" y="0"/>
                </a:moveTo>
                <a:lnTo>
                  <a:pt x="0" y="1384"/>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35" name="Freeform 39"/>
          <p:cNvSpPr>
            <a:spLocks/>
          </p:cNvSpPr>
          <p:nvPr/>
        </p:nvSpPr>
        <p:spPr bwMode="auto">
          <a:xfrm>
            <a:off x="2536825" y="4922838"/>
            <a:ext cx="57150" cy="57150"/>
          </a:xfrm>
          <a:custGeom>
            <a:avLst/>
            <a:gdLst>
              <a:gd name="T0" fmla="*/ 64 w 64"/>
              <a:gd name="T1" fmla="*/ 0 h 64"/>
              <a:gd name="T2" fmla="*/ 32 w 64"/>
              <a:gd name="T3" fmla="*/ 64 h 64"/>
              <a:gd name="T4" fmla="*/ 0 w 64"/>
              <a:gd name="T5" fmla="*/ 0 h 64"/>
            </a:gdLst>
            <a:ahLst/>
            <a:cxnLst>
              <a:cxn ang="0">
                <a:pos x="T0" y="T1"/>
              </a:cxn>
              <a:cxn ang="0">
                <a:pos x="T2" y="T3"/>
              </a:cxn>
              <a:cxn ang="0">
                <a:pos x="T4" y="T5"/>
              </a:cxn>
            </a:cxnLst>
            <a:rect l="0" t="0" r="r" b="b"/>
            <a:pathLst>
              <a:path w="64" h="64">
                <a:moveTo>
                  <a:pt x="64" y="0"/>
                </a:moveTo>
                <a:lnTo>
                  <a:pt x="32" y="64"/>
                </a:lnTo>
                <a:lnTo>
                  <a:pt x="0"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36" name="Freeform 40"/>
          <p:cNvSpPr>
            <a:spLocks/>
          </p:cNvSpPr>
          <p:nvPr/>
        </p:nvSpPr>
        <p:spPr bwMode="auto">
          <a:xfrm>
            <a:off x="3224213" y="4979988"/>
            <a:ext cx="1397000" cy="303212"/>
          </a:xfrm>
          <a:custGeom>
            <a:avLst/>
            <a:gdLst>
              <a:gd name="T0" fmla="*/ 0 w 1548"/>
              <a:gd name="T1" fmla="*/ 335 h 335"/>
              <a:gd name="T2" fmla="*/ 1468 w 1548"/>
              <a:gd name="T3" fmla="*/ 335 h 335"/>
              <a:gd name="T4" fmla="*/ 1548 w 1548"/>
              <a:gd name="T5" fmla="*/ 255 h 335"/>
              <a:gd name="T6" fmla="*/ 1548 w 1548"/>
              <a:gd name="T7" fmla="*/ 0 h 335"/>
            </a:gdLst>
            <a:ahLst/>
            <a:cxnLst>
              <a:cxn ang="0">
                <a:pos x="T0" y="T1"/>
              </a:cxn>
              <a:cxn ang="0">
                <a:pos x="T2" y="T3"/>
              </a:cxn>
              <a:cxn ang="0">
                <a:pos x="T4" y="T5"/>
              </a:cxn>
              <a:cxn ang="0">
                <a:pos x="T6" y="T7"/>
              </a:cxn>
            </a:cxnLst>
            <a:rect l="0" t="0" r="r" b="b"/>
            <a:pathLst>
              <a:path w="1548" h="335">
                <a:moveTo>
                  <a:pt x="0" y="335"/>
                </a:moveTo>
                <a:lnTo>
                  <a:pt x="1468" y="335"/>
                </a:lnTo>
                <a:cubicBezTo>
                  <a:pt x="1521" y="335"/>
                  <a:pt x="1548" y="308"/>
                  <a:pt x="1548" y="255"/>
                </a:cubicBezTo>
                <a:lnTo>
                  <a:pt x="1548"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37" name="Freeform 41"/>
          <p:cNvSpPr>
            <a:spLocks/>
          </p:cNvSpPr>
          <p:nvPr/>
        </p:nvSpPr>
        <p:spPr bwMode="auto">
          <a:xfrm>
            <a:off x="4592638" y="4979988"/>
            <a:ext cx="58737" cy="58737"/>
          </a:xfrm>
          <a:custGeom>
            <a:avLst/>
            <a:gdLst>
              <a:gd name="T0" fmla="*/ 0 w 64"/>
              <a:gd name="T1" fmla="*/ 64 h 64"/>
              <a:gd name="T2" fmla="*/ 32 w 64"/>
              <a:gd name="T3" fmla="*/ 0 h 64"/>
              <a:gd name="T4" fmla="*/ 64 w 64"/>
              <a:gd name="T5" fmla="*/ 64 h 64"/>
            </a:gdLst>
            <a:ahLst/>
            <a:cxnLst>
              <a:cxn ang="0">
                <a:pos x="T0" y="T1"/>
              </a:cxn>
              <a:cxn ang="0">
                <a:pos x="T2" y="T3"/>
              </a:cxn>
              <a:cxn ang="0">
                <a:pos x="T4" y="T5"/>
              </a:cxn>
            </a:cxnLst>
            <a:rect l="0" t="0" r="r" b="b"/>
            <a:pathLst>
              <a:path w="64" h="64">
                <a:moveTo>
                  <a:pt x="0" y="64"/>
                </a:moveTo>
                <a:lnTo>
                  <a:pt x="32" y="0"/>
                </a:lnTo>
                <a:lnTo>
                  <a:pt x="64" y="64"/>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38" name="Text Box 42"/>
          <p:cNvSpPr txBox="1">
            <a:spLocks noChangeArrowheads="1"/>
          </p:cNvSpPr>
          <p:nvPr/>
        </p:nvSpPr>
        <p:spPr bwMode="auto">
          <a:xfrm>
            <a:off x="4986338" y="3614738"/>
            <a:ext cx="2032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1" hangingPunct="1"/>
            <a:endParaRPr lang="en-US" altLang="en-US">
              <a:solidFill>
                <a:srgbClr val="000000"/>
              </a:solidFill>
              <a:cs typeface="+mn-cs"/>
            </a:endParaRPr>
          </a:p>
        </p:txBody>
      </p:sp>
      <p:sp>
        <p:nvSpPr>
          <p:cNvPr id="4139" name="Freeform 43"/>
          <p:cNvSpPr>
            <a:spLocks/>
          </p:cNvSpPr>
          <p:nvPr/>
        </p:nvSpPr>
        <p:spPr bwMode="auto">
          <a:xfrm>
            <a:off x="4249738" y="2117725"/>
            <a:ext cx="642937" cy="320675"/>
          </a:xfrm>
          <a:custGeom>
            <a:avLst/>
            <a:gdLst>
              <a:gd name="T0" fmla="*/ 712 w 712"/>
              <a:gd name="T1" fmla="*/ 316 h 356"/>
              <a:gd name="T2" fmla="*/ 672 w 712"/>
              <a:gd name="T3" fmla="*/ 356 h 356"/>
              <a:gd name="T4" fmla="*/ 40 w 712"/>
              <a:gd name="T5" fmla="*/ 356 h 356"/>
              <a:gd name="T6" fmla="*/ 0 w 712"/>
              <a:gd name="T7" fmla="*/ 316 h 356"/>
              <a:gd name="T8" fmla="*/ 0 w 712"/>
              <a:gd name="T9" fmla="*/ 40 h 356"/>
              <a:gd name="T10" fmla="*/ 40 w 712"/>
              <a:gd name="T11" fmla="*/ 0 h 356"/>
              <a:gd name="T12" fmla="*/ 672 w 712"/>
              <a:gd name="T13" fmla="*/ 0 h 356"/>
              <a:gd name="T14" fmla="*/ 712 w 712"/>
              <a:gd name="T15" fmla="*/ 40 h 356"/>
              <a:gd name="T16" fmla="*/ 712 w 712"/>
              <a:gd name="T17" fmla="*/ 316 h 356"/>
              <a:gd name="T18" fmla="*/ 712 w 712"/>
              <a:gd name="T19" fmla="*/ 316 h 356"/>
              <a:gd name="T20" fmla="*/ 712 w 712"/>
              <a:gd name="T21"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356">
                <a:moveTo>
                  <a:pt x="712" y="316"/>
                </a:moveTo>
                <a:cubicBezTo>
                  <a:pt x="712" y="342"/>
                  <a:pt x="698" y="356"/>
                  <a:pt x="672" y="356"/>
                </a:cubicBezTo>
                <a:lnTo>
                  <a:pt x="40" y="356"/>
                </a:lnTo>
                <a:cubicBezTo>
                  <a:pt x="13" y="356"/>
                  <a:pt x="0" y="342"/>
                  <a:pt x="0" y="316"/>
                </a:cubicBezTo>
                <a:lnTo>
                  <a:pt x="0" y="40"/>
                </a:lnTo>
                <a:cubicBezTo>
                  <a:pt x="0" y="13"/>
                  <a:pt x="13" y="0"/>
                  <a:pt x="40" y="0"/>
                </a:cubicBezTo>
                <a:lnTo>
                  <a:pt x="672" y="0"/>
                </a:lnTo>
                <a:cubicBezTo>
                  <a:pt x="698" y="0"/>
                  <a:pt x="712" y="13"/>
                  <a:pt x="712" y="40"/>
                </a:cubicBezTo>
                <a:lnTo>
                  <a:pt x="712" y="316"/>
                </a:lnTo>
                <a:lnTo>
                  <a:pt x="712" y="316"/>
                </a:lnTo>
                <a:lnTo>
                  <a:pt x="712" y="316"/>
                </a:lnTo>
                <a:close/>
              </a:path>
            </a:pathLst>
          </a:custGeom>
          <a:solidFill>
            <a:srgbClr val="E1D5E7"/>
          </a:solidFill>
          <a:ln w="14453">
            <a:solidFill>
              <a:srgbClr val="83165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40" name="Text Box 44"/>
          <p:cNvSpPr txBox="1">
            <a:spLocks noChangeArrowheads="1"/>
          </p:cNvSpPr>
          <p:nvPr/>
        </p:nvSpPr>
        <p:spPr bwMode="auto">
          <a:xfrm>
            <a:off x="4256088" y="2124075"/>
            <a:ext cx="630237"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Customer policy information</a:t>
            </a:r>
          </a:p>
        </p:txBody>
      </p:sp>
      <p:sp>
        <p:nvSpPr>
          <p:cNvPr id="4141" name="Freeform 45"/>
          <p:cNvSpPr>
            <a:spLocks/>
          </p:cNvSpPr>
          <p:nvPr/>
        </p:nvSpPr>
        <p:spPr bwMode="auto">
          <a:xfrm>
            <a:off x="3357563" y="2278063"/>
            <a:ext cx="892175" cy="0"/>
          </a:xfrm>
          <a:custGeom>
            <a:avLst/>
            <a:gdLst>
              <a:gd name="T0" fmla="*/ 0 w 988"/>
              <a:gd name="T1" fmla="*/ 988 w 988"/>
            </a:gdLst>
            <a:ahLst/>
            <a:cxnLst>
              <a:cxn ang="0">
                <a:pos x="T0" y="0"/>
              </a:cxn>
              <a:cxn ang="0">
                <a:pos x="T1" y="0"/>
              </a:cxn>
            </a:cxnLst>
            <a:rect l="0" t="0" r="r" b="b"/>
            <a:pathLst>
              <a:path w="988">
                <a:moveTo>
                  <a:pt x="0" y="0"/>
                </a:moveTo>
                <a:lnTo>
                  <a:pt x="988"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42" name="Freeform 46"/>
          <p:cNvSpPr>
            <a:spLocks/>
          </p:cNvSpPr>
          <p:nvPr/>
        </p:nvSpPr>
        <p:spPr bwMode="auto">
          <a:xfrm>
            <a:off x="2244725" y="3408363"/>
            <a:ext cx="642938" cy="320675"/>
          </a:xfrm>
          <a:custGeom>
            <a:avLst/>
            <a:gdLst>
              <a:gd name="T0" fmla="*/ 712 w 712"/>
              <a:gd name="T1" fmla="*/ 316 h 356"/>
              <a:gd name="T2" fmla="*/ 672 w 712"/>
              <a:gd name="T3" fmla="*/ 356 h 356"/>
              <a:gd name="T4" fmla="*/ 40 w 712"/>
              <a:gd name="T5" fmla="*/ 356 h 356"/>
              <a:gd name="T6" fmla="*/ 0 w 712"/>
              <a:gd name="T7" fmla="*/ 316 h 356"/>
              <a:gd name="T8" fmla="*/ 0 w 712"/>
              <a:gd name="T9" fmla="*/ 40 h 356"/>
              <a:gd name="T10" fmla="*/ 40 w 712"/>
              <a:gd name="T11" fmla="*/ 0 h 356"/>
              <a:gd name="T12" fmla="*/ 672 w 712"/>
              <a:gd name="T13" fmla="*/ 0 h 356"/>
              <a:gd name="T14" fmla="*/ 712 w 712"/>
              <a:gd name="T15" fmla="*/ 40 h 356"/>
              <a:gd name="T16" fmla="*/ 712 w 712"/>
              <a:gd name="T17" fmla="*/ 316 h 356"/>
              <a:gd name="T18" fmla="*/ 712 w 712"/>
              <a:gd name="T19" fmla="*/ 316 h 356"/>
              <a:gd name="T20" fmla="*/ 712 w 712"/>
              <a:gd name="T21"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356">
                <a:moveTo>
                  <a:pt x="712" y="316"/>
                </a:moveTo>
                <a:cubicBezTo>
                  <a:pt x="712" y="342"/>
                  <a:pt x="698" y="356"/>
                  <a:pt x="672" y="356"/>
                </a:cubicBezTo>
                <a:lnTo>
                  <a:pt x="40" y="356"/>
                </a:lnTo>
                <a:cubicBezTo>
                  <a:pt x="13" y="356"/>
                  <a:pt x="0" y="342"/>
                  <a:pt x="0" y="316"/>
                </a:cubicBezTo>
                <a:lnTo>
                  <a:pt x="0" y="40"/>
                </a:lnTo>
                <a:cubicBezTo>
                  <a:pt x="0" y="13"/>
                  <a:pt x="13" y="0"/>
                  <a:pt x="40" y="0"/>
                </a:cubicBezTo>
                <a:lnTo>
                  <a:pt x="672" y="0"/>
                </a:lnTo>
                <a:cubicBezTo>
                  <a:pt x="698" y="0"/>
                  <a:pt x="712" y="13"/>
                  <a:pt x="712" y="40"/>
                </a:cubicBezTo>
                <a:lnTo>
                  <a:pt x="712" y="316"/>
                </a:lnTo>
                <a:lnTo>
                  <a:pt x="712" y="316"/>
                </a:lnTo>
                <a:lnTo>
                  <a:pt x="712" y="316"/>
                </a:lnTo>
                <a:close/>
              </a:path>
            </a:pathLst>
          </a:custGeom>
          <a:solidFill>
            <a:srgbClr val="E1D5E7"/>
          </a:solidFill>
          <a:ln w="14453">
            <a:solidFill>
              <a:srgbClr val="83165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43" name="Text Box 47"/>
          <p:cNvSpPr txBox="1">
            <a:spLocks noChangeArrowheads="1"/>
          </p:cNvSpPr>
          <p:nvPr/>
        </p:nvSpPr>
        <p:spPr bwMode="auto">
          <a:xfrm>
            <a:off x="2251075" y="3414713"/>
            <a:ext cx="6286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Welcome email</a:t>
            </a:r>
          </a:p>
        </p:txBody>
      </p:sp>
      <p:sp>
        <p:nvSpPr>
          <p:cNvPr id="4144" name="Freeform 48"/>
          <p:cNvSpPr>
            <a:spLocks/>
          </p:cNvSpPr>
          <p:nvPr/>
        </p:nvSpPr>
        <p:spPr bwMode="auto">
          <a:xfrm>
            <a:off x="2887663" y="3568700"/>
            <a:ext cx="1025525" cy="0"/>
          </a:xfrm>
          <a:custGeom>
            <a:avLst/>
            <a:gdLst>
              <a:gd name="T0" fmla="*/ 0 w 1136"/>
              <a:gd name="T1" fmla="*/ 488 w 1136"/>
              <a:gd name="T2" fmla="*/ 568 w 1136"/>
              <a:gd name="T3" fmla="*/ 568 w 1136"/>
              <a:gd name="T4" fmla="*/ 648 w 1136"/>
              <a:gd name="T5" fmla="*/ 1136 w 1136"/>
            </a:gdLst>
            <a:ahLst/>
            <a:cxnLst>
              <a:cxn ang="0">
                <a:pos x="T0" y="0"/>
              </a:cxn>
              <a:cxn ang="0">
                <a:pos x="T1" y="0"/>
              </a:cxn>
              <a:cxn ang="0">
                <a:pos x="T2" y="0"/>
              </a:cxn>
              <a:cxn ang="0">
                <a:pos x="T3" y="0"/>
              </a:cxn>
              <a:cxn ang="0">
                <a:pos x="T4" y="0"/>
              </a:cxn>
              <a:cxn ang="0">
                <a:pos x="T5" y="0"/>
              </a:cxn>
            </a:cxnLst>
            <a:rect l="0" t="0" r="r" b="b"/>
            <a:pathLst>
              <a:path w="1136">
                <a:moveTo>
                  <a:pt x="0" y="0"/>
                </a:moveTo>
                <a:lnTo>
                  <a:pt x="488" y="0"/>
                </a:lnTo>
                <a:cubicBezTo>
                  <a:pt x="541" y="0"/>
                  <a:pt x="568" y="0"/>
                  <a:pt x="568" y="0"/>
                </a:cubicBezTo>
                <a:lnTo>
                  <a:pt x="568" y="0"/>
                </a:lnTo>
                <a:cubicBezTo>
                  <a:pt x="568" y="0"/>
                  <a:pt x="594" y="0"/>
                  <a:pt x="648" y="0"/>
                </a:cubicBezTo>
                <a:lnTo>
                  <a:pt x="1136"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45" name="Freeform 49"/>
          <p:cNvSpPr>
            <a:spLocks/>
          </p:cNvSpPr>
          <p:nvPr/>
        </p:nvSpPr>
        <p:spPr bwMode="auto">
          <a:xfrm>
            <a:off x="4570413" y="2438400"/>
            <a:ext cx="1587" cy="198438"/>
          </a:xfrm>
          <a:custGeom>
            <a:avLst/>
            <a:gdLst>
              <a:gd name="T0" fmla="*/ 0 h 219"/>
              <a:gd name="T1" fmla="*/ 54 h 219"/>
              <a:gd name="T2" fmla="*/ 109 h 219"/>
              <a:gd name="T3" fmla="*/ 109 h 219"/>
              <a:gd name="T4" fmla="*/ 164 h 219"/>
              <a:gd name="T5" fmla="*/ 219 h 219"/>
            </a:gdLst>
            <a:ahLst/>
            <a:cxnLst>
              <a:cxn ang="0">
                <a:pos x="0" y="T0"/>
              </a:cxn>
              <a:cxn ang="0">
                <a:pos x="0" y="T1"/>
              </a:cxn>
              <a:cxn ang="0">
                <a:pos x="0" y="T2"/>
              </a:cxn>
              <a:cxn ang="0">
                <a:pos x="0" y="T3"/>
              </a:cxn>
              <a:cxn ang="0">
                <a:pos x="0" y="T4"/>
              </a:cxn>
              <a:cxn ang="0">
                <a:pos x="0" y="T5"/>
              </a:cxn>
            </a:cxnLst>
            <a:rect l="0" t="0" r="r" b="b"/>
            <a:pathLst>
              <a:path h="219">
                <a:moveTo>
                  <a:pt x="0" y="0"/>
                </a:moveTo>
                <a:lnTo>
                  <a:pt x="0" y="54"/>
                </a:lnTo>
                <a:cubicBezTo>
                  <a:pt x="0" y="91"/>
                  <a:pt x="0" y="109"/>
                  <a:pt x="0" y="109"/>
                </a:cubicBezTo>
                <a:lnTo>
                  <a:pt x="0" y="109"/>
                </a:lnTo>
                <a:cubicBezTo>
                  <a:pt x="0" y="109"/>
                  <a:pt x="0" y="127"/>
                  <a:pt x="0" y="164"/>
                </a:cubicBezTo>
                <a:lnTo>
                  <a:pt x="0" y="219"/>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46" name="Freeform 50"/>
          <p:cNvSpPr>
            <a:spLocks/>
          </p:cNvSpPr>
          <p:nvPr/>
        </p:nvSpPr>
        <p:spPr bwMode="auto">
          <a:xfrm>
            <a:off x="4541838" y="2579688"/>
            <a:ext cx="58737" cy="57150"/>
          </a:xfrm>
          <a:custGeom>
            <a:avLst/>
            <a:gdLst>
              <a:gd name="T0" fmla="*/ 64 w 64"/>
              <a:gd name="T1" fmla="*/ 0 h 64"/>
              <a:gd name="T2" fmla="*/ 32 w 64"/>
              <a:gd name="T3" fmla="*/ 64 h 64"/>
              <a:gd name="T4" fmla="*/ 0 w 64"/>
              <a:gd name="T5" fmla="*/ 0 h 64"/>
            </a:gdLst>
            <a:ahLst/>
            <a:cxnLst>
              <a:cxn ang="0">
                <a:pos x="T0" y="T1"/>
              </a:cxn>
              <a:cxn ang="0">
                <a:pos x="T2" y="T3"/>
              </a:cxn>
              <a:cxn ang="0">
                <a:pos x="T4" y="T5"/>
              </a:cxn>
            </a:cxnLst>
            <a:rect l="0" t="0" r="r" b="b"/>
            <a:pathLst>
              <a:path w="64" h="64">
                <a:moveTo>
                  <a:pt x="64" y="0"/>
                </a:moveTo>
                <a:lnTo>
                  <a:pt x="32" y="64"/>
                </a:lnTo>
                <a:lnTo>
                  <a:pt x="0"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47" name="Freeform 51"/>
          <p:cNvSpPr>
            <a:spLocks/>
          </p:cNvSpPr>
          <p:nvPr/>
        </p:nvSpPr>
        <p:spPr bwMode="auto">
          <a:xfrm>
            <a:off x="5832475" y="4481513"/>
            <a:ext cx="1314450" cy="577850"/>
          </a:xfrm>
          <a:custGeom>
            <a:avLst/>
            <a:gdLst>
              <a:gd name="T0" fmla="*/ 1456 w 1456"/>
              <a:gd name="T1" fmla="*/ 600 h 640"/>
              <a:gd name="T2" fmla="*/ 1416 w 1456"/>
              <a:gd name="T3" fmla="*/ 640 h 640"/>
              <a:gd name="T4" fmla="*/ 40 w 1456"/>
              <a:gd name="T5" fmla="*/ 640 h 640"/>
              <a:gd name="T6" fmla="*/ 0 w 1456"/>
              <a:gd name="T7" fmla="*/ 600 h 640"/>
              <a:gd name="T8" fmla="*/ 0 w 1456"/>
              <a:gd name="T9" fmla="*/ 40 h 640"/>
              <a:gd name="T10" fmla="*/ 40 w 1456"/>
              <a:gd name="T11" fmla="*/ 0 h 640"/>
              <a:gd name="T12" fmla="*/ 1416 w 1456"/>
              <a:gd name="T13" fmla="*/ 0 h 640"/>
              <a:gd name="T14" fmla="*/ 1456 w 1456"/>
              <a:gd name="T15" fmla="*/ 40 h 640"/>
              <a:gd name="T16" fmla="*/ 1456 w 1456"/>
              <a:gd name="T17" fmla="*/ 600 h 640"/>
              <a:gd name="T18" fmla="*/ 1456 w 1456"/>
              <a:gd name="T19" fmla="*/ 600 h 640"/>
              <a:gd name="T20" fmla="*/ 1456 w 1456"/>
              <a:gd name="T21" fmla="*/ 60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640">
                <a:moveTo>
                  <a:pt x="1456" y="600"/>
                </a:moveTo>
                <a:cubicBezTo>
                  <a:pt x="1456" y="626"/>
                  <a:pt x="1442" y="640"/>
                  <a:pt x="1416" y="640"/>
                </a:cubicBezTo>
                <a:lnTo>
                  <a:pt x="40" y="640"/>
                </a:lnTo>
                <a:cubicBezTo>
                  <a:pt x="13" y="640"/>
                  <a:pt x="0" y="626"/>
                  <a:pt x="0" y="600"/>
                </a:cubicBezTo>
                <a:lnTo>
                  <a:pt x="0" y="40"/>
                </a:lnTo>
                <a:cubicBezTo>
                  <a:pt x="0" y="13"/>
                  <a:pt x="13" y="0"/>
                  <a:pt x="40" y="0"/>
                </a:cubicBezTo>
                <a:lnTo>
                  <a:pt x="1416" y="0"/>
                </a:lnTo>
                <a:cubicBezTo>
                  <a:pt x="1442" y="0"/>
                  <a:pt x="1456" y="13"/>
                  <a:pt x="1456" y="40"/>
                </a:cubicBezTo>
                <a:lnTo>
                  <a:pt x="1456" y="600"/>
                </a:lnTo>
                <a:lnTo>
                  <a:pt x="1456" y="600"/>
                </a:lnTo>
                <a:lnTo>
                  <a:pt x="1456" y="600"/>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48" name="Text Box 52"/>
          <p:cNvSpPr txBox="1">
            <a:spLocks noChangeArrowheads="1"/>
          </p:cNvSpPr>
          <p:nvPr/>
        </p:nvSpPr>
        <p:spPr bwMode="auto">
          <a:xfrm>
            <a:off x="5838825" y="4489450"/>
            <a:ext cx="130175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Member is redirected to the NEST website where he/she agrees to share data with CSAA IG</a:t>
            </a:r>
          </a:p>
        </p:txBody>
      </p:sp>
      <p:sp>
        <p:nvSpPr>
          <p:cNvPr id="4149" name="Freeform 53"/>
          <p:cNvSpPr>
            <a:spLocks/>
          </p:cNvSpPr>
          <p:nvPr/>
        </p:nvSpPr>
        <p:spPr bwMode="auto">
          <a:xfrm>
            <a:off x="5280025" y="4770438"/>
            <a:ext cx="555625" cy="0"/>
          </a:xfrm>
          <a:custGeom>
            <a:avLst/>
            <a:gdLst>
              <a:gd name="T0" fmla="*/ 0 w 616"/>
              <a:gd name="T1" fmla="*/ 616 w 616"/>
            </a:gdLst>
            <a:ahLst/>
            <a:cxnLst>
              <a:cxn ang="0">
                <a:pos x="T0" y="0"/>
              </a:cxn>
              <a:cxn ang="0">
                <a:pos x="T1" y="0"/>
              </a:cxn>
            </a:cxnLst>
            <a:rect l="0" t="0" r="r" b="b"/>
            <a:pathLst>
              <a:path w="616">
                <a:moveTo>
                  <a:pt x="0" y="0"/>
                </a:moveTo>
                <a:lnTo>
                  <a:pt x="616"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50" name="Freeform 54"/>
          <p:cNvSpPr>
            <a:spLocks/>
          </p:cNvSpPr>
          <p:nvPr/>
        </p:nvSpPr>
        <p:spPr bwMode="auto">
          <a:xfrm>
            <a:off x="5778500" y="4741863"/>
            <a:ext cx="57150" cy="57150"/>
          </a:xfrm>
          <a:custGeom>
            <a:avLst/>
            <a:gdLst>
              <a:gd name="T0" fmla="*/ 0 w 64"/>
              <a:gd name="T1" fmla="*/ 0 h 64"/>
              <a:gd name="T2" fmla="*/ 64 w 64"/>
              <a:gd name="T3" fmla="*/ 32 h 64"/>
              <a:gd name="T4" fmla="*/ 0 w 64"/>
              <a:gd name="T5" fmla="*/ 64 h 64"/>
            </a:gdLst>
            <a:ahLst/>
            <a:cxnLst>
              <a:cxn ang="0">
                <a:pos x="T0" y="T1"/>
              </a:cxn>
              <a:cxn ang="0">
                <a:pos x="T2" y="T3"/>
              </a:cxn>
              <a:cxn ang="0">
                <a:pos x="T4" y="T5"/>
              </a:cxn>
            </a:cxnLst>
            <a:rect l="0" t="0" r="r" b="b"/>
            <a:pathLst>
              <a:path w="64" h="64">
                <a:moveTo>
                  <a:pt x="0" y="0"/>
                </a:moveTo>
                <a:lnTo>
                  <a:pt x="64" y="32"/>
                </a:lnTo>
                <a:lnTo>
                  <a:pt x="0" y="64"/>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51" name="Freeform 55"/>
          <p:cNvSpPr>
            <a:spLocks/>
          </p:cNvSpPr>
          <p:nvPr/>
        </p:nvSpPr>
        <p:spPr bwMode="auto">
          <a:xfrm>
            <a:off x="5832475" y="5283200"/>
            <a:ext cx="1314450" cy="463550"/>
          </a:xfrm>
          <a:custGeom>
            <a:avLst/>
            <a:gdLst>
              <a:gd name="T0" fmla="*/ 1456 w 1456"/>
              <a:gd name="T1" fmla="*/ 472 h 512"/>
              <a:gd name="T2" fmla="*/ 1416 w 1456"/>
              <a:gd name="T3" fmla="*/ 512 h 512"/>
              <a:gd name="T4" fmla="*/ 40 w 1456"/>
              <a:gd name="T5" fmla="*/ 512 h 512"/>
              <a:gd name="T6" fmla="*/ 0 w 1456"/>
              <a:gd name="T7" fmla="*/ 472 h 512"/>
              <a:gd name="T8" fmla="*/ 0 w 1456"/>
              <a:gd name="T9" fmla="*/ 40 h 512"/>
              <a:gd name="T10" fmla="*/ 40 w 1456"/>
              <a:gd name="T11" fmla="*/ 0 h 512"/>
              <a:gd name="T12" fmla="*/ 1416 w 1456"/>
              <a:gd name="T13" fmla="*/ 0 h 512"/>
              <a:gd name="T14" fmla="*/ 1456 w 1456"/>
              <a:gd name="T15" fmla="*/ 40 h 512"/>
              <a:gd name="T16" fmla="*/ 1456 w 1456"/>
              <a:gd name="T17" fmla="*/ 472 h 512"/>
              <a:gd name="T18" fmla="*/ 1456 w 1456"/>
              <a:gd name="T19" fmla="*/ 472 h 512"/>
              <a:gd name="T20" fmla="*/ 1456 w 1456"/>
              <a:gd name="T21" fmla="*/ 472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512">
                <a:moveTo>
                  <a:pt x="1456" y="472"/>
                </a:moveTo>
                <a:cubicBezTo>
                  <a:pt x="1456" y="498"/>
                  <a:pt x="1442" y="512"/>
                  <a:pt x="1416" y="512"/>
                </a:cubicBezTo>
                <a:lnTo>
                  <a:pt x="40" y="512"/>
                </a:lnTo>
                <a:cubicBezTo>
                  <a:pt x="13" y="512"/>
                  <a:pt x="0" y="498"/>
                  <a:pt x="0" y="472"/>
                </a:cubicBezTo>
                <a:lnTo>
                  <a:pt x="0" y="40"/>
                </a:lnTo>
                <a:cubicBezTo>
                  <a:pt x="0" y="13"/>
                  <a:pt x="13" y="0"/>
                  <a:pt x="40" y="0"/>
                </a:cubicBezTo>
                <a:lnTo>
                  <a:pt x="1416" y="0"/>
                </a:lnTo>
                <a:cubicBezTo>
                  <a:pt x="1442" y="0"/>
                  <a:pt x="1456" y="13"/>
                  <a:pt x="1456" y="40"/>
                </a:cubicBezTo>
                <a:lnTo>
                  <a:pt x="1456" y="472"/>
                </a:lnTo>
                <a:lnTo>
                  <a:pt x="1456" y="472"/>
                </a:lnTo>
                <a:lnTo>
                  <a:pt x="1456" y="472"/>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52" name="Text Box 56"/>
          <p:cNvSpPr txBox="1">
            <a:spLocks noChangeArrowheads="1"/>
          </p:cNvSpPr>
          <p:nvPr/>
        </p:nvSpPr>
        <p:spPr bwMode="auto">
          <a:xfrm>
            <a:off x="5838825" y="5291138"/>
            <a:ext cx="13017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NEST shares member device data with CSAA IG</a:t>
            </a:r>
          </a:p>
        </p:txBody>
      </p:sp>
      <p:sp>
        <p:nvSpPr>
          <p:cNvPr id="4153" name="Freeform 57"/>
          <p:cNvSpPr>
            <a:spLocks/>
          </p:cNvSpPr>
          <p:nvPr/>
        </p:nvSpPr>
        <p:spPr bwMode="auto">
          <a:xfrm>
            <a:off x="6169025" y="5957888"/>
            <a:ext cx="642938" cy="322262"/>
          </a:xfrm>
          <a:custGeom>
            <a:avLst/>
            <a:gdLst>
              <a:gd name="T0" fmla="*/ 712 w 712"/>
              <a:gd name="T1" fmla="*/ 316 h 356"/>
              <a:gd name="T2" fmla="*/ 672 w 712"/>
              <a:gd name="T3" fmla="*/ 356 h 356"/>
              <a:gd name="T4" fmla="*/ 40 w 712"/>
              <a:gd name="T5" fmla="*/ 356 h 356"/>
              <a:gd name="T6" fmla="*/ 0 w 712"/>
              <a:gd name="T7" fmla="*/ 316 h 356"/>
              <a:gd name="T8" fmla="*/ 0 w 712"/>
              <a:gd name="T9" fmla="*/ 40 h 356"/>
              <a:gd name="T10" fmla="*/ 40 w 712"/>
              <a:gd name="T11" fmla="*/ 0 h 356"/>
              <a:gd name="T12" fmla="*/ 672 w 712"/>
              <a:gd name="T13" fmla="*/ 0 h 356"/>
              <a:gd name="T14" fmla="*/ 712 w 712"/>
              <a:gd name="T15" fmla="*/ 40 h 356"/>
              <a:gd name="T16" fmla="*/ 712 w 712"/>
              <a:gd name="T17" fmla="*/ 316 h 356"/>
              <a:gd name="T18" fmla="*/ 712 w 712"/>
              <a:gd name="T19" fmla="*/ 316 h 356"/>
              <a:gd name="T20" fmla="*/ 712 w 712"/>
              <a:gd name="T21"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356">
                <a:moveTo>
                  <a:pt x="712" y="316"/>
                </a:moveTo>
                <a:cubicBezTo>
                  <a:pt x="712" y="342"/>
                  <a:pt x="698" y="356"/>
                  <a:pt x="672" y="356"/>
                </a:cubicBezTo>
                <a:lnTo>
                  <a:pt x="40" y="356"/>
                </a:lnTo>
                <a:cubicBezTo>
                  <a:pt x="13" y="356"/>
                  <a:pt x="0" y="342"/>
                  <a:pt x="0" y="316"/>
                </a:cubicBezTo>
                <a:lnTo>
                  <a:pt x="0" y="40"/>
                </a:lnTo>
                <a:cubicBezTo>
                  <a:pt x="0" y="13"/>
                  <a:pt x="13" y="0"/>
                  <a:pt x="40" y="0"/>
                </a:cubicBezTo>
                <a:lnTo>
                  <a:pt x="672" y="0"/>
                </a:lnTo>
                <a:cubicBezTo>
                  <a:pt x="698" y="0"/>
                  <a:pt x="712" y="13"/>
                  <a:pt x="712" y="40"/>
                </a:cubicBezTo>
                <a:lnTo>
                  <a:pt x="712" y="316"/>
                </a:lnTo>
                <a:lnTo>
                  <a:pt x="712" y="316"/>
                </a:lnTo>
                <a:lnTo>
                  <a:pt x="712" y="316"/>
                </a:lnTo>
                <a:close/>
              </a:path>
            </a:pathLst>
          </a:custGeom>
          <a:solidFill>
            <a:srgbClr val="E1D5E7"/>
          </a:solidFill>
          <a:ln w="14453">
            <a:solidFill>
              <a:srgbClr val="83165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54" name="Text Box 58"/>
          <p:cNvSpPr txBox="1">
            <a:spLocks noChangeArrowheads="1"/>
          </p:cNvSpPr>
          <p:nvPr/>
        </p:nvSpPr>
        <p:spPr bwMode="auto">
          <a:xfrm>
            <a:off x="6175375" y="5965825"/>
            <a:ext cx="6286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Member device data</a:t>
            </a:r>
          </a:p>
        </p:txBody>
      </p:sp>
      <p:sp>
        <p:nvSpPr>
          <p:cNvPr id="4155" name="Freeform 59"/>
          <p:cNvSpPr>
            <a:spLocks/>
          </p:cNvSpPr>
          <p:nvPr/>
        </p:nvSpPr>
        <p:spPr bwMode="auto">
          <a:xfrm>
            <a:off x="6489700" y="5059363"/>
            <a:ext cx="0" cy="223837"/>
          </a:xfrm>
          <a:custGeom>
            <a:avLst/>
            <a:gdLst>
              <a:gd name="T0" fmla="*/ 0 h 247"/>
              <a:gd name="T1" fmla="*/ 247 h 247"/>
            </a:gdLst>
            <a:ahLst/>
            <a:cxnLst>
              <a:cxn ang="0">
                <a:pos x="0" y="T0"/>
              </a:cxn>
              <a:cxn ang="0">
                <a:pos x="0" y="T1"/>
              </a:cxn>
            </a:cxnLst>
            <a:rect l="0" t="0" r="r" b="b"/>
            <a:pathLst>
              <a:path h="247">
                <a:moveTo>
                  <a:pt x="0" y="0"/>
                </a:moveTo>
                <a:lnTo>
                  <a:pt x="0" y="247"/>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56" name="Freeform 60"/>
          <p:cNvSpPr>
            <a:spLocks/>
          </p:cNvSpPr>
          <p:nvPr/>
        </p:nvSpPr>
        <p:spPr bwMode="auto">
          <a:xfrm>
            <a:off x="6461125" y="5226050"/>
            <a:ext cx="57150" cy="57150"/>
          </a:xfrm>
          <a:custGeom>
            <a:avLst/>
            <a:gdLst>
              <a:gd name="T0" fmla="*/ 64 w 64"/>
              <a:gd name="T1" fmla="*/ 0 h 64"/>
              <a:gd name="T2" fmla="*/ 32 w 64"/>
              <a:gd name="T3" fmla="*/ 64 h 64"/>
              <a:gd name="T4" fmla="*/ 0 w 64"/>
              <a:gd name="T5" fmla="*/ 0 h 64"/>
            </a:gdLst>
            <a:ahLst/>
            <a:cxnLst>
              <a:cxn ang="0">
                <a:pos x="T0" y="T1"/>
              </a:cxn>
              <a:cxn ang="0">
                <a:pos x="T2" y="T3"/>
              </a:cxn>
              <a:cxn ang="0">
                <a:pos x="T4" y="T5"/>
              </a:cxn>
            </a:cxnLst>
            <a:rect l="0" t="0" r="r" b="b"/>
            <a:pathLst>
              <a:path w="64" h="64">
                <a:moveTo>
                  <a:pt x="64" y="0"/>
                </a:moveTo>
                <a:lnTo>
                  <a:pt x="32" y="64"/>
                </a:lnTo>
                <a:lnTo>
                  <a:pt x="0"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57" name="Freeform 61"/>
          <p:cNvSpPr>
            <a:spLocks/>
          </p:cNvSpPr>
          <p:nvPr/>
        </p:nvSpPr>
        <p:spPr bwMode="auto">
          <a:xfrm>
            <a:off x="6500813" y="5735638"/>
            <a:ext cx="0" cy="222250"/>
          </a:xfrm>
          <a:custGeom>
            <a:avLst/>
            <a:gdLst>
              <a:gd name="T0" fmla="*/ 0 h 245"/>
              <a:gd name="T1" fmla="*/ 245 h 245"/>
            </a:gdLst>
            <a:ahLst/>
            <a:cxnLst>
              <a:cxn ang="0">
                <a:pos x="0" y="T0"/>
              </a:cxn>
              <a:cxn ang="0">
                <a:pos x="0" y="T1"/>
              </a:cxn>
            </a:cxnLst>
            <a:rect l="0" t="0" r="r" b="b"/>
            <a:pathLst>
              <a:path h="245">
                <a:moveTo>
                  <a:pt x="0" y="0"/>
                </a:moveTo>
                <a:lnTo>
                  <a:pt x="0" y="245"/>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58" name="Freeform 62"/>
          <p:cNvSpPr>
            <a:spLocks/>
          </p:cNvSpPr>
          <p:nvPr/>
        </p:nvSpPr>
        <p:spPr bwMode="auto">
          <a:xfrm>
            <a:off x="6472238" y="5900738"/>
            <a:ext cx="57150" cy="57150"/>
          </a:xfrm>
          <a:custGeom>
            <a:avLst/>
            <a:gdLst>
              <a:gd name="T0" fmla="*/ 64 w 64"/>
              <a:gd name="T1" fmla="*/ 0 h 64"/>
              <a:gd name="T2" fmla="*/ 32 w 64"/>
              <a:gd name="T3" fmla="*/ 64 h 64"/>
              <a:gd name="T4" fmla="*/ 0 w 64"/>
              <a:gd name="T5" fmla="*/ 0 h 64"/>
            </a:gdLst>
            <a:ahLst/>
            <a:cxnLst>
              <a:cxn ang="0">
                <a:pos x="T0" y="T1"/>
              </a:cxn>
              <a:cxn ang="0">
                <a:pos x="T2" y="T3"/>
              </a:cxn>
              <a:cxn ang="0">
                <a:pos x="T4" y="T5"/>
              </a:cxn>
            </a:cxnLst>
            <a:rect l="0" t="0" r="r" b="b"/>
            <a:pathLst>
              <a:path w="64" h="64">
                <a:moveTo>
                  <a:pt x="64" y="0"/>
                </a:moveTo>
                <a:lnTo>
                  <a:pt x="32" y="64"/>
                </a:lnTo>
                <a:lnTo>
                  <a:pt x="0"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59" name="Freeform 63"/>
          <p:cNvSpPr>
            <a:spLocks/>
          </p:cNvSpPr>
          <p:nvPr/>
        </p:nvSpPr>
        <p:spPr bwMode="auto">
          <a:xfrm>
            <a:off x="5832475" y="2617788"/>
            <a:ext cx="1314450" cy="361950"/>
          </a:xfrm>
          <a:custGeom>
            <a:avLst/>
            <a:gdLst>
              <a:gd name="T0" fmla="*/ 1456 w 1456"/>
              <a:gd name="T1" fmla="*/ 360 h 400"/>
              <a:gd name="T2" fmla="*/ 1416 w 1456"/>
              <a:gd name="T3" fmla="*/ 400 h 400"/>
              <a:gd name="T4" fmla="*/ 40 w 1456"/>
              <a:gd name="T5" fmla="*/ 400 h 400"/>
              <a:gd name="T6" fmla="*/ 0 w 1456"/>
              <a:gd name="T7" fmla="*/ 360 h 400"/>
              <a:gd name="T8" fmla="*/ 0 w 1456"/>
              <a:gd name="T9" fmla="*/ 40 h 400"/>
              <a:gd name="T10" fmla="*/ 40 w 1456"/>
              <a:gd name="T11" fmla="*/ 0 h 400"/>
              <a:gd name="T12" fmla="*/ 1416 w 1456"/>
              <a:gd name="T13" fmla="*/ 0 h 400"/>
              <a:gd name="T14" fmla="*/ 1456 w 1456"/>
              <a:gd name="T15" fmla="*/ 40 h 400"/>
              <a:gd name="T16" fmla="*/ 1456 w 1456"/>
              <a:gd name="T17" fmla="*/ 360 h 400"/>
              <a:gd name="T18" fmla="*/ 1456 w 1456"/>
              <a:gd name="T19" fmla="*/ 360 h 400"/>
              <a:gd name="T20" fmla="*/ 1456 w 1456"/>
              <a:gd name="T21" fmla="*/ 36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56" h="400">
                <a:moveTo>
                  <a:pt x="1456" y="360"/>
                </a:moveTo>
                <a:cubicBezTo>
                  <a:pt x="1456" y="386"/>
                  <a:pt x="1442" y="400"/>
                  <a:pt x="1416" y="400"/>
                </a:cubicBezTo>
                <a:lnTo>
                  <a:pt x="40" y="400"/>
                </a:lnTo>
                <a:cubicBezTo>
                  <a:pt x="13" y="400"/>
                  <a:pt x="0" y="386"/>
                  <a:pt x="0" y="360"/>
                </a:cubicBezTo>
                <a:lnTo>
                  <a:pt x="0" y="40"/>
                </a:lnTo>
                <a:cubicBezTo>
                  <a:pt x="0" y="13"/>
                  <a:pt x="13" y="0"/>
                  <a:pt x="40" y="0"/>
                </a:cubicBezTo>
                <a:lnTo>
                  <a:pt x="1416" y="0"/>
                </a:lnTo>
                <a:cubicBezTo>
                  <a:pt x="1442" y="0"/>
                  <a:pt x="1456" y="13"/>
                  <a:pt x="1456" y="40"/>
                </a:cubicBezTo>
                <a:lnTo>
                  <a:pt x="1456" y="360"/>
                </a:lnTo>
                <a:lnTo>
                  <a:pt x="1456" y="360"/>
                </a:lnTo>
                <a:lnTo>
                  <a:pt x="1456" y="360"/>
                </a:lnTo>
                <a:close/>
              </a:path>
            </a:pathLst>
          </a:custGeom>
          <a:solidFill>
            <a:srgbClr val="D4E1F5"/>
          </a:solidFill>
          <a:ln w="14453">
            <a:solidFill>
              <a:srgbClr val="5389D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60" name="Text Box 64"/>
          <p:cNvSpPr txBox="1">
            <a:spLocks noChangeArrowheads="1"/>
          </p:cNvSpPr>
          <p:nvPr/>
        </p:nvSpPr>
        <p:spPr bwMode="auto">
          <a:xfrm>
            <a:off x="5838825" y="2624138"/>
            <a:ext cx="130175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Nest begins device fulfillment process</a:t>
            </a:r>
          </a:p>
        </p:txBody>
      </p:sp>
      <p:sp>
        <p:nvSpPr>
          <p:cNvPr id="4161" name="Freeform 65"/>
          <p:cNvSpPr>
            <a:spLocks/>
          </p:cNvSpPr>
          <p:nvPr/>
        </p:nvSpPr>
        <p:spPr bwMode="auto">
          <a:xfrm>
            <a:off x="5229225" y="2794000"/>
            <a:ext cx="603250" cy="4763"/>
          </a:xfrm>
          <a:custGeom>
            <a:avLst/>
            <a:gdLst>
              <a:gd name="T0" fmla="*/ 0 w 668"/>
              <a:gd name="T1" fmla="*/ 0 h 4"/>
              <a:gd name="T2" fmla="*/ 254 w 668"/>
              <a:gd name="T3" fmla="*/ 0 h 4"/>
              <a:gd name="T4" fmla="*/ 334 w 668"/>
              <a:gd name="T5" fmla="*/ 2 h 4"/>
              <a:gd name="T6" fmla="*/ 334 w 668"/>
              <a:gd name="T7" fmla="*/ 2 h 4"/>
              <a:gd name="T8" fmla="*/ 414 w 668"/>
              <a:gd name="T9" fmla="*/ 4 h 4"/>
              <a:gd name="T10" fmla="*/ 668 w 668"/>
              <a:gd name="T11" fmla="*/ 4 h 4"/>
            </a:gdLst>
            <a:ahLst/>
            <a:cxnLst>
              <a:cxn ang="0">
                <a:pos x="T0" y="T1"/>
              </a:cxn>
              <a:cxn ang="0">
                <a:pos x="T2" y="T3"/>
              </a:cxn>
              <a:cxn ang="0">
                <a:pos x="T4" y="T5"/>
              </a:cxn>
              <a:cxn ang="0">
                <a:pos x="T6" y="T7"/>
              </a:cxn>
              <a:cxn ang="0">
                <a:pos x="T8" y="T9"/>
              </a:cxn>
              <a:cxn ang="0">
                <a:pos x="T10" y="T11"/>
              </a:cxn>
            </a:cxnLst>
            <a:rect l="0" t="0" r="r" b="b"/>
            <a:pathLst>
              <a:path w="668" h="4">
                <a:moveTo>
                  <a:pt x="0" y="0"/>
                </a:moveTo>
                <a:lnTo>
                  <a:pt x="254" y="0"/>
                </a:lnTo>
                <a:cubicBezTo>
                  <a:pt x="307" y="0"/>
                  <a:pt x="334" y="0"/>
                  <a:pt x="334" y="2"/>
                </a:cubicBezTo>
                <a:lnTo>
                  <a:pt x="334" y="2"/>
                </a:lnTo>
                <a:cubicBezTo>
                  <a:pt x="334" y="3"/>
                  <a:pt x="360" y="4"/>
                  <a:pt x="414" y="4"/>
                </a:cubicBezTo>
                <a:lnTo>
                  <a:pt x="668" y="4"/>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62" name="Freeform 66"/>
          <p:cNvSpPr>
            <a:spLocks/>
          </p:cNvSpPr>
          <p:nvPr/>
        </p:nvSpPr>
        <p:spPr bwMode="auto">
          <a:xfrm>
            <a:off x="2565400" y="2979738"/>
            <a:ext cx="3924300" cy="2000250"/>
          </a:xfrm>
          <a:custGeom>
            <a:avLst/>
            <a:gdLst>
              <a:gd name="T0" fmla="*/ 4344 w 4344"/>
              <a:gd name="T1" fmla="*/ 0 h 2215"/>
              <a:gd name="T2" fmla="*/ 4344 w 4344"/>
              <a:gd name="T3" fmla="*/ 1027 h 2215"/>
              <a:gd name="T4" fmla="*/ 4264 w 4344"/>
              <a:gd name="T5" fmla="*/ 1107 h 2215"/>
              <a:gd name="T6" fmla="*/ 80 w 4344"/>
              <a:gd name="T7" fmla="*/ 1107 h 2215"/>
              <a:gd name="T8" fmla="*/ 0 w 4344"/>
              <a:gd name="T9" fmla="*/ 1187 h 2215"/>
              <a:gd name="T10" fmla="*/ 0 w 4344"/>
              <a:gd name="T11" fmla="*/ 2215 h 2215"/>
            </a:gdLst>
            <a:ahLst/>
            <a:cxnLst>
              <a:cxn ang="0">
                <a:pos x="T0" y="T1"/>
              </a:cxn>
              <a:cxn ang="0">
                <a:pos x="T2" y="T3"/>
              </a:cxn>
              <a:cxn ang="0">
                <a:pos x="T4" y="T5"/>
              </a:cxn>
              <a:cxn ang="0">
                <a:pos x="T6" y="T7"/>
              </a:cxn>
              <a:cxn ang="0">
                <a:pos x="T8" y="T9"/>
              </a:cxn>
              <a:cxn ang="0">
                <a:pos x="T10" y="T11"/>
              </a:cxn>
            </a:cxnLst>
            <a:rect l="0" t="0" r="r" b="b"/>
            <a:pathLst>
              <a:path w="4344" h="2215">
                <a:moveTo>
                  <a:pt x="4344" y="0"/>
                </a:moveTo>
                <a:lnTo>
                  <a:pt x="4344" y="1027"/>
                </a:lnTo>
                <a:cubicBezTo>
                  <a:pt x="4344" y="1081"/>
                  <a:pt x="4317" y="1107"/>
                  <a:pt x="4264" y="1107"/>
                </a:cubicBezTo>
                <a:lnTo>
                  <a:pt x="80" y="1107"/>
                </a:lnTo>
                <a:cubicBezTo>
                  <a:pt x="26" y="1107"/>
                  <a:pt x="0" y="1134"/>
                  <a:pt x="0" y="1187"/>
                </a:cubicBezTo>
                <a:lnTo>
                  <a:pt x="0" y="2215"/>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63" name="Freeform 67"/>
          <p:cNvSpPr>
            <a:spLocks/>
          </p:cNvSpPr>
          <p:nvPr/>
        </p:nvSpPr>
        <p:spPr bwMode="auto">
          <a:xfrm>
            <a:off x="2536825" y="4922838"/>
            <a:ext cx="57150" cy="57150"/>
          </a:xfrm>
          <a:custGeom>
            <a:avLst/>
            <a:gdLst>
              <a:gd name="T0" fmla="*/ 64 w 64"/>
              <a:gd name="T1" fmla="*/ 0 h 64"/>
              <a:gd name="T2" fmla="*/ 32 w 64"/>
              <a:gd name="T3" fmla="*/ 64 h 64"/>
              <a:gd name="T4" fmla="*/ 0 w 64"/>
              <a:gd name="T5" fmla="*/ 0 h 64"/>
            </a:gdLst>
            <a:ahLst/>
            <a:cxnLst>
              <a:cxn ang="0">
                <a:pos x="T0" y="T1"/>
              </a:cxn>
              <a:cxn ang="0">
                <a:pos x="T2" y="T3"/>
              </a:cxn>
              <a:cxn ang="0">
                <a:pos x="T4" y="T5"/>
              </a:cxn>
            </a:cxnLst>
            <a:rect l="0" t="0" r="r" b="b"/>
            <a:pathLst>
              <a:path w="64" h="64">
                <a:moveTo>
                  <a:pt x="64" y="0"/>
                </a:moveTo>
                <a:lnTo>
                  <a:pt x="32" y="64"/>
                </a:lnTo>
                <a:lnTo>
                  <a:pt x="0" y="0"/>
                </a:lnTo>
              </a:path>
            </a:pathLst>
          </a:custGeom>
          <a:noFill/>
          <a:ln w="14453">
            <a:solidFill>
              <a:srgbClr val="286B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64" name="Freeform 68"/>
          <p:cNvSpPr>
            <a:spLocks/>
          </p:cNvSpPr>
          <p:nvPr/>
        </p:nvSpPr>
        <p:spPr bwMode="auto">
          <a:xfrm>
            <a:off x="2887663" y="3817938"/>
            <a:ext cx="642937" cy="320675"/>
          </a:xfrm>
          <a:custGeom>
            <a:avLst/>
            <a:gdLst>
              <a:gd name="T0" fmla="*/ 712 w 712"/>
              <a:gd name="T1" fmla="*/ 316 h 356"/>
              <a:gd name="T2" fmla="*/ 672 w 712"/>
              <a:gd name="T3" fmla="*/ 356 h 356"/>
              <a:gd name="T4" fmla="*/ 40 w 712"/>
              <a:gd name="T5" fmla="*/ 356 h 356"/>
              <a:gd name="T6" fmla="*/ 0 w 712"/>
              <a:gd name="T7" fmla="*/ 316 h 356"/>
              <a:gd name="T8" fmla="*/ 0 w 712"/>
              <a:gd name="T9" fmla="*/ 40 h 356"/>
              <a:gd name="T10" fmla="*/ 40 w 712"/>
              <a:gd name="T11" fmla="*/ 0 h 356"/>
              <a:gd name="T12" fmla="*/ 672 w 712"/>
              <a:gd name="T13" fmla="*/ 0 h 356"/>
              <a:gd name="T14" fmla="*/ 712 w 712"/>
              <a:gd name="T15" fmla="*/ 40 h 356"/>
              <a:gd name="T16" fmla="*/ 712 w 712"/>
              <a:gd name="T17" fmla="*/ 316 h 356"/>
              <a:gd name="T18" fmla="*/ 712 w 712"/>
              <a:gd name="T19" fmla="*/ 316 h 356"/>
              <a:gd name="T20" fmla="*/ 712 w 712"/>
              <a:gd name="T21" fmla="*/ 316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2" h="356">
                <a:moveTo>
                  <a:pt x="712" y="316"/>
                </a:moveTo>
                <a:cubicBezTo>
                  <a:pt x="712" y="342"/>
                  <a:pt x="698" y="356"/>
                  <a:pt x="672" y="356"/>
                </a:cubicBezTo>
                <a:lnTo>
                  <a:pt x="40" y="356"/>
                </a:lnTo>
                <a:cubicBezTo>
                  <a:pt x="13" y="356"/>
                  <a:pt x="0" y="342"/>
                  <a:pt x="0" y="316"/>
                </a:cubicBezTo>
                <a:lnTo>
                  <a:pt x="0" y="40"/>
                </a:lnTo>
                <a:cubicBezTo>
                  <a:pt x="0" y="13"/>
                  <a:pt x="13" y="0"/>
                  <a:pt x="40" y="0"/>
                </a:cubicBezTo>
                <a:lnTo>
                  <a:pt x="672" y="0"/>
                </a:lnTo>
                <a:cubicBezTo>
                  <a:pt x="698" y="0"/>
                  <a:pt x="712" y="13"/>
                  <a:pt x="712" y="40"/>
                </a:cubicBezTo>
                <a:lnTo>
                  <a:pt x="712" y="316"/>
                </a:lnTo>
                <a:lnTo>
                  <a:pt x="712" y="316"/>
                </a:lnTo>
                <a:lnTo>
                  <a:pt x="712" y="316"/>
                </a:lnTo>
                <a:close/>
              </a:path>
            </a:pathLst>
          </a:custGeom>
          <a:solidFill>
            <a:srgbClr val="E1D5E7"/>
          </a:solidFill>
          <a:ln w="14453">
            <a:solidFill>
              <a:srgbClr val="83165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000000"/>
              </a:solidFill>
              <a:cs typeface="+mn-cs"/>
            </a:endParaRPr>
          </a:p>
        </p:txBody>
      </p:sp>
      <p:sp>
        <p:nvSpPr>
          <p:cNvPr id="4165" name="Text Box 69"/>
          <p:cNvSpPr txBox="1">
            <a:spLocks noChangeArrowheads="1"/>
          </p:cNvSpPr>
          <p:nvPr/>
        </p:nvSpPr>
        <p:spPr bwMode="auto">
          <a:xfrm>
            <a:off x="2894013" y="3824288"/>
            <a:ext cx="6286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1" hangingPunct="1"/>
            <a:r>
              <a:rPr lang="en-US" altLang="en-US" sz="600">
                <a:solidFill>
                  <a:srgbClr val="000000"/>
                </a:solidFill>
                <a:cs typeface="+mn-cs"/>
              </a:rPr>
              <a:t>NEST device</a:t>
            </a:r>
          </a:p>
        </p:txBody>
      </p:sp>
      <p:sp>
        <p:nvSpPr>
          <p:cNvPr id="70" name="Text Box 126"/>
          <p:cNvSpPr txBox="1">
            <a:spLocks noChangeArrowheads="1"/>
          </p:cNvSpPr>
          <p:nvPr/>
        </p:nvSpPr>
        <p:spPr bwMode="gray">
          <a:xfrm>
            <a:off x="51981" y="222809"/>
            <a:ext cx="1703793" cy="738664"/>
          </a:xfrm>
          <a:prstGeom prst="rect">
            <a:avLst/>
          </a:prstGeom>
          <a:noFill/>
          <a:ln w="12700" algn="ctr">
            <a:noFill/>
            <a:miter lim="800000"/>
            <a:headEnd/>
            <a:tailEnd/>
          </a:ln>
        </p:spPr>
        <p:txBody>
          <a:bodyPr wrap="square" lIns="0" tIns="0" rIns="0" bIns="0" anchor="ctr" anchorCtr="1">
            <a:spAutoFit/>
          </a:bodyPr>
          <a:lstStyle/>
          <a:p>
            <a:pPr eaLnBrk="1" fontAlgn="auto" hangingPunct="1">
              <a:spcBef>
                <a:spcPts val="0"/>
              </a:spcBef>
              <a:spcAft>
                <a:spcPts val="0"/>
              </a:spcAft>
              <a:defRPr/>
            </a:pPr>
            <a:r>
              <a:rPr lang="en-US" sz="1600" b="1" kern="0" dirty="0" smtClean="0">
                <a:solidFill>
                  <a:srgbClr val="002060"/>
                </a:solidFill>
                <a:latin typeface="+mn-lt"/>
                <a:cs typeface="+mn-cs"/>
              </a:rPr>
              <a:t>Business Process Swimlane</a:t>
            </a:r>
            <a:endParaRPr lang="en-US" sz="1600" b="1" kern="0" dirty="0">
              <a:solidFill>
                <a:srgbClr val="002060"/>
              </a:solidFill>
              <a:latin typeface="+mn-lt"/>
              <a:cs typeface="+mn-cs"/>
            </a:endParaRPr>
          </a:p>
        </p:txBody>
      </p:sp>
      <p:sp>
        <p:nvSpPr>
          <p:cNvPr id="75" name="Line 128"/>
          <p:cNvSpPr>
            <a:spLocks noChangeShapeType="1"/>
          </p:cNvSpPr>
          <p:nvPr/>
        </p:nvSpPr>
        <p:spPr bwMode="gray">
          <a:xfrm>
            <a:off x="326670" y="122889"/>
            <a:ext cx="1173656" cy="0"/>
          </a:xfrm>
          <a:prstGeom prst="line">
            <a:avLst/>
          </a:prstGeom>
          <a:noFill/>
          <a:ln w="12700" cmpd="dbl">
            <a:solidFill>
              <a:srgbClr val="0023A0"/>
            </a:solidFill>
            <a:round/>
            <a:headEnd/>
            <a:tailEnd/>
          </a:ln>
        </p:spPr>
        <p:txBody>
          <a:bodyPr lIns="72000" tIns="72000" rIns="72000" bIns="72000" anchor="ctr" anchorCtr="1"/>
          <a:lstStyle/>
          <a:p>
            <a:pPr fontAlgn="auto">
              <a:spcBef>
                <a:spcPts val="0"/>
              </a:spcBef>
              <a:spcAft>
                <a:spcPts val="0"/>
              </a:spcAft>
              <a:defRPr/>
            </a:pPr>
            <a:endParaRPr lang="en-US" sz="3600" kern="0" dirty="0">
              <a:solidFill>
                <a:srgbClr val="FF0000"/>
              </a:solidFill>
            </a:endParaRPr>
          </a:p>
        </p:txBody>
      </p:sp>
      <p:sp>
        <p:nvSpPr>
          <p:cNvPr id="76" name="Line 128"/>
          <p:cNvSpPr>
            <a:spLocks noChangeShapeType="1"/>
          </p:cNvSpPr>
          <p:nvPr/>
        </p:nvSpPr>
        <p:spPr bwMode="gray">
          <a:xfrm>
            <a:off x="266007" y="1038768"/>
            <a:ext cx="1173656" cy="0"/>
          </a:xfrm>
          <a:prstGeom prst="line">
            <a:avLst/>
          </a:prstGeom>
          <a:noFill/>
          <a:ln w="12700" cmpd="dbl">
            <a:solidFill>
              <a:srgbClr val="0023A0"/>
            </a:solidFill>
            <a:round/>
            <a:headEnd/>
            <a:tailEnd/>
          </a:ln>
        </p:spPr>
        <p:txBody>
          <a:bodyPr lIns="72000" tIns="72000" rIns="72000" bIns="72000" anchor="ctr" anchorCtr="1"/>
          <a:lstStyle/>
          <a:p>
            <a:pPr fontAlgn="auto">
              <a:spcBef>
                <a:spcPts val="0"/>
              </a:spcBef>
              <a:spcAft>
                <a:spcPts val="0"/>
              </a:spcAft>
              <a:defRPr/>
            </a:pPr>
            <a:endParaRPr lang="en-US" sz="3600" kern="0" dirty="0">
              <a:solidFill>
                <a:srgbClr val="FF0000"/>
              </a:solidFill>
            </a:endParaRPr>
          </a:p>
        </p:txBody>
      </p:sp>
      <p:pic>
        <p:nvPicPr>
          <p:cNvPr id="74" name="Picture 4" descr="http://www.technewsworld.com/images/rw734591/home-energy-consumption.jp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70708" y="933451"/>
            <a:ext cx="944322" cy="7082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lum bright="70000" contrast="-70000"/>
          </a:blip>
          <a:stretch>
            <a:fillRect/>
          </a:stretch>
        </p:blipFill>
        <p:spPr>
          <a:xfrm>
            <a:off x="3959425" y="688541"/>
            <a:ext cx="1256622" cy="832701"/>
          </a:xfrm>
          <a:prstGeom prst="rect">
            <a:avLst/>
          </a:prstGeom>
          <a:solidFill>
            <a:schemeClr val="accent1"/>
          </a:solidFill>
        </p:spPr>
      </p:pic>
      <p:pic>
        <p:nvPicPr>
          <p:cNvPr id="77" name="Picture 76"/>
          <p:cNvPicPr>
            <a:picLocks noChangeAspect="1"/>
          </p:cNvPicPr>
          <p:nvPr/>
        </p:nvPicPr>
        <p:blipFill>
          <a:blip r:embed="rId3">
            <a:lum bright="70000" contrast="-70000"/>
          </a:blip>
          <a:stretch>
            <a:fillRect/>
          </a:stretch>
        </p:blipFill>
        <p:spPr>
          <a:xfrm>
            <a:off x="3942895" y="813112"/>
            <a:ext cx="1256622" cy="832701"/>
          </a:xfrm>
          <a:prstGeom prst="rect">
            <a:avLst/>
          </a:prstGeom>
          <a:solidFill>
            <a:schemeClr val="accent1"/>
          </a:solidFill>
        </p:spPr>
      </p:pic>
    </p:spTree>
    <p:extLst>
      <p:ext uri="{BB962C8B-B14F-4D97-AF65-F5344CB8AC3E}">
        <p14:creationId xmlns:p14="http://schemas.microsoft.com/office/powerpoint/2010/main" val="11113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6b1Yd8DUCkC01DmLR4lLe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71EdEGzPAE2EcUC2aBA_P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uE55U1GP0WGk8tUPmg3v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90M.kG8lY0WUVP0_KIWtf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m9Y7wdebUi85soPLj0vZ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AoFjFli_EuV1smaNnd2X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sg1qCgDAqU2o661Smlxxu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_oBswxOIwUqp2suuKRqFf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02irDotQGku2RXNgIv93Q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xb9vVyj3eEW0GxMaAaeIR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m9Y7wdebUi85soPLj0vZ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QKK1xsPMEiKbiLpZ.3bg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Fm9Y7wdebUi85soPLj0vZ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knZ0Nh8ANUecSMDZ_dcUG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cxRLGrnJJUGuh19jezeoU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oO.9Pr6AE.HeiJqtB0jP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wO9oobiN0WcHvKt8AMwc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scw5C6sL6U.BRJGcDTh_k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fXUr5iP.Ealcp3CioeQX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LfXvdrACU0WRnwBoIL9a.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ScT5PevxVUGqcqotpxbH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ai7ZHkcYEifmTpjx6Jr4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B8EKy07_jEmBVoT2uVQHy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NpNw.obPZECxkO5p3SSCT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Ak_vOGnnmEexxqQ_hOA3m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y5treHlUucHo8hdCD42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kEVEGgzsmEmcOrn.Aj.F1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tS1Sn064rkK2RRBYJe9D3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qZeVuJAoE.P6jITV6Vj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Fm9Y7wdebUi85soPLj0vZ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3s76m15EuU2gL.HC_yj3x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56UaYuq7ky_DtUEcnIai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Sc8_gLP7dE2AtWSUVKIttw"/>
</p:tagLst>
</file>

<file path=ppt/theme/theme1.xml><?xml version="1.0" encoding="utf-8"?>
<a:theme xmlns:a="http://schemas.openxmlformats.org/drawingml/2006/main" name="AAA_Insurance_2012_Template_Powerpoint2007">
  <a:themeElements>
    <a:clrScheme name="AAA_2012_Custom_Colors">
      <a:dk1>
        <a:srgbClr val="54585A"/>
      </a:dk1>
      <a:lt1>
        <a:sysClr val="window" lastClr="FFFFFF"/>
      </a:lt1>
      <a:dk2>
        <a:srgbClr val="003087"/>
      </a:dk2>
      <a:lt2>
        <a:srgbClr val="FFFFFF"/>
      </a:lt2>
      <a:accent1>
        <a:srgbClr val="71B2C9"/>
      </a:accent1>
      <a:accent2>
        <a:srgbClr val="54585A"/>
      </a:accent2>
      <a:accent3>
        <a:srgbClr val="D0D3D4"/>
      </a:accent3>
      <a:accent4>
        <a:srgbClr val="003087"/>
      </a:accent4>
      <a:accent5>
        <a:srgbClr val="FFC72C"/>
      </a:accent5>
      <a:accent6>
        <a:srgbClr val="DA291C"/>
      </a:accent6>
      <a:hlink>
        <a:srgbClr val="009CDD"/>
      </a:hlink>
      <a:folHlink>
        <a:srgbClr val="71B2C9"/>
      </a:folHlink>
    </a:clrScheme>
    <a:fontScheme name="AAA_2012_Fonts">
      <a:majorFont>
        <a:latin typeface="Runda"/>
        <a:ea typeface=""/>
        <a:cs typeface=""/>
      </a:majorFont>
      <a:minorFont>
        <a:latin typeface="Run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6350">
          <a:solidFill>
            <a:schemeClr val="tx1"/>
          </a:solidFill>
          <a:prstDash val="sysDot"/>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5C401AE7642D449A562CDFBA72422F" ma:contentTypeVersion="13" ma:contentTypeDescription="Create a new document." ma:contentTypeScope="" ma:versionID="29a9d34f4ceb721a369b19ca1811446f">
  <xsd:schema xmlns:xsd="http://www.w3.org/2001/XMLSchema" xmlns:xs="http://www.w3.org/2001/XMLSchema" xmlns:p="http://schemas.microsoft.com/office/2006/metadata/properties" xmlns:ns2="b4df6075-c756-4565-8645-ae5e61f0eb33" targetNamespace="http://schemas.microsoft.com/office/2006/metadata/properties" ma:root="true" ma:fieldsID="2415a0a8032bc0d2ed2cb142ab3c90e4" ns2:_="">
    <xsd:import namespace="b4df6075-c756-4565-8645-ae5e61f0eb33"/>
    <xsd:element name="properties">
      <xsd:complexType>
        <xsd:sequence>
          <xsd:element name="documentManagement">
            <xsd:complexType>
              <xsd:all>
                <xsd:element ref="ns2:Stage" minOccurs="0"/>
                <xsd:element ref="ns2:Gov" minOccurs="0"/>
                <xsd:element ref="ns2:Updated_x0020_by"/>
                <xsd:element ref="ns2:Version_x002d_" minOccurs="0"/>
                <xsd:element ref="ns2:Description0" minOccurs="0"/>
                <xsd:element ref="ns2:Mandatory_x0020_or_x0020_Conditional" minOccurs="0"/>
                <xsd:element ref="ns2:Artifact_x0020_Type" minOccurs="0"/>
                <xsd:element ref="ns2:Project_x0020_Name" minOccurs="0"/>
                <xsd:element ref="ns2:Project_x0020_Code" minOccurs="0"/>
                <xsd:element ref="ns2:Program" minOccurs="0"/>
                <xsd:element ref="ns2: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df6075-c756-4565-8645-ae5e61f0eb33" elementFormDefault="qualified">
    <xsd:import namespace="http://schemas.microsoft.com/office/2006/documentManagement/types"/>
    <xsd:import namespace="http://schemas.microsoft.com/office/infopath/2007/PartnerControls"/>
    <xsd:element name="Stage" ma:index="8" nillable="true" ma:displayName="Stage" ma:default="ALL" ma:description="Primary stage that the Deliverable should be completed or baselined, if multiple stages select first stage.  Select All or Most Stages for documents that are constantly updated such as a Project Schedule." ma:format="Dropdown" ma:internalName="Stage">
      <xsd:simpleType>
        <xsd:restriction base="dms:Choice">
          <xsd:enumeration value="ALL"/>
          <xsd:enumeration value="Pre-stage 0 Ideation"/>
          <xsd:enumeration value="Stage 0 Bus Case Creation"/>
          <xsd:enumeration value="Stage 1 Solution Definition"/>
          <xsd:enumeration value="Stage 2a Design"/>
          <xsd:enumeration value="Stage 2b Build and Test"/>
          <xsd:enumeration value="Stage 3 Release"/>
          <xsd:enumeration value="Stage 4 Close"/>
        </xsd:restriction>
      </xsd:simpleType>
    </xsd:element>
    <xsd:element name="Gov" ma:index="9" nillable="true" ma:displayName="Gov" ma:default="PEDL" ma:description="Governing Document - where to find how to use this Deliverable" ma:format="Dropdown" ma:internalName="Gov">
      <xsd:simpleType>
        <xsd:restriction base="dms:Choice">
          <xsd:enumeration value="PL"/>
          <xsd:enumeration value="PEDL"/>
        </xsd:restriction>
      </xsd:simpleType>
    </xsd:element>
    <xsd:element name="Updated_x0020_by" ma:index="10" ma:displayName="Updated by" ma:list="UserInfo" ma:SharePointGroup="0" ma:internalName="Updated_x0020_by"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Version_x002d_" ma:index="11" nillable="true" ma:displayName="Version-" ma:decimals="1" ma:description="Version referenced in Document" ma:internalName="Version_x002d_">
      <xsd:simpleType>
        <xsd:restriction base="dms:Number"/>
      </xsd:simpleType>
    </xsd:element>
    <xsd:element name="Description0" ma:index="12" nillable="true" ma:displayName="Description" ma:internalName="Description0">
      <xsd:simpleType>
        <xsd:restriction base="dms:Note">
          <xsd:maxLength value="255"/>
        </xsd:restriction>
      </xsd:simpleType>
    </xsd:element>
    <xsd:element name="Mandatory_x0020_or_x0020_Conditional" ma:index="13" nillable="true" ma:displayName="Mandatory or Conditional" ma:default="Conditional" ma:format="Dropdown" ma:internalName="Mandatory_x0020_or_x0020_Conditional">
      <xsd:simpleType>
        <xsd:restriction base="dms:Choice">
          <xsd:enumeration value="Mandatory"/>
          <xsd:enumeration value="Conditional"/>
        </xsd:restriction>
      </xsd:simpleType>
    </xsd:element>
    <xsd:element name="Artifact_x0020_Type" ma:index="14" nillable="true" ma:displayName="Artifact Type" ma:default="Action Item Log" ma:format="Dropdown" ma:internalName="Artifact_x0020_Type">
      <xsd:simpleType>
        <xsd:restriction base="dms:Choice">
          <xsd:enumeration value="Action Item Log"/>
          <xsd:enumeration value="B103 (Project Form)"/>
          <xsd:enumeration value="Budget"/>
          <xsd:enumeration value="Code Review Checklist"/>
          <xsd:enumeration value="Cost Benefit Analysis (CBA)"/>
          <xsd:enumeration value="Data Classification Document (Security)"/>
          <xsd:enumeration value="Data Governance Data Quality Evaluation Form"/>
          <xsd:enumeration value="Data Governance Project Evaluation Form"/>
          <xsd:enumeration value="Deployment Plan"/>
          <xsd:enumeration value="Financials"/>
          <xsd:enumeration value="IDR Document Status Form"/>
          <xsd:enumeration value="IDR Engagement Request Form"/>
          <xsd:enumeration value="Infrastructure Specification Doc (ISD)"/>
          <xsd:enumeration value="IT Approach"/>
          <xsd:enumeration value="ITSC Turnover Plan"/>
          <xsd:enumeration value="Kick Off Meeting Agenda"/>
          <xsd:enumeration value="Lessons Learned"/>
          <xsd:enumeration value="Meeting Minutes"/>
          <xsd:enumeration value="Non Disclosure Agreement (NDA)"/>
          <xsd:enumeration value="Not Applicable"/>
          <xsd:enumeration value="PCR Submission Form (PMO)"/>
          <xsd:enumeration value="Production Control Document (Design,Test,Development Tabs)"/>
          <xsd:enumeration value="Production Control Document (Development Tab)"/>
          <xsd:enumeration value="Production Control Document (Requirements Tab)"/>
          <xsd:enumeration value="Production Control Runbook"/>
          <xsd:enumeration value="Project Charter Ideation"/>
          <xsd:enumeration value="Project Charter Lite - PEG-EDG"/>
          <xsd:enumeration value="Project Charter PEG-EDG"/>
          <xsd:enumeration value="Project Close"/>
          <xsd:enumeration value="Project Definition Document (PDD) Scope Artifact"/>
          <xsd:enumeration value="Project Definition Requirements Document - Express"/>
          <xsd:enumeration value="Project Definition Requirements Document (PDRD)"/>
          <xsd:enumeration value="Project Management Plan"/>
          <xsd:enumeration value="Project Metadata Data Quality Grid (Data Elements Tab)"/>
          <xsd:enumeration value="Project Metadata Data Quality Grid (Remaining Tabs)"/>
          <xsd:enumeration value="Quick Compliance Questionnaire"/>
          <xsd:enumeration value="Request for Information (RFI)"/>
          <xsd:enumeration value="Requirements Specification Doc (RSD)"/>
          <xsd:enumeration value="Resource Management Plan"/>
          <xsd:enumeration value="Risk Management"/>
          <xsd:enumeration value="Security Controls"/>
          <xsd:enumeration value="Security System Profile Form"/>
          <xsd:enumeration value="Security Test Plan"/>
          <xsd:enumeration value="Service Catalog Offerings"/>
          <xsd:enumeration value="Service Transition Checklist"/>
          <xsd:enumeration value="Service Transition Plan"/>
          <xsd:enumeration value="Statement of Work (SOW)"/>
          <xsd:enumeration value="Status Report (PMO)"/>
          <xsd:enumeration value="Technical Recovery Plan"/>
          <xsd:enumeration value="Test Cases/Scripts"/>
          <xsd:enumeration value="Test Plan"/>
          <xsd:enumeration value="Test Strategy"/>
          <xsd:enumeration value="Test Summary Report"/>
          <xsd:enumeration value="Third Party Assessment (Security)"/>
          <xsd:enumeration value="Threat and Vulnerability Assessment (Security)"/>
          <xsd:enumeration value="Training Plan"/>
          <xsd:enumeration value="UAT Plan"/>
          <xsd:enumeration value="UAT Sponsor Approval - Pass"/>
          <xsd:enumeration value="Use Cases"/>
          <xsd:enumeration value="Communications"/>
          <xsd:enumeration value="Logs"/>
          <xsd:enumeration value="Meeting Minutes"/>
          <xsd:enumeration value="Miscellaneous"/>
          <xsd:enumeration value="Presentations"/>
          <xsd:enumeration value="Project Schedule"/>
          <xsd:enumeration value="Reference"/>
          <xsd:enumeration value="Reports"/>
          <xsd:enumeration value="Schedules"/>
          <xsd:enumeration value="Status"/>
          <xsd:enumeration value="Templates"/>
          <xsd:enumeration value="Tutorials"/>
        </xsd:restriction>
      </xsd:simpleType>
    </xsd:element>
    <xsd:element name="Project_x0020_Name" ma:index="15" nillable="true" ma:displayName="Project Name" ma:internalName="Project_x0020_Name">
      <xsd:simpleType>
        <xsd:restriction base="dms:Text">
          <xsd:maxLength value="255"/>
        </xsd:restriction>
      </xsd:simpleType>
    </xsd:element>
    <xsd:element name="Project_x0020_Code" ma:index="16" nillable="true" ma:displayName="Project Code" ma:internalName="Project_x0020_Code">
      <xsd:simpleType>
        <xsd:restriction base="dms:Text">
          <xsd:maxLength value="255"/>
        </xsd:restriction>
      </xsd:simpleType>
    </xsd:element>
    <xsd:element name="Program" ma:index="17" nillable="true" ma:displayName="Program" ma:internalName="Program">
      <xsd:simpleType>
        <xsd:restriction base="dms:Text">
          <xsd:maxLength value="255"/>
        </xsd:restriction>
      </xsd:simpleType>
    </xsd:element>
    <xsd:element name="Portfolio" ma:index="18" nillable="true" ma:displayName="Portfolio" ma:internalName="Portfolio">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ersion_x002d_ xmlns="b4df6075-c756-4565-8645-ae5e61f0eb33" xsi:nil="true"/>
    <Gov xmlns="b4df6075-c756-4565-8645-ae5e61f0eb33">PEDL</Gov>
    <Project_x0020_Name xmlns="b4df6075-c756-4565-8645-ae5e61f0eb33" xsi:nil="true"/>
    <Mandatory_x0020_or_x0020_Conditional xmlns="b4df6075-c756-4565-8645-ae5e61f0eb33">Conditional</Mandatory_x0020_or_x0020_Conditional>
    <Portfolio xmlns="b4df6075-c756-4565-8645-ae5e61f0eb33" xsi:nil="true"/>
    <Artifact_x0020_Type xmlns="b4df6075-c756-4565-8645-ae5e61f0eb33">Action Item Log</Artifact_x0020_Type>
    <Project_x0020_Code xmlns="b4df6075-c756-4565-8645-ae5e61f0eb33" xsi:nil="true"/>
    <Stage xmlns="b4df6075-c756-4565-8645-ae5e61f0eb33">ALL</Stage>
    <Program xmlns="b4df6075-c756-4565-8645-ae5e61f0eb33" xsi:nil="true"/>
    <Updated_x0020_by xmlns="b4df6075-c756-4565-8645-ae5e61f0eb33">
      <UserInfo>
        <DisplayName/>
        <AccountId/>
        <AccountType/>
      </UserInfo>
    </Updated_x0020_by>
    <Description0 xmlns="b4df6075-c756-4565-8645-ae5e61f0eb33" xsi:nil="true"/>
  </documentManagement>
</p:properties>
</file>

<file path=customXml/itemProps1.xml><?xml version="1.0" encoding="utf-8"?>
<ds:datastoreItem xmlns:ds="http://schemas.openxmlformats.org/officeDocument/2006/customXml" ds:itemID="{7B1A186F-47C6-44A5-A507-152D47E3A0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df6075-c756-4565-8645-ae5e61f0eb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052F0C-4BDD-4DA2-94BD-096C4FDE7569}">
  <ds:schemaRefs>
    <ds:schemaRef ds:uri="http://schemas.openxmlformats.org/package/2006/metadata/core-properties"/>
    <ds:schemaRef ds:uri="b4df6075-c756-4565-8645-ae5e61f0eb33"/>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0809 AAAIE_2012_Powerpoint2007Template</Template>
  <TotalTime>8843</TotalTime>
  <Words>2726</Words>
  <Application>Microsoft Office PowerPoint</Application>
  <PresentationFormat>On-screen Show (4:3)</PresentationFormat>
  <Paragraphs>288</Paragraphs>
  <Slides>19</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Runda</vt:lpstr>
      <vt:lpstr>Times New Roman</vt:lpstr>
      <vt:lpstr>Wingdings</vt:lpstr>
      <vt:lpstr>AAA_Insurance_2012_Template_Powerpoint2007</vt:lpstr>
      <vt:lpstr>Office Theme</vt:lpstr>
      <vt:lpstr>think-cell Slide</vt:lpstr>
      <vt:lpstr>Connected Home Study  Project Kickoff </vt:lpstr>
      <vt:lpstr>PowerPoint Presentation</vt:lpstr>
      <vt:lpstr>Connected home is a key component of CSAA IG strategy</vt:lpstr>
      <vt:lpstr>PowerPoint Presentation</vt:lpstr>
      <vt:lpstr>We are proposing a three phase approach to operationalizing connected home capability</vt:lpstr>
      <vt:lpstr>Study the chosen markets and associated data in order to create a scalable, connected home capability designed specifically for AAA members</vt:lpstr>
      <vt:lpstr>PowerPoint Presentation</vt:lpstr>
      <vt:lpstr>PowerPoint Presentation</vt:lpstr>
      <vt:lpstr>PowerPoint Presentation</vt:lpstr>
      <vt:lpstr>The study in 2016 will inform future design of the connected home capability</vt:lpstr>
      <vt:lpstr>Technology Solution highlights for the study</vt:lpstr>
      <vt:lpstr>Business Owner: Zak, Marcus ;   IT Owner: Sunder </vt:lpstr>
      <vt:lpstr>PowerPoint Presentation</vt:lpstr>
      <vt:lpstr>Technology Solution highlights for the study</vt:lpstr>
      <vt:lpstr>Nest Study Architecture</vt:lpstr>
      <vt:lpstr>Technology Solution Components </vt:lpstr>
      <vt:lpstr>Technology Solution Components - Features</vt:lpstr>
      <vt:lpstr>Technology Solution Components – Detailed Steps</vt:lpstr>
      <vt:lpstr>Technology Solution Components – Detailed Steps (WIP)</vt:lpstr>
    </vt:vector>
  </TitlesOfParts>
  <Company>AAA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gsrnhan</dc:creator>
  <cp:lastModifiedBy>Kodicherla, Vivek</cp:lastModifiedBy>
  <cp:revision>238</cp:revision>
  <dcterms:created xsi:type="dcterms:W3CDTF">2012-08-13T19:00:22Z</dcterms:created>
  <dcterms:modified xsi:type="dcterms:W3CDTF">2016-05-03T17:38:46Z</dcterms:modified>
</cp:coreProperties>
</file>