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8" r:id="rId7"/>
    <p:sldId id="267" r:id="rId8"/>
    <p:sldId id="261" r:id="rId9"/>
    <p:sldId id="262" r:id="rId10"/>
    <p:sldId id="264" r:id="rId11"/>
    <p:sldId id="265" r:id="rId12"/>
    <p:sldId id="269" r:id="rId13"/>
    <p:sldId id="270" r:id="rId14"/>
    <p:sldId id="272" r:id="rId15"/>
    <p:sldId id="271" r:id="rId16"/>
    <p:sldId id="273" r:id="rId17"/>
    <p:sldId id="274" r:id="rId18"/>
    <p:sldId id="275" r:id="rId19"/>
    <p:sldId id="276" r:id="rId20"/>
    <p:sldId id="278" r:id="rId21"/>
    <p:sldId id="277" r:id="rId22"/>
    <p:sldId id="300" r:id="rId23"/>
    <p:sldId id="279" r:id="rId24"/>
    <p:sldId id="281" r:id="rId25"/>
    <p:sldId id="280" r:id="rId26"/>
    <p:sldId id="282" r:id="rId27"/>
    <p:sldId id="284" r:id="rId28"/>
    <p:sldId id="283" r:id="rId29"/>
    <p:sldId id="285" r:id="rId30"/>
    <p:sldId id="286" r:id="rId31"/>
    <p:sldId id="287" r:id="rId32"/>
    <p:sldId id="289" r:id="rId33"/>
    <p:sldId id="288" r:id="rId34"/>
    <p:sldId id="290" r:id="rId35"/>
    <p:sldId id="291" r:id="rId36"/>
    <p:sldId id="292" r:id="rId37"/>
    <p:sldId id="294" r:id="rId38"/>
    <p:sldId id="293" r:id="rId39"/>
    <p:sldId id="296" r:id="rId40"/>
    <p:sldId id="298" r:id="rId41"/>
    <p:sldId id="299"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93E831-07F2-47C2-8122-BE3E68310440}" v="3" dt="2024-03-27T03:47:57.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p:scale>
          <a:sx n="75" d="100"/>
          <a:sy n="75" d="100"/>
        </p:scale>
        <p:origin x="965"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SOHAIL AHMED" userId="111fc4792d0a4097" providerId="LiveId" clId="{4093E831-07F2-47C2-8122-BE3E68310440}"/>
    <pc:docChg chg="undo custSel addSld delSld modSld sldOrd">
      <pc:chgData name="MOHAMMAD SOHAIL AHMED" userId="111fc4792d0a4097" providerId="LiveId" clId="{4093E831-07F2-47C2-8122-BE3E68310440}" dt="2024-03-27T03:47:57.593" v="41"/>
      <pc:docMkLst>
        <pc:docMk/>
      </pc:docMkLst>
      <pc:sldChg chg="modSp mod">
        <pc:chgData name="MOHAMMAD SOHAIL AHMED" userId="111fc4792d0a4097" providerId="LiveId" clId="{4093E831-07F2-47C2-8122-BE3E68310440}" dt="2024-03-26T10:27:29.365" v="17" actId="313"/>
        <pc:sldMkLst>
          <pc:docMk/>
          <pc:sldMk cId="1965138856" sldId="256"/>
        </pc:sldMkLst>
        <pc:spChg chg="mod">
          <ac:chgData name="MOHAMMAD SOHAIL AHMED" userId="111fc4792d0a4097" providerId="LiveId" clId="{4093E831-07F2-47C2-8122-BE3E68310440}" dt="2024-03-26T10:27:29.365" v="17" actId="313"/>
          <ac:spMkLst>
            <pc:docMk/>
            <pc:sldMk cId="1965138856" sldId="256"/>
            <ac:spMk id="3" creationId="{23217AEC-3385-ABA1-CF67-8438CCFB57ED}"/>
          </ac:spMkLst>
        </pc:spChg>
      </pc:sldChg>
      <pc:sldChg chg="modSp mod">
        <pc:chgData name="MOHAMMAD SOHAIL AHMED" userId="111fc4792d0a4097" providerId="LiveId" clId="{4093E831-07F2-47C2-8122-BE3E68310440}" dt="2024-03-26T10:27:12.703" v="14" actId="20577"/>
        <pc:sldMkLst>
          <pc:docMk/>
          <pc:sldMk cId="7899022" sldId="260"/>
        </pc:sldMkLst>
        <pc:spChg chg="mod">
          <ac:chgData name="MOHAMMAD SOHAIL AHMED" userId="111fc4792d0a4097" providerId="LiveId" clId="{4093E831-07F2-47C2-8122-BE3E68310440}" dt="2024-03-26T10:27:12.703" v="14" actId="20577"/>
          <ac:spMkLst>
            <pc:docMk/>
            <pc:sldMk cId="7899022" sldId="260"/>
            <ac:spMk id="3" creationId="{4E1769AE-2B45-BF5F-334B-6083A2588132}"/>
          </ac:spMkLst>
        </pc:spChg>
      </pc:sldChg>
      <pc:sldChg chg="addSp delSp modSp new del mod ord modClrScheme chgLayout">
        <pc:chgData name="MOHAMMAD SOHAIL AHMED" userId="111fc4792d0a4097" providerId="LiveId" clId="{4093E831-07F2-47C2-8122-BE3E68310440}" dt="2024-03-27T03:47:48.015" v="40" actId="2696"/>
        <pc:sldMkLst>
          <pc:docMk/>
          <pc:sldMk cId="1378950483" sldId="300"/>
        </pc:sldMkLst>
        <pc:spChg chg="add del mod ord">
          <ac:chgData name="MOHAMMAD SOHAIL AHMED" userId="111fc4792d0a4097" providerId="LiveId" clId="{4093E831-07F2-47C2-8122-BE3E68310440}" dt="2024-03-27T03:47:19.867" v="32" actId="700"/>
          <ac:spMkLst>
            <pc:docMk/>
            <pc:sldMk cId="1378950483" sldId="300"/>
            <ac:spMk id="2" creationId="{F0EA25F9-6CFC-6944-E659-2E326B1BED30}"/>
          </ac:spMkLst>
        </pc:spChg>
        <pc:spChg chg="add del mod">
          <ac:chgData name="MOHAMMAD SOHAIL AHMED" userId="111fc4792d0a4097" providerId="LiveId" clId="{4093E831-07F2-47C2-8122-BE3E68310440}" dt="2024-03-27T03:47:19.867" v="32" actId="700"/>
          <ac:spMkLst>
            <pc:docMk/>
            <pc:sldMk cId="1378950483" sldId="300"/>
            <ac:spMk id="3" creationId="{6598F9FF-5EBC-4C7A-FA8B-7672E258E727}"/>
          </ac:spMkLst>
        </pc:spChg>
        <pc:spChg chg="add mod ord">
          <ac:chgData name="MOHAMMAD SOHAIL AHMED" userId="111fc4792d0a4097" providerId="LiveId" clId="{4093E831-07F2-47C2-8122-BE3E68310440}" dt="2024-03-27T03:47:26.840" v="37" actId="20577"/>
          <ac:spMkLst>
            <pc:docMk/>
            <pc:sldMk cId="1378950483" sldId="300"/>
            <ac:spMk id="6" creationId="{9C2FFAF5-99AC-E0E8-2C2F-E02A115CAC7F}"/>
          </ac:spMkLst>
        </pc:spChg>
        <pc:picChg chg="add mod">
          <ac:chgData name="MOHAMMAD SOHAIL AHMED" userId="111fc4792d0a4097" providerId="LiveId" clId="{4093E831-07F2-47C2-8122-BE3E68310440}" dt="2024-03-27T03:47:12.142" v="31" actId="1076"/>
          <ac:picMkLst>
            <pc:docMk/>
            <pc:sldMk cId="1378950483" sldId="300"/>
            <ac:picMk id="5" creationId="{0600AA2A-D646-4EC8-257B-3AF7CB8440F0}"/>
          </ac:picMkLst>
        </pc:picChg>
      </pc:sldChg>
      <pc:sldChg chg="add">
        <pc:chgData name="MOHAMMAD SOHAIL AHMED" userId="111fc4792d0a4097" providerId="LiveId" clId="{4093E831-07F2-47C2-8122-BE3E68310440}" dt="2024-03-27T03:47:57.593" v="41"/>
        <pc:sldMkLst>
          <pc:docMk/>
          <pc:sldMk cId="2538135070" sldId="300"/>
        </pc:sldMkLst>
      </pc:sldChg>
      <pc:sldChg chg="addSp delSp modSp new del mod modClrScheme chgLayout">
        <pc:chgData name="MOHAMMAD SOHAIL AHMED" userId="111fc4792d0a4097" providerId="LiveId" clId="{4093E831-07F2-47C2-8122-BE3E68310440}" dt="2024-03-27T03:46:51.664" v="26" actId="2696"/>
        <pc:sldMkLst>
          <pc:docMk/>
          <pc:sldMk cId="3617237158" sldId="300"/>
        </pc:sldMkLst>
        <pc:spChg chg="add del mod ord">
          <ac:chgData name="MOHAMMAD SOHAIL AHMED" userId="111fc4792d0a4097" providerId="LiveId" clId="{4093E831-07F2-47C2-8122-BE3E68310440}" dt="2024-03-27T03:46:38.762" v="24" actId="700"/>
          <ac:spMkLst>
            <pc:docMk/>
            <pc:sldMk cId="3617237158" sldId="300"/>
            <ac:spMk id="4" creationId="{FF8C1616-5F85-7365-9FBA-A1C5017EFA76}"/>
          </ac:spMkLst>
        </pc:spChg>
        <pc:spChg chg="add del mod ord">
          <ac:chgData name="MOHAMMAD SOHAIL AHMED" userId="111fc4792d0a4097" providerId="LiveId" clId="{4093E831-07F2-47C2-8122-BE3E68310440}" dt="2024-03-27T03:46:38.762" v="24" actId="700"/>
          <ac:spMkLst>
            <pc:docMk/>
            <pc:sldMk cId="3617237158" sldId="300"/>
            <ac:spMk id="5" creationId="{C81E7D93-BABE-AD7A-A71B-1093F29588CF}"/>
          </ac:spMkLst>
        </pc:spChg>
        <pc:picChg chg="add mod">
          <ac:chgData name="MOHAMMAD SOHAIL AHMED" userId="111fc4792d0a4097" providerId="LiveId" clId="{4093E831-07F2-47C2-8122-BE3E68310440}" dt="2024-03-27T03:46:42.364" v="25" actId="1076"/>
          <ac:picMkLst>
            <pc:docMk/>
            <pc:sldMk cId="3617237158" sldId="300"/>
            <ac:picMk id="3" creationId="{73787847-7898-7776-0486-7FC9B39C8D3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3/27/2024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3/27/2024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3/27/2024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3/27/2024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browserstack.com/guide/web-application-test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984CF-4DF5-3A32-3DDE-9CCB6166BA8B}"/>
              </a:ext>
            </a:extLst>
          </p:cNvPr>
          <p:cNvSpPr>
            <a:spLocks noGrp="1"/>
          </p:cNvSpPr>
          <p:nvPr>
            <p:ph type="ctrTitle"/>
          </p:nvPr>
        </p:nvSpPr>
        <p:spPr>
          <a:xfrm>
            <a:off x="1032526" y="990538"/>
            <a:ext cx="7315200" cy="726295"/>
          </a:xfrm>
        </p:spPr>
        <p:txBody>
          <a:bodyPr>
            <a:normAutofit/>
          </a:bodyPr>
          <a:lstStyle/>
          <a:p>
            <a:pPr algn="ctr"/>
            <a:r>
              <a:rPr lang="en-US" sz="3600" b="1" dirty="0">
                <a:solidFill>
                  <a:schemeClr val="bg2">
                    <a:lumMod val="50000"/>
                  </a:schemeClr>
                </a:solidFill>
                <a:latin typeface="Times New Roman" panose="02020603050405020304" pitchFamily="18" charset="0"/>
                <a:cs typeface="Times New Roman" panose="02020603050405020304" pitchFamily="18" charset="0"/>
              </a:rPr>
              <a:t>Digital Bank Demo Application</a:t>
            </a:r>
            <a:endParaRPr lang="en-IN" sz="3600"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3217AEC-3385-ABA1-CF67-8438CCFB57ED}"/>
              </a:ext>
            </a:extLst>
          </p:cNvPr>
          <p:cNvSpPr>
            <a:spLocks noGrp="1"/>
          </p:cNvSpPr>
          <p:nvPr>
            <p:ph type="subTitle" idx="1"/>
          </p:nvPr>
        </p:nvSpPr>
        <p:spPr>
          <a:xfrm>
            <a:off x="1032526" y="1826336"/>
            <a:ext cx="7315200" cy="3974841"/>
          </a:xfrm>
        </p:spPr>
        <p:txBody>
          <a:bodyPr>
            <a:normAutofit fontScale="92500" lnSpcReduction="20000"/>
          </a:bodyPr>
          <a:lstStyle/>
          <a:p>
            <a:r>
              <a:rPr lang="en-IN" sz="2300" b="1" dirty="0">
                <a:solidFill>
                  <a:schemeClr val="accent2">
                    <a:lumMod val="50000"/>
                  </a:schemeClr>
                </a:solidFill>
                <a:latin typeface="Times New Roman" panose="02020603050405020304" pitchFamily="18" charset="0"/>
                <a:cs typeface="Times New Roman" panose="02020603050405020304" pitchFamily="18" charset="0"/>
              </a:rPr>
              <a:t>Team Lead   </a:t>
            </a:r>
            <a:r>
              <a:rPr lang="en-IN" b="1" dirty="0">
                <a:solidFill>
                  <a:schemeClr val="accent2">
                    <a:lumMod val="50000"/>
                  </a:schemeClr>
                </a:solidFill>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M.Sohail</a:t>
            </a:r>
            <a:r>
              <a:rPr lang="en-IN" sz="2400" dirty="0">
                <a:latin typeface="Times New Roman" panose="02020603050405020304" pitchFamily="18" charset="0"/>
                <a:cs typeface="Times New Roman" panose="02020603050405020304" pitchFamily="18" charset="0"/>
              </a:rPr>
              <a:t> 2587105</a:t>
            </a:r>
            <a:endParaRPr lang="en-IN" sz="2400" dirty="0">
              <a:solidFill>
                <a:schemeClr val="tx1"/>
              </a:solidFill>
              <a:latin typeface="Times New Roman" panose="02020603050405020304" pitchFamily="18" charset="0"/>
              <a:cs typeface="Times New Roman" panose="02020603050405020304" pitchFamily="18" charset="0"/>
            </a:endParaRPr>
          </a:p>
          <a:p>
            <a:r>
              <a:rPr lang="en-IN" sz="2300" b="1" dirty="0">
                <a:solidFill>
                  <a:schemeClr val="accent2">
                    <a:lumMod val="50000"/>
                  </a:schemeClr>
                </a:solidFill>
                <a:latin typeface="Times New Roman" panose="02020603050405020304" pitchFamily="18" charset="0"/>
                <a:cs typeface="Times New Roman" panose="02020603050405020304" pitchFamily="18" charset="0"/>
              </a:rPr>
              <a:t>Team</a:t>
            </a:r>
            <a:r>
              <a:rPr lang="en-IN" b="1" dirty="0">
                <a:solidFill>
                  <a:schemeClr val="accent2">
                    <a:lumMod val="50000"/>
                  </a:schemeClr>
                </a:solidFill>
                <a:latin typeface="Times New Roman" panose="02020603050405020304" pitchFamily="18" charset="0"/>
                <a:cs typeface="Times New Roman" panose="02020603050405020304" pitchFamily="18" charset="0"/>
              </a:rPr>
              <a:t>	    –  </a:t>
            </a:r>
            <a:r>
              <a:rPr lang="en-IN" sz="2400" dirty="0">
                <a:solidFill>
                  <a:schemeClr val="tx1"/>
                </a:solidFill>
                <a:latin typeface="Times New Roman" panose="02020603050405020304" pitchFamily="18" charset="0"/>
                <a:cs typeface="Times New Roman" panose="02020603050405020304" pitchFamily="18" charset="0"/>
              </a:rPr>
              <a:t>Siddhesh 2587288 </a:t>
            </a:r>
          </a:p>
          <a:p>
            <a:r>
              <a:rPr lang="en-IN"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R.Himabindu</a:t>
            </a:r>
            <a:r>
              <a:rPr lang="en-IN" sz="2400" dirty="0">
                <a:solidFill>
                  <a:schemeClr val="tx1"/>
                </a:solidFill>
                <a:latin typeface="Times New Roman" panose="02020603050405020304" pitchFamily="18" charset="0"/>
                <a:cs typeface="Times New Roman" panose="02020603050405020304" pitchFamily="18" charset="0"/>
              </a:rPr>
              <a:t>  2587303 </a:t>
            </a:r>
          </a:p>
          <a:p>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Selvakumar</a:t>
            </a:r>
            <a:r>
              <a:rPr lang="en-IN" sz="2400" dirty="0">
                <a:solidFill>
                  <a:schemeClr val="tx1"/>
                </a:solidFill>
                <a:latin typeface="Times New Roman" panose="02020603050405020304" pitchFamily="18" charset="0"/>
                <a:cs typeface="Times New Roman" panose="02020603050405020304" pitchFamily="18" charset="0"/>
              </a:rPr>
              <a:t>  2587291 </a:t>
            </a:r>
          </a:p>
          <a:p>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Matani</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Ritheesh</a:t>
            </a:r>
            <a:r>
              <a:rPr lang="en-IN" sz="2400" dirty="0">
                <a:solidFill>
                  <a:schemeClr val="tx1"/>
                </a:solidFill>
                <a:latin typeface="Times New Roman" panose="02020603050405020304" pitchFamily="18" charset="0"/>
                <a:cs typeface="Times New Roman" panose="02020603050405020304" pitchFamily="18" charset="0"/>
              </a:rPr>
              <a:t> 2587211 </a:t>
            </a:r>
          </a:p>
          <a:p>
            <a:r>
              <a:rPr lang="en-IN" sz="2400" dirty="0">
                <a:solidFill>
                  <a:schemeClr val="tx1"/>
                </a:solidFill>
                <a:latin typeface="Times New Roman" panose="02020603050405020304" pitchFamily="18" charset="0"/>
                <a:cs typeface="Times New Roman" panose="02020603050405020304" pitchFamily="18" charset="0"/>
              </a:rPr>
              <a:t>	       Konda </a:t>
            </a:r>
            <a:r>
              <a:rPr lang="en-IN" sz="2400" dirty="0" err="1">
                <a:solidFill>
                  <a:schemeClr val="tx1"/>
                </a:solidFill>
                <a:latin typeface="Times New Roman" panose="02020603050405020304" pitchFamily="18" charset="0"/>
                <a:cs typeface="Times New Roman" panose="02020603050405020304" pitchFamily="18" charset="0"/>
              </a:rPr>
              <a:t>Vinisha</a:t>
            </a:r>
            <a:r>
              <a:rPr lang="en-IN" sz="2400" dirty="0">
                <a:solidFill>
                  <a:schemeClr val="tx1"/>
                </a:solidFill>
                <a:latin typeface="Times New Roman" panose="02020603050405020304" pitchFamily="18" charset="0"/>
                <a:cs typeface="Times New Roman" panose="02020603050405020304" pitchFamily="18" charset="0"/>
              </a:rPr>
              <a:t>  2587235 </a:t>
            </a:r>
          </a:p>
          <a:p>
            <a:r>
              <a:rPr lang="en-IN" sz="2400" dirty="0">
                <a:solidFill>
                  <a:schemeClr val="tx1"/>
                </a:solidFill>
                <a:latin typeface="Times New Roman" panose="02020603050405020304" pitchFamily="18" charset="0"/>
                <a:cs typeface="Times New Roman" panose="02020603050405020304" pitchFamily="18" charset="0"/>
              </a:rPr>
              <a:t>	       Sadiq Ali 2587194 </a:t>
            </a:r>
          </a:p>
          <a:p>
            <a:r>
              <a:rPr lang="en-IN" sz="2400" dirty="0">
                <a:solidFill>
                  <a:schemeClr val="tx1"/>
                </a:solidFill>
                <a:latin typeface="Times New Roman" panose="02020603050405020304" pitchFamily="18" charset="0"/>
                <a:cs typeface="Times New Roman" panose="02020603050405020304" pitchFamily="18" charset="0"/>
              </a:rPr>
              <a:t>	       Krishna B A 2587049 </a:t>
            </a:r>
          </a:p>
          <a:p>
            <a:pPr algn="r"/>
            <a:r>
              <a:rPr lang="en-IN" sz="2300" dirty="0">
                <a:solidFill>
                  <a:srgbClr val="C00000"/>
                </a:solidFill>
                <a:latin typeface="Times New Roman" panose="02020603050405020304" pitchFamily="18" charset="0"/>
                <a:cs typeface="Times New Roman" panose="02020603050405020304" pitchFamily="18" charset="0"/>
              </a:rPr>
              <a:t>Under the Guidance of:</a:t>
            </a:r>
          </a:p>
          <a:p>
            <a:pPr algn="r"/>
            <a:r>
              <a:rPr lang="en-IN" sz="2300" dirty="0">
                <a:solidFill>
                  <a:srgbClr val="002060"/>
                </a:solidFill>
                <a:latin typeface="Times New Roman" panose="02020603050405020304" pitchFamily="18" charset="0"/>
                <a:cs typeface="Times New Roman" panose="02020603050405020304" pitchFamily="18" charset="0"/>
              </a:rPr>
              <a:t>                                   </a:t>
            </a:r>
            <a:r>
              <a:rPr lang="en-IN" sz="2300" dirty="0" err="1">
                <a:solidFill>
                  <a:srgbClr val="002060"/>
                </a:solidFill>
                <a:latin typeface="Times New Roman" panose="02020603050405020304" pitchFamily="18" charset="0"/>
                <a:cs typeface="Times New Roman" panose="02020603050405020304" pitchFamily="18" charset="0"/>
              </a:rPr>
              <a:t>Suvitha</a:t>
            </a:r>
            <a:r>
              <a:rPr lang="en-IN" sz="2300" dirty="0">
                <a:solidFill>
                  <a:srgbClr val="002060"/>
                </a:solidFill>
                <a:latin typeface="Times New Roman" panose="02020603050405020304" pitchFamily="18" charset="0"/>
                <a:cs typeface="Times New Roman" panose="02020603050405020304" pitchFamily="18" charset="0"/>
              </a:rPr>
              <a:t> Perumal</a:t>
            </a:r>
            <a:r>
              <a:rPr lang="en-IN" dirty="0">
                <a:solidFill>
                  <a:srgbClr val="C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65138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65F05-F6A1-6EAB-30F7-3B64E5A1B74C}"/>
              </a:ext>
            </a:extLst>
          </p:cNvPr>
          <p:cNvSpPr>
            <a:spLocks noGrp="1"/>
          </p:cNvSpPr>
          <p:nvPr>
            <p:ph type="title"/>
          </p:nvPr>
        </p:nvSpPr>
        <p:spPr/>
        <p:txBody>
          <a:bodyPr/>
          <a:lstStyle/>
          <a:p>
            <a:pPr marL="571500" indent="-571500">
              <a:buFont typeface="Wingdings" panose="05000000000000000000" pitchFamily="2" charset="2"/>
              <a:buChar char="Ø"/>
            </a:pPr>
            <a:r>
              <a:rPr lang="en-IN" b="1" dirty="0">
                <a:solidFill>
                  <a:schemeClr val="bg1"/>
                </a:solidFill>
              </a:rPr>
              <a:t>Scenario Outline</a:t>
            </a:r>
          </a:p>
        </p:txBody>
      </p:sp>
      <p:sp>
        <p:nvSpPr>
          <p:cNvPr id="3" name="Content Placeholder 2">
            <a:extLst>
              <a:ext uri="{FF2B5EF4-FFF2-40B4-BE49-F238E27FC236}">
                <a16:creationId xmlns:a16="http://schemas.microsoft.com/office/drawing/2014/main" id="{4B38CBEC-2289-B1BE-B6A1-07E9A5154074}"/>
              </a:ext>
            </a:extLst>
          </p:cNvPr>
          <p:cNvSpPr>
            <a:spLocks noGrp="1"/>
          </p:cNvSpPr>
          <p:nvPr>
            <p:ph idx="1"/>
          </p:nvPr>
        </p:nvSpPr>
        <p:spPr>
          <a:xfrm>
            <a:off x="3869268" y="597159"/>
            <a:ext cx="7315200" cy="5924939"/>
          </a:xfrm>
        </p:spPr>
        <p:txBody>
          <a:bodyPr>
            <a:noAutofit/>
          </a:bodyPr>
          <a:lstStyle/>
          <a:p>
            <a:pPr algn="just">
              <a:buFont typeface="Wingdings" panose="05000000000000000000" pitchFamily="2" charset="2"/>
              <a:buChar char="Ø"/>
            </a:pPr>
            <a:r>
              <a:rPr lang="en-US" sz="1800" dirty="0">
                <a:solidFill>
                  <a:schemeClr val="tx1"/>
                </a:solidFill>
              </a:rPr>
              <a:t>The Scenario Outline keyword can be used to run the same Scenario multiple times, with different combinations of values.  </a:t>
            </a:r>
          </a:p>
          <a:p>
            <a:pPr algn="just">
              <a:buFont typeface="Wingdings" panose="05000000000000000000" pitchFamily="2" charset="2"/>
              <a:buChar char="Ø"/>
            </a:pPr>
            <a:r>
              <a:rPr lang="en-US" sz="1800" dirty="0">
                <a:solidFill>
                  <a:schemeClr val="tx1"/>
                </a:solidFill>
              </a:rPr>
              <a:t>The keyword Scenario Template is a synonym of the keyword Scenario Outline. </a:t>
            </a:r>
          </a:p>
          <a:p>
            <a:pPr algn="just">
              <a:buFont typeface="Wingdings" panose="05000000000000000000" pitchFamily="2" charset="2"/>
              <a:buChar char="Ø"/>
            </a:pPr>
            <a:r>
              <a:rPr lang="en-US" sz="1800" dirty="0">
                <a:solidFill>
                  <a:schemeClr val="tx1"/>
                </a:solidFill>
              </a:rPr>
              <a:t>Copying and pasting scenarios to use different values quickly becomes tedious and repetitive:</a:t>
            </a:r>
          </a:p>
          <a:p>
            <a:pPr algn="just">
              <a:buFont typeface="Wingdings" panose="05000000000000000000" pitchFamily="2" charset="2"/>
              <a:buChar char="Ø"/>
            </a:pPr>
            <a:r>
              <a:rPr lang="en-IN" sz="1800" dirty="0">
                <a:solidFill>
                  <a:schemeClr val="tx1"/>
                </a:solidFill>
              </a:rPr>
              <a:t>Feature: User Login</a:t>
            </a:r>
          </a:p>
          <a:p>
            <a:pPr marL="0" indent="0">
              <a:buNone/>
            </a:pPr>
            <a:r>
              <a:rPr lang="en-IN" sz="1800" b="1" dirty="0">
                <a:solidFill>
                  <a:srgbClr val="00B0F0"/>
                </a:solidFill>
              </a:rPr>
              <a:t>Scenario Outline</a:t>
            </a:r>
            <a:r>
              <a:rPr lang="en-IN" sz="1800" dirty="0">
                <a:solidFill>
                  <a:srgbClr val="00B0F0"/>
                </a:solidFill>
              </a:rPr>
              <a:t>: </a:t>
            </a:r>
            <a:r>
              <a:rPr lang="en-IN" sz="1800" dirty="0">
                <a:solidFill>
                  <a:schemeClr val="tx1"/>
                </a:solidFill>
              </a:rPr>
              <a:t>Valid Login with Different Credentials</a:t>
            </a:r>
          </a:p>
          <a:p>
            <a:pPr marL="0" indent="0">
              <a:buNone/>
            </a:pPr>
            <a:r>
              <a:rPr lang="en-IN" sz="1800" dirty="0">
                <a:solidFill>
                  <a:schemeClr val="tx1"/>
                </a:solidFill>
              </a:rPr>
              <a:t>    Given the user is on the login page</a:t>
            </a:r>
          </a:p>
          <a:p>
            <a:pPr marL="0" indent="0">
              <a:buNone/>
            </a:pPr>
            <a:r>
              <a:rPr lang="en-IN" sz="1800" dirty="0">
                <a:solidFill>
                  <a:schemeClr val="tx1"/>
                </a:solidFill>
              </a:rPr>
              <a:t>    When the user enters "&lt;username&gt;" and "&lt;password&gt;"</a:t>
            </a:r>
          </a:p>
          <a:p>
            <a:pPr marL="0" indent="0">
              <a:buNone/>
            </a:pPr>
            <a:r>
              <a:rPr lang="en-IN" sz="1800" dirty="0">
                <a:solidFill>
                  <a:schemeClr val="tx1"/>
                </a:solidFill>
              </a:rPr>
              <a:t>    And clicks the login button</a:t>
            </a:r>
          </a:p>
          <a:p>
            <a:pPr marL="0" indent="0">
              <a:buNone/>
            </a:pPr>
            <a:r>
              <a:rPr lang="en-IN" sz="1800" dirty="0">
                <a:solidFill>
                  <a:schemeClr val="tx1"/>
                </a:solidFill>
              </a:rPr>
              <a:t>    Then the user should be logged in successfully</a:t>
            </a:r>
          </a:p>
          <a:p>
            <a:pPr marL="0" indent="0">
              <a:buNone/>
            </a:pPr>
            <a:r>
              <a:rPr lang="en-IN" sz="1800" dirty="0">
                <a:solidFill>
                  <a:srgbClr val="00B0F0"/>
                </a:solidFill>
              </a:rPr>
              <a:t>    Examples:</a:t>
            </a:r>
          </a:p>
          <a:p>
            <a:pPr marL="0" indent="0">
              <a:buNone/>
            </a:pPr>
            <a:r>
              <a:rPr lang="en-IN" sz="1800" dirty="0">
                <a:solidFill>
                  <a:schemeClr val="tx1"/>
                </a:solidFill>
              </a:rPr>
              <a:t>      | username | password |</a:t>
            </a:r>
          </a:p>
          <a:p>
            <a:pPr marL="0" indent="0">
              <a:buNone/>
            </a:pPr>
            <a:r>
              <a:rPr lang="en-IN" sz="1800" dirty="0">
                <a:solidFill>
                  <a:schemeClr val="tx1"/>
                </a:solidFill>
              </a:rPr>
              <a:t>      | sadiqali@gmail.com   | Admin@1234  </a:t>
            </a:r>
          </a:p>
        </p:txBody>
      </p:sp>
    </p:spTree>
    <p:extLst>
      <p:ext uri="{BB962C8B-B14F-4D97-AF65-F5344CB8AC3E}">
        <p14:creationId xmlns:p14="http://schemas.microsoft.com/office/powerpoint/2010/main" val="736981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F0BA-10FA-DF11-3CBC-8F517E72BA4F}"/>
              </a:ext>
            </a:extLst>
          </p:cNvPr>
          <p:cNvSpPr>
            <a:spLocks noGrp="1"/>
          </p:cNvSpPr>
          <p:nvPr>
            <p:ph type="title"/>
          </p:nvPr>
        </p:nvSpPr>
        <p:spPr>
          <a:xfrm>
            <a:off x="252919" y="1123837"/>
            <a:ext cx="3115432" cy="4601183"/>
          </a:xfrm>
        </p:spPr>
        <p:txBody>
          <a:bodyPr/>
          <a:lstStyle/>
          <a:p>
            <a:pPr marL="571500" indent="-571500" algn="ctr">
              <a:buFont typeface="Wingdings" panose="05000000000000000000" pitchFamily="2" charset="2"/>
              <a:buChar char="Ø"/>
            </a:pPr>
            <a:r>
              <a:rPr lang="en-IN" b="1" dirty="0">
                <a:solidFill>
                  <a:schemeClr val="bg1"/>
                </a:solidFill>
              </a:rPr>
              <a:t>Advantages</a:t>
            </a:r>
          </a:p>
        </p:txBody>
      </p:sp>
      <p:sp>
        <p:nvSpPr>
          <p:cNvPr id="3" name="Content Placeholder 2">
            <a:extLst>
              <a:ext uri="{FF2B5EF4-FFF2-40B4-BE49-F238E27FC236}">
                <a16:creationId xmlns:a16="http://schemas.microsoft.com/office/drawing/2014/main" id="{338F1BDB-35BD-63BC-F2F0-0005EDE817A6}"/>
              </a:ext>
            </a:extLst>
          </p:cNvPr>
          <p:cNvSpPr>
            <a:spLocks noGrp="1"/>
          </p:cNvSpPr>
          <p:nvPr>
            <p:ph idx="1"/>
          </p:nvPr>
        </p:nvSpPr>
        <p:spPr/>
        <p:txBody>
          <a:bodyPr>
            <a:normAutofit/>
          </a:bodyPr>
          <a:lstStyle/>
          <a:p>
            <a:pPr>
              <a:buFont typeface="Wingdings" panose="05000000000000000000" pitchFamily="2" charset="2"/>
              <a:buChar char="Ø"/>
            </a:pPr>
            <a:r>
              <a:rPr lang="en-US" sz="2800" i="0" dirty="0">
                <a:solidFill>
                  <a:schemeClr val="tx1"/>
                </a:solidFill>
                <a:effectLst/>
                <a:latin typeface="Söhne"/>
              </a:rPr>
              <a:t>Readable and Understandable Tests </a:t>
            </a:r>
          </a:p>
          <a:p>
            <a:pPr>
              <a:buFont typeface="Wingdings" panose="05000000000000000000" pitchFamily="2" charset="2"/>
              <a:buChar char="Ø"/>
            </a:pPr>
            <a:r>
              <a:rPr lang="en-US" sz="2800" i="0" dirty="0">
                <a:solidFill>
                  <a:schemeClr val="tx1"/>
                </a:solidFill>
                <a:effectLst/>
                <a:latin typeface="Söhne"/>
              </a:rPr>
              <a:t>Improved Collaboration</a:t>
            </a:r>
          </a:p>
          <a:p>
            <a:pPr>
              <a:buFont typeface="Wingdings" panose="05000000000000000000" pitchFamily="2" charset="2"/>
              <a:buChar char="Ø"/>
            </a:pPr>
            <a:r>
              <a:rPr lang="en-US" sz="2800" i="0" dirty="0">
                <a:solidFill>
                  <a:schemeClr val="tx1"/>
                </a:solidFill>
                <a:effectLst/>
                <a:latin typeface="Söhne"/>
              </a:rPr>
              <a:t>Data-Driven Testing</a:t>
            </a:r>
            <a:endParaRPr lang="en-US" sz="2800" dirty="0">
              <a:solidFill>
                <a:schemeClr val="tx1"/>
              </a:solidFill>
              <a:latin typeface="Söhne"/>
            </a:endParaRPr>
          </a:p>
          <a:p>
            <a:pPr>
              <a:buFont typeface="Wingdings" panose="05000000000000000000" pitchFamily="2" charset="2"/>
              <a:buChar char="Ø"/>
            </a:pPr>
            <a:r>
              <a:rPr lang="en-US" sz="2800" i="0" dirty="0">
                <a:solidFill>
                  <a:schemeClr val="tx1"/>
                </a:solidFill>
                <a:effectLst/>
                <a:latin typeface="Söhne"/>
              </a:rPr>
              <a:t>Cross-Platform Support</a:t>
            </a:r>
          </a:p>
          <a:p>
            <a:pPr>
              <a:buFont typeface="Wingdings" panose="05000000000000000000" pitchFamily="2" charset="2"/>
              <a:buChar char="Ø"/>
            </a:pPr>
            <a:r>
              <a:rPr lang="en-US" sz="2800" i="0" dirty="0">
                <a:solidFill>
                  <a:schemeClr val="tx1"/>
                </a:solidFill>
                <a:effectLst/>
                <a:latin typeface="Söhne"/>
              </a:rPr>
              <a:t>Test Reports and Documentation</a:t>
            </a:r>
            <a:endParaRPr lang="en-US" sz="2800" dirty="0">
              <a:solidFill>
                <a:schemeClr val="tx1"/>
              </a:solidFill>
              <a:latin typeface="Söhne"/>
            </a:endParaRPr>
          </a:p>
          <a:p>
            <a:pPr>
              <a:buFont typeface="Wingdings" panose="05000000000000000000" pitchFamily="2" charset="2"/>
              <a:buChar char="Ø"/>
            </a:pPr>
            <a:r>
              <a:rPr lang="en-US" sz="2800" i="0" dirty="0">
                <a:solidFill>
                  <a:schemeClr val="tx1"/>
                </a:solidFill>
                <a:effectLst/>
                <a:latin typeface="Söhne"/>
              </a:rPr>
              <a:t>Maintainability and Reusability</a:t>
            </a:r>
            <a:endParaRPr lang="en-IN" sz="2800" dirty="0">
              <a:solidFill>
                <a:schemeClr val="tx1"/>
              </a:solidFill>
            </a:endParaRPr>
          </a:p>
        </p:txBody>
      </p:sp>
    </p:spTree>
    <p:extLst>
      <p:ext uri="{BB962C8B-B14F-4D97-AF65-F5344CB8AC3E}">
        <p14:creationId xmlns:p14="http://schemas.microsoft.com/office/powerpoint/2010/main" val="2698338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D9F5-6902-512E-4BE1-6FD88AA40480}"/>
              </a:ext>
            </a:extLst>
          </p:cNvPr>
          <p:cNvSpPr>
            <a:spLocks noGrp="1"/>
          </p:cNvSpPr>
          <p:nvPr>
            <p:ph type="title"/>
          </p:nvPr>
        </p:nvSpPr>
        <p:spPr/>
        <p:txBody>
          <a:bodyPr/>
          <a:lstStyle/>
          <a:p>
            <a:pPr algn="ctr"/>
            <a:r>
              <a:rPr lang="en-IN" b="1" dirty="0">
                <a:solidFill>
                  <a:schemeClr val="bg1"/>
                </a:solidFill>
              </a:rPr>
              <a:t>3. </a:t>
            </a:r>
            <a:r>
              <a:rPr lang="en-US" sz="3600" b="1" dirty="0">
                <a:solidFill>
                  <a:schemeClr val="bg1"/>
                </a:solidFill>
                <a:latin typeface="+mj-lt"/>
                <a:cs typeface="Times New Roman" panose="02020603050405020304" pitchFamily="18" charset="0"/>
              </a:rPr>
              <a:t>TestNG</a:t>
            </a:r>
            <a:endParaRPr lang="en-IN" b="1" dirty="0">
              <a:solidFill>
                <a:schemeClr val="bg1"/>
              </a:solidFill>
            </a:endParaRPr>
          </a:p>
        </p:txBody>
      </p:sp>
      <p:sp>
        <p:nvSpPr>
          <p:cNvPr id="3" name="Content Placeholder 2">
            <a:extLst>
              <a:ext uri="{FF2B5EF4-FFF2-40B4-BE49-F238E27FC236}">
                <a16:creationId xmlns:a16="http://schemas.microsoft.com/office/drawing/2014/main" id="{2C4F9DB8-D943-A3DB-F7E1-EEAD9BFEE766}"/>
              </a:ext>
            </a:extLst>
          </p:cNvPr>
          <p:cNvSpPr>
            <a:spLocks noGrp="1"/>
          </p:cNvSpPr>
          <p:nvPr>
            <p:ph idx="1"/>
          </p:nvPr>
        </p:nvSpPr>
        <p:spPr/>
        <p:txBody>
          <a:bodyPr>
            <a:normAutofit/>
          </a:bodyPr>
          <a:lstStyle/>
          <a:p>
            <a:pPr marL="0" indent="0">
              <a:lnSpc>
                <a:spcPct val="150000"/>
              </a:lnSpc>
              <a:buNone/>
            </a:pPr>
            <a:r>
              <a:rPr lang="en-IN" sz="2300" dirty="0">
                <a:solidFill>
                  <a:schemeClr val="tx1"/>
                </a:solidFill>
              </a:rPr>
              <a:t> </a:t>
            </a:r>
            <a:r>
              <a:rPr lang="en-IN" sz="2300" b="1" dirty="0">
                <a:solidFill>
                  <a:srgbClr val="00B0F0"/>
                </a:solidFill>
              </a:rPr>
              <a:t>What is TestNG?</a:t>
            </a:r>
          </a:p>
          <a:p>
            <a:pPr algn="just">
              <a:lnSpc>
                <a:spcPct val="150000"/>
              </a:lnSpc>
              <a:buFont typeface="Arial" panose="020B0604020202020204" pitchFamily="34" charset="0"/>
              <a:buChar char="•"/>
            </a:pPr>
            <a:r>
              <a:rPr lang="en-US" sz="2300" b="0" i="0" dirty="0">
                <a:solidFill>
                  <a:schemeClr val="tx1"/>
                </a:solidFill>
                <a:effectLst/>
                <a:latin typeface="Times New Roman" panose="02020603050405020304" pitchFamily="18" charset="0"/>
                <a:cs typeface="Times New Roman" panose="02020603050405020304" pitchFamily="18" charset="0"/>
              </a:rPr>
              <a:t>TestNG is a popular testing framework for Java that allows users to perform automated </a:t>
            </a:r>
            <a:r>
              <a:rPr lang="en-US" sz="2300" b="0" i="0" u="sng" dirty="0">
                <a:solidFill>
                  <a:schemeClr val="tx1"/>
                </a:solidFill>
                <a:effectLst/>
                <a:latin typeface="Times New Roman" panose="02020603050405020304" pitchFamily="18" charset="0"/>
                <a:cs typeface="Times New Roman" panose="02020603050405020304" pitchFamily="18" charset="0"/>
                <a:hlinkClick r:id="rId2" tooltip="Guide to Web Application Testing">
                  <a:extLst>
                    <a:ext uri="{A12FA001-AC4F-418D-AE19-62706E023703}">
                      <ahyp:hlinkClr xmlns:ahyp="http://schemas.microsoft.com/office/drawing/2018/hyperlinkcolor" val="tx"/>
                    </a:ext>
                  </a:extLst>
                </a:hlinkClick>
              </a:rPr>
              <a:t>testing for web applications</a:t>
            </a:r>
            <a:r>
              <a:rPr lang="en-US" sz="2300" b="0" i="0" dirty="0">
                <a:solidFill>
                  <a:schemeClr val="tx1"/>
                </a:solidFill>
                <a:effectLst/>
                <a:latin typeface="Times New Roman" panose="02020603050405020304" pitchFamily="18" charset="0"/>
                <a:cs typeface="Times New Roman" panose="02020603050405020304" pitchFamily="18" charset="0"/>
              </a:rPr>
              <a:t>. Selenium, on the other hand, is a popular automation testing tool that enables users to automate web browsers.</a:t>
            </a:r>
          </a:p>
          <a:p>
            <a:pPr algn="just">
              <a:lnSpc>
                <a:spcPct val="150000"/>
              </a:lnSpc>
              <a:buFont typeface="Arial" panose="020B0604020202020204" pitchFamily="34" charset="0"/>
              <a:buChar char="•"/>
            </a:pPr>
            <a:r>
              <a:rPr lang="en-US" sz="2300" b="0" i="0" dirty="0">
                <a:solidFill>
                  <a:schemeClr val="tx1"/>
                </a:solidFill>
                <a:effectLst/>
                <a:latin typeface="Times New Roman" panose="02020603050405020304" pitchFamily="18" charset="0"/>
                <a:cs typeface="Times New Roman" panose="02020603050405020304" pitchFamily="18" charset="0"/>
              </a:rPr>
              <a:t>TestNG provides features for organizing test cases, running tests in parallel, generating test reports, and handling dependencies between test methods.</a:t>
            </a:r>
          </a:p>
        </p:txBody>
      </p:sp>
      <p:pic>
        <p:nvPicPr>
          <p:cNvPr id="5" name="Picture 4">
            <a:extLst>
              <a:ext uri="{FF2B5EF4-FFF2-40B4-BE49-F238E27FC236}">
                <a16:creationId xmlns:a16="http://schemas.microsoft.com/office/drawing/2014/main" id="{199C0FDE-B73E-1CAF-B795-3758E9321CDE}"/>
              </a:ext>
            </a:extLst>
          </p:cNvPr>
          <p:cNvPicPr>
            <a:picLocks noChangeAspect="1"/>
          </p:cNvPicPr>
          <p:nvPr/>
        </p:nvPicPr>
        <p:blipFill>
          <a:blip r:embed="rId3"/>
          <a:stretch>
            <a:fillRect/>
          </a:stretch>
        </p:blipFill>
        <p:spPr>
          <a:xfrm>
            <a:off x="781517" y="4048100"/>
            <a:ext cx="1890285" cy="761473"/>
          </a:xfrm>
          <a:prstGeom prst="rect">
            <a:avLst/>
          </a:prstGeom>
        </p:spPr>
      </p:pic>
    </p:spTree>
    <p:extLst>
      <p:ext uri="{BB962C8B-B14F-4D97-AF65-F5344CB8AC3E}">
        <p14:creationId xmlns:p14="http://schemas.microsoft.com/office/powerpoint/2010/main" val="2423031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BC19-8A5E-5DFB-92B7-269146FEC06C}"/>
              </a:ext>
            </a:extLst>
          </p:cNvPr>
          <p:cNvSpPr>
            <a:spLocks noGrp="1"/>
          </p:cNvSpPr>
          <p:nvPr>
            <p:ph type="title"/>
          </p:nvPr>
        </p:nvSpPr>
        <p:spPr>
          <a:xfrm>
            <a:off x="111967" y="1123837"/>
            <a:ext cx="3088434" cy="4601183"/>
          </a:xfrm>
        </p:spPr>
        <p:txBody>
          <a:bodyPr/>
          <a:lstStyle/>
          <a:p>
            <a:pPr marL="571500" indent="-571500" algn="ctr">
              <a:buFont typeface="Wingdings" panose="05000000000000000000" pitchFamily="2" charset="2"/>
              <a:buChar char="Ø"/>
            </a:pPr>
            <a:r>
              <a:rPr lang="en-IN" sz="3600" b="1" dirty="0">
                <a:solidFill>
                  <a:schemeClr val="bg1"/>
                </a:solidFill>
              </a:rPr>
              <a:t>Advantages</a:t>
            </a:r>
            <a:endParaRPr lang="en-IN" b="1" dirty="0">
              <a:solidFill>
                <a:schemeClr val="bg1"/>
              </a:solidFill>
            </a:endParaRPr>
          </a:p>
        </p:txBody>
      </p:sp>
      <p:sp>
        <p:nvSpPr>
          <p:cNvPr id="3" name="Content Placeholder 2">
            <a:extLst>
              <a:ext uri="{FF2B5EF4-FFF2-40B4-BE49-F238E27FC236}">
                <a16:creationId xmlns:a16="http://schemas.microsoft.com/office/drawing/2014/main" id="{A58140F0-5F56-2F81-A5E4-DA10BC7A8B59}"/>
              </a:ext>
            </a:extLst>
          </p:cNvPr>
          <p:cNvSpPr>
            <a:spLocks noGrp="1"/>
          </p:cNvSpPr>
          <p:nvPr>
            <p:ph idx="1"/>
          </p:nvPr>
        </p:nvSpPr>
        <p:spPr/>
        <p:txBody>
          <a:bodyPr>
            <a:normAutofit fontScale="85000" lnSpcReduction="20000"/>
          </a:bodyPr>
          <a:lstStyle/>
          <a:p>
            <a:pPr algn="just">
              <a:lnSpc>
                <a:spcPct val="16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Group test cases into logical units, making managing and maintaining your test suite easier.</a:t>
            </a:r>
          </a:p>
          <a:p>
            <a:pPr algn="just">
              <a:lnSpc>
                <a:spcPct val="16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Run tests in parallel, significantly reducing the time it takes to execute your test suite.</a:t>
            </a:r>
          </a:p>
          <a:p>
            <a:pPr algn="just">
              <a:lnSpc>
                <a:spcPct val="16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 TestNG provides a wide range of annotations that you can use to customize your tests, such as </a:t>
            </a:r>
            <a:r>
              <a:rPr lang="en-US" sz="2200" b="1" i="0" dirty="0">
                <a:solidFill>
                  <a:schemeClr val="tx1"/>
                </a:solidFill>
                <a:effectLst/>
                <a:latin typeface="Times New Roman" panose="02020603050405020304" pitchFamily="18" charset="0"/>
                <a:cs typeface="Times New Roman" panose="02020603050405020304" pitchFamily="18" charset="0"/>
              </a:rPr>
              <a:t>@BeforeSuite, @AfterSuite, @BeforeTest, @AfterTest, @BeforeMethod, and @AfterMethod</a:t>
            </a:r>
            <a:r>
              <a:rPr lang="en-US" sz="2200" b="0" i="0" dirty="0">
                <a:solidFill>
                  <a:schemeClr val="tx1"/>
                </a:solidFill>
                <a:effectLst/>
                <a:latin typeface="Times New Roman" panose="02020603050405020304" pitchFamily="18" charset="0"/>
                <a:cs typeface="Times New Roman" panose="02020603050405020304" pitchFamily="18" charset="0"/>
              </a:rPr>
              <a:t>.</a:t>
            </a:r>
          </a:p>
          <a:p>
            <a:pPr algn="just">
              <a:lnSpc>
                <a:spcPct val="16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It supports data-driven testing, allowing you to run the same test case with multiple test data sets.</a:t>
            </a:r>
          </a:p>
          <a:p>
            <a:pPr algn="just">
              <a:lnSpc>
                <a:spcPct val="160000"/>
              </a:lnSpc>
              <a:buFont typeface="Wingdings" panose="05000000000000000000" pitchFamily="2" charset="2"/>
              <a:buChar char="Ø"/>
            </a:pPr>
            <a:r>
              <a:rPr lang="en-US" sz="2200" b="0" i="0" dirty="0">
                <a:solidFill>
                  <a:schemeClr val="tx1"/>
                </a:solidFill>
                <a:effectLst/>
                <a:latin typeface="Times New Roman" panose="02020603050405020304" pitchFamily="18" charset="0"/>
                <a:cs typeface="Times New Roman" panose="02020603050405020304" pitchFamily="18" charset="0"/>
              </a:rPr>
              <a:t>Better reporting and logging features than other testing frameworks make identifying and debugging issues in your tests easier.</a:t>
            </a:r>
          </a:p>
        </p:txBody>
      </p:sp>
    </p:spTree>
    <p:extLst>
      <p:ext uri="{BB962C8B-B14F-4D97-AF65-F5344CB8AC3E}">
        <p14:creationId xmlns:p14="http://schemas.microsoft.com/office/powerpoint/2010/main" val="3454797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E1214-1645-9DFA-B0C6-B3401A646D53}"/>
              </a:ext>
            </a:extLst>
          </p:cNvPr>
          <p:cNvSpPr>
            <a:spLocks noGrp="1"/>
          </p:cNvSpPr>
          <p:nvPr>
            <p:ph type="title"/>
          </p:nvPr>
        </p:nvSpPr>
        <p:spPr>
          <a:xfrm>
            <a:off x="0" y="1123837"/>
            <a:ext cx="3200401" cy="4601183"/>
          </a:xfrm>
        </p:spPr>
        <p:txBody>
          <a:bodyPr>
            <a:normAutofit/>
          </a:bodyPr>
          <a:lstStyle/>
          <a:p>
            <a:pPr marL="457200" indent="-457200" algn="ctr">
              <a:buFont typeface="Wingdings" panose="05000000000000000000" pitchFamily="2" charset="2"/>
              <a:buChar char="Ø"/>
            </a:pPr>
            <a:r>
              <a:rPr lang="en-IN" sz="3000" b="1" dirty="0">
                <a:solidFill>
                  <a:schemeClr val="bg1"/>
                </a:solidFill>
              </a:rPr>
              <a:t>I</a:t>
            </a:r>
            <a:r>
              <a:rPr lang="en-IN" sz="3000" b="1" dirty="0">
                <a:solidFill>
                  <a:schemeClr val="bg1"/>
                </a:solidFill>
                <a:ea typeface="Calibri" panose="020F0502020204030204" pitchFamily="34" charset="0"/>
                <a:cs typeface="Calibri" panose="020F0502020204030204" pitchFamily="34" charset="0"/>
              </a:rPr>
              <a:t>mplementation</a:t>
            </a:r>
            <a:endParaRPr lang="en-IN" sz="3000" b="1" dirty="0">
              <a:solidFill>
                <a:schemeClr val="bg1"/>
              </a:solidFill>
            </a:endParaRPr>
          </a:p>
        </p:txBody>
      </p:sp>
      <p:sp>
        <p:nvSpPr>
          <p:cNvPr id="3" name="Content Placeholder 2">
            <a:extLst>
              <a:ext uri="{FF2B5EF4-FFF2-40B4-BE49-F238E27FC236}">
                <a16:creationId xmlns:a16="http://schemas.microsoft.com/office/drawing/2014/main" id="{58BC4B52-6087-6E70-E741-8EEC5683269C}"/>
              </a:ext>
            </a:extLst>
          </p:cNvPr>
          <p:cNvSpPr>
            <a:spLocks noGrp="1"/>
          </p:cNvSpPr>
          <p:nvPr>
            <p:ph idx="1"/>
          </p:nvPr>
        </p:nvSpPr>
        <p:spPr/>
        <p:txBody>
          <a:bodyPr>
            <a:normAutofit/>
          </a:bodyPr>
          <a:lstStyle/>
          <a:p>
            <a:pPr algn="just">
              <a:buFont typeface="Wingdings" panose="05000000000000000000" pitchFamily="2" charset="2"/>
              <a:buChar char="Ø"/>
            </a:pPr>
            <a:r>
              <a:rPr lang="en-US" sz="2300" dirty="0">
                <a:solidFill>
                  <a:schemeClr val="tx1"/>
                </a:solidFill>
                <a:cs typeface="Times New Roman" panose="02020603050405020304" pitchFamily="18" charset="0"/>
              </a:rPr>
              <a:t>TestNG can be implemented by creating test classes with test methods annotated with @Test, configuring test suites, and using annotations like @BeforeMethod and @AfterMethod for setup and teardown operations.</a:t>
            </a:r>
          </a:p>
          <a:p>
            <a:pPr algn="just">
              <a:buFont typeface="Wingdings" panose="05000000000000000000" pitchFamily="2" charset="2"/>
              <a:buChar char="Ø"/>
            </a:pPr>
            <a:r>
              <a:rPr lang="en-US" sz="2300" dirty="0">
                <a:solidFill>
                  <a:schemeClr val="tx1"/>
                </a:solidFill>
                <a:cs typeface="Times New Roman" panose="02020603050405020304" pitchFamily="18" charset="0"/>
              </a:rPr>
              <a:t>Utilize TestNG's parameterization features to run the same test method with different sets of data. You can use @DataProvider or @Parameters annotations to supply test data to your test methods.</a:t>
            </a:r>
          </a:p>
          <a:p>
            <a:pPr algn="just">
              <a:buFont typeface="Wingdings" panose="05000000000000000000" pitchFamily="2" charset="2"/>
              <a:buChar char="Ø"/>
            </a:pPr>
            <a:r>
              <a:rPr lang="en-US" sz="2300" b="0" i="0" dirty="0">
                <a:solidFill>
                  <a:schemeClr val="tx1"/>
                </a:solidFill>
                <a:effectLst/>
                <a:cs typeface="Times New Roman" panose="02020603050405020304" pitchFamily="18" charset="0"/>
              </a:rPr>
              <a:t>Generate test reports using TestNG's built-in reporting capabilities. TestNG generates detailed HTML reports with information about test results, including pass/fail status, execution time, and stack traces for failed tests.</a:t>
            </a:r>
            <a:endParaRPr lang="en-IN" sz="23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4230459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D5B1A-2A7A-5545-527C-E7BB55204B91}"/>
              </a:ext>
            </a:extLst>
          </p:cNvPr>
          <p:cNvSpPr>
            <a:spLocks noGrp="1"/>
          </p:cNvSpPr>
          <p:nvPr>
            <p:ph type="title"/>
          </p:nvPr>
        </p:nvSpPr>
        <p:spPr>
          <a:xfrm>
            <a:off x="121298" y="1123837"/>
            <a:ext cx="3079103" cy="4601183"/>
          </a:xfrm>
        </p:spPr>
        <p:txBody>
          <a:bodyPr/>
          <a:lstStyle/>
          <a:p>
            <a:r>
              <a:rPr lang="en-IN" b="1" dirty="0">
                <a:solidFill>
                  <a:schemeClr val="bg1"/>
                </a:solidFill>
              </a:rPr>
              <a:t>3.1 </a:t>
            </a:r>
            <a:r>
              <a:rPr lang="en-US" sz="3600" b="1" dirty="0" err="1">
                <a:solidFill>
                  <a:schemeClr val="bg1"/>
                </a:solidFill>
                <a:latin typeface="+mj-lt"/>
                <a:cs typeface="Times New Roman" panose="02020603050405020304" pitchFamily="18" charset="0"/>
              </a:rPr>
              <a:t>IRetryAnalyzer</a:t>
            </a:r>
            <a:br>
              <a:rPr lang="en-US" sz="3600" b="1" dirty="0">
                <a:solidFill>
                  <a:schemeClr val="bg1"/>
                </a:solidFill>
                <a:latin typeface="+mj-lt"/>
                <a:cs typeface="Times New Roman" panose="02020603050405020304" pitchFamily="18" charset="0"/>
              </a:rPr>
            </a:br>
            <a:endParaRPr lang="en-IN" b="1" dirty="0">
              <a:solidFill>
                <a:schemeClr val="bg1"/>
              </a:solidFill>
            </a:endParaRPr>
          </a:p>
        </p:txBody>
      </p:sp>
      <p:sp>
        <p:nvSpPr>
          <p:cNvPr id="3" name="Content Placeholder 2">
            <a:extLst>
              <a:ext uri="{FF2B5EF4-FFF2-40B4-BE49-F238E27FC236}">
                <a16:creationId xmlns:a16="http://schemas.microsoft.com/office/drawing/2014/main" id="{BBF006C0-61AA-4C82-AEA6-1C63F1503E35}"/>
              </a:ext>
            </a:extLst>
          </p:cNvPr>
          <p:cNvSpPr>
            <a:spLocks noGrp="1"/>
          </p:cNvSpPr>
          <p:nvPr>
            <p:ph idx="1"/>
          </p:nvPr>
        </p:nvSpPr>
        <p:spPr>
          <a:xfrm>
            <a:off x="3869268" y="634482"/>
            <a:ext cx="7315200" cy="5654350"/>
          </a:xfrm>
        </p:spPr>
        <p:txBody>
          <a:bodyPr>
            <a:normAutofit/>
          </a:bodyPr>
          <a:lstStyle/>
          <a:p>
            <a:pPr marL="0" indent="0">
              <a:buNone/>
            </a:pPr>
            <a:r>
              <a:rPr lang="en-IN" sz="2400" b="1" dirty="0">
                <a:solidFill>
                  <a:srgbClr val="FFC000"/>
                </a:solidFill>
              </a:rPr>
              <a:t>         </a:t>
            </a:r>
            <a:r>
              <a:rPr lang="en-IN" sz="2400" b="1" dirty="0">
                <a:solidFill>
                  <a:srgbClr val="00B0F0"/>
                </a:solidFill>
              </a:rPr>
              <a:t>When does Automation script fails?</a:t>
            </a:r>
            <a:endParaRPr lang="en-IN" sz="2400" dirty="0">
              <a:solidFill>
                <a:srgbClr val="00B0F0"/>
              </a:solidFill>
            </a:endParaRPr>
          </a:p>
          <a:p>
            <a:pPr marL="0" indent="0">
              <a:buNone/>
            </a:pPr>
            <a:r>
              <a:rPr lang="en-IN" sz="2200" dirty="0">
                <a:solidFill>
                  <a:schemeClr val="tx1"/>
                </a:solidFill>
              </a:rPr>
              <a:t>1.Server down</a:t>
            </a:r>
          </a:p>
          <a:p>
            <a:pPr marL="0" indent="0">
              <a:buNone/>
            </a:pPr>
            <a:r>
              <a:rPr lang="en-IN" sz="2200" dirty="0">
                <a:solidFill>
                  <a:schemeClr val="tx1"/>
                </a:solidFill>
              </a:rPr>
              <a:t>2.Network slowness</a:t>
            </a:r>
          </a:p>
          <a:p>
            <a:pPr marL="0" indent="0">
              <a:buNone/>
            </a:pPr>
            <a:r>
              <a:rPr lang="en-IN" sz="2200" dirty="0">
                <a:solidFill>
                  <a:schemeClr val="tx1"/>
                </a:solidFill>
              </a:rPr>
              <a:t>3.Application might be slow</a:t>
            </a:r>
          </a:p>
          <a:p>
            <a:endParaRPr lang="en-IN" sz="2200" dirty="0">
              <a:solidFill>
                <a:schemeClr val="tx1"/>
              </a:solidFill>
            </a:endParaRPr>
          </a:p>
          <a:p>
            <a:pPr marL="0" indent="0">
              <a:buNone/>
            </a:pPr>
            <a:endParaRPr lang="en-IN" sz="2200" dirty="0">
              <a:solidFill>
                <a:schemeClr val="tx1"/>
              </a:solidFill>
            </a:endParaRPr>
          </a:p>
          <a:p>
            <a:pPr marL="0" indent="0">
              <a:buNone/>
            </a:pPr>
            <a:r>
              <a:rPr lang="en-US" sz="2200" dirty="0">
                <a:solidFill>
                  <a:schemeClr val="tx1"/>
                </a:solidFill>
              </a:rPr>
              <a:t>          It is an interface in TestNG that allows you to implement custom logic for retrying failed test cases. By implementing this interface, you can specify how many times a test should be retried before marking it as a failure. This is useful for handling tests that occasionally fail due to external factors.</a:t>
            </a:r>
          </a:p>
          <a:p>
            <a:endParaRPr lang="en-IN" dirty="0"/>
          </a:p>
        </p:txBody>
      </p:sp>
      <p:pic>
        <p:nvPicPr>
          <p:cNvPr id="5" name="Picture 4">
            <a:extLst>
              <a:ext uri="{FF2B5EF4-FFF2-40B4-BE49-F238E27FC236}">
                <a16:creationId xmlns:a16="http://schemas.microsoft.com/office/drawing/2014/main" id="{0F87B48D-E562-40CF-7C7D-EE0CA6082559}"/>
              </a:ext>
            </a:extLst>
          </p:cNvPr>
          <p:cNvPicPr>
            <a:picLocks noChangeAspect="1"/>
          </p:cNvPicPr>
          <p:nvPr/>
        </p:nvPicPr>
        <p:blipFill>
          <a:blip r:embed="rId2"/>
          <a:stretch>
            <a:fillRect/>
          </a:stretch>
        </p:blipFill>
        <p:spPr>
          <a:xfrm>
            <a:off x="1660849" y="4476361"/>
            <a:ext cx="1790700" cy="1600200"/>
          </a:xfrm>
          <a:prstGeom prst="rect">
            <a:avLst/>
          </a:prstGeom>
        </p:spPr>
      </p:pic>
    </p:spTree>
    <p:extLst>
      <p:ext uri="{BB962C8B-B14F-4D97-AF65-F5344CB8AC3E}">
        <p14:creationId xmlns:p14="http://schemas.microsoft.com/office/powerpoint/2010/main" val="4261127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0A158-C5A8-3697-BAF6-E60B45B9C13A}"/>
              </a:ext>
            </a:extLst>
          </p:cNvPr>
          <p:cNvSpPr>
            <a:spLocks noGrp="1"/>
          </p:cNvSpPr>
          <p:nvPr>
            <p:ph type="title"/>
          </p:nvPr>
        </p:nvSpPr>
        <p:spPr>
          <a:xfrm>
            <a:off x="130629" y="1123837"/>
            <a:ext cx="3069772" cy="4601183"/>
          </a:xfrm>
        </p:spPr>
        <p:txBody>
          <a:bodyPr/>
          <a:lstStyle/>
          <a:p>
            <a:pPr marL="571500" indent="-571500" algn="ctr">
              <a:buFont typeface="Wingdings" panose="05000000000000000000" pitchFamily="2" charset="2"/>
              <a:buChar char="Ø"/>
            </a:pPr>
            <a:r>
              <a:rPr lang="en-IN" b="1" dirty="0">
                <a:solidFill>
                  <a:schemeClr val="bg1">
                    <a:lumMod val="95000"/>
                    <a:lumOff val="5000"/>
                  </a:schemeClr>
                </a:solidFill>
              </a:rPr>
              <a:t>Advantages</a:t>
            </a:r>
            <a:br>
              <a:rPr lang="en-IN" sz="3600" dirty="0">
                <a:solidFill>
                  <a:schemeClr val="bg1">
                    <a:lumMod val="95000"/>
                    <a:lumOff val="5000"/>
                  </a:schemeClr>
                </a:solidFill>
              </a:rPr>
            </a:br>
            <a:endParaRPr lang="en-IN" dirty="0">
              <a:solidFill>
                <a:schemeClr val="bg1">
                  <a:lumMod val="95000"/>
                  <a:lumOff val="5000"/>
                </a:schemeClr>
              </a:solidFill>
            </a:endParaRPr>
          </a:p>
        </p:txBody>
      </p:sp>
      <p:sp>
        <p:nvSpPr>
          <p:cNvPr id="3" name="Content Placeholder 2">
            <a:extLst>
              <a:ext uri="{FF2B5EF4-FFF2-40B4-BE49-F238E27FC236}">
                <a16:creationId xmlns:a16="http://schemas.microsoft.com/office/drawing/2014/main" id="{C0A336F4-DAAF-9073-D2FB-DD4C0C4FE7D5}"/>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IN" sz="3200" dirty="0">
                <a:solidFill>
                  <a:schemeClr val="tx1"/>
                </a:solidFill>
              </a:rPr>
              <a:t>Re-running flaky tests</a:t>
            </a:r>
          </a:p>
          <a:p>
            <a:pPr>
              <a:lnSpc>
                <a:spcPct val="150000"/>
              </a:lnSpc>
              <a:buFont typeface="Wingdings" panose="05000000000000000000" pitchFamily="2" charset="2"/>
              <a:buChar char="Ø"/>
            </a:pPr>
            <a:r>
              <a:rPr lang="en-IN" sz="3200" dirty="0">
                <a:solidFill>
                  <a:schemeClr val="tx1"/>
                </a:solidFill>
              </a:rPr>
              <a:t>Handling transient errors</a:t>
            </a:r>
          </a:p>
          <a:p>
            <a:pPr>
              <a:lnSpc>
                <a:spcPct val="150000"/>
              </a:lnSpc>
              <a:buFont typeface="Wingdings" panose="05000000000000000000" pitchFamily="2" charset="2"/>
              <a:buChar char="Ø"/>
            </a:pPr>
            <a:r>
              <a:rPr lang="en-IN" sz="3200" dirty="0">
                <a:solidFill>
                  <a:schemeClr val="tx1"/>
                </a:solidFill>
              </a:rPr>
              <a:t>Reducing false positives</a:t>
            </a:r>
          </a:p>
          <a:p>
            <a:pPr>
              <a:lnSpc>
                <a:spcPct val="150000"/>
              </a:lnSpc>
              <a:buFont typeface="Wingdings" panose="05000000000000000000" pitchFamily="2" charset="2"/>
              <a:buChar char="Ø"/>
            </a:pPr>
            <a:r>
              <a:rPr lang="en-IN" sz="3200" dirty="0">
                <a:solidFill>
                  <a:schemeClr val="tx1"/>
                </a:solidFill>
              </a:rPr>
              <a:t>Improved test stability</a:t>
            </a:r>
          </a:p>
        </p:txBody>
      </p:sp>
    </p:spTree>
    <p:extLst>
      <p:ext uri="{BB962C8B-B14F-4D97-AF65-F5344CB8AC3E}">
        <p14:creationId xmlns:p14="http://schemas.microsoft.com/office/powerpoint/2010/main" val="1954975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400E-F603-8841-5587-BA0914A8E39F}"/>
              </a:ext>
            </a:extLst>
          </p:cNvPr>
          <p:cNvSpPr>
            <a:spLocks noGrp="1"/>
          </p:cNvSpPr>
          <p:nvPr>
            <p:ph type="title"/>
          </p:nvPr>
        </p:nvSpPr>
        <p:spPr/>
        <p:txBody>
          <a:bodyPr/>
          <a:lstStyle/>
          <a:p>
            <a:pPr algn="ctr"/>
            <a:r>
              <a:rPr lang="en-IN" b="1" dirty="0">
                <a:solidFill>
                  <a:schemeClr val="bg1"/>
                </a:solidFill>
              </a:rPr>
              <a:t>3.2</a:t>
            </a:r>
            <a:br>
              <a:rPr lang="en-IN" b="1" dirty="0">
                <a:solidFill>
                  <a:schemeClr val="bg1"/>
                </a:solidFill>
              </a:rPr>
            </a:br>
            <a:r>
              <a:rPr lang="en-US" sz="3600" b="1" dirty="0" err="1">
                <a:solidFill>
                  <a:schemeClr val="bg1"/>
                </a:solidFill>
                <a:latin typeface="+mj-lt"/>
                <a:cs typeface="Times New Roman" panose="02020603050405020304" pitchFamily="18" charset="0"/>
              </a:rPr>
              <a:t>ITestListener</a:t>
            </a:r>
            <a:endParaRPr lang="en-IN" b="1" dirty="0">
              <a:solidFill>
                <a:schemeClr val="bg1"/>
              </a:solidFill>
            </a:endParaRPr>
          </a:p>
        </p:txBody>
      </p:sp>
      <p:sp>
        <p:nvSpPr>
          <p:cNvPr id="3" name="Content Placeholder 2">
            <a:extLst>
              <a:ext uri="{FF2B5EF4-FFF2-40B4-BE49-F238E27FC236}">
                <a16:creationId xmlns:a16="http://schemas.microsoft.com/office/drawing/2014/main" id="{CCA167CC-1AA3-7F42-AE3D-6E5742D41ABF}"/>
              </a:ext>
            </a:extLst>
          </p:cNvPr>
          <p:cNvSpPr>
            <a:spLocks noGrp="1"/>
          </p:cNvSpPr>
          <p:nvPr>
            <p:ph idx="1"/>
          </p:nvPr>
        </p:nvSpPr>
        <p:spPr/>
        <p:txBody>
          <a:bodyPr>
            <a:normAutofit fontScale="92500" lnSpcReduction="10000"/>
          </a:bodyPr>
          <a:lstStyle/>
          <a:p>
            <a:pPr marL="0" indent="0" algn="just">
              <a:lnSpc>
                <a:spcPct val="150000"/>
              </a:lnSpc>
              <a:buNone/>
            </a:pPr>
            <a:r>
              <a:rPr lang="en-US" sz="2300" dirty="0">
                <a:solidFill>
                  <a:schemeClr val="tx1"/>
                </a:solidFill>
                <a:sym typeface="+mn-ea"/>
              </a:rPr>
              <a:t>It is a testing frameworks like TestNG or JUnit enable customizing test execution behavior, such as logging or reporting, without modifying test code, by providing interfaces or classes for actions at different stages of the test lifecycle.</a:t>
            </a:r>
            <a:endParaRPr lang="en-IN" sz="2300" dirty="0">
              <a:solidFill>
                <a:schemeClr val="tx1"/>
              </a:solidFill>
            </a:endParaRPr>
          </a:p>
          <a:p>
            <a:pPr marL="0" indent="0">
              <a:lnSpc>
                <a:spcPct val="150000"/>
              </a:lnSpc>
              <a:buNone/>
            </a:pPr>
            <a:r>
              <a:rPr lang="en-IN" sz="2300" dirty="0">
                <a:solidFill>
                  <a:schemeClr val="tx1"/>
                </a:solidFill>
              </a:rPr>
              <a:t> </a:t>
            </a:r>
            <a:r>
              <a:rPr lang="en-IN" sz="2300" dirty="0">
                <a:solidFill>
                  <a:srgbClr val="FF0000"/>
                </a:solidFill>
              </a:rPr>
              <a:t> </a:t>
            </a:r>
            <a:r>
              <a:rPr lang="en-IN" sz="2300" b="1" dirty="0">
                <a:solidFill>
                  <a:srgbClr val="00B0F0"/>
                </a:solidFill>
              </a:rPr>
              <a:t>Why </a:t>
            </a:r>
            <a:r>
              <a:rPr lang="en-IN" sz="2300" b="1" dirty="0" err="1">
                <a:solidFill>
                  <a:srgbClr val="00B0F0"/>
                </a:solidFill>
              </a:rPr>
              <a:t>iTestListeners</a:t>
            </a:r>
            <a:r>
              <a:rPr lang="en-IN" sz="2300" b="1" dirty="0">
                <a:solidFill>
                  <a:srgbClr val="00B0F0"/>
                </a:solidFill>
              </a:rPr>
              <a:t> are Used?</a:t>
            </a:r>
          </a:p>
          <a:p>
            <a:pPr marL="0" indent="0" algn="just">
              <a:lnSpc>
                <a:spcPct val="150000"/>
              </a:lnSpc>
              <a:buNone/>
            </a:pPr>
            <a:r>
              <a:rPr lang="en-IN" sz="2300" dirty="0">
                <a:solidFill>
                  <a:schemeClr val="tx1"/>
                </a:solidFill>
              </a:rPr>
              <a:t>	</a:t>
            </a:r>
            <a:r>
              <a:rPr lang="en-IN" sz="2300" dirty="0" err="1">
                <a:solidFill>
                  <a:schemeClr val="tx1"/>
                </a:solidFill>
              </a:rPr>
              <a:t>iTestListeners</a:t>
            </a:r>
            <a:r>
              <a:rPr lang="en-IN" sz="2300" dirty="0">
                <a:solidFill>
                  <a:schemeClr val="tx1"/>
                </a:solidFill>
              </a:rPr>
              <a:t> is commonly used in test automation frameworks, particularly with TestNG or similar testing frameworks. The primary purpose of </a:t>
            </a:r>
            <a:r>
              <a:rPr lang="en-IN" sz="2300" dirty="0" err="1">
                <a:solidFill>
                  <a:schemeClr val="tx1"/>
                </a:solidFill>
              </a:rPr>
              <a:t>iTestListeners</a:t>
            </a:r>
            <a:r>
              <a:rPr lang="en-IN" sz="2300" dirty="0">
                <a:solidFill>
                  <a:schemeClr val="tx1"/>
                </a:solidFill>
              </a:rPr>
              <a:t> is to provide a mechanism for listening to and responding to events that occur during the execution of test cases. </a:t>
            </a:r>
          </a:p>
          <a:p>
            <a:endParaRPr lang="en-IN" sz="2300" dirty="0"/>
          </a:p>
        </p:txBody>
      </p:sp>
    </p:spTree>
    <p:extLst>
      <p:ext uri="{BB962C8B-B14F-4D97-AF65-F5344CB8AC3E}">
        <p14:creationId xmlns:p14="http://schemas.microsoft.com/office/powerpoint/2010/main" val="1313204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C970-1961-84EB-7456-0AC6744F5085}"/>
              </a:ext>
            </a:extLst>
          </p:cNvPr>
          <p:cNvSpPr>
            <a:spLocks noGrp="1"/>
          </p:cNvSpPr>
          <p:nvPr>
            <p:ph type="title"/>
          </p:nvPr>
        </p:nvSpPr>
        <p:spPr>
          <a:xfrm>
            <a:off x="130629" y="1123837"/>
            <a:ext cx="3069772" cy="4601183"/>
          </a:xfrm>
        </p:spPr>
        <p:txBody>
          <a:bodyPr/>
          <a:lstStyle/>
          <a:p>
            <a:pPr marL="571500" indent="-571500" algn="ctr">
              <a:buFont typeface="Wingdings" panose="05000000000000000000" pitchFamily="2" charset="2"/>
              <a:buChar char="Ø"/>
            </a:pPr>
            <a:r>
              <a:rPr lang="en-US" b="1" dirty="0">
                <a:solidFill>
                  <a:schemeClr val="bg1"/>
                </a:solidFill>
              </a:rPr>
              <a:t>Advantages</a:t>
            </a:r>
            <a:endParaRPr lang="en-IN" b="1" dirty="0">
              <a:solidFill>
                <a:schemeClr val="bg1"/>
              </a:solidFill>
            </a:endParaRPr>
          </a:p>
        </p:txBody>
      </p:sp>
      <p:sp>
        <p:nvSpPr>
          <p:cNvPr id="3" name="Content Placeholder 2">
            <a:extLst>
              <a:ext uri="{FF2B5EF4-FFF2-40B4-BE49-F238E27FC236}">
                <a16:creationId xmlns:a16="http://schemas.microsoft.com/office/drawing/2014/main" id="{1B8508F6-804F-F3CB-C1E9-862828B3A69B}"/>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US" sz="2800" b="1" dirty="0">
                <a:solidFill>
                  <a:schemeClr val="tx1"/>
                </a:solidFill>
              </a:rPr>
              <a:t>Real-time Monitoring</a:t>
            </a:r>
            <a:endParaRPr lang="en-US" sz="2800" dirty="0">
              <a:solidFill>
                <a:schemeClr val="tx1"/>
              </a:solidFill>
            </a:endParaRPr>
          </a:p>
          <a:p>
            <a:pPr>
              <a:lnSpc>
                <a:spcPct val="150000"/>
              </a:lnSpc>
              <a:buFont typeface="Wingdings" panose="05000000000000000000" pitchFamily="2" charset="2"/>
              <a:buChar char="Ø"/>
            </a:pPr>
            <a:r>
              <a:rPr lang="en-US" sz="2800" b="1" dirty="0">
                <a:solidFill>
                  <a:schemeClr val="tx1"/>
                </a:solidFill>
              </a:rPr>
              <a:t>Automated Response</a:t>
            </a:r>
            <a:endParaRPr lang="en-US" sz="2800" dirty="0">
              <a:solidFill>
                <a:schemeClr val="tx1"/>
              </a:solidFill>
            </a:endParaRPr>
          </a:p>
          <a:p>
            <a:pPr>
              <a:lnSpc>
                <a:spcPct val="150000"/>
              </a:lnSpc>
              <a:buFont typeface="Wingdings" panose="05000000000000000000" pitchFamily="2" charset="2"/>
              <a:buChar char="Ø"/>
            </a:pPr>
            <a:r>
              <a:rPr lang="en-US" sz="2800" b="1" dirty="0">
                <a:solidFill>
                  <a:schemeClr val="tx1"/>
                </a:solidFill>
              </a:rPr>
              <a:t>Customization</a:t>
            </a:r>
            <a:endParaRPr lang="en-US" sz="2800" dirty="0">
              <a:solidFill>
                <a:schemeClr val="tx1"/>
              </a:solidFill>
            </a:endParaRPr>
          </a:p>
          <a:p>
            <a:pPr>
              <a:lnSpc>
                <a:spcPct val="150000"/>
              </a:lnSpc>
              <a:buFont typeface="Wingdings" panose="05000000000000000000" pitchFamily="2" charset="2"/>
              <a:buChar char="Ø"/>
            </a:pPr>
            <a:r>
              <a:rPr lang="en-US" sz="2800" b="1" dirty="0">
                <a:solidFill>
                  <a:schemeClr val="tx1"/>
                </a:solidFill>
              </a:rPr>
              <a:t>Integration</a:t>
            </a:r>
            <a:endParaRPr lang="en-US" sz="2800" dirty="0">
              <a:solidFill>
                <a:schemeClr val="tx1"/>
              </a:solidFill>
            </a:endParaRPr>
          </a:p>
          <a:p>
            <a:pPr>
              <a:lnSpc>
                <a:spcPct val="150000"/>
              </a:lnSpc>
              <a:buFont typeface="Wingdings" panose="05000000000000000000" pitchFamily="2" charset="2"/>
              <a:buChar char="Ø"/>
            </a:pPr>
            <a:r>
              <a:rPr lang="en-US" sz="2800" b="1" dirty="0">
                <a:solidFill>
                  <a:schemeClr val="tx1"/>
                </a:solidFill>
              </a:rPr>
              <a:t>Dynamic Configuration</a:t>
            </a:r>
            <a:endParaRPr lang="en-US" sz="2800" dirty="0">
              <a:solidFill>
                <a:schemeClr val="tx1"/>
              </a:solidFill>
            </a:endParaRPr>
          </a:p>
        </p:txBody>
      </p:sp>
    </p:spTree>
    <p:extLst>
      <p:ext uri="{BB962C8B-B14F-4D97-AF65-F5344CB8AC3E}">
        <p14:creationId xmlns:p14="http://schemas.microsoft.com/office/powerpoint/2010/main" val="2722469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E17D-2E39-7581-1673-BCF8300DCF44}"/>
              </a:ext>
            </a:extLst>
          </p:cNvPr>
          <p:cNvSpPr>
            <a:spLocks noGrp="1"/>
          </p:cNvSpPr>
          <p:nvPr>
            <p:ph type="title"/>
          </p:nvPr>
        </p:nvSpPr>
        <p:spPr/>
        <p:txBody>
          <a:bodyPr/>
          <a:lstStyle/>
          <a:p>
            <a:pPr algn="ctr"/>
            <a:r>
              <a:rPr lang="en-IN" b="1" dirty="0">
                <a:solidFill>
                  <a:schemeClr val="bg1"/>
                </a:solidFill>
              </a:rPr>
              <a:t>3.3</a:t>
            </a:r>
            <a:br>
              <a:rPr lang="en-IN" b="1" dirty="0">
                <a:solidFill>
                  <a:schemeClr val="bg1"/>
                </a:solidFill>
              </a:rPr>
            </a:br>
            <a:r>
              <a:rPr lang="en-IN" b="1" dirty="0">
                <a:solidFill>
                  <a:schemeClr val="bg1"/>
                </a:solidFill>
              </a:rPr>
              <a:t>   </a:t>
            </a:r>
            <a:r>
              <a:rPr lang="en-US" sz="3600" b="1" dirty="0">
                <a:solidFill>
                  <a:schemeClr val="bg1"/>
                </a:solidFill>
                <a:latin typeface="+mj-lt"/>
                <a:cs typeface="Times New Roman" panose="02020603050405020304" pitchFamily="18" charset="0"/>
              </a:rPr>
              <a:t>Logs</a:t>
            </a:r>
            <a:br>
              <a:rPr lang="en-US" sz="3600" b="1" dirty="0">
                <a:solidFill>
                  <a:schemeClr val="tx1"/>
                </a:solidFill>
                <a:latin typeface="+mj-lt"/>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5381827-51A9-716E-9C9C-1B67E5349678}"/>
              </a:ext>
            </a:extLst>
          </p:cNvPr>
          <p:cNvSpPr>
            <a:spLocks noGrp="1"/>
          </p:cNvSpPr>
          <p:nvPr>
            <p:ph idx="1"/>
          </p:nvPr>
        </p:nvSpPr>
        <p:spPr>
          <a:xfrm>
            <a:off x="3869268" y="485192"/>
            <a:ext cx="7315200" cy="5999584"/>
          </a:xfrm>
        </p:spPr>
        <p:txBody>
          <a:bodyPr>
            <a:noAutofit/>
          </a:bodyPr>
          <a:lstStyle/>
          <a:p>
            <a:pPr marL="0" indent="0">
              <a:buNone/>
            </a:pPr>
            <a:r>
              <a:rPr lang="en-IN" b="1" dirty="0">
                <a:solidFill>
                  <a:srgbClr val="00B0F0"/>
                </a:solidFill>
              </a:rPr>
              <a:t>    </a:t>
            </a:r>
            <a:r>
              <a:rPr lang="en-IN" b="1" i="0" dirty="0">
                <a:solidFill>
                  <a:srgbClr val="00B0F0"/>
                </a:solidFill>
                <a:effectLst/>
              </a:rPr>
              <a:t>Understanding Log4j2</a:t>
            </a:r>
            <a:endParaRPr kumimoji="0" lang="en-US" b="1" i="0" u="none" strike="noStrike" kern="1200" cap="none" spc="0" normalizeH="0" baseline="0" noProof="0" dirty="0">
              <a:ln>
                <a:noFill/>
              </a:ln>
              <a:solidFill>
                <a:srgbClr val="00B0F0"/>
              </a:solidFill>
              <a:effectLst/>
              <a:uLnTx/>
              <a:uFillTx/>
              <a:ea typeface="+mn-ea"/>
              <a:cs typeface="+mn-cs"/>
            </a:endParaRPr>
          </a:p>
          <a:p>
            <a:pPr marR="0" lvl="0" algn="just" defTabSz="457200" rtl="0" eaLnBrk="1" fontAlgn="auto" latinLnBrk="0" hangingPunct="1">
              <a:lnSpc>
                <a:spcPct val="100000"/>
              </a:lnSpc>
              <a:spcBef>
                <a:spcPts val="1000"/>
              </a:spcBef>
              <a:spcAft>
                <a:spcPts val="0"/>
              </a:spcAft>
              <a:buClr>
                <a:srgbClr val="90C226"/>
              </a:buClr>
              <a:buSzPct val="80000"/>
              <a:buFont typeface="Wingdings" panose="05000000000000000000" pitchFamily="2" charset="2"/>
              <a:buChar char="Ø"/>
              <a:tabLst/>
              <a:defRPr/>
            </a:pPr>
            <a:r>
              <a:rPr lang="en-US" dirty="0">
                <a:solidFill>
                  <a:schemeClr val="tx1"/>
                </a:solidFill>
              </a:rPr>
              <a:t>Log4j2 is the updated version of the popular and influential log4j library</a:t>
            </a:r>
            <a:endParaRPr lang="en-US" b="0" i="0" dirty="0">
              <a:solidFill>
                <a:schemeClr val="tx1"/>
              </a:solidFill>
              <a:effectLst/>
            </a:endParaRPr>
          </a:p>
          <a:p>
            <a:pPr marR="0" lvl="0" algn="just" defTabSz="457200" rtl="0" eaLnBrk="1" fontAlgn="auto" latinLnBrk="0" hangingPunct="1">
              <a:lnSpc>
                <a:spcPct val="100000"/>
              </a:lnSpc>
              <a:spcBef>
                <a:spcPts val="1000"/>
              </a:spcBef>
              <a:spcAft>
                <a:spcPts val="0"/>
              </a:spcAft>
              <a:buClr>
                <a:srgbClr val="90C226"/>
              </a:buClr>
              <a:buSzPct val="80000"/>
              <a:buFont typeface="Wingdings" panose="05000000000000000000" pitchFamily="2" charset="2"/>
              <a:buChar char="Ø"/>
              <a:tabLst/>
              <a:defRPr/>
            </a:pPr>
            <a:r>
              <a:rPr kumimoji="0" lang="en-US" b="0" i="0" u="none" strike="noStrike" kern="1200" cap="none" spc="0" normalizeH="0" baseline="0" noProof="0" dirty="0">
                <a:ln>
                  <a:noFill/>
                </a:ln>
                <a:solidFill>
                  <a:schemeClr val="tx1"/>
                </a:solidFill>
                <a:effectLst/>
                <a:uLnTx/>
                <a:uFillTx/>
                <a:ea typeface="+mn-ea"/>
                <a:cs typeface="+mn-cs"/>
              </a:rPr>
              <a:t>It's a tool that helps software developers keep track of what their programs are doing</a:t>
            </a:r>
          </a:p>
          <a:p>
            <a:pPr marR="0" lvl="0" algn="just" defTabSz="457200" rtl="0" eaLnBrk="1" fontAlgn="auto" latinLnBrk="0" hangingPunct="1">
              <a:lnSpc>
                <a:spcPct val="100000"/>
              </a:lnSpc>
              <a:spcBef>
                <a:spcPts val="1000"/>
              </a:spcBef>
              <a:spcAft>
                <a:spcPts val="0"/>
              </a:spcAft>
              <a:buClr>
                <a:srgbClr val="90C226"/>
              </a:buClr>
              <a:buSzPct val="80000"/>
              <a:buFont typeface="Wingdings" panose="05000000000000000000" pitchFamily="2" charset="2"/>
              <a:buChar char="Ø"/>
              <a:tabLst/>
              <a:defRPr/>
            </a:pPr>
            <a:r>
              <a:rPr kumimoji="0" lang="en-US" b="0" i="0" u="none" strike="noStrike" kern="1200" cap="none" spc="0" normalizeH="0" baseline="0" noProof="0" dirty="0">
                <a:ln>
                  <a:noFill/>
                </a:ln>
                <a:solidFill>
                  <a:schemeClr val="tx1"/>
                </a:solidFill>
                <a:effectLst/>
                <a:uLnTx/>
                <a:uFillTx/>
                <a:ea typeface="+mn-ea"/>
                <a:cs typeface="+mn-cs"/>
              </a:rPr>
              <a:t>Logging is highly flexible, and you can set it to monitor various levels of log event severity, such as all (all messages), debug, info (important/informative messages), warn, error, off, and fatal. Log4j can manage Java exceptions in your code.</a:t>
            </a:r>
          </a:p>
          <a:p>
            <a:pPr marR="0" lvl="0" algn="just" defTabSz="457200" rtl="0" eaLnBrk="1" fontAlgn="auto" latinLnBrk="0" hangingPunct="1">
              <a:lnSpc>
                <a:spcPct val="100000"/>
              </a:lnSpc>
              <a:spcBef>
                <a:spcPts val="1000"/>
              </a:spcBef>
              <a:spcAft>
                <a:spcPts val="0"/>
              </a:spcAft>
              <a:buClr>
                <a:srgbClr val="90C226"/>
              </a:buClr>
              <a:buSzPct val="80000"/>
              <a:buFont typeface="Wingdings" panose="05000000000000000000" pitchFamily="2" charset="2"/>
              <a:buChar char="Ø"/>
              <a:tabLst/>
              <a:defRPr/>
            </a:pPr>
            <a:r>
              <a:rPr kumimoji="0" lang="en-US" b="0" i="0" u="none" strike="noStrike" kern="1200" cap="none" spc="0" normalizeH="0" baseline="0" noProof="0" dirty="0">
                <a:ln>
                  <a:noFill/>
                </a:ln>
                <a:solidFill>
                  <a:schemeClr val="tx1"/>
                </a:solidFill>
                <a:effectLst/>
                <a:uLnTx/>
                <a:uFillTx/>
                <a:ea typeface="+mn-ea"/>
                <a:cs typeface="+mn-cs"/>
              </a:rPr>
              <a:t>Log4j2 uses a plugin system where we can define custom </a:t>
            </a:r>
            <a:r>
              <a:rPr kumimoji="0" lang="en-US" b="0" i="0" u="none" strike="noStrike" kern="1200" cap="none" spc="0" normalizeH="0" baseline="0" noProof="0" dirty="0" err="1">
                <a:ln>
                  <a:noFill/>
                </a:ln>
                <a:solidFill>
                  <a:schemeClr val="tx1"/>
                </a:solidFill>
                <a:effectLst/>
                <a:uLnTx/>
                <a:uFillTx/>
                <a:ea typeface="+mn-ea"/>
                <a:cs typeface="+mn-cs"/>
              </a:rPr>
              <a:t>appenders</a:t>
            </a:r>
            <a:r>
              <a:rPr kumimoji="0" lang="en-US" b="0" i="0" u="none" strike="noStrike" kern="1200" cap="none" spc="0" normalizeH="0" baseline="0" noProof="0" dirty="0">
                <a:ln>
                  <a:noFill/>
                </a:ln>
                <a:solidFill>
                  <a:schemeClr val="tx1"/>
                </a:solidFill>
                <a:effectLst/>
                <a:uLnTx/>
                <a:uFillTx/>
                <a:ea typeface="+mn-ea"/>
                <a:cs typeface="+mn-cs"/>
              </a:rPr>
              <a:t>, filters and Layouts.</a:t>
            </a:r>
          </a:p>
          <a:p>
            <a:pPr marR="0" lvl="0" algn="just" defTabSz="457200" rtl="0" eaLnBrk="1" fontAlgn="auto" latinLnBrk="0" hangingPunct="1">
              <a:lnSpc>
                <a:spcPct val="100000"/>
              </a:lnSpc>
              <a:spcBef>
                <a:spcPts val="1000"/>
              </a:spcBef>
              <a:spcAft>
                <a:spcPts val="0"/>
              </a:spcAft>
              <a:buClr>
                <a:srgbClr val="90C226"/>
              </a:buClr>
              <a:buSzPct val="80000"/>
              <a:buFont typeface="Wingdings" panose="05000000000000000000" pitchFamily="2" charset="2"/>
              <a:buChar char="Ø"/>
              <a:tabLst/>
              <a:defRPr/>
            </a:pPr>
            <a:r>
              <a:rPr lang="en-US" dirty="0">
                <a:solidFill>
                  <a:schemeClr val="tx1"/>
                </a:solidFill>
              </a:rPr>
              <a:t>Main parts configuration, </a:t>
            </a:r>
            <a:r>
              <a:rPr lang="en-US" dirty="0" err="1">
                <a:solidFill>
                  <a:schemeClr val="tx1"/>
                </a:solidFill>
              </a:rPr>
              <a:t>appenders</a:t>
            </a:r>
            <a:r>
              <a:rPr lang="en-US" dirty="0">
                <a:solidFill>
                  <a:schemeClr val="tx1"/>
                </a:solidFill>
              </a:rPr>
              <a:t>, Console, Loggers.</a:t>
            </a:r>
          </a:p>
          <a:p>
            <a:pPr marR="0" lvl="0" algn="just" defTabSz="457200" rtl="0" eaLnBrk="1" fontAlgn="auto" latinLnBrk="0" hangingPunct="1">
              <a:lnSpc>
                <a:spcPct val="100000"/>
              </a:lnSpc>
              <a:spcBef>
                <a:spcPts val="1000"/>
              </a:spcBef>
              <a:spcAft>
                <a:spcPts val="0"/>
              </a:spcAft>
              <a:buClr>
                <a:srgbClr val="90C226"/>
              </a:buClr>
              <a:buSzPct val="80000"/>
              <a:buFont typeface="Wingdings" panose="05000000000000000000" pitchFamily="2" charset="2"/>
              <a:buChar char="Ø"/>
              <a:tabLst/>
              <a:defRPr/>
            </a:pPr>
            <a:r>
              <a:rPr lang="en-US" b="0" i="0" dirty="0">
                <a:solidFill>
                  <a:schemeClr val="tx1"/>
                </a:solidFill>
                <a:effectLst/>
              </a:rPr>
              <a:t>the framework gives out information about everything that goes on during the test case execution. Log4j also provides insight into anything that may have gone wrong during test case execution or automation</a:t>
            </a:r>
            <a:endParaRPr kumimoji="0" lang="en-US" b="0" i="0" u="none" strike="noStrike" kern="1200" cap="none" spc="0" normalizeH="0" baseline="0" noProof="0" dirty="0">
              <a:ln>
                <a:noFill/>
              </a:ln>
              <a:solidFill>
                <a:schemeClr val="tx1"/>
              </a:solidFill>
              <a:effectLst/>
              <a:uLnTx/>
              <a:uFillTx/>
              <a:ea typeface="+mn-ea"/>
              <a:cs typeface="+mn-cs"/>
            </a:endParaRPr>
          </a:p>
        </p:txBody>
      </p:sp>
      <p:pic>
        <p:nvPicPr>
          <p:cNvPr id="5" name="Picture 4">
            <a:extLst>
              <a:ext uri="{FF2B5EF4-FFF2-40B4-BE49-F238E27FC236}">
                <a16:creationId xmlns:a16="http://schemas.microsoft.com/office/drawing/2014/main" id="{FFC77403-8475-02E5-8C42-A3EFE1E06211}"/>
              </a:ext>
            </a:extLst>
          </p:cNvPr>
          <p:cNvPicPr>
            <a:picLocks noChangeAspect="1"/>
          </p:cNvPicPr>
          <p:nvPr/>
        </p:nvPicPr>
        <p:blipFill>
          <a:blip r:embed="rId2"/>
          <a:stretch>
            <a:fillRect/>
          </a:stretch>
        </p:blipFill>
        <p:spPr>
          <a:xfrm>
            <a:off x="508928" y="3936821"/>
            <a:ext cx="2435463" cy="859118"/>
          </a:xfrm>
          <a:prstGeom prst="rect">
            <a:avLst/>
          </a:prstGeom>
        </p:spPr>
      </p:pic>
    </p:spTree>
    <p:extLst>
      <p:ext uri="{BB962C8B-B14F-4D97-AF65-F5344CB8AC3E}">
        <p14:creationId xmlns:p14="http://schemas.microsoft.com/office/powerpoint/2010/main" val="863483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988E9-326B-B438-233A-34F816AAFD63}"/>
              </a:ext>
            </a:extLst>
          </p:cNvPr>
          <p:cNvSpPr>
            <a:spLocks noGrp="1"/>
          </p:cNvSpPr>
          <p:nvPr>
            <p:ph type="title"/>
          </p:nvPr>
        </p:nvSpPr>
        <p:spPr/>
        <p:txBody>
          <a:bodyPr/>
          <a:lstStyle/>
          <a:p>
            <a:pPr algn="ctr"/>
            <a:r>
              <a:rPr lang="en-US" sz="3600" b="1" dirty="0">
                <a:solidFill>
                  <a:schemeClr val="bg1"/>
                </a:solidFill>
              </a:rPr>
              <a:t>Table Of</a:t>
            </a:r>
            <a:br>
              <a:rPr lang="en-US" sz="3600" b="1" dirty="0">
                <a:solidFill>
                  <a:schemeClr val="bg1"/>
                </a:solidFill>
              </a:rPr>
            </a:br>
            <a:r>
              <a:rPr lang="en-US" sz="3600" b="1" dirty="0">
                <a:solidFill>
                  <a:schemeClr val="bg1"/>
                </a:solidFill>
              </a:rPr>
              <a:t>Content:</a:t>
            </a:r>
            <a:endParaRPr lang="en-IN" b="1" dirty="0"/>
          </a:p>
        </p:txBody>
      </p:sp>
      <p:sp>
        <p:nvSpPr>
          <p:cNvPr id="3" name="Content Placeholder 2">
            <a:extLst>
              <a:ext uri="{FF2B5EF4-FFF2-40B4-BE49-F238E27FC236}">
                <a16:creationId xmlns:a16="http://schemas.microsoft.com/office/drawing/2014/main" id="{1AA1A7F5-EF5A-46CB-5696-EF99B806C83D}"/>
              </a:ext>
            </a:extLst>
          </p:cNvPr>
          <p:cNvSpPr>
            <a:spLocks noGrp="1"/>
          </p:cNvSpPr>
          <p:nvPr>
            <p:ph idx="1"/>
          </p:nvPr>
        </p:nvSpPr>
        <p:spPr/>
        <p:txBody>
          <a:bodyPr>
            <a:normAutofit/>
          </a:bodyPr>
          <a:lstStyle/>
          <a:p>
            <a:pPr>
              <a:buFont typeface="Wingdings" panose="05000000000000000000" pitchFamily="2" charset="2"/>
              <a:buChar char="Ø"/>
            </a:pPr>
            <a:r>
              <a:rPr lang="en-US" sz="3200" b="1" dirty="0">
                <a:solidFill>
                  <a:schemeClr val="tx1"/>
                </a:solidFill>
                <a:latin typeface="Abadi" panose="020B0604020104020204" pitchFamily="34" charset="0"/>
              </a:rPr>
              <a:t>Introduction</a:t>
            </a:r>
          </a:p>
          <a:p>
            <a:pPr>
              <a:buFont typeface="Wingdings" panose="05000000000000000000" pitchFamily="2" charset="2"/>
              <a:buChar char="Ø"/>
            </a:pPr>
            <a:r>
              <a:rPr lang="en-US" sz="3200" b="1" dirty="0">
                <a:solidFill>
                  <a:schemeClr val="tx1"/>
                </a:solidFill>
                <a:latin typeface="Abadi" panose="020B0604020104020204" pitchFamily="34" charset="0"/>
              </a:rPr>
              <a:t>Technologies used</a:t>
            </a:r>
          </a:p>
          <a:p>
            <a:pPr>
              <a:buFont typeface="Wingdings" panose="05000000000000000000" pitchFamily="2" charset="2"/>
              <a:buChar char="Ø"/>
            </a:pPr>
            <a:r>
              <a:rPr lang="en-US" sz="3200" b="1" dirty="0">
                <a:solidFill>
                  <a:schemeClr val="tx1"/>
                </a:solidFill>
                <a:latin typeface="Abadi" panose="020B0604020104020204" pitchFamily="34" charset="0"/>
              </a:rPr>
              <a:t>Modules – Test cases</a:t>
            </a:r>
          </a:p>
          <a:p>
            <a:pPr>
              <a:buFont typeface="Wingdings" panose="05000000000000000000" pitchFamily="2" charset="2"/>
              <a:buChar char="Ø"/>
            </a:pPr>
            <a:r>
              <a:rPr lang="en-US" sz="3200" b="1" dirty="0">
                <a:solidFill>
                  <a:schemeClr val="tx1"/>
                </a:solidFill>
                <a:latin typeface="Abadi" panose="020B0604020104020204" pitchFamily="34" charset="0"/>
              </a:rPr>
              <a:t>Conclusion</a:t>
            </a:r>
          </a:p>
        </p:txBody>
      </p:sp>
    </p:spTree>
    <p:extLst>
      <p:ext uri="{BB962C8B-B14F-4D97-AF65-F5344CB8AC3E}">
        <p14:creationId xmlns:p14="http://schemas.microsoft.com/office/powerpoint/2010/main" val="196732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820A-40B1-523A-AF61-15DFC4EF4770}"/>
              </a:ext>
            </a:extLst>
          </p:cNvPr>
          <p:cNvSpPr>
            <a:spLocks noGrp="1"/>
          </p:cNvSpPr>
          <p:nvPr>
            <p:ph type="title"/>
          </p:nvPr>
        </p:nvSpPr>
        <p:spPr>
          <a:xfrm>
            <a:off x="0" y="1123837"/>
            <a:ext cx="3415004" cy="4601183"/>
          </a:xfrm>
        </p:spPr>
        <p:txBody>
          <a:bodyPr/>
          <a:lstStyle/>
          <a:p>
            <a:pPr marL="571500" indent="-571500" algn="ctr">
              <a:buFont typeface="Wingdings" panose="05000000000000000000" pitchFamily="2" charset="2"/>
              <a:buChar char="Ø"/>
            </a:pPr>
            <a:r>
              <a:rPr lang="en-IN" b="1" dirty="0">
                <a:solidFill>
                  <a:schemeClr val="bg1"/>
                </a:solidFill>
              </a:rPr>
              <a:t>Basic Log4j2 Configuration</a:t>
            </a:r>
          </a:p>
        </p:txBody>
      </p:sp>
      <p:sp>
        <p:nvSpPr>
          <p:cNvPr id="3" name="Content Placeholder 2">
            <a:extLst>
              <a:ext uri="{FF2B5EF4-FFF2-40B4-BE49-F238E27FC236}">
                <a16:creationId xmlns:a16="http://schemas.microsoft.com/office/drawing/2014/main" id="{9E04D180-B832-E303-2BA2-31ECE38A360C}"/>
              </a:ext>
            </a:extLst>
          </p:cNvPr>
          <p:cNvSpPr>
            <a:spLocks noGrp="1"/>
          </p:cNvSpPr>
          <p:nvPr>
            <p:ph idx="1"/>
          </p:nvPr>
        </p:nvSpPr>
        <p:spPr>
          <a:xfrm>
            <a:off x="3869268" y="114300"/>
            <a:ext cx="8322732" cy="6743700"/>
          </a:xfrm>
        </p:spPr>
        <p:txBody>
          <a:bodyPr>
            <a:noAutofit/>
          </a:bodyPr>
          <a:lstStyle/>
          <a:p>
            <a:pPr marL="457200" indent="-457200">
              <a:buFont typeface="+mj-lt"/>
              <a:buAutoNum type="arabicPeriod"/>
            </a:pPr>
            <a:r>
              <a:rPr lang="en-IN" sz="2200" dirty="0">
                <a:solidFill>
                  <a:schemeClr val="tx1"/>
                </a:solidFill>
                <a:ea typeface="+mn-ea"/>
                <a:cs typeface="+mn-cs"/>
              </a:rPr>
              <a:t>log4j-core/2.19.0 in Pom.xml</a:t>
            </a:r>
          </a:p>
          <a:p>
            <a:pPr marL="457200" indent="-457200">
              <a:buFont typeface="+mj-lt"/>
              <a:buAutoNum type="arabicPeriod"/>
            </a:pPr>
            <a:r>
              <a:rPr lang="en-IN" sz="2200" dirty="0">
                <a:solidFill>
                  <a:schemeClr val="tx1"/>
                </a:solidFill>
                <a:ea typeface="+mn-ea"/>
                <a:cs typeface="+mn-cs"/>
              </a:rPr>
              <a:t>log4j-api/2.19.0</a:t>
            </a:r>
          </a:p>
          <a:p>
            <a:pPr marL="457200" indent="-457200">
              <a:buFont typeface="+mj-lt"/>
              <a:buAutoNum type="arabicPeriod"/>
            </a:pPr>
            <a:r>
              <a:rPr lang="en-IN" sz="2200" dirty="0">
                <a:solidFill>
                  <a:schemeClr val="tx1"/>
                </a:solidFill>
                <a:ea typeface="+mn-ea"/>
                <a:cs typeface="+mn-cs"/>
              </a:rPr>
              <a:t>private static Logger </a:t>
            </a:r>
            <a:r>
              <a:rPr lang="en-IN" sz="2200" dirty="0" err="1">
                <a:solidFill>
                  <a:schemeClr val="tx1"/>
                </a:solidFill>
                <a:ea typeface="+mn-ea"/>
                <a:cs typeface="+mn-cs"/>
              </a:rPr>
              <a:t>logger</a:t>
            </a:r>
            <a:r>
              <a:rPr lang="en-IN" sz="2200" dirty="0">
                <a:solidFill>
                  <a:schemeClr val="tx1"/>
                </a:solidFill>
                <a:ea typeface="+mn-ea"/>
                <a:cs typeface="+mn-cs"/>
              </a:rPr>
              <a:t> = </a:t>
            </a:r>
            <a:r>
              <a:rPr lang="en-IN" sz="2200" dirty="0" err="1">
                <a:solidFill>
                  <a:schemeClr val="tx1"/>
                </a:solidFill>
                <a:ea typeface="+mn-ea"/>
                <a:cs typeface="+mn-cs"/>
              </a:rPr>
              <a:t>LogManager.getLogger</a:t>
            </a:r>
            <a:r>
              <a:rPr lang="en-IN" sz="2200" dirty="0">
                <a:solidFill>
                  <a:schemeClr val="tx1"/>
                </a:solidFill>
                <a:ea typeface="+mn-ea"/>
                <a:cs typeface="+mn-cs"/>
              </a:rPr>
              <a:t>(</a:t>
            </a:r>
            <a:r>
              <a:rPr lang="en-IN" sz="2200" dirty="0" err="1">
                <a:solidFill>
                  <a:schemeClr val="tx1"/>
                </a:solidFill>
                <a:ea typeface="+mn-ea"/>
                <a:cs typeface="+mn-cs"/>
              </a:rPr>
              <a:t>MyService.class</a:t>
            </a:r>
            <a:r>
              <a:rPr lang="en-IN" sz="2200" dirty="0">
                <a:solidFill>
                  <a:schemeClr val="tx1"/>
                </a:solidFill>
                <a:ea typeface="+mn-ea"/>
                <a:cs typeface="+mn-cs"/>
              </a:rPr>
              <a:t>);</a:t>
            </a:r>
          </a:p>
          <a:p>
            <a:endParaRPr lang="en-IN" sz="2200" dirty="0">
              <a:solidFill>
                <a:schemeClr val="tx1"/>
              </a:solidFill>
            </a:endParaRPr>
          </a:p>
          <a:p>
            <a:endParaRPr lang="en-IN" sz="2200" dirty="0">
              <a:solidFill>
                <a:schemeClr val="tx1"/>
              </a:solidFill>
              <a:ea typeface="+mn-ea"/>
              <a:cs typeface="+mn-cs"/>
            </a:endParaRPr>
          </a:p>
          <a:p>
            <a:endParaRPr lang="en-IN" sz="2200" dirty="0">
              <a:solidFill>
                <a:schemeClr val="tx1"/>
              </a:solidFill>
            </a:endParaRPr>
          </a:p>
          <a:p>
            <a:endParaRPr lang="en-IN" sz="2200" dirty="0">
              <a:solidFill>
                <a:schemeClr val="tx1"/>
              </a:solidFill>
              <a:ea typeface="+mn-ea"/>
              <a:cs typeface="+mn-cs"/>
            </a:endParaRPr>
          </a:p>
          <a:p>
            <a:endParaRPr lang="en-IN" sz="2200" dirty="0">
              <a:solidFill>
                <a:schemeClr val="tx1"/>
              </a:solidFill>
            </a:endParaRPr>
          </a:p>
          <a:p>
            <a:endParaRPr lang="en-IN" sz="2200" dirty="0">
              <a:solidFill>
                <a:schemeClr val="tx1"/>
              </a:solidFill>
              <a:ea typeface="+mn-ea"/>
              <a:cs typeface="+mn-cs"/>
            </a:endParaRPr>
          </a:p>
          <a:p>
            <a:endParaRPr lang="en-IN" sz="2200" dirty="0">
              <a:solidFill>
                <a:schemeClr val="tx1"/>
              </a:solidFill>
            </a:endParaRPr>
          </a:p>
          <a:p>
            <a:endParaRPr lang="en-IN" sz="2200" dirty="0">
              <a:solidFill>
                <a:schemeClr val="tx1"/>
              </a:solidFill>
              <a:ea typeface="+mn-ea"/>
              <a:cs typeface="+mn-cs"/>
            </a:endParaRPr>
          </a:p>
          <a:p>
            <a:br>
              <a:rPr lang="en-IN" sz="2200" dirty="0">
                <a:solidFill>
                  <a:schemeClr val="tx1"/>
                </a:solidFill>
                <a:ea typeface="+mn-ea"/>
                <a:cs typeface="+mn-cs"/>
              </a:rPr>
            </a:br>
            <a:endParaRPr lang="en-IN" sz="2200" dirty="0">
              <a:solidFill>
                <a:schemeClr val="tx1"/>
              </a:solidFill>
            </a:endParaRPr>
          </a:p>
        </p:txBody>
      </p:sp>
      <p:pic>
        <p:nvPicPr>
          <p:cNvPr id="4" name="Picture 3">
            <a:extLst>
              <a:ext uri="{FF2B5EF4-FFF2-40B4-BE49-F238E27FC236}">
                <a16:creationId xmlns:a16="http://schemas.microsoft.com/office/drawing/2014/main" id="{72A668D2-9AF9-EC14-1558-A0A65E33C78D}"/>
              </a:ext>
            </a:extLst>
          </p:cNvPr>
          <p:cNvPicPr>
            <a:picLocks noChangeAspect="1"/>
          </p:cNvPicPr>
          <p:nvPr/>
        </p:nvPicPr>
        <p:blipFill>
          <a:blip r:embed="rId2"/>
          <a:stretch>
            <a:fillRect/>
          </a:stretch>
        </p:blipFill>
        <p:spPr>
          <a:xfrm>
            <a:off x="3869268" y="2253903"/>
            <a:ext cx="5222055" cy="3590314"/>
          </a:xfrm>
          <a:prstGeom prst="rect">
            <a:avLst/>
          </a:prstGeom>
        </p:spPr>
      </p:pic>
      <p:graphicFrame>
        <p:nvGraphicFramePr>
          <p:cNvPr id="5" name="Content Placeholder 7">
            <a:extLst>
              <a:ext uri="{FF2B5EF4-FFF2-40B4-BE49-F238E27FC236}">
                <a16:creationId xmlns:a16="http://schemas.microsoft.com/office/drawing/2014/main" id="{3319A905-7150-4C90-083E-6266F4C165E4}"/>
              </a:ext>
            </a:extLst>
          </p:cNvPr>
          <p:cNvGraphicFramePr>
            <a:graphicFrameLocks/>
          </p:cNvGraphicFramePr>
          <p:nvPr>
            <p:extLst>
              <p:ext uri="{D42A27DB-BD31-4B8C-83A1-F6EECF244321}">
                <p14:modId xmlns:p14="http://schemas.microsoft.com/office/powerpoint/2010/main" val="1600349257"/>
              </p:ext>
            </p:extLst>
          </p:nvPr>
        </p:nvGraphicFramePr>
        <p:xfrm>
          <a:off x="9231262" y="2805864"/>
          <a:ext cx="2021456" cy="2486392"/>
        </p:xfrm>
        <a:graphic>
          <a:graphicData uri="http://schemas.openxmlformats.org/drawingml/2006/table">
            <a:tbl>
              <a:tblPr/>
              <a:tblGrid>
                <a:gridCol w="1010728">
                  <a:extLst>
                    <a:ext uri="{9D8B030D-6E8A-4147-A177-3AD203B41FA5}">
                      <a16:colId xmlns:a16="http://schemas.microsoft.com/office/drawing/2014/main" val="4164066785"/>
                    </a:ext>
                  </a:extLst>
                </a:gridCol>
                <a:gridCol w="1010728">
                  <a:extLst>
                    <a:ext uri="{9D8B030D-6E8A-4147-A177-3AD203B41FA5}">
                      <a16:colId xmlns:a16="http://schemas.microsoft.com/office/drawing/2014/main" val="90318256"/>
                    </a:ext>
                  </a:extLst>
                </a:gridCol>
              </a:tblGrid>
              <a:tr h="472273">
                <a:tc>
                  <a:txBody>
                    <a:bodyPr/>
                    <a:lstStyle/>
                    <a:p>
                      <a:pPr algn="l" fontAlgn="t"/>
                      <a:r>
                        <a:rPr lang="en-IN" sz="1300" dirty="0">
                          <a:solidFill>
                            <a:schemeClr val="accent5">
                              <a:lumMod val="50000"/>
                            </a:schemeClr>
                          </a:solidFill>
                          <a:effectLst/>
                        </a:rPr>
                        <a:t>Standard Level</a:t>
                      </a:r>
                    </a:p>
                  </a:txBody>
                  <a:tcPr marL="43957" marR="43957" marT="43957" marB="4395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300" dirty="0">
                          <a:solidFill>
                            <a:schemeClr val="accent5">
                              <a:lumMod val="50000"/>
                            </a:schemeClr>
                          </a:solidFill>
                          <a:effectLst/>
                        </a:rPr>
                        <a:t>                                   </a:t>
                      </a:r>
                      <a:r>
                        <a:rPr lang="en-IN" sz="1300" dirty="0" err="1">
                          <a:solidFill>
                            <a:schemeClr val="accent5">
                              <a:lumMod val="50000"/>
                            </a:schemeClr>
                          </a:solidFill>
                          <a:effectLst/>
                        </a:rPr>
                        <a:t>intLevel</a:t>
                      </a:r>
                      <a:endParaRPr lang="en-IN" sz="1300" dirty="0">
                        <a:solidFill>
                          <a:schemeClr val="accent5">
                            <a:lumMod val="50000"/>
                          </a:schemeClr>
                        </a:solidFill>
                        <a:effectLst/>
                      </a:endParaRPr>
                    </a:p>
                  </a:txBody>
                  <a:tcPr marL="43957" marR="43957" marT="43957" marB="4395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816980456"/>
                  </a:ext>
                </a:extLst>
              </a:tr>
              <a:tr h="280094">
                <a:tc>
                  <a:txBody>
                    <a:bodyPr/>
                    <a:lstStyle/>
                    <a:p>
                      <a:pPr algn="l" fontAlgn="t"/>
                      <a:r>
                        <a:rPr lang="en-IN" sz="1300" dirty="0">
                          <a:solidFill>
                            <a:schemeClr val="accent5">
                              <a:lumMod val="50000"/>
                            </a:schemeClr>
                          </a:solidFill>
                          <a:effectLst/>
                        </a:rPr>
                        <a:t>OFF</a:t>
                      </a:r>
                    </a:p>
                  </a:txBody>
                  <a:tcPr marL="43957" marR="43957" marT="43957" marB="4395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r" fontAlgn="t"/>
                      <a:r>
                        <a:rPr lang="en-IN" sz="1300">
                          <a:solidFill>
                            <a:schemeClr val="accent5">
                              <a:lumMod val="50000"/>
                            </a:schemeClr>
                          </a:solidFill>
                          <a:effectLst/>
                        </a:rPr>
                        <a:t>0</a:t>
                      </a:r>
                    </a:p>
                  </a:txBody>
                  <a:tcPr marL="43957" marR="43957" marT="43957" marB="4395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82937753"/>
                  </a:ext>
                </a:extLst>
              </a:tr>
              <a:tr h="280094">
                <a:tc>
                  <a:txBody>
                    <a:bodyPr/>
                    <a:lstStyle/>
                    <a:p>
                      <a:pPr algn="l" fontAlgn="t"/>
                      <a:r>
                        <a:rPr lang="en-IN" sz="1300" dirty="0">
                          <a:solidFill>
                            <a:schemeClr val="accent5">
                              <a:lumMod val="50000"/>
                            </a:schemeClr>
                          </a:solidFill>
                          <a:effectLst/>
                        </a:rPr>
                        <a:t>FATAL</a:t>
                      </a:r>
                    </a:p>
                  </a:txBody>
                  <a:tcPr marL="43957" marR="43957" marT="43957" marB="4395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IN" sz="1300">
                          <a:solidFill>
                            <a:schemeClr val="accent5">
                              <a:lumMod val="50000"/>
                            </a:schemeClr>
                          </a:solidFill>
                          <a:effectLst/>
                        </a:rPr>
                        <a:t>100</a:t>
                      </a:r>
                    </a:p>
                  </a:txBody>
                  <a:tcPr marL="43957" marR="43957" marT="43957" marB="4395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309730968"/>
                  </a:ext>
                </a:extLst>
              </a:tr>
              <a:tr h="280094">
                <a:tc>
                  <a:txBody>
                    <a:bodyPr/>
                    <a:lstStyle/>
                    <a:p>
                      <a:pPr algn="l" fontAlgn="t"/>
                      <a:r>
                        <a:rPr lang="en-IN" sz="1300">
                          <a:solidFill>
                            <a:schemeClr val="accent5">
                              <a:lumMod val="50000"/>
                            </a:schemeClr>
                          </a:solidFill>
                          <a:effectLst/>
                        </a:rPr>
                        <a:t>ERROR</a:t>
                      </a:r>
                    </a:p>
                  </a:txBody>
                  <a:tcPr marL="43957" marR="43957" marT="43957" marB="4395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r" fontAlgn="t"/>
                      <a:r>
                        <a:rPr lang="en-IN" sz="1300" dirty="0">
                          <a:solidFill>
                            <a:schemeClr val="accent5">
                              <a:lumMod val="50000"/>
                            </a:schemeClr>
                          </a:solidFill>
                          <a:effectLst/>
                        </a:rPr>
                        <a:t>200</a:t>
                      </a:r>
                    </a:p>
                  </a:txBody>
                  <a:tcPr marL="43957" marR="43957" marT="43957" marB="4395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60080741"/>
                  </a:ext>
                </a:extLst>
              </a:tr>
              <a:tr h="280094">
                <a:tc>
                  <a:txBody>
                    <a:bodyPr/>
                    <a:lstStyle/>
                    <a:p>
                      <a:pPr algn="l" fontAlgn="t"/>
                      <a:r>
                        <a:rPr lang="en-IN" sz="1300">
                          <a:solidFill>
                            <a:schemeClr val="accent5">
                              <a:lumMod val="50000"/>
                            </a:schemeClr>
                          </a:solidFill>
                          <a:effectLst/>
                        </a:rPr>
                        <a:t>WARN</a:t>
                      </a:r>
                    </a:p>
                  </a:txBody>
                  <a:tcPr marL="43957" marR="43957" marT="43957" marB="4395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IN" sz="1300" dirty="0">
                          <a:solidFill>
                            <a:schemeClr val="accent5">
                              <a:lumMod val="50000"/>
                            </a:schemeClr>
                          </a:solidFill>
                          <a:effectLst/>
                        </a:rPr>
                        <a:t>300</a:t>
                      </a:r>
                    </a:p>
                  </a:txBody>
                  <a:tcPr marL="43957" marR="43957" marT="43957" marB="4395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079597057"/>
                  </a:ext>
                </a:extLst>
              </a:tr>
              <a:tr h="280094">
                <a:tc>
                  <a:txBody>
                    <a:bodyPr/>
                    <a:lstStyle/>
                    <a:p>
                      <a:pPr algn="l" fontAlgn="t"/>
                      <a:r>
                        <a:rPr lang="en-IN" sz="1300" dirty="0">
                          <a:solidFill>
                            <a:schemeClr val="accent5">
                              <a:lumMod val="50000"/>
                            </a:schemeClr>
                          </a:solidFill>
                          <a:effectLst/>
                        </a:rPr>
                        <a:t>INFO</a:t>
                      </a:r>
                    </a:p>
                  </a:txBody>
                  <a:tcPr marL="43957" marR="43957" marT="43957" marB="4395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r" fontAlgn="t"/>
                      <a:r>
                        <a:rPr lang="en-IN" sz="1300" dirty="0">
                          <a:solidFill>
                            <a:schemeClr val="accent5">
                              <a:lumMod val="50000"/>
                            </a:schemeClr>
                          </a:solidFill>
                          <a:effectLst/>
                        </a:rPr>
                        <a:t>400</a:t>
                      </a:r>
                    </a:p>
                  </a:txBody>
                  <a:tcPr marL="43957" marR="43957" marT="43957" marB="4395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94541671"/>
                  </a:ext>
                </a:extLst>
              </a:tr>
              <a:tr h="280094">
                <a:tc>
                  <a:txBody>
                    <a:bodyPr/>
                    <a:lstStyle/>
                    <a:p>
                      <a:pPr algn="l" fontAlgn="t"/>
                      <a:r>
                        <a:rPr lang="en-IN" sz="1300">
                          <a:solidFill>
                            <a:schemeClr val="accent5">
                              <a:lumMod val="50000"/>
                            </a:schemeClr>
                          </a:solidFill>
                          <a:effectLst/>
                        </a:rPr>
                        <a:t>DEBUG</a:t>
                      </a:r>
                    </a:p>
                  </a:txBody>
                  <a:tcPr marL="43957" marR="43957" marT="43957" marB="4395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r" fontAlgn="t"/>
                      <a:r>
                        <a:rPr lang="en-IN" sz="1300" dirty="0">
                          <a:solidFill>
                            <a:schemeClr val="accent5">
                              <a:lumMod val="50000"/>
                            </a:schemeClr>
                          </a:solidFill>
                          <a:effectLst/>
                        </a:rPr>
                        <a:t>500</a:t>
                      </a:r>
                    </a:p>
                  </a:txBody>
                  <a:tcPr marL="43957" marR="43957" marT="43957" marB="43957">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292792855"/>
                  </a:ext>
                </a:extLst>
              </a:tr>
              <a:tr h="280094">
                <a:tc>
                  <a:txBody>
                    <a:bodyPr/>
                    <a:lstStyle/>
                    <a:p>
                      <a:pPr algn="l" fontAlgn="t"/>
                      <a:r>
                        <a:rPr lang="en-IN" sz="1300">
                          <a:solidFill>
                            <a:schemeClr val="accent5">
                              <a:lumMod val="50000"/>
                            </a:schemeClr>
                          </a:solidFill>
                          <a:effectLst/>
                        </a:rPr>
                        <a:t>TRACE</a:t>
                      </a:r>
                    </a:p>
                  </a:txBody>
                  <a:tcPr marL="43957" marR="43957" marT="43957" marB="43957">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algn="r" fontAlgn="t"/>
                      <a:r>
                        <a:rPr lang="en-IN" sz="1300" dirty="0">
                          <a:solidFill>
                            <a:schemeClr val="accent5">
                              <a:lumMod val="50000"/>
                            </a:schemeClr>
                          </a:solidFill>
                          <a:effectLst/>
                        </a:rPr>
                        <a:t>600</a:t>
                      </a:r>
                    </a:p>
                  </a:txBody>
                  <a:tcPr marL="43957" marR="43957" marT="43957" marB="43957">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724259525"/>
                  </a:ext>
                </a:extLst>
              </a:tr>
            </a:tbl>
          </a:graphicData>
        </a:graphic>
      </p:graphicFrame>
    </p:spTree>
    <p:extLst>
      <p:ext uri="{BB962C8B-B14F-4D97-AF65-F5344CB8AC3E}">
        <p14:creationId xmlns:p14="http://schemas.microsoft.com/office/powerpoint/2010/main" val="3952404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2987B-A157-7654-73F7-0FE94D676FAD}"/>
              </a:ext>
            </a:extLst>
          </p:cNvPr>
          <p:cNvSpPr>
            <a:spLocks noGrp="1"/>
          </p:cNvSpPr>
          <p:nvPr>
            <p:ph type="title"/>
          </p:nvPr>
        </p:nvSpPr>
        <p:spPr/>
        <p:txBody>
          <a:bodyPr/>
          <a:lstStyle/>
          <a:p>
            <a:pPr marL="571500" indent="-571500" algn="ctr">
              <a:buFont typeface="Wingdings" panose="05000000000000000000" pitchFamily="2" charset="2"/>
              <a:buChar char="Ø"/>
            </a:pPr>
            <a:r>
              <a:rPr lang="en-IN" b="1" dirty="0">
                <a:solidFill>
                  <a:schemeClr val="bg1"/>
                </a:solidFill>
              </a:rPr>
              <a:t>Parts of Log4J2</a:t>
            </a:r>
          </a:p>
        </p:txBody>
      </p:sp>
      <p:sp>
        <p:nvSpPr>
          <p:cNvPr id="3" name="Content Placeholder 2">
            <a:extLst>
              <a:ext uri="{FF2B5EF4-FFF2-40B4-BE49-F238E27FC236}">
                <a16:creationId xmlns:a16="http://schemas.microsoft.com/office/drawing/2014/main" id="{A339816A-DCC3-5E97-47DA-175B3D8461EA}"/>
              </a:ext>
            </a:extLst>
          </p:cNvPr>
          <p:cNvSpPr>
            <a:spLocks noGrp="1"/>
          </p:cNvSpPr>
          <p:nvPr>
            <p:ph idx="1"/>
          </p:nvPr>
        </p:nvSpPr>
        <p:spPr>
          <a:xfrm>
            <a:off x="3995210" y="-809625"/>
            <a:ext cx="7315200" cy="7306170"/>
          </a:xfrm>
        </p:spPr>
        <p:txBody>
          <a:bodyPr/>
          <a:lstStyle/>
          <a:p>
            <a:pPr marL="0" indent="0">
              <a:buNone/>
            </a:pPr>
            <a:r>
              <a:rPr lang="en-US" sz="2000" b="1" dirty="0">
                <a:solidFill>
                  <a:srgbClr val="00B0F0"/>
                </a:solidFill>
                <a:latin typeface="+mj-lt"/>
                <a:ea typeface="+mn-ea"/>
                <a:cs typeface="+mn-cs"/>
              </a:rPr>
              <a:t>Configuration: </a:t>
            </a:r>
            <a:r>
              <a:rPr lang="en-US" sz="2000" dirty="0">
                <a:solidFill>
                  <a:schemeClr val="tx1"/>
                </a:solidFill>
                <a:latin typeface="+mj-lt"/>
                <a:ea typeface="+mn-ea"/>
                <a:cs typeface="+mn-cs"/>
              </a:rPr>
              <a:t>the root element of a log4j2 configuration file; the status attribute represents the level at which internal log4j events should be logged</a:t>
            </a:r>
            <a:br>
              <a:rPr lang="en-US" sz="2000" dirty="0">
                <a:solidFill>
                  <a:schemeClr val="tx1"/>
                </a:solidFill>
                <a:latin typeface="+mj-lt"/>
                <a:ea typeface="+mn-ea"/>
                <a:cs typeface="+mn-cs"/>
              </a:rPr>
            </a:br>
            <a:r>
              <a:rPr lang="en-US" sz="2000" b="1" dirty="0" err="1">
                <a:solidFill>
                  <a:srgbClr val="00B0F0"/>
                </a:solidFill>
                <a:latin typeface="+mj-lt"/>
                <a:ea typeface="+mn-ea"/>
                <a:cs typeface="+mn-cs"/>
              </a:rPr>
              <a:t>Appenders</a:t>
            </a:r>
            <a:r>
              <a:rPr lang="en-US" sz="2000" b="1" dirty="0">
                <a:solidFill>
                  <a:srgbClr val="00B0F0"/>
                </a:solidFill>
                <a:latin typeface="+mj-lt"/>
                <a:ea typeface="+mn-ea"/>
                <a:cs typeface="+mn-cs"/>
              </a:rPr>
              <a:t>: </a:t>
            </a:r>
            <a:r>
              <a:rPr lang="en-US" sz="2000" dirty="0">
                <a:solidFill>
                  <a:schemeClr val="tx1"/>
                </a:solidFill>
                <a:latin typeface="+mj-lt"/>
                <a:ea typeface="+mn-ea"/>
                <a:cs typeface="+mn-cs"/>
              </a:rPr>
              <a:t>this element contains a list of </a:t>
            </a:r>
            <a:r>
              <a:rPr lang="en-US" sz="2000" dirty="0" err="1">
                <a:solidFill>
                  <a:schemeClr val="tx1"/>
                </a:solidFill>
                <a:latin typeface="+mj-lt"/>
                <a:ea typeface="+mn-ea"/>
                <a:cs typeface="+mn-cs"/>
              </a:rPr>
              <a:t>appenders</a:t>
            </a:r>
            <a:r>
              <a:rPr lang="en-US" sz="2000" dirty="0">
                <a:solidFill>
                  <a:schemeClr val="tx1"/>
                </a:solidFill>
                <a:latin typeface="+mj-lt"/>
                <a:ea typeface="+mn-ea"/>
                <a:cs typeface="+mn-cs"/>
              </a:rPr>
              <a:t>.</a:t>
            </a:r>
            <a:br>
              <a:rPr lang="en-US" sz="2000" dirty="0">
                <a:solidFill>
                  <a:schemeClr val="tx1"/>
                </a:solidFill>
                <a:latin typeface="+mj-lt"/>
                <a:ea typeface="+mn-ea"/>
                <a:cs typeface="+mn-cs"/>
              </a:rPr>
            </a:br>
            <a:r>
              <a:rPr lang="en-US" sz="2000" b="1" dirty="0">
                <a:solidFill>
                  <a:srgbClr val="00B0F0"/>
                </a:solidFill>
                <a:latin typeface="+mj-lt"/>
                <a:ea typeface="+mn-ea"/>
                <a:cs typeface="+mn-cs"/>
              </a:rPr>
              <a:t>Loggers: </a:t>
            </a:r>
            <a:r>
              <a:rPr lang="en-US" sz="2000" dirty="0">
                <a:solidFill>
                  <a:schemeClr val="tx1"/>
                </a:solidFill>
                <a:latin typeface="+mj-lt"/>
                <a:ea typeface="+mn-ea"/>
                <a:cs typeface="+mn-cs"/>
              </a:rPr>
              <a:t>this element contains a list of Logger instances. The Root element is a standard logger that outputs all messages</a:t>
            </a:r>
          </a:p>
          <a:p>
            <a:pPr algn="just">
              <a:buFont typeface="Wingdings" panose="05000000000000000000" pitchFamily="2" charset="2"/>
              <a:buChar char="Ø"/>
            </a:pPr>
            <a:r>
              <a:rPr lang="en-US" i="0" dirty="0">
                <a:solidFill>
                  <a:schemeClr val="tx1"/>
                </a:solidFill>
                <a:effectLst/>
                <a:latin typeface="+mj-lt"/>
              </a:rPr>
              <a:t> </a:t>
            </a:r>
            <a:r>
              <a:rPr lang="en-US" sz="2000" dirty="0">
                <a:solidFill>
                  <a:schemeClr val="tx1"/>
                </a:solidFill>
                <a:latin typeface="+mj-lt"/>
              </a:rPr>
              <a:t>Log4j logging framework can help in debugging applications easily. With different log levels, it becomes easier to sort information based on categories.</a:t>
            </a:r>
          </a:p>
          <a:p>
            <a:pPr algn="just">
              <a:buFont typeface="Wingdings" panose="05000000000000000000" pitchFamily="2" charset="2"/>
              <a:buChar char="Ø"/>
            </a:pPr>
            <a:r>
              <a:rPr lang="en-US" sz="2000" dirty="0">
                <a:solidFill>
                  <a:schemeClr val="tx1"/>
                </a:solidFill>
                <a:latin typeface="+mj-lt"/>
              </a:rPr>
              <a:t>The setup is easy and free of cost, making it more accessible for faster debugging.</a:t>
            </a:r>
          </a:p>
          <a:p>
            <a:pPr marL="0" indent="0">
              <a:buNone/>
            </a:pPr>
            <a:r>
              <a:rPr lang="en-IN" sz="2000" b="1" dirty="0">
                <a:solidFill>
                  <a:srgbClr val="00B0F0"/>
                </a:solidFill>
                <a:latin typeface="+mj-lt"/>
              </a:rPr>
              <a:t>log4j2.properties:-</a:t>
            </a:r>
          </a:p>
          <a:p>
            <a:endParaRPr lang="en-IN" dirty="0">
              <a:solidFill>
                <a:schemeClr val="tx1"/>
              </a:solidFill>
              <a:latin typeface="+mj-lt"/>
            </a:endParaRPr>
          </a:p>
        </p:txBody>
      </p:sp>
      <p:pic>
        <p:nvPicPr>
          <p:cNvPr id="4" name="Picture 3">
            <a:extLst>
              <a:ext uri="{FF2B5EF4-FFF2-40B4-BE49-F238E27FC236}">
                <a16:creationId xmlns:a16="http://schemas.microsoft.com/office/drawing/2014/main" id="{0EF787C2-749D-6AB7-A174-A0AAE74D3C24}"/>
              </a:ext>
            </a:extLst>
          </p:cNvPr>
          <p:cNvPicPr>
            <a:picLocks noChangeAspect="1"/>
          </p:cNvPicPr>
          <p:nvPr/>
        </p:nvPicPr>
        <p:blipFill>
          <a:blip r:embed="rId2"/>
          <a:stretch>
            <a:fillRect/>
          </a:stretch>
        </p:blipFill>
        <p:spPr>
          <a:xfrm>
            <a:off x="4143375" y="4681887"/>
            <a:ext cx="7572376" cy="1890363"/>
          </a:xfrm>
          <a:prstGeom prst="rect">
            <a:avLst/>
          </a:prstGeom>
        </p:spPr>
      </p:pic>
    </p:spTree>
    <p:extLst>
      <p:ext uri="{BB962C8B-B14F-4D97-AF65-F5344CB8AC3E}">
        <p14:creationId xmlns:p14="http://schemas.microsoft.com/office/powerpoint/2010/main" val="2253728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2FFAF5-99AC-E0E8-2C2F-E02A115CAC7F}"/>
              </a:ext>
            </a:extLst>
          </p:cNvPr>
          <p:cNvSpPr>
            <a:spLocks noGrp="1"/>
          </p:cNvSpPr>
          <p:nvPr>
            <p:ph type="title"/>
          </p:nvPr>
        </p:nvSpPr>
        <p:spPr/>
        <p:txBody>
          <a:bodyPr/>
          <a:lstStyle/>
          <a:p>
            <a:r>
              <a:rPr lang="en-IN" dirty="0"/>
              <a:t>Log4J</a:t>
            </a:r>
          </a:p>
        </p:txBody>
      </p:sp>
      <p:pic>
        <p:nvPicPr>
          <p:cNvPr id="5" name="Picture 4">
            <a:extLst>
              <a:ext uri="{FF2B5EF4-FFF2-40B4-BE49-F238E27FC236}">
                <a16:creationId xmlns:a16="http://schemas.microsoft.com/office/drawing/2014/main" id="{0600AA2A-D646-4EC8-257B-3AF7CB8440F0}"/>
              </a:ext>
            </a:extLst>
          </p:cNvPr>
          <p:cNvPicPr>
            <a:picLocks noChangeAspect="1"/>
          </p:cNvPicPr>
          <p:nvPr/>
        </p:nvPicPr>
        <p:blipFill>
          <a:blip r:embed="rId2"/>
          <a:stretch>
            <a:fillRect/>
          </a:stretch>
        </p:blipFill>
        <p:spPr>
          <a:xfrm>
            <a:off x="3867912" y="1168400"/>
            <a:ext cx="7391218" cy="4815840"/>
          </a:xfrm>
          <a:prstGeom prst="rect">
            <a:avLst/>
          </a:prstGeom>
        </p:spPr>
      </p:pic>
    </p:spTree>
    <p:extLst>
      <p:ext uri="{BB962C8B-B14F-4D97-AF65-F5344CB8AC3E}">
        <p14:creationId xmlns:p14="http://schemas.microsoft.com/office/powerpoint/2010/main" val="2538135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799F-790D-30D7-1B52-7FBCF1D0BD6B}"/>
              </a:ext>
            </a:extLst>
          </p:cNvPr>
          <p:cNvSpPr>
            <a:spLocks noGrp="1"/>
          </p:cNvSpPr>
          <p:nvPr>
            <p:ph type="title"/>
          </p:nvPr>
        </p:nvSpPr>
        <p:spPr/>
        <p:txBody>
          <a:bodyPr/>
          <a:lstStyle/>
          <a:p>
            <a:pPr algn="ctr"/>
            <a:r>
              <a:rPr lang="en-US" sz="3600" b="1" dirty="0">
                <a:solidFill>
                  <a:schemeClr val="bg1"/>
                </a:solidFill>
                <a:latin typeface="+mj-lt"/>
                <a:cs typeface="Times New Roman" panose="02020603050405020304" pitchFamily="18" charset="0"/>
              </a:rPr>
              <a:t>4.JIRA</a:t>
            </a:r>
            <a:br>
              <a:rPr lang="en-IN" sz="3600" b="1" dirty="0">
                <a:solidFill>
                  <a:schemeClr val="bg1"/>
                </a:solidFill>
                <a:latin typeface="+mj-lt"/>
                <a:cs typeface="Times New Roman" panose="02020603050405020304" pitchFamily="18" charset="0"/>
              </a:rPr>
            </a:br>
            <a:endParaRPr lang="en-IN" dirty="0">
              <a:solidFill>
                <a:schemeClr val="bg1"/>
              </a:solidFill>
            </a:endParaRPr>
          </a:p>
        </p:txBody>
      </p:sp>
      <p:sp>
        <p:nvSpPr>
          <p:cNvPr id="3" name="Content Placeholder 2">
            <a:extLst>
              <a:ext uri="{FF2B5EF4-FFF2-40B4-BE49-F238E27FC236}">
                <a16:creationId xmlns:a16="http://schemas.microsoft.com/office/drawing/2014/main" id="{F8D94507-6A8F-47B8-A04A-35CDC3786717}"/>
              </a:ext>
            </a:extLst>
          </p:cNvPr>
          <p:cNvSpPr>
            <a:spLocks noGrp="1"/>
          </p:cNvSpPr>
          <p:nvPr>
            <p:ph idx="1"/>
          </p:nvPr>
        </p:nvSpPr>
        <p:spPr>
          <a:xfrm>
            <a:off x="3869268" y="681135"/>
            <a:ext cx="7315200" cy="5710334"/>
          </a:xfrm>
        </p:spPr>
        <p:txBody>
          <a:bodyPr>
            <a:normAutofit/>
          </a:bodyPr>
          <a:lstStyle/>
          <a:p>
            <a:pPr algn="just">
              <a:buFont typeface="Wingdings" panose="05000000000000000000" pitchFamily="2" charset="2"/>
              <a:buChar char="Ø"/>
            </a:pPr>
            <a:r>
              <a:rPr lang="en-IN" sz="2400" dirty="0">
                <a:solidFill>
                  <a:schemeClr val="tx1"/>
                </a:solidFill>
                <a:cs typeface="Times New Roman" panose="02020603050405020304" pitchFamily="18" charset="0"/>
              </a:rPr>
              <a:t>JIRA is a Project management tool</a:t>
            </a:r>
          </a:p>
          <a:p>
            <a:pPr algn="just">
              <a:buFont typeface="Wingdings" panose="05000000000000000000" pitchFamily="2" charset="2"/>
              <a:buChar char="Ø"/>
            </a:pPr>
            <a:r>
              <a:rPr lang="en-US" sz="2400" b="0" i="0" dirty="0">
                <a:solidFill>
                  <a:schemeClr val="tx1"/>
                </a:solidFill>
                <a:effectLst/>
                <a:cs typeface="Times New Roman" panose="02020603050405020304" pitchFamily="18" charset="0"/>
              </a:rPr>
              <a:t>Jira is a popular project management and issue-tracking tool developed by Atlassian. It is widely used by teams to plan, track, and manage their work efficiently. </a:t>
            </a:r>
          </a:p>
          <a:p>
            <a:pPr marL="0" indent="0">
              <a:buNone/>
            </a:pPr>
            <a:endParaRPr lang="en-US" sz="2400" b="0" i="0" dirty="0">
              <a:solidFill>
                <a:schemeClr val="tx1"/>
              </a:solidFill>
              <a:effectLst/>
              <a:cs typeface="Times New Roman" panose="02020603050405020304" pitchFamily="18" charset="0"/>
            </a:endParaRPr>
          </a:p>
          <a:p>
            <a:pPr marL="0" indent="0">
              <a:buNone/>
            </a:pPr>
            <a:r>
              <a:rPr lang="en-US" sz="2400" b="1" dirty="0">
                <a:solidFill>
                  <a:srgbClr val="00B0F0"/>
                </a:solidFill>
                <a:cs typeface="Times New Roman" panose="02020603050405020304" pitchFamily="18" charset="0"/>
              </a:rPr>
              <a:t>Terminologies:</a:t>
            </a:r>
          </a:p>
          <a:p>
            <a:pPr marL="0" indent="0">
              <a:buNone/>
            </a:pPr>
            <a:r>
              <a:rPr lang="en-US" sz="2400" dirty="0">
                <a:solidFill>
                  <a:schemeClr val="tx1"/>
                </a:solidFill>
                <a:cs typeface="Times New Roman" panose="02020603050405020304" pitchFamily="18" charset="0"/>
              </a:rPr>
              <a:t>	1. Epic</a:t>
            </a:r>
            <a:br>
              <a:rPr lang="en-US" sz="2400" dirty="0">
                <a:solidFill>
                  <a:schemeClr val="tx1"/>
                </a:solidFill>
                <a:cs typeface="Times New Roman" panose="02020603050405020304" pitchFamily="18" charset="0"/>
              </a:rPr>
            </a:br>
            <a:r>
              <a:rPr lang="en-US" sz="2400" dirty="0">
                <a:solidFill>
                  <a:schemeClr val="tx1"/>
                </a:solidFill>
                <a:cs typeface="Times New Roman" panose="02020603050405020304" pitchFamily="18" charset="0"/>
              </a:rPr>
              <a:t>	2. Stories</a:t>
            </a:r>
          </a:p>
          <a:p>
            <a:pPr marL="0" indent="0">
              <a:buNone/>
            </a:pPr>
            <a:r>
              <a:rPr lang="en-US" sz="2400" dirty="0">
                <a:solidFill>
                  <a:schemeClr val="tx1"/>
                </a:solidFill>
                <a:cs typeface="Times New Roman" panose="02020603050405020304" pitchFamily="18" charset="0"/>
              </a:rPr>
              <a:t>	3. Tasks</a:t>
            </a:r>
            <a:endParaRPr lang="en-IN" sz="2400" dirty="0">
              <a:solidFill>
                <a:schemeClr val="tx1"/>
              </a:solidFill>
              <a:cs typeface="Times New Roman" panose="02020603050405020304" pitchFamily="18" charset="0"/>
            </a:endParaRPr>
          </a:p>
          <a:p>
            <a:endParaRPr lang="en-IN" sz="2400" dirty="0">
              <a:solidFill>
                <a:schemeClr val="tx1"/>
              </a:solidFill>
            </a:endParaRPr>
          </a:p>
        </p:txBody>
      </p:sp>
      <p:pic>
        <p:nvPicPr>
          <p:cNvPr id="5" name="Picture 4">
            <a:extLst>
              <a:ext uri="{FF2B5EF4-FFF2-40B4-BE49-F238E27FC236}">
                <a16:creationId xmlns:a16="http://schemas.microsoft.com/office/drawing/2014/main" id="{7844932F-214C-5E2F-3F55-548A8ACC9B93}"/>
              </a:ext>
            </a:extLst>
          </p:cNvPr>
          <p:cNvPicPr>
            <a:picLocks noChangeAspect="1"/>
          </p:cNvPicPr>
          <p:nvPr/>
        </p:nvPicPr>
        <p:blipFill>
          <a:blip r:embed="rId2"/>
          <a:stretch>
            <a:fillRect/>
          </a:stretch>
        </p:blipFill>
        <p:spPr>
          <a:xfrm>
            <a:off x="566583" y="3834700"/>
            <a:ext cx="2320154" cy="951907"/>
          </a:xfrm>
          <a:prstGeom prst="rect">
            <a:avLst/>
          </a:prstGeom>
        </p:spPr>
      </p:pic>
    </p:spTree>
    <p:extLst>
      <p:ext uri="{BB962C8B-B14F-4D97-AF65-F5344CB8AC3E}">
        <p14:creationId xmlns:p14="http://schemas.microsoft.com/office/powerpoint/2010/main" val="113250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E244-B6BE-B2FF-BB2A-C3E8E5AA826F}"/>
              </a:ext>
            </a:extLst>
          </p:cNvPr>
          <p:cNvSpPr>
            <a:spLocks noGrp="1"/>
          </p:cNvSpPr>
          <p:nvPr>
            <p:ph type="title"/>
          </p:nvPr>
        </p:nvSpPr>
        <p:spPr/>
        <p:txBody>
          <a:bodyPr/>
          <a:lstStyle/>
          <a:p>
            <a:pPr marL="571500" indent="-571500" algn="ctr">
              <a:buFont typeface="Wingdings" panose="05000000000000000000" pitchFamily="2" charset="2"/>
              <a:buChar char="Ø"/>
            </a:pPr>
            <a:r>
              <a:rPr lang="en-IN" b="1" dirty="0">
                <a:solidFill>
                  <a:schemeClr val="bg1"/>
                </a:solidFill>
              </a:rPr>
              <a:t>Steps and Workflows</a:t>
            </a:r>
          </a:p>
        </p:txBody>
      </p:sp>
      <p:sp>
        <p:nvSpPr>
          <p:cNvPr id="3" name="Content Placeholder 2">
            <a:extLst>
              <a:ext uri="{FF2B5EF4-FFF2-40B4-BE49-F238E27FC236}">
                <a16:creationId xmlns:a16="http://schemas.microsoft.com/office/drawing/2014/main" id="{4FB938B9-632E-8F25-6D9B-98320B8F996E}"/>
              </a:ext>
            </a:extLst>
          </p:cNvPr>
          <p:cNvSpPr>
            <a:spLocks noGrp="1"/>
          </p:cNvSpPr>
          <p:nvPr>
            <p:ph idx="1"/>
          </p:nvPr>
        </p:nvSpPr>
        <p:spPr>
          <a:xfrm>
            <a:off x="3869268" y="804514"/>
            <a:ext cx="7315200" cy="5499556"/>
          </a:xfrm>
        </p:spPr>
        <p:txBody>
          <a:bodyPr>
            <a:normAutofit/>
          </a:bodyPr>
          <a:lstStyle/>
          <a:p>
            <a:r>
              <a:rPr lang="en-IN" sz="2200" b="1" dirty="0">
                <a:solidFill>
                  <a:srgbClr val="00B0F0"/>
                </a:solidFill>
                <a:latin typeface="Times New Roman" panose="02020603050405020304" pitchFamily="18" charset="0"/>
                <a:cs typeface="Times New Roman" panose="02020603050405020304" pitchFamily="18" charset="0"/>
              </a:rPr>
              <a:t>Steps:</a:t>
            </a:r>
            <a:br>
              <a:rPr lang="en-IN" sz="2200" dirty="0">
                <a:solidFill>
                  <a:schemeClr val="tx1"/>
                </a:solidFill>
                <a:latin typeface="Times New Roman" panose="02020603050405020304" pitchFamily="18" charset="0"/>
                <a:cs typeface="Times New Roman" panose="02020603050405020304" pitchFamily="18" charset="0"/>
              </a:rPr>
            </a:br>
            <a:r>
              <a:rPr lang="en-IN" sz="2200" dirty="0">
                <a:solidFill>
                  <a:schemeClr val="tx1"/>
                </a:solidFill>
                <a:latin typeface="Times New Roman" panose="02020603050405020304" pitchFamily="18" charset="0"/>
                <a:cs typeface="Times New Roman" panose="02020603050405020304" pitchFamily="18" charset="0"/>
              </a:rPr>
              <a:t>Plan -&gt; Collaborate -&gt; Execute -&gt; Document -&gt; Evaluate</a:t>
            </a:r>
          </a:p>
          <a:p>
            <a:endParaRPr lang="en-IN" sz="2200" dirty="0">
              <a:solidFill>
                <a:schemeClr val="tx1"/>
              </a:solidFill>
              <a:latin typeface="Times New Roman" panose="02020603050405020304" pitchFamily="18" charset="0"/>
              <a:cs typeface="Times New Roman" panose="02020603050405020304" pitchFamily="18" charset="0"/>
            </a:endParaRPr>
          </a:p>
          <a:p>
            <a:endParaRPr lang="en-IN" sz="2200" dirty="0">
              <a:solidFill>
                <a:schemeClr val="tx1"/>
              </a:solidFill>
              <a:latin typeface="Times New Roman" panose="02020603050405020304" pitchFamily="18" charset="0"/>
              <a:cs typeface="Times New Roman" panose="02020603050405020304" pitchFamily="18" charset="0"/>
            </a:endParaRPr>
          </a:p>
          <a:p>
            <a:endParaRPr lang="en-IN" sz="2200" dirty="0">
              <a:solidFill>
                <a:schemeClr val="tx1"/>
              </a:solidFill>
              <a:latin typeface="Times New Roman" panose="02020603050405020304" pitchFamily="18" charset="0"/>
              <a:cs typeface="Times New Roman" panose="02020603050405020304" pitchFamily="18" charset="0"/>
            </a:endParaRPr>
          </a:p>
          <a:p>
            <a:endParaRPr lang="en-IN" sz="2200" dirty="0">
              <a:solidFill>
                <a:schemeClr val="tx1"/>
              </a:solidFill>
              <a:latin typeface="Times New Roman" panose="02020603050405020304" pitchFamily="18" charset="0"/>
              <a:cs typeface="Times New Roman" panose="02020603050405020304" pitchFamily="18" charset="0"/>
            </a:endParaRPr>
          </a:p>
          <a:p>
            <a:r>
              <a:rPr lang="en-IN" sz="2200" b="1" dirty="0">
                <a:solidFill>
                  <a:srgbClr val="00B0F0"/>
                </a:solidFill>
                <a:latin typeface="Times New Roman" panose="02020603050405020304" pitchFamily="18" charset="0"/>
                <a:cs typeface="Times New Roman" panose="02020603050405020304" pitchFamily="18" charset="0"/>
              </a:rPr>
              <a:t>Work Flows:</a:t>
            </a:r>
          </a:p>
          <a:p>
            <a:endParaRPr lang="en-IN" sz="2200" dirty="0">
              <a:solidFill>
                <a:schemeClr val="tx1"/>
              </a:solidFill>
              <a:latin typeface="Times New Roman" panose="02020603050405020304" pitchFamily="18" charset="0"/>
              <a:cs typeface="Times New Roman" panose="02020603050405020304" pitchFamily="18" charset="0"/>
            </a:endParaRPr>
          </a:p>
          <a:p>
            <a:endParaRPr lang="en-IN" sz="2200" dirty="0">
              <a:solidFill>
                <a:schemeClr val="tx1"/>
              </a:solidFill>
              <a:latin typeface="Times New Roman" panose="02020603050405020304" pitchFamily="18" charset="0"/>
              <a:cs typeface="Times New Roman" panose="02020603050405020304" pitchFamily="18" charset="0"/>
            </a:endParaRPr>
          </a:p>
          <a:p>
            <a:endParaRPr lang="en-IN" sz="2200" dirty="0">
              <a:solidFill>
                <a:schemeClr val="tx1"/>
              </a:solidFill>
              <a:latin typeface="Times New Roman" panose="02020603050405020304" pitchFamily="18" charset="0"/>
              <a:cs typeface="Times New Roman" panose="02020603050405020304" pitchFamily="18" charset="0"/>
            </a:endParaRPr>
          </a:p>
          <a:p>
            <a:endParaRPr lang="en-IN" sz="22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200" dirty="0">
              <a:solidFill>
                <a:schemeClr val="tx1"/>
              </a:solidFill>
              <a:latin typeface="Times New Roman" panose="02020603050405020304" pitchFamily="18" charset="0"/>
              <a:cs typeface="Times New Roman" panose="02020603050405020304" pitchFamily="18" charset="0"/>
            </a:endParaRPr>
          </a:p>
          <a:p>
            <a:endParaRPr lang="en-IN" sz="2200" dirty="0">
              <a:solidFill>
                <a:schemeClr val="tx1"/>
              </a:solidFill>
            </a:endParaRPr>
          </a:p>
        </p:txBody>
      </p:sp>
      <p:pic>
        <p:nvPicPr>
          <p:cNvPr id="4" name="Picture 3">
            <a:extLst>
              <a:ext uri="{FF2B5EF4-FFF2-40B4-BE49-F238E27FC236}">
                <a16:creationId xmlns:a16="http://schemas.microsoft.com/office/drawing/2014/main" id="{65BECA8D-D2FF-2AD7-FEAE-D319EE62255C}"/>
              </a:ext>
            </a:extLst>
          </p:cNvPr>
          <p:cNvPicPr>
            <a:picLocks noChangeAspect="1"/>
          </p:cNvPicPr>
          <p:nvPr/>
        </p:nvPicPr>
        <p:blipFill rotWithShape="1">
          <a:blip r:embed="rId2">
            <a:extLst>
              <a:ext uri="{28A0092B-C50C-407E-A947-70E740481C1C}">
                <a14:useLocalDpi xmlns:a14="http://schemas.microsoft.com/office/drawing/2010/main" val="0"/>
              </a:ext>
            </a:extLst>
          </a:blip>
          <a:srcRect t="41497" b="27483"/>
          <a:stretch/>
        </p:blipFill>
        <p:spPr>
          <a:xfrm>
            <a:off x="4102534" y="1555653"/>
            <a:ext cx="7081934" cy="1502277"/>
          </a:xfrm>
          <a:prstGeom prst="rect">
            <a:avLst/>
          </a:prstGeom>
        </p:spPr>
      </p:pic>
      <p:pic>
        <p:nvPicPr>
          <p:cNvPr id="5" name="Picture 4">
            <a:extLst>
              <a:ext uri="{FF2B5EF4-FFF2-40B4-BE49-F238E27FC236}">
                <a16:creationId xmlns:a16="http://schemas.microsoft.com/office/drawing/2014/main" id="{85E18309-C9D0-0793-01DE-9ABA8E782ED1}"/>
              </a:ext>
            </a:extLst>
          </p:cNvPr>
          <p:cNvPicPr>
            <a:picLocks noChangeAspect="1"/>
          </p:cNvPicPr>
          <p:nvPr/>
        </p:nvPicPr>
        <p:blipFill rotWithShape="1">
          <a:blip r:embed="rId3">
            <a:extLst>
              <a:ext uri="{28A0092B-C50C-407E-A947-70E740481C1C}">
                <a14:useLocalDpi xmlns:a14="http://schemas.microsoft.com/office/drawing/2010/main" val="0"/>
              </a:ext>
            </a:extLst>
          </a:blip>
          <a:srcRect t="28572" b="40408"/>
          <a:stretch/>
        </p:blipFill>
        <p:spPr>
          <a:xfrm>
            <a:off x="4102534" y="3887227"/>
            <a:ext cx="7081934" cy="1415120"/>
          </a:xfrm>
          <a:prstGeom prst="rect">
            <a:avLst/>
          </a:prstGeom>
        </p:spPr>
      </p:pic>
    </p:spTree>
    <p:extLst>
      <p:ext uri="{BB962C8B-B14F-4D97-AF65-F5344CB8AC3E}">
        <p14:creationId xmlns:p14="http://schemas.microsoft.com/office/powerpoint/2010/main" val="3100709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47BE4-C76F-3CA4-3345-76FC083055B8}"/>
              </a:ext>
            </a:extLst>
          </p:cNvPr>
          <p:cNvSpPr>
            <a:spLocks noGrp="1"/>
          </p:cNvSpPr>
          <p:nvPr>
            <p:ph type="title"/>
          </p:nvPr>
        </p:nvSpPr>
        <p:spPr>
          <a:xfrm>
            <a:off x="0" y="1123837"/>
            <a:ext cx="3200401" cy="4601183"/>
          </a:xfrm>
        </p:spPr>
        <p:txBody>
          <a:bodyPr/>
          <a:lstStyle/>
          <a:p>
            <a:pPr marL="571500" indent="-571500" algn="ctr">
              <a:buFont typeface="Wingdings" panose="05000000000000000000" pitchFamily="2" charset="2"/>
              <a:buChar char="Ø"/>
            </a:pPr>
            <a:r>
              <a:rPr lang="en-IN" b="1" dirty="0">
                <a:solidFill>
                  <a:schemeClr val="bg1"/>
                </a:solidFill>
              </a:rPr>
              <a:t>Advantages</a:t>
            </a:r>
          </a:p>
        </p:txBody>
      </p:sp>
      <p:sp>
        <p:nvSpPr>
          <p:cNvPr id="3" name="Content Placeholder 2">
            <a:extLst>
              <a:ext uri="{FF2B5EF4-FFF2-40B4-BE49-F238E27FC236}">
                <a16:creationId xmlns:a16="http://schemas.microsoft.com/office/drawing/2014/main" id="{060BFEFE-FB87-5CB4-797A-1259BA9D97E5}"/>
              </a:ext>
            </a:extLst>
          </p:cNvPr>
          <p:cNvSpPr>
            <a:spLocks noGrp="1"/>
          </p:cNvSpPr>
          <p:nvPr>
            <p:ph idx="1"/>
          </p:nvPr>
        </p:nvSpPr>
        <p:spPr>
          <a:xfrm>
            <a:off x="3859937" y="709127"/>
            <a:ext cx="7315200" cy="5980921"/>
          </a:xfrm>
        </p:spPr>
        <p:txBody>
          <a:bodyPr>
            <a:noAutofit/>
          </a:bodyPr>
          <a:lstStyle/>
          <a:p>
            <a:pPr marL="0" indent="0" algn="just">
              <a:buNone/>
            </a:pPr>
            <a:r>
              <a:rPr lang="en-US" sz="2200" b="1" i="0" dirty="0">
                <a:solidFill>
                  <a:srgbClr val="00B0F0"/>
                </a:solidFill>
                <a:effectLst/>
                <a:cs typeface="Times New Roman" panose="02020603050405020304" pitchFamily="18" charset="0"/>
              </a:rPr>
              <a:t>Getting Started</a:t>
            </a:r>
            <a:r>
              <a:rPr lang="en-US" sz="2200" b="0" i="0" dirty="0">
                <a:solidFill>
                  <a:srgbClr val="00B0F0"/>
                </a:solidFill>
                <a:effectLst/>
                <a:cs typeface="Times New Roman" panose="02020603050405020304" pitchFamily="18" charset="0"/>
              </a:rPr>
              <a:t>:</a:t>
            </a:r>
          </a:p>
          <a:p>
            <a:pPr algn="just">
              <a:buFont typeface="Wingdings" panose="05000000000000000000" pitchFamily="2" charset="2"/>
              <a:buChar char="Ø"/>
            </a:pPr>
            <a:r>
              <a:rPr lang="en-US" sz="2200" b="0" i="0" dirty="0">
                <a:solidFill>
                  <a:schemeClr val="tx1"/>
                </a:solidFill>
                <a:effectLst/>
                <a:cs typeface="Times New Roman" panose="02020603050405020304" pitchFamily="18" charset="0"/>
              </a:rPr>
              <a:t>To get started with Jira, users can sign up for a Jira Cloud or Jira Server instance, depending on their requirements.</a:t>
            </a:r>
          </a:p>
          <a:p>
            <a:pPr algn="just">
              <a:buFont typeface="Wingdings" panose="05000000000000000000" pitchFamily="2" charset="2"/>
              <a:buChar char="Ø"/>
            </a:pPr>
            <a:r>
              <a:rPr lang="en-US" sz="2200" b="0" i="0" dirty="0">
                <a:solidFill>
                  <a:schemeClr val="tx1"/>
                </a:solidFill>
                <a:effectLst/>
                <a:cs typeface="Times New Roman" panose="02020603050405020304" pitchFamily="18" charset="0"/>
              </a:rPr>
              <a:t>Jira offers comprehensive documentation, tutorials, and training resources to help users learn how to use the platform effectively.</a:t>
            </a:r>
          </a:p>
          <a:p>
            <a:pPr algn="just">
              <a:buFont typeface="Wingdings" panose="05000000000000000000" pitchFamily="2" charset="2"/>
              <a:buChar char="Ø"/>
            </a:pPr>
            <a:r>
              <a:rPr lang="en-US" sz="2200" b="0" i="0" dirty="0">
                <a:solidFill>
                  <a:schemeClr val="tx1"/>
                </a:solidFill>
                <a:effectLst/>
                <a:cs typeface="Times New Roman" panose="02020603050405020304" pitchFamily="18" charset="0"/>
              </a:rPr>
              <a:t>Users can also explore the Atlassian Marketplace to discover and install apps and integrations to further enhance Jira's functionality.</a:t>
            </a:r>
            <a:endParaRPr lang="en-IN" sz="2200" dirty="0">
              <a:solidFill>
                <a:schemeClr val="tx1"/>
              </a:solidFill>
              <a:cs typeface="Times New Roman" panose="02020603050405020304" pitchFamily="18" charset="0"/>
            </a:endParaRPr>
          </a:p>
          <a:p>
            <a:pPr marL="0" indent="0">
              <a:buNone/>
            </a:pPr>
            <a:r>
              <a:rPr lang="en-IN" sz="2200" b="1" dirty="0">
                <a:solidFill>
                  <a:srgbClr val="00B0F0"/>
                </a:solidFill>
                <a:cs typeface="Times New Roman" panose="02020603050405020304" pitchFamily="18" charset="0"/>
              </a:rPr>
              <a:t>Benefits:</a:t>
            </a:r>
          </a:p>
          <a:p>
            <a:pPr>
              <a:buFont typeface="Wingdings" panose="05000000000000000000" pitchFamily="2" charset="2"/>
              <a:buChar char="Ø"/>
            </a:pPr>
            <a:r>
              <a:rPr lang="en-IN" sz="2200" i="0" dirty="0">
                <a:solidFill>
                  <a:schemeClr val="tx1"/>
                </a:solidFill>
                <a:effectLst/>
                <a:cs typeface="Times New Roman" panose="02020603050405020304" pitchFamily="18" charset="0"/>
              </a:rPr>
              <a:t>Improved Productivity</a:t>
            </a:r>
          </a:p>
          <a:p>
            <a:pPr>
              <a:buFont typeface="Wingdings" panose="05000000000000000000" pitchFamily="2" charset="2"/>
              <a:buChar char="Ø"/>
            </a:pPr>
            <a:r>
              <a:rPr lang="en-IN" sz="2200" i="0" dirty="0">
                <a:solidFill>
                  <a:schemeClr val="tx1"/>
                </a:solidFill>
                <a:effectLst/>
                <a:cs typeface="Times New Roman" panose="02020603050405020304" pitchFamily="18" charset="0"/>
              </a:rPr>
              <a:t>Enhanced Visibility</a:t>
            </a:r>
            <a:endParaRPr lang="en-IN" sz="2200" dirty="0">
              <a:solidFill>
                <a:schemeClr val="tx1"/>
              </a:solidFill>
              <a:cs typeface="Times New Roman" panose="02020603050405020304" pitchFamily="18" charset="0"/>
            </a:endParaRPr>
          </a:p>
          <a:p>
            <a:pPr>
              <a:buFont typeface="Wingdings" panose="05000000000000000000" pitchFamily="2" charset="2"/>
              <a:buChar char="Ø"/>
            </a:pPr>
            <a:r>
              <a:rPr lang="en-IN" sz="2200" i="0" dirty="0">
                <a:solidFill>
                  <a:schemeClr val="tx1"/>
                </a:solidFill>
                <a:effectLst/>
                <a:cs typeface="Times New Roman" panose="02020603050405020304" pitchFamily="18" charset="0"/>
              </a:rPr>
              <a:t>Scalability</a:t>
            </a:r>
          </a:p>
          <a:p>
            <a:pPr>
              <a:buFont typeface="Wingdings" panose="05000000000000000000" pitchFamily="2" charset="2"/>
              <a:buChar char="Ø"/>
            </a:pPr>
            <a:r>
              <a:rPr lang="en-IN" sz="2200" i="0" dirty="0">
                <a:solidFill>
                  <a:schemeClr val="tx1"/>
                </a:solidFill>
                <a:effectLst/>
                <a:cs typeface="Times New Roman" panose="02020603050405020304" pitchFamily="18" charset="0"/>
              </a:rPr>
              <a:t>Flexibility</a:t>
            </a:r>
            <a:endParaRPr lang="en-IN" sz="2200" dirty="0">
              <a:solidFill>
                <a:schemeClr val="tx1"/>
              </a:solidFill>
              <a:cs typeface="Times New Roman" panose="02020603050405020304" pitchFamily="18" charset="0"/>
            </a:endParaRPr>
          </a:p>
          <a:p>
            <a:endParaRPr lang="en-IN" sz="2200" dirty="0">
              <a:solidFill>
                <a:schemeClr val="tx1"/>
              </a:solidFill>
            </a:endParaRPr>
          </a:p>
        </p:txBody>
      </p:sp>
    </p:spTree>
    <p:extLst>
      <p:ext uri="{BB962C8B-B14F-4D97-AF65-F5344CB8AC3E}">
        <p14:creationId xmlns:p14="http://schemas.microsoft.com/office/powerpoint/2010/main" val="3182300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EF7A-EF46-6564-37B5-4D29E53E1D46}"/>
              </a:ext>
            </a:extLst>
          </p:cNvPr>
          <p:cNvSpPr>
            <a:spLocks noGrp="1"/>
          </p:cNvSpPr>
          <p:nvPr>
            <p:ph type="title"/>
          </p:nvPr>
        </p:nvSpPr>
        <p:spPr/>
        <p:txBody>
          <a:bodyPr/>
          <a:lstStyle/>
          <a:p>
            <a:pPr algn="ctr"/>
            <a:r>
              <a:rPr lang="en-US" b="1" dirty="0">
                <a:solidFill>
                  <a:schemeClr val="bg1"/>
                </a:solidFill>
              </a:rPr>
              <a:t>Module – </a:t>
            </a:r>
            <a:r>
              <a:rPr lang="en-US" b="1" dirty="0" err="1">
                <a:solidFill>
                  <a:schemeClr val="bg1"/>
                </a:solidFill>
              </a:rPr>
              <a:t>Sign_Up</a:t>
            </a:r>
            <a:r>
              <a:rPr lang="en-US" b="1" dirty="0">
                <a:solidFill>
                  <a:schemeClr val="bg1"/>
                </a:solidFill>
              </a:rPr>
              <a:t> (Test Cases)</a:t>
            </a:r>
            <a:endParaRPr lang="en-IN" b="1" dirty="0">
              <a:solidFill>
                <a:schemeClr val="bg1"/>
              </a:solidFill>
            </a:endParaRPr>
          </a:p>
        </p:txBody>
      </p:sp>
      <p:sp>
        <p:nvSpPr>
          <p:cNvPr id="3" name="Content Placeholder 2">
            <a:extLst>
              <a:ext uri="{FF2B5EF4-FFF2-40B4-BE49-F238E27FC236}">
                <a16:creationId xmlns:a16="http://schemas.microsoft.com/office/drawing/2014/main" id="{6029BE90-A95C-C879-77D2-B4ED8517ECAB}"/>
              </a:ext>
            </a:extLst>
          </p:cNvPr>
          <p:cNvSpPr>
            <a:spLocks noGrp="1"/>
          </p:cNvSpPr>
          <p:nvPr>
            <p:ph idx="1"/>
          </p:nvPr>
        </p:nvSpPr>
        <p:spPr>
          <a:xfrm>
            <a:off x="3775962" y="252020"/>
            <a:ext cx="7315200" cy="3172408"/>
          </a:xfrm>
        </p:spPr>
        <p:txBody>
          <a:bodyPr>
            <a:normAutofit/>
          </a:bodyPr>
          <a:lstStyle/>
          <a:p>
            <a:pPr marL="0" indent="0">
              <a:buNone/>
            </a:pPr>
            <a:endParaRPr lang="en-US" dirty="0">
              <a:solidFill>
                <a:schemeClr val="tx1"/>
              </a:solidFill>
            </a:endParaRPr>
          </a:p>
          <a:p>
            <a:pPr>
              <a:buFont typeface="Wingdings" panose="05000000000000000000" pitchFamily="2" charset="2"/>
              <a:buChar char="Ø"/>
            </a:pPr>
            <a:r>
              <a:rPr lang="en-US" dirty="0">
                <a:solidFill>
                  <a:schemeClr val="tx1"/>
                </a:solidFill>
              </a:rPr>
              <a:t>User sign up with missing fields</a:t>
            </a:r>
          </a:p>
          <a:p>
            <a:pPr>
              <a:buFont typeface="Wingdings" panose="05000000000000000000" pitchFamily="2" charset="2"/>
              <a:buChar char="Ø"/>
            </a:pPr>
            <a:r>
              <a:rPr lang="en-IN" dirty="0">
                <a:solidFill>
                  <a:schemeClr val="tx1"/>
                </a:solidFill>
              </a:rPr>
              <a:t>User enters invalid DOB</a:t>
            </a:r>
            <a:endParaRPr lang="en-US" dirty="0">
              <a:solidFill>
                <a:schemeClr val="tx1"/>
              </a:solidFill>
            </a:endParaRPr>
          </a:p>
          <a:p>
            <a:pPr>
              <a:buFont typeface="Wingdings" panose="05000000000000000000" pitchFamily="2" charset="2"/>
              <a:buChar char="Ø"/>
            </a:pPr>
            <a:r>
              <a:rPr lang="en-US" dirty="0">
                <a:solidFill>
                  <a:schemeClr val="tx1"/>
                </a:solidFill>
              </a:rPr>
              <a:t>User registers with existing mail</a:t>
            </a:r>
          </a:p>
          <a:p>
            <a:pPr>
              <a:buFont typeface="Wingdings" panose="05000000000000000000" pitchFamily="2" charset="2"/>
              <a:buChar char="Ø"/>
            </a:pPr>
            <a:r>
              <a:rPr lang="en-IN" dirty="0">
                <a:solidFill>
                  <a:schemeClr val="tx1"/>
                </a:solidFill>
              </a:rPr>
              <a:t>User enters mismatched passwords</a:t>
            </a:r>
            <a:endParaRPr lang="en-US" dirty="0">
              <a:solidFill>
                <a:schemeClr val="tx1"/>
              </a:solidFill>
            </a:endParaRPr>
          </a:p>
          <a:p>
            <a:pPr>
              <a:buFont typeface="Wingdings" panose="05000000000000000000" pitchFamily="2" charset="2"/>
              <a:buChar char="Ø"/>
            </a:pPr>
            <a:r>
              <a:rPr lang="en-IN" dirty="0">
                <a:solidFill>
                  <a:schemeClr val="tx1"/>
                </a:solidFill>
              </a:rPr>
              <a:t>User enters invalid information</a:t>
            </a:r>
            <a:endParaRPr lang="en-US" dirty="0">
              <a:solidFill>
                <a:schemeClr val="tx1"/>
              </a:solidFill>
            </a:endParaRPr>
          </a:p>
          <a:p>
            <a:pPr>
              <a:buFont typeface="Wingdings" panose="05000000000000000000" pitchFamily="2" charset="2"/>
              <a:buChar char="Ø"/>
            </a:pPr>
            <a:r>
              <a:rPr lang="en-US" dirty="0">
                <a:solidFill>
                  <a:schemeClr val="tx1"/>
                </a:solidFill>
              </a:rPr>
              <a:t>User enters information correctly and then the account is created</a:t>
            </a:r>
          </a:p>
        </p:txBody>
      </p:sp>
      <p:pic>
        <p:nvPicPr>
          <p:cNvPr id="4" name="Content Placeholder 7">
            <a:extLst>
              <a:ext uri="{FF2B5EF4-FFF2-40B4-BE49-F238E27FC236}">
                <a16:creationId xmlns:a16="http://schemas.microsoft.com/office/drawing/2014/main" id="{62B4A7F4-D110-15BF-DD27-BB2E19220D8E}"/>
              </a:ext>
            </a:extLst>
          </p:cNvPr>
          <p:cNvPicPr>
            <a:picLocks noChangeAspect="1"/>
          </p:cNvPicPr>
          <p:nvPr/>
        </p:nvPicPr>
        <p:blipFill>
          <a:blip r:embed="rId2"/>
          <a:stretch>
            <a:fillRect/>
          </a:stretch>
        </p:blipFill>
        <p:spPr>
          <a:xfrm>
            <a:off x="4643708" y="3573978"/>
            <a:ext cx="5579707" cy="2752530"/>
          </a:xfrm>
          <a:prstGeom prst="rect">
            <a:avLst/>
          </a:prstGeom>
        </p:spPr>
      </p:pic>
    </p:spTree>
    <p:extLst>
      <p:ext uri="{BB962C8B-B14F-4D97-AF65-F5344CB8AC3E}">
        <p14:creationId xmlns:p14="http://schemas.microsoft.com/office/powerpoint/2010/main" val="1346856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344F-0364-2CA7-0ECE-CE600C3B6E9E}"/>
              </a:ext>
            </a:extLst>
          </p:cNvPr>
          <p:cNvSpPr>
            <a:spLocks noGrp="1"/>
          </p:cNvSpPr>
          <p:nvPr>
            <p:ph type="title"/>
          </p:nvPr>
        </p:nvSpPr>
        <p:spPr/>
        <p:txBody>
          <a:bodyPr/>
          <a:lstStyle/>
          <a:p>
            <a:pPr algn="ctr"/>
            <a:r>
              <a:rPr lang="en-US" b="1" dirty="0">
                <a:solidFill>
                  <a:schemeClr val="bg1"/>
                </a:solidFill>
              </a:rPr>
              <a:t>Module – </a:t>
            </a:r>
            <a:r>
              <a:rPr lang="en-US" b="1" dirty="0" err="1">
                <a:solidFill>
                  <a:schemeClr val="bg1"/>
                </a:solidFill>
              </a:rPr>
              <a:t>Sign_in</a:t>
            </a:r>
            <a:r>
              <a:rPr lang="en-US" b="1" dirty="0">
                <a:solidFill>
                  <a:schemeClr val="bg1"/>
                </a:solidFill>
              </a:rPr>
              <a:t> (Test Cases)</a:t>
            </a:r>
            <a:endParaRPr lang="en-IN" b="1" dirty="0">
              <a:solidFill>
                <a:schemeClr val="bg1"/>
              </a:solidFill>
            </a:endParaRPr>
          </a:p>
        </p:txBody>
      </p:sp>
      <p:sp>
        <p:nvSpPr>
          <p:cNvPr id="3" name="Content Placeholder 2">
            <a:extLst>
              <a:ext uri="{FF2B5EF4-FFF2-40B4-BE49-F238E27FC236}">
                <a16:creationId xmlns:a16="http://schemas.microsoft.com/office/drawing/2014/main" id="{496792EA-6A50-8E19-9C20-C9C55EF0A310}"/>
              </a:ext>
            </a:extLst>
          </p:cNvPr>
          <p:cNvSpPr>
            <a:spLocks noGrp="1"/>
          </p:cNvSpPr>
          <p:nvPr>
            <p:ph idx="1"/>
          </p:nvPr>
        </p:nvSpPr>
        <p:spPr>
          <a:xfrm>
            <a:off x="3831945" y="145651"/>
            <a:ext cx="7315200" cy="3110733"/>
          </a:xfrm>
        </p:spPr>
        <p:txBody>
          <a:bodyPr>
            <a:normAutofit/>
          </a:bodyPr>
          <a:lstStyle/>
          <a:p>
            <a:pPr>
              <a:buFont typeface="Wingdings" panose="05000000000000000000" pitchFamily="2" charset="2"/>
              <a:buChar char="Ø"/>
            </a:pPr>
            <a:r>
              <a:rPr lang="en-US" sz="2200" dirty="0">
                <a:solidFill>
                  <a:schemeClr val="tx1"/>
                </a:solidFill>
              </a:rPr>
              <a:t>User Sign in with Valid Credentials</a:t>
            </a:r>
          </a:p>
          <a:p>
            <a:pPr>
              <a:buFont typeface="Wingdings" panose="05000000000000000000" pitchFamily="2" charset="2"/>
              <a:buChar char="Ø"/>
            </a:pPr>
            <a:r>
              <a:rPr lang="en-US" sz="2200" dirty="0">
                <a:solidFill>
                  <a:schemeClr val="tx1"/>
                </a:solidFill>
              </a:rPr>
              <a:t>User Sign in with Invalid Username</a:t>
            </a:r>
          </a:p>
          <a:p>
            <a:pPr>
              <a:buFont typeface="Wingdings" panose="05000000000000000000" pitchFamily="2" charset="2"/>
              <a:buChar char="Ø"/>
            </a:pPr>
            <a:r>
              <a:rPr lang="en-US" sz="2200" dirty="0">
                <a:solidFill>
                  <a:schemeClr val="tx1"/>
                </a:solidFill>
              </a:rPr>
              <a:t>User Sign in with Invalid Password</a:t>
            </a:r>
          </a:p>
        </p:txBody>
      </p:sp>
      <p:pic>
        <p:nvPicPr>
          <p:cNvPr id="4" name="Content Placeholder 5">
            <a:extLst>
              <a:ext uri="{FF2B5EF4-FFF2-40B4-BE49-F238E27FC236}">
                <a16:creationId xmlns:a16="http://schemas.microsoft.com/office/drawing/2014/main" id="{F0A76A21-FA4A-1AB7-9FEA-1B4FBC163E18}"/>
              </a:ext>
            </a:extLst>
          </p:cNvPr>
          <p:cNvPicPr>
            <a:picLocks noChangeAspect="1"/>
          </p:cNvPicPr>
          <p:nvPr/>
        </p:nvPicPr>
        <p:blipFill>
          <a:blip r:embed="rId2"/>
          <a:stretch>
            <a:fillRect/>
          </a:stretch>
        </p:blipFill>
        <p:spPr>
          <a:xfrm>
            <a:off x="4551130" y="2700948"/>
            <a:ext cx="5221221" cy="3331029"/>
          </a:xfrm>
          <a:prstGeom prst="rect">
            <a:avLst/>
          </a:prstGeom>
        </p:spPr>
      </p:pic>
    </p:spTree>
    <p:extLst>
      <p:ext uri="{BB962C8B-B14F-4D97-AF65-F5344CB8AC3E}">
        <p14:creationId xmlns:p14="http://schemas.microsoft.com/office/powerpoint/2010/main" val="3587457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F85D-A68E-8BBF-F674-68C36DA53E77}"/>
              </a:ext>
            </a:extLst>
          </p:cNvPr>
          <p:cNvSpPr>
            <a:spLocks noGrp="1"/>
          </p:cNvSpPr>
          <p:nvPr>
            <p:ph type="title"/>
          </p:nvPr>
        </p:nvSpPr>
        <p:spPr/>
        <p:txBody>
          <a:bodyPr/>
          <a:lstStyle/>
          <a:p>
            <a:pPr algn="ctr"/>
            <a:r>
              <a:rPr lang="en-US" b="1" dirty="0">
                <a:solidFill>
                  <a:schemeClr val="bg1"/>
                </a:solidFill>
              </a:rPr>
              <a:t>Module – Deposit (Test Cases)</a:t>
            </a:r>
            <a:endParaRPr lang="en-IN" b="1" dirty="0">
              <a:solidFill>
                <a:schemeClr val="bg1"/>
              </a:solidFill>
            </a:endParaRPr>
          </a:p>
        </p:txBody>
      </p:sp>
      <p:sp>
        <p:nvSpPr>
          <p:cNvPr id="3" name="Content Placeholder 2">
            <a:extLst>
              <a:ext uri="{FF2B5EF4-FFF2-40B4-BE49-F238E27FC236}">
                <a16:creationId xmlns:a16="http://schemas.microsoft.com/office/drawing/2014/main" id="{C57F0236-BE30-D00F-5B78-4DA2CA41D192}"/>
              </a:ext>
            </a:extLst>
          </p:cNvPr>
          <p:cNvSpPr>
            <a:spLocks noGrp="1"/>
          </p:cNvSpPr>
          <p:nvPr>
            <p:ph idx="1"/>
          </p:nvPr>
        </p:nvSpPr>
        <p:spPr>
          <a:xfrm>
            <a:off x="3775961" y="248288"/>
            <a:ext cx="7315200" cy="3306676"/>
          </a:xfrm>
        </p:spPr>
        <p:txBody>
          <a:bodyPr>
            <a:normAutofit/>
          </a:bodyPr>
          <a:lstStyle/>
          <a:p>
            <a:pPr>
              <a:buFont typeface="Wingdings" panose="05000000000000000000" pitchFamily="2" charset="2"/>
              <a:buChar char="Ø"/>
            </a:pPr>
            <a:r>
              <a:rPr lang="en-US" sz="2200" dirty="0">
                <a:solidFill>
                  <a:schemeClr val="tx1"/>
                </a:solidFill>
              </a:rPr>
              <a:t>To check Deposit to account fields with valid credentials(checking account)</a:t>
            </a:r>
          </a:p>
          <a:p>
            <a:pPr>
              <a:buFont typeface="Wingdings" panose="05000000000000000000" pitchFamily="2" charset="2"/>
              <a:buChar char="Ø"/>
            </a:pPr>
            <a:r>
              <a:rPr lang="en-US" sz="2200" dirty="0">
                <a:solidFill>
                  <a:schemeClr val="tx1"/>
                </a:solidFill>
              </a:rPr>
              <a:t>To check deposit to account fields with amount field as zero</a:t>
            </a:r>
          </a:p>
          <a:p>
            <a:pPr>
              <a:buFont typeface="Wingdings" panose="05000000000000000000" pitchFamily="2" charset="2"/>
              <a:buChar char="Ø"/>
            </a:pPr>
            <a:r>
              <a:rPr lang="en-US" sz="2200" dirty="0">
                <a:solidFill>
                  <a:schemeClr val="tx1"/>
                </a:solidFill>
              </a:rPr>
              <a:t>To check deposit to account fields with valid credentials(saving accounts)</a:t>
            </a:r>
          </a:p>
        </p:txBody>
      </p:sp>
      <p:pic>
        <p:nvPicPr>
          <p:cNvPr id="4" name="Content Placeholder 5">
            <a:extLst>
              <a:ext uri="{FF2B5EF4-FFF2-40B4-BE49-F238E27FC236}">
                <a16:creationId xmlns:a16="http://schemas.microsoft.com/office/drawing/2014/main" id="{A48BA60E-8904-68DC-8F55-C101FC55A6CD}"/>
              </a:ext>
            </a:extLst>
          </p:cNvPr>
          <p:cNvPicPr>
            <a:picLocks noChangeAspect="1"/>
          </p:cNvPicPr>
          <p:nvPr/>
        </p:nvPicPr>
        <p:blipFill>
          <a:blip r:embed="rId2"/>
          <a:stretch>
            <a:fillRect/>
          </a:stretch>
        </p:blipFill>
        <p:spPr>
          <a:xfrm>
            <a:off x="4529203" y="2943881"/>
            <a:ext cx="5267940" cy="3306676"/>
          </a:xfrm>
          <a:prstGeom prst="rect">
            <a:avLst/>
          </a:prstGeom>
        </p:spPr>
      </p:pic>
    </p:spTree>
    <p:extLst>
      <p:ext uri="{BB962C8B-B14F-4D97-AF65-F5344CB8AC3E}">
        <p14:creationId xmlns:p14="http://schemas.microsoft.com/office/powerpoint/2010/main" val="2031208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2597-E954-9550-951C-604A1FE99BE1}"/>
              </a:ext>
            </a:extLst>
          </p:cNvPr>
          <p:cNvSpPr>
            <a:spLocks noGrp="1"/>
          </p:cNvSpPr>
          <p:nvPr>
            <p:ph type="title"/>
          </p:nvPr>
        </p:nvSpPr>
        <p:spPr/>
        <p:txBody>
          <a:bodyPr/>
          <a:lstStyle/>
          <a:p>
            <a:pPr algn="ctr"/>
            <a:r>
              <a:rPr lang="en-US" b="1" dirty="0">
                <a:solidFill>
                  <a:schemeClr val="bg1"/>
                </a:solidFill>
              </a:rPr>
              <a:t>Module – Withdraw (Test Cases)</a:t>
            </a:r>
            <a:endParaRPr lang="en-IN" b="1" dirty="0">
              <a:solidFill>
                <a:schemeClr val="bg1"/>
              </a:solidFill>
            </a:endParaRPr>
          </a:p>
        </p:txBody>
      </p:sp>
      <p:sp>
        <p:nvSpPr>
          <p:cNvPr id="3" name="Content Placeholder 2">
            <a:extLst>
              <a:ext uri="{FF2B5EF4-FFF2-40B4-BE49-F238E27FC236}">
                <a16:creationId xmlns:a16="http://schemas.microsoft.com/office/drawing/2014/main" id="{C8CDCA21-9393-648D-2028-0A988260FECF}"/>
              </a:ext>
            </a:extLst>
          </p:cNvPr>
          <p:cNvSpPr>
            <a:spLocks noGrp="1"/>
          </p:cNvSpPr>
          <p:nvPr>
            <p:ph idx="1"/>
          </p:nvPr>
        </p:nvSpPr>
        <p:spPr>
          <a:xfrm>
            <a:off x="3785293" y="102636"/>
            <a:ext cx="7315200" cy="3157386"/>
          </a:xfrm>
        </p:spPr>
        <p:txBody>
          <a:bodyPr/>
          <a:lstStyle/>
          <a:p>
            <a:pPr algn="just">
              <a:buFont typeface="Wingdings" panose="05000000000000000000" pitchFamily="2" charset="2"/>
              <a:buChar char="Ø"/>
            </a:pPr>
            <a:r>
              <a:rPr lang="en-US" dirty="0">
                <a:solidFill>
                  <a:schemeClr val="tx1"/>
                </a:solidFill>
              </a:rPr>
              <a:t>Click on the "Select Account" option  and "Select saving account“</a:t>
            </a:r>
          </a:p>
          <a:p>
            <a:pPr algn="just">
              <a:buFont typeface="Wingdings" panose="05000000000000000000" pitchFamily="2" charset="2"/>
              <a:buChar char="Ø"/>
            </a:pPr>
            <a:r>
              <a:rPr lang="en-US" dirty="0">
                <a:solidFill>
                  <a:schemeClr val="tx1"/>
                </a:solidFill>
              </a:rPr>
              <a:t>Click on the "Withdraw Amount input text area box"  and enter Amount greater than balance amount in text area box and  click submit</a:t>
            </a:r>
          </a:p>
          <a:p>
            <a:pPr algn="just">
              <a:buFont typeface="Wingdings" panose="05000000000000000000" pitchFamily="2" charset="2"/>
              <a:buChar char="Ø"/>
            </a:pPr>
            <a:r>
              <a:rPr lang="en-US" dirty="0">
                <a:solidFill>
                  <a:schemeClr val="tx1"/>
                </a:solidFill>
              </a:rPr>
              <a:t>Click on the "Withdraw Amount input text area box"  and  leave the text area box empty and click submit</a:t>
            </a:r>
            <a:endParaRPr lang="en-IN" dirty="0">
              <a:solidFill>
                <a:schemeClr val="tx1"/>
              </a:solidFill>
            </a:endParaRPr>
          </a:p>
        </p:txBody>
      </p:sp>
      <p:pic>
        <p:nvPicPr>
          <p:cNvPr id="4" name="Content Placeholder 5">
            <a:extLst>
              <a:ext uri="{FF2B5EF4-FFF2-40B4-BE49-F238E27FC236}">
                <a16:creationId xmlns:a16="http://schemas.microsoft.com/office/drawing/2014/main" id="{3923A0C7-ED12-D3EC-362C-D6C039565BD5}"/>
              </a:ext>
            </a:extLst>
          </p:cNvPr>
          <p:cNvPicPr>
            <a:picLocks noChangeAspect="1"/>
          </p:cNvPicPr>
          <p:nvPr/>
        </p:nvPicPr>
        <p:blipFill>
          <a:blip r:embed="rId2"/>
          <a:stretch>
            <a:fillRect/>
          </a:stretch>
        </p:blipFill>
        <p:spPr>
          <a:xfrm>
            <a:off x="4780385" y="2842198"/>
            <a:ext cx="5427305" cy="3157386"/>
          </a:xfrm>
          <a:prstGeom prst="rect">
            <a:avLst/>
          </a:prstGeom>
        </p:spPr>
      </p:pic>
    </p:spTree>
    <p:extLst>
      <p:ext uri="{BB962C8B-B14F-4D97-AF65-F5344CB8AC3E}">
        <p14:creationId xmlns:p14="http://schemas.microsoft.com/office/powerpoint/2010/main" val="1763801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D2883-BD48-6E92-4878-5722830249DF}"/>
              </a:ext>
            </a:extLst>
          </p:cNvPr>
          <p:cNvSpPr>
            <a:spLocks noGrp="1"/>
          </p:cNvSpPr>
          <p:nvPr>
            <p:ph type="title"/>
          </p:nvPr>
        </p:nvSpPr>
        <p:spPr/>
        <p:txBody>
          <a:bodyPr/>
          <a:lstStyle/>
          <a:p>
            <a:pPr algn="ctr"/>
            <a:r>
              <a:rPr lang="en-US" b="1" dirty="0">
                <a:solidFill>
                  <a:schemeClr val="bg1"/>
                </a:solidFill>
              </a:rPr>
              <a:t>Digital Demo Bank Feature:</a:t>
            </a:r>
            <a:endParaRPr lang="en-IN" b="1" dirty="0">
              <a:solidFill>
                <a:schemeClr val="bg1"/>
              </a:solidFill>
            </a:endParaRPr>
          </a:p>
        </p:txBody>
      </p:sp>
      <p:sp>
        <p:nvSpPr>
          <p:cNvPr id="3" name="Content Placeholder 2">
            <a:extLst>
              <a:ext uri="{FF2B5EF4-FFF2-40B4-BE49-F238E27FC236}">
                <a16:creationId xmlns:a16="http://schemas.microsoft.com/office/drawing/2014/main" id="{FC1E42A6-8DC5-FB3B-8A81-03BA697B7464}"/>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300" b="0" i="0" dirty="0">
                <a:solidFill>
                  <a:schemeClr val="tx1"/>
                </a:solidFill>
                <a:effectLst/>
                <a:cs typeface="Times New Roman" panose="02020603050405020304" pitchFamily="18" charset="0"/>
              </a:rPr>
              <a:t>It is a simulated bank that allows you to test Tink products without using real bank credentials.</a:t>
            </a:r>
          </a:p>
          <a:p>
            <a:pPr algn="just">
              <a:lnSpc>
                <a:spcPct val="150000"/>
              </a:lnSpc>
              <a:buFont typeface="Wingdings" panose="05000000000000000000" pitchFamily="2" charset="2"/>
              <a:buChar char="Ø"/>
            </a:pPr>
            <a:r>
              <a:rPr lang="en-US" sz="2300" dirty="0">
                <a:solidFill>
                  <a:schemeClr val="tx1"/>
                </a:solidFill>
                <a:cs typeface="Times New Roman" panose="02020603050405020304" pitchFamily="18" charset="0"/>
              </a:rPr>
              <a:t>This site has many features which include Depositing money into your account withdrawing money from your account and transferring money from one account to another account it also has features such as saving accounts and checking accounts.</a:t>
            </a:r>
          </a:p>
          <a:p>
            <a:pPr algn="just">
              <a:lnSpc>
                <a:spcPct val="150000"/>
              </a:lnSpc>
              <a:buFont typeface="Wingdings" panose="05000000000000000000" pitchFamily="2" charset="2"/>
              <a:buChar char="Ø"/>
            </a:pPr>
            <a:r>
              <a:rPr lang="en-US" sz="2300" dirty="0">
                <a:solidFill>
                  <a:schemeClr val="tx1"/>
                </a:solidFill>
                <a:cs typeface="Times New Roman" panose="02020603050405020304" pitchFamily="18" charset="0"/>
              </a:rPr>
              <a:t>We can see the total amount in our account also.</a:t>
            </a:r>
            <a:endParaRPr lang="en-IN" sz="23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610545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6C9D-885F-1175-DF57-8155448D8496}"/>
              </a:ext>
            </a:extLst>
          </p:cNvPr>
          <p:cNvSpPr>
            <a:spLocks noGrp="1"/>
          </p:cNvSpPr>
          <p:nvPr>
            <p:ph type="title"/>
          </p:nvPr>
        </p:nvSpPr>
        <p:spPr/>
        <p:txBody>
          <a:bodyPr/>
          <a:lstStyle/>
          <a:p>
            <a:pPr algn="ctr"/>
            <a:r>
              <a:rPr lang="en-US" b="1" dirty="0">
                <a:solidFill>
                  <a:schemeClr val="bg1"/>
                </a:solidFill>
              </a:rPr>
              <a:t>Module- Transfer (Test Cases)</a:t>
            </a:r>
            <a:endParaRPr lang="en-IN" b="1" dirty="0">
              <a:solidFill>
                <a:schemeClr val="bg1"/>
              </a:solidFill>
            </a:endParaRPr>
          </a:p>
        </p:txBody>
      </p:sp>
      <p:sp>
        <p:nvSpPr>
          <p:cNvPr id="3" name="Content Placeholder 2">
            <a:extLst>
              <a:ext uri="{FF2B5EF4-FFF2-40B4-BE49-F238E27FC236}">
                <a16:creationId xmlns:a16="http://schemas.microsoft.com/office/drawing/2014/main" id="{206BEF1D-BCB5-1557-CE80-EF73FF28A737}"/>
              </a:ext>
            </a:extLst>
          </p:cNvPr>
          <p:cNvSpPr>
            <a:spLocks noGrp="1"/>
          </p:cNvSpPr>
          <p:nvPr>
            <p:ph idx="1"/>
          </p:nvPr>
        </p:nvSpPr>
        <p:spPr>
          <a:xfrm>
            <a:off x="3719979" y="485191"/>
            <a:ext cx="7315200" cy="2164702"/>
          </a:xfrm>
        </p:spPr>
        <p:txBody>
          <a:bodyPr/>
          <a:lstStyle/>
          <a:p>
            <a:pPr algn="just">
              <a:buFont typeface="Wingdings" panose="05000000000000000000" pitchFamily="2" charset="2"/>
              <a:buChar char="Ø"/>
            </a:pPr>
            <a:r>
              <a:rPr lang="en-US" dirty="0">
                <a:solidFill>
                  <a:schemeClr val="tx1"/>
                </a:solidFill>
              </a:rPr>
              <a:t>Enter  Valid From Account and To Account and available amount click on reset button </a:t>
            </a:r>
          </a:p>
          <a:p>
            <a:pPr algn="just">
              <a:buFont typeface="Wingdings" panose="05000000000000000000" pitchFamily="2" charset="2"/>
              <a:buChar char="Ø"/>
            </a:pPr>
            <a:r>
              <a:rPr lang="en-US" dirty="0">
                <a:solidFill>
                  <a:schemeClr val="tx1"/>
                </a:solidFill>
              </a:rPr>
              <a:t>Enter  Valid From Account and To Account and enter zero amount and click on submit button</a:t>
            </a:r>
          </a:p>
          <a:p>
            <a:pPr algn="just">
              <a:buFont typeface="Wingdings" panose="05000000000000000000" pitchFamily="2" charset="2"/>
              <a:buChar char="Ø"/>
            </a:pPr>
            <a:r>
              <a:rPr lang="en-US" dirty="0">
                <a:solidFill>
                  <a:schemeClr val="tx1"/>
                </a:solidFill>
              </a:rPr>
              <a:t>Enter  Valid From Account and To Account and zero amount</a:t>
            </a:r>
          </a:p>
        </p:txBody>
      </p:sp>
      <p:pic>
        <p:nvPicPr>
          <p:cNvPr id="4" name="Content Placeholder 3">
            <a:extLst>
              <a:ext uri="{FF2B5EF4-FFF2-40B4-BE49-F238E27FC236}">
                <a16:creationId xmlns:a16="http://schemas.microsoft.com/office/drawing/2014/main" id="{50BB906B-9B4A-E993-EC6B-2D2B0D24EAE7}"/>
              </a:ext>
            </a:extLst>
          </p:cNvPr>
          <p:cNvPicPr>
            <a:picLocks noChangeAspect="1"/>
          </p:cNvPicPr>
          <p:nvPr/>
        </p:nvPicPr>
        <p:blipFill>
          <a:blip r:embed="rId2"/>
          <a:stretch>
            <a:fillRect/>
          </a:stretch>
        </p:blipFill>
        <p:spPr>
          <a:xfrm>
            <a:off x="4706096" y="2649893"/>
            <a:ext cx="5342965" cy="3416300"/>
          </a:xfrm>
          <a:prstGeom prst="rect">
            <a:avLst/>
          </a:prstGeom>
        </p:spPr>
      </p:pic>
    </p:spTree>
    <p:extLst>
      <p:ext uri="{BB962C8B-B14F-4D97-AF65-F5344CB8AC3E}">
        <p14:creationId xmlns:p14="http://schemas.microsoft.com/office/powerpoint/2010/main" val="2507165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14751-4DDE-2F19-0478-818A70548D36}"/>
              </a:ext>
            </a:extLst>
          </p:cNvPr>
          <p:cNvSpPr>
            <a:spLocks noGrp="1"/>
          </p:cNvSpPr>
          <p:nvPr>
            <p:ph type="title"/>
          </p:nvPr>
        </p:nvSpPr>
        <p:spPr>
          <a:xfrm>
            <a:off x="102638" y="1123837"/>
            <a:ext cx="3275044" cy="4601183"/>
          </a:xfrm>
        </p:spPr>
        <p:txBody>
          <a:bodyPr/>
          <a:lstStyle/>
          <a:p>
            <a:pPr algn="ctr"/>
            <a:r>
              <a:rPr lang="en-US" b="1" dirty="0">
                <a:solidFill>
                  <a:schemeClr val="bg1"/>
                </a:solidFill>
              </a:rPr>
              <a:t>Module – Direct Payment to VISA(Test Cases) </a:t>
            </a:r>
            <a:endParaRPr lang="en-IN" b="1" dirty="0">
              <a:solidFill>
                <a:schemeClr val="bg1"/>
              </a:solidFill>
            </a:endParaRPr>
          </a:p>
        </p:txBody>
      </p:sp>
      <p:sp>
        <p:nvSpPr>
          <p:cNvPr id="3" name="Content Placeholder 2">
            <a:extLst>
              <a:ext uri="{FF2B5EF4-FFF2-40B4-BE49-F238E27FC236}">
                <a16:creationId xmlns:a16="http://schemas.microsoft.com/office/drawing/2014/main" id="{9A1C705F-46B3-04FC-EB70-98779B180260}"/>
              </a:ext>
            </a:extLst>
          </p:cNvPr>
          <p:cNvSpPr>
            <a:spLocks noGrp="1"/>
          </p:cNvSpPr>
          <p:nvPr>
            <p:ph idx="1"/>
          </p:nvPr>
        </p:nvSpPr>
        <p:spPr>
          <a:xfrm>
            <a:off x="3626672" y="0"/>
            <a:ext cx="7315200" cy="1707502"/>
          </a:xfrm>
        </p:spPr>
        <p:txBody>
          <a:bodyPr>
            <a:normAutofit fontScale="92500" lnSpcReduction="10000"/>
          </a:bodyPr>
          <a:lstStyle/>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a:buFont typeface="Wingdings" panose="05000000000000000000" pitchFamily="2" charset="2"/>
              <a:buChar char="Ø"/>
            </a:pPr>
            <a:r>
              <a:rPr lang="en-US" sz="2400" dirty="0">
                <a:solidFill>
                  <a:schemeClr val="tx1"/>
                </a:solidFill>
              </a:rPr>
              <a:t>User can access the account number and add amount</a:t>
            </a:r>
          </a:p>
        </p:txBody>
      </p:sp>
      <p:pic>
        <p:nvPicPr>
          <p:cNvPr id="4" name="Content Placeholder 5">
            <a:extLst>
              <a:ext uri="{FF2B5EF4-FFF2-40B4-BE49-F238E27FC236}">
                <a16:creationId xmlns:a16="http://schemas.microsoft.com/office/drawing/2014/main" id="{7077E71F-AA92-D1BA-F774-DB7B81EA6129}"/>
              </a:ext>
            </a:extLst>
          </p:cNvPr>
          <p:cNvPicPr>
            <a:picLocks noChangeAspect="1"/>
          </p:cNvPicPr>
          <p:nvPr/>
        </p:nvPicPr>
        <p:blipFill>
          <a:blip r:embed="rId2"/>
          <a:stretch>
            <a:fillRect/>
          </a:stretch>
        </p:blipFill>
        <p:spPr>
          <a:xfrm>
            <a:off x="4549832" y="2008188"/>
            <a:ext cx="5305307" cy="3881624"/>
          </a:xfrm>
          <a:prstGeom prst="rect">
            <a:avLst/>
          </a:prstGeom>
        </p:spPr>
      </p:pic>
    </p:spTree>
    <p:extLst>
      <p:ext uri="{BB962C8B-B14F-4D97-AF65-F5344CB8AC3E}">
        <p14:creationId xmlns:p14="http://schemas.microsoft.com/office/powerpoint/2010/main" val="3545916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7C03-29F7-5EBB-A665-98508087F573}"/>
              </a:ext>
            </a:extLst>
          </p:cNvPr>
          <p:cNvSpPr>
            <a:spLocks noGrp="1"/>
          </p:cNvSpPr>
          <p:nvPr>
            <p:ph type="title"/>
          </p:nvPr>
        </p:nvSpPr>
        <p:spPr>
          <a:xfrm>
            <a:off x="65314" y="1123837"/>
            <a:ext cx="3349689" cy="4601183"/>
          </a:xfrm>
        </p:spPr>
        <p:txBody>
          <a:bodyPr/>
          <a:lstStyle/>
          <a:p>
            <a:pPr algn="ctr"/>
            <a:r>
              <a:rPr lang="en-US" b="1" dirty="0">
                <a:solidFill>
                  <a:schemeClr val="bg1"/>
                </a:solidFill>
              </a:rPr>
              <a:t>Module - Search By TRN no on View Checking (Test Cases)</a:t>
            </a:r>
            <a:endParaRPr lang="en-IN" b="1" dirty="0">
              <a:solidFill>
                <a:schemeClr val="bg1"/>
              </a:solidFill>
            </a:endParaRPr>
          </a:p>
        </p:txBody>
      </p:sp>
      <p:sp>
        <p:nvSpPr>
          <p:cNvPr id="3" name="Content Placeholder 2">
            <a:extLst>
              <a:ext uri="{FF2B5EF4-FFF2-40B4-BE49-F238E27FC236}">
                <a16:creationId xmlns:a16="http://schemas.microsoft.com/office/drawing/2014/main" id="{2A4CABDF-30C1-2048-B74E-AC8BE33C92CC}"/>
              </a:ext>
            </a:extLst>
          </p:cNvPr>
          <p:cNvSpPr>
            <a:spLocks noGrp="1"/>
          </p:cNvSpPr>
          <p:nvPr>
            <p:ph idx="1"/>
          </p:nvPr>
        </p:nvSpPr>
        <p:spPr>
          <a:xfrm>
            <a:off x="3691986" y="158620"/>
            <a:ext cx="7315200" cy="2976465"/>
          </a:xfrm>
        </p:spPr>
        <p:txBody>
          <a:bodyPr>
            <a:normAutofit/>
          </a:bodyPr>
          <a:lstStyle/>
          <a:p>
            <a:pPr algn="just">
              <a:lnSpc>
                <a:spcPct val="150000"/>
              </a:lnSpc>
              <a:buFont typeface="Wingdings" panose="05000000000000000000" pitchFamily="2" charset="2"/>
              <a:buChar char="Ø"/>
            </a:pPr>
            <a:r>
              <a:rPr lang="en-US" sz="2200" dirty="0">
                <a:solidFill>
                  <a:schemeClr val="tx1"/>
                </a:solidFill>
              </a:rPr>
              <a:t>User is Searching for correct TRN</a:t>
            </a:r>
          </a:p>
          <a:p>
            <a:pPr algn="just">
              <a:lnSpc>
                <a:spcPct val="150000"/>
              </a:lnSpc>
              <a:buFont typeface="Wingdings" panose="05000000000000000000" pitchFamily="2" charset="2"/>
              <a:buChar char="Ø"/>
            </a:pPr>
            <a:r>
              <a:rPr lang="en-US" sz="2200" dirty="0">
                <a:solidFill>
                  <a:schemeClr val="tx1"/>
                </a:solidFill>
              </a:rPr>
              <a:t>User is Searching for incorrect TRN </a:t>
            </a:r>
          </a:p>
          <a:p>
            <a:pPr algn="just">
              <a:lnSpc>
                <a:spcPct val="150000"/>
              </a:lnSpc>
              <a:buFont typeface="Wingdings" panose="05000000000000000000" pitchFamily="2" charset="2"/>
              <a:buChar char="Ø"/>
            </a:pPr>
            <a:r>
              <a:rPr lang="en-US" sz="2200" dirty="0">
                <a:solidFill>
                  <a:schemeClr val="tx1"/>
                </a:solidFill>
              </a:rPr>
              <a:t>User gives Empty TRN field</a:t>
            </a:r>
          </a:p>
          <a:p>
            <a:pPr algn="just">
              <a:lnSpc>
                <a:spcPct val="150000"/>
              </a:lnSpc>
              <a:buFont typeface="Wingdings" panose="05000000000000000000" pitchFamily="2" charset="2"/>
              <a:buChar char="Ø"/>
            </a:pPr>
            <a:r>
              <a:rPr lang="en-US" sz="2200" dirty="0">
                <a:solidFill>
                  <a:schemeClr val="tx1"/>
                </a:solidFill>
              </a:rPr>
              <a:t>User  Search TRN with Spaces</a:t>
            </a:r>
            <a:endParaRPr lang="en-IN" sz="2200" dirty="0">
              <a:solidFill>
                <a:schemeClr val="tx1"/>
              </a:solidFill>
            </a:endParaRPr>
          </a:p>
        </p:txBody>
      </p:sp>
      <p:pic>
        <p:nvPicPr>
          <p:cNvPr id="4" name="Content Placeholder 6">
            <a:extLst>
              <a:ext uri="{FF2B5EF4-FFF2-40B4-BE49-F238E27FC236}">
                <a16:creationId xmlns:a16="http://schemas.microsoft.com/office/drawing/2014/main" id="{E9551EF0-B84D-C9F9-8DFC-BA23F43F72EF}"/>
              </a:ext>
            </a:extLst>
          </p:cNvPr>
          <p:cNvPicPr>
            <a:picLocks noChangeAspect="1"/>
          </p:cNvPicPr>
          <p:nvPr/>
        </p:nvPicPr>
        <p:blipFill rotWithShape="1">
          <a:blip r:embed="rId2">
            <a:extLst>
              <a:ext uri="{28A0092B-C50C-407E-A947-70E740481C1C}">
                <a14:useLocalDpi xmlns:a14="http://schemas.microsoft.com/office/drawing/2010/main" val="0"/>
              </a:ext>
            </a:extLst>
          </a:blip>
          <a:srcRect t="9887" b="10353"/>
          <a:stretch/>
        </p:blipFill>
        <p:spPr>
          <a:xfrm>
            <a:off x="4136306" y="3074412"/>
            <a:ext cx="6426559" cy="3483599"/>
          </a:xfrm>
          <a:prstGeom prst="rect">
            <a:avLst/>
          </a:prstGeom>
        </p:spPr>
      </p:pic>
    </p:spTree>
    <p:extLst>
      <p:ext uri="{BB962C8B-B14F-4D97-AF65-F5344CB8AC3E}">
        <p14:creationId xmlns:p14="http://schemas.microsoft.com/office/powerpoint/2010/main" val="2238047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739C1-47C8-6616-DF82-5C9574E83D32}"/>
              </a:ext>
            </a:extLst>
          </p:cNvPr>
          <p:cNvSpPr>
            <a:spLocks noGrp="1"/>
          </p:cNvSpPr>
          <p:nvPr>
            <p:ph type="title"/>
          </p:nvPr>
        </p:nvSpPr>
        <p:spPr>
          <a:xfrm>
            <a:off x="74646" y="1123837"/>
            <a:ext cx="3284374" cy="4601183"/>
          </a:xfrm>
        </p:spPr>
        <p:txBody>
          <a:bodyPr/>
          <a:lstStyle/>
          <a:p>
            <a:pPr algn="ctr"/>
            <a:r>
              <a:rPr lang="en-US" b="1" dirty="0">
                <a:solidFill>
                  <a:schemeClr val="bg1"/>
                </a:solidFill>
              </a:rPr>
              <a:t>Module - Search by TRN no on View Savings Accounts(Test Cases)</a:t>
            </a:r>
            <a:endParaRPr lang="en-IN" b="1" dirty="0">
              <a:solidFill>
                <a:schemeClr val="bg1"/>
              </a:solidFill>
            </a:endParaRPr>
          </a:p>
        </p:txBody>
      </p:sp>
      <p:sp>
        <p:nvSpPr>
          <p:cNvPr id="3" name="Content Placeholder 2">
            <a:extLst>
              <a:ext uri="{FF2B5EF4-FFF2-40B4-BE49-F238E27FC236}">
                <a16:creationId xmlns:a16="http://schemas.microsoft.com/office/drawing/2014/main" id="{7E75F5DB-11BC-8005-D820-052BDB870AB8}"/>
              </a:ext>
            </a:extLst>
          </p:cNvPr>
          <p:cNvSpPr>
            <a:spLocks noGrp="1"/>
          </p:cNvSpPr>
          <p:nvPr>
            <p:ph idx="1"/>
          </p:nvPr>
        </p:nvSpPr>
        <p:spPr>
          <a:xfrm>
            <a:off x="3710648" y="298578"/>
            <a:ext cx="7315200" cy="2743201"/>
          </a:xfrm>
        </p:spPr>
        <p:txBody>
          <a:bodyPr>
            <a:normAutofit/>
          </a:bodyPr>
          <a:lstStyle/>
          <a:p>
            <a:pPr>
              <a:buFont typeface="Wingdings" panose="05000000000000000000" pitchFamily="2" charset="2"/>
              <a:buChar char="Ø"/>
            </a:pPr>
            <a:r>
              <a:rPr lang="en-IN" sz="2200" dirty="0">
                <a:solidFill>
                  <a:schemeClr val="tx1"/>
                </a:solidFill>
              </a:rPr>
              <a:t>Search for validate search box with amount</a:t>
            </a:r>
          </a:p>
          <a:p>
            <a:pPr>
              <a:buFont typeface="Wingdings" panose="05000000000000000000" pitchFamily="2" charset="2"/>
              <a:buChar char="Ø"/>
            </a:pPr>
            <a:r>
              <a:rPr lang="en-IN" sz="2200" dirty="0">
                <a:solidFill>
                  <a:schemeClr val="tx1"/>
                </a:solidFill>
              </a:rPr>
              <a:t>Search for search box with TRN</a:t>
            </a:r>
          </a:p>
          <a:p>
            <a:pPr>
              <a:buFont typeface="Wingdings" panose="05000000000000000000" pitchFamily="2" charset="2"/>
              <a:buChar char="Ø"/>
            </a:pPr>
            <a:r>
              <a:rPr lang="en-IN" sz="2200" dirty="0">
                <a:solidFill>
                  <a:schemeClr val="tx1"/>
                </a:solidFill>
              </a:rPr>
              <a:t>Search for search box with category</a:t>
            </a:r>
          </a:p>
          <a:p>
            <a:pPr>
              <a:buFont typeface="Wingdings" panose="05000000000000000000" pitchFamily="2" charset="2"/>
              <a:buChar char="Ø"/>
            </a:pPr>
            <a:r>
              <a:rPr lang="en-IN" sz="2200" dirty="0">
                <a:solidFill>
                  <a:schemeClr val="tx1"/>
                </a:solidFill>
              </a:rPr>
              <a:t>Search for search box with date</a:t>
            </a:r>
          </a:p>
        </p:txBody>
      </p:sp>
      <p:pic>
        <p:nvPicPr>
          <p:cNvPr id="4" name="Content Placeholder 7">
            <a:extLst>
              <a:ext uri="{FF2B5EF4-FFF2-40B4-BE49-F238E27FC236}">
                <a16:creationId xmlns:a16="http://schemas.microsoft.com/office/drawing/2014/main" id="{5CE905C2-5DFE-FD4A-6F43-08873967839C}"/>
              </a:ext>
            </a:extLst>
          </p:cNvPr>
          <p:cNvPicPr>
            <a:picLocks noChangeAspect="1"/>
          </p:cNvPicPr>
          <p:nvPr/>
        </p:nvPicPr>
        <p:blipFill rotWithShape="1">
          <a:blip r:embed="rId2">
            <a:extLst>
              <a:ext uri="{28A0092B-C50C-407E-A947-70E740481C1C}">
                <a14:useLocalDpi xmlns:a14="http://schemas.microsoft.com/office/drawing/2010/main" val="0"/>
              </a:ext>
            </a:extLst>
          </a:blip>
          <a:srcRect t="16190" b="5539"/>
          <a:stretch/>
        </p:blipFill>
        <p:spPr>
          <a:xfrm>
            <a:off x="3979651" y="2769312"/>
            <a:ext cx="6777193" cy="3603495"/>
          </a:xfrm>
          <a:prstGeom prst="rect">
            <a:avLst/>
          </a:prstGeom>
        </p:spPr>
      </p:pic>
    </p:spTree>
    <p:extLst>
      <p:ext uri="{BB962C8B-B14F-4D97-AF65-F5344CB8AC3E}">
        <p14:creationId xmlns:p14="http://schemas.microsoft.com/office/powerpoint/2010/main" val="980863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CF9BB-4602-6BCF-61A8-87AFEC06B947}"/>
              </a:ext>
            </a:extLst>
          </p:cNvPr>
          <p:cNvSpPr>
            <a:spLocks noGrp="1"/>
          </p:cNvSpPr>
          <p:nvPr>
            <p:ph type="title"/>
          </p:nvPr>
        </p:nvSpPr>
        <p:spPr>
          <a:xfrm>
            <a:off x="83977" y="1123837"/>
            <a:ext cx="3331028" cy="4601183"/>
          </a:xfrm>
        </p:spPr>
        <p:txBody>
          <a:bodyPr/>
          <a:lstStyle/>
          <a:p>
            <a:r>
              <a:rPr lang="en-US" b="1" dirty="0">
                <a:solidFill>
                  <a:schemeClr val="bg1"/>
                </a:solidFill>
              </a:rPr>
              <a:t>Extent Reports:</a:t>
            </a:r>
            <a:endParaRPr lang="en-IN" b="1" dirty="0">
              <a:solidFill>
                <a:schemeClr val="bg1"/>
              </a:solidFill>
            </a:endParaRPr>
          </a:p>
        </p:txBody>
      </p:sp>
      <p:sp>
        <p:nvSpPr>
          <p:cNvPr id="3" name="Content Placeholder 2">
            <a:extLst>
              <a:ext uri="{FF2B5EF4-FFF2-40B4-BE49-F238E27FC236}">
                <a16:creationId xmlns:a16="http://schemas.microsoft.com/office/drawing/2014/main" id="{9C28C0B3-886B-DFA8-EBC3-9269F7F05D39}"/>
              </a:ext>
            </a:extLst>
          </p:cNvPr>
          <p:cNvSpPr>
            <a:spLocks noGrp="1"/>
          </p:cNvSpPr>
          <p:nvPr>
            <p:ph idx="1"/>
          </p:nvPr>
        </p:nvSpPr>
        <p:spPr/>
        <p:txBody>
          <a:bodyPr>
            <a:normAutofit fontScale="92500"/>
          </a:bodyPr>
          <a:lstStyle/>
          <a:p>
            <a:pPr marL="0" indent="0">
              <a:lnSpc>
                <a:spcPct val="150000"/>
              </a:lnSpc>
              <a:buNone/>
            </a:pPr>
            <a:r>
              <a:rPr lang="en-IN" sz="2300" b="1" kern="100" dirty="0">
                <a:solidFill>
                  <a:srgbClr val="00B0F0"/>
                </a:solidFill>
                <a:effectLst/>
                <a:ea typeface="Calibri" panose="020F0502020204030204" pitchFamily="34" charset="0"/>
                <a:cs typeface="Times New Roman" panose="02020603050405020304" pitchFamily="18" charset="0"/>
              </a:rPr>
              <a:t>Definition</a:t>
            </a:r>
            <a:r>
              <a:rPr lang="en-IN" sz="2300" kern="100" dirty="0">
                <a:solidFill>
                  <a:srgbClr val="00B0F0"/>
                </a:solidFill>
                <a:effectLst/>
                <a:ea typeface="Calibri" panose="020F0502020204030204" pitchFamily="34" charset="0"/>
                <a:cs typeface="Times New Roman" panose="02020603050405020304" pitchFamily="18" charset="0"/>
              </a:rPr>
              <a:t>: </a:t>
            </a:r>
            <a:r>
              <a:rPr lang="en-IN" sz="2300" kern="100" dirty="0">
                <a:effectLst/>
                <a:ea typeface="Calibri" panose="020F0502020204030204" pitchFamily="34" charset="0"/>
                <a:cs typeface="Times New Roman" panose="02020603050405020304" pitchFamily="18" charset="0"/>
              </a:rPr>
              <a:t>Extent Report is a reporting library that provides comprehensive and interactive HTML reports for test execution results.</a:t>
            </a:r>
            <a:br>
              <a:rPr lang="en-IN" sz="2300" kern="100" dirty="0">
                <a:effectLst/>
                <a:ea typeface="Calibri" panose="020F0502020204030204" pitchFamily="34" charset="0"/>
                <a:cs typeface="Times New Roman" panose="02020603050405020304" pitchFamily="18" charset="0"/>
              </a:rPr>
            </a:br>
            <a:r>
              <a:rPr lang="en-IN" sz="2300" b="1" kern="100" dirty="0">
                <a:solidFill>
                  <a:srgbClr val="00B0F0"/>
                </a:solidFill>
                <a:effectLst/>
                <a:ea typeface="Calibri" panose="020F0502020204030204" pitchFamily="34" charset="0"/>
                <a:cs typeface="Times New Roman" panose="02020603050405020304" pitchFamily="18" charset="0"/>
              </a:rPr>
              <a:t>Importance</a:t>
            </a:r>
            <a:r>
              <a:rPr lang="en-IN" sz="2300" kern="100" dirty="0">
                <a:solidFill>
                  <a:srgbClr val="00B0F0"/>
                </a:solidFill>
                <a:effectLst/>
                <a:ea typeface="Calibri" panose="020F0502020204030204" pitchFamily="34" charset="0"/>
                <a:cs typeface="Times New Roman" panose="02020603050405020304" pitchFamily="18" charset="0"/>
              </a:rPr>
              <a:t>: </a:t>
            </a:r>
            <a:r>
              <a:rPr lang="en-IN" sz="2300" kern="100" dirty="0">
                <a:effectLst/>
                <a:ea typeface="Calibri" panose="020F0502020204030204" pitchFamily="34" charset="0"/>
                <a:cs typeface="Times New Roman" panose="02020603050405020304" pitchFamily="18" charset="0"/>
              </a:rPr>
              <a:t>Offers detailed insights into test execution, including test pass/fail status, step-by-step logs, screenshots, etc., making it easier to analyse test results.</a:t>
            </a:r>
            <a:br>
              <a:rPr lang="en-IN" sz="2300" kern="100" dirty="0">
                <a:effectLst/>
                <a:ea typeface="Calibri" panose="020F0502020204030204" pitchFamily="34" charset="0"/>
                <a:cs typeface="Times New Roman" panose="02020603050405020304" pitchFamily="18" charset="0"/>
              </a:rPr>
            </a:br>
            <a:r>
              <a:rPr lang="en-IN" sz="2300" b="1" kern="100" dirty="0">
                <a:solidFill>
                  <a:srgbClr val="00B0F0"/>
                </a:solidFill>
                <a:effectLst/>
                <a:ea typeface="Calibri" panose="020F0502020204030204" pitchFamily="34" charset="0"/>
                <a:cs typeface="Times New Roman" panose="02020603050405020304" pitchFamily="18" charset="0"/>
              </a:rPr>
              <a:t>Implementation</a:t>
            </a:r>
            <a:r>
              <a:rPr lang="en-IN" sz="2300" kern="100" dirty="0">
                <a:solidFill>
                  <a:srgbClr val="00B0F0"/>
                </a:solidFill>
                <a:effectLst/>
                <a:ea typeface="Calibri" panose="020F0502020204030204" pitchFamily="34" charset="0"/>
                <a:cs typeface="Times New Roman" panose="02020603050405020304" pitchFamily="18" charset="0"/>
              </a:rPr>
              <a:t>: </a:t>
            </a:r>
            <a:r>
              <a:rPr lang="en-IN" sz="2300" kern="100" dirty="0">
                <a:effectLst/>
                <a:ea typeface="Calibri" panose="020F0502020204030204" pitchFamily="34" charset="0"/>
                <a:cs typeface="Times New Roman" panose="02020603050405020304" pitchFamily="18" charset="0"/>
              </a:rPr>
              <a:t>You can integrate Extent Report into your test automation framework by adding dependencies in your project, configuring Extent Reports instance, and logging test status, steps, and screenshots during test execution.</a:t>
            </a:r>
            <a:endParaRPr lang="en-IN" sz="2300" dirty="0"/>
          </a:p>
        </p:txBody>
      </p:sp>
      <p:pic>
        <p:nvPicPr>
          <p:cNvPr id="5" name="Picture 4">
            <a:extLst>
              <a:ext uri="{FF2B5EF4-FFF2-40B4-BE49-F238E27FC236}">
                <a16:creationId xmlns:a16="http://schemas.microsoft.com/office/drawing/2014/main" id="{7EDFF2C2-5247-C78F-9E55-D49368D0FC1C}"/>
              </a:ext>
            </a:extLst>
          </p:cNvPr>
          <p:cNvPicPr>
            <a:picLocks noChangeAspect="1"/>
          </p:cNvPicPr>
          <p:nvPr/>
        </p:nvPicPr>
        <p:blipFill>
          <a:blip r:embed="rId2"/>
          <a:stretch>
            <a:fillRect/>
          </a:stretch>
        </p:blipFill>
        <p:spPr>
          <a:xfrm>
            <a:off x="688969" y="3998490"/>
            <a:ext cx="2121043" cy="907989"/>
          </a:xfrm>
          <a:prstGeom prst="rect">
            <a:avLst/>
          </a:prstGeom>
        </p:spPr>
      </p:pic>
    </p:spTree>
    <p:extLst>
      <p:ext uri="{BB962C8B-B14F-4D97-AF65-F5344CB8AC3E}">
        <p14:creationId xmlns:p14="http://schemas.microsoft.com/office/powerpoint/2010/main" val="376368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C6A1E7-B640-1743-D0F0-06F6CD37BB2A}"/>
              </a:ext>
            </a:extLst>
          </p:cNvPr>
          <p:cNvPicPr>
            <a:picLocks noChangeAspect="1"/>
          </p:cNvPicPr>
          <p:nvPr/>
        </p:nvPicPr>
        <p:blipFill>
          <a:blip r:embed="rId2"/>
          <a:stretch>
            <a:fillRect/>
          </a:stretch>
        </p:blipFill>
        <p:spPr>
          <a:xfrm>
            <a:off x="942393" y="886408"/>
            <a:ext cx="10310326" cy="5318449"/>
          </a:xfrm>
          <a:prstGeom prst="rect">
            <a:avLst/>
          </a:prstGeom>
        </p:spPr>
      </p:pic>
    </p:spTree>
    <p:extLst>
      <p:ext uri="{BB962C8B-B14F-4D97-AF65-F5344CB8AC3E}">
        <p14:creationId xmlns:p14="http://schemas.microsoft.com/office/powerpoint/2010/main" val="34046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767111-347A-5301-AF0D-4B91F72DC395}"/>
              </a:ext>
            </a:extLst>
          </p:cNvPr>
          <p:cNvPicPr>
            <a:picLocks noChangeAspect="1"/>
          </p:cNvPicPr>
          <p:nvPr/>
        </p:nvPicPr>
        <p:blipFill>
          <a:blip r:embed="rId2"/>
          <a:stretch>
            <a:fillRect/>
          </a:stretch>
        </p:blipFill>
        <p:spPr>
          <a:xfrm>
            <a:off x="774441" y="1091681"/>
            <a:ext cx="10245012" cy="4721289"/>
          </a:xfrm>
          <a:prstGeom prst="rect">
            <a:avLst/>
          </a:prstGeom>
        </p:spPr>
      </p:pic>
    </p:spTree>
    <p:extLst>
      <p:ext uri="{BB962C8B-B14F-4D97-AF65-F5344CB8AC3E}">
        <p14:creationId xmlns:p14="http://schemas.microsoft.com/office/powerpoint/2010/main" val="18285609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8EC50B-869B-774E-3454-830069A1CA51}"/>
              </a:ext>
            </a:extLst>
          </p:cNvPr>
          <p:cNvPicPr>
            <a:picLocks noChangeAspect="1"/>
          </p:cNvPicPr>
          <p:nvPr/>
        </p:nvPicPr>
        <p:blipFill>
          <a:blip r:embed="rId2"/>
          <a:stretch>
            <a:fillRect/>
          </a:stretch>
        </p:blipFill>
        <p:spPr>
          <a:xfrm>
            <a:off x="783770" y="1054359"/>
            <a:ext cx="10291667" cy="4917233"/>
          </a:xfrm>
          <a:prstGeom prst="rect">
            <a:avLst/>
          </a:prstGeom>
        </p:spPr>
      </p:pic>
    </p:spTree>
    <p:extLst>
      <p:ext uri="{BB962C8B-B14F-4D97-AF65-F5344CB8AC3E}">
        <p14:creationId xmlns:p14="http://schemas.microsoft.com/office/powerpoint/2010/main" val="733352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889D66-5174-C7EE-98E8-9855EDE46BF0}"/>
              </a:ext>
            </a:extLst>
          </p:cNvPr>
          <p:cNvPicPr>
            <a:picLocks noChangeAspect="1"/>
          </p:cNvPicPr>
          <p:nvPr/>
        </p:nvPicPr>
        <p:blipFill>
          <a:blip r:embed="rId2"/>
          <a:stretch>
            <a:fillRect/>
          </a:stretch>
        </p:blipFill>
        <p:spPr>
          <a:xfrm>
            <a:off x="951722" y="1045029"/>
            <a:ext cx="10161037" cy="4730621"/>
          </a:xfrm>
          <a:prstGeom prst="rect">
            <a:avLst/>
          </a:prstGeom>
        </p:spPr>
      </p:pic>
    </p:spTree>
    <p:extLst>
      <p:ext uri="{BB962C8B-B14F-4D97-AF65-F5344CB8AC3E}">
        <p14:creationId xmlns:p14="http://schemas.microsoft.com/office/powerpoint/2010/main" val="1911166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EFD5B-5372-205F-2786-558ED0C4861F}"/>
              </a:ext>
            </a:extLst>
          </p:cNvPr>
          <p:cNvSpPr>
            <a:spLocks noGrp="1"/>
          </p:cNvSpPr>
          <p:nvPr>
            <p:ph idx="4294967295"/>
          </p:nvPr>
        </p:nvSpPr>
        <p:spPr>
          <a:xfrm>
            <a:off x="362309" y="-282482"/>
            <a:ext cx="11467381" cy="3148563"/>
          </a:xfrm>
        </p:spPr>
        <p:txBody>
          <a:bodyPr>
            <a:normAutofit/>
          </a:bodyPr>
          <a:lstStyle/>
          <a:p>
            <a:pPr algn="just">
              <a:lnSpc>
                <a:spcPct val="150000"/>
              </a:lnSpc>
            </a:pPr>
            <a:r>
              <a:rPr lang="en-US" sz="1900" dirty="0">
                <a:solidFill>
                  <a:schemeClr val="tx1"/>
                </a:solidFill>
              </a:rPr>
              <a:t>Jira is a popular project management tool developed by Atlassian, commonly used for issue tracking, bug tracking, and agile project management. It allows teams to plan, track, and manage software development projects efficiently. Jira provides features for creating and prioritizing tasks, assigning work to team members, tracking progress through workflows, and generating reports to analyze project metrics. It is widely used in software development teams to streamline collaboration and improve productivity.</a:t>
            </a:r>
            <a:endParaRPr lang="en-IN" sz="1900" dirty="0">
              <a:solidFill>
                <a:schemeClr val="tx1"/>
              </a:solidFill>
            </a:endParaRPr>
          </a:p>
        </p:txBody>
      </p:sp>
      <p:pic>
        <p:nvPicPr>
          <p:cNvPr id="6" name="Picture 5">
            <a:extLst>
              <a:ext uri="{FF2B5EF4-FFF2-40B4-BE49-F238E27FC236}">
                <a16:creationId xmlns:a16="http://schemas.microsoft.com/office/drawing/2014/main" id="{FA6ED682-5BEE-63FA-82D9-8D712611A447}"/>
              </a:ext>
            </a:extLst>
          </p:cNvPr>
          <p:cNvPicPr>
            <a:picLocks noChangeAspect="1"/>
          </p:cNvPicPr>
          <p:nvPr/>
        </p:nvPicPr>
        <p:blipFill>
          <a:blip r:embed="rId2"/>
          <a:stretch>
            <a:fillRect/>
          </a:stretch>
        </p:blipFill>
        <p:spPr>
          <a:xfrm>
            <a:off x="1621766" y="2526494"/>
            <a:ext cx="9266706" cy="4238200"/>
          </a:xfrm>
          <a:prstGeom prst="rect">
            <a:avLst/>
          </a:prstGeom>
        </p:spPr>
      </p:pic>
    </p:spTree>
    <p:extLst>
      <p:ext uri="{BB962C8B-B14F-4D97-AF65-F5344CB8AC3E}">
        <p14:creationId xmlns:p14="http://schemas.microsoft.com/office/powerpoint/2010/main" val="79552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23C72-4DA9-B6F5-6F5C-D4F325E2EA7F}"/>
              </a:ext>
            </a:extLst>
          </p:cNvPr>
          <p:cNvSpPr>
            <a:spLocks noGrp="1"/>
          </p:cNvSpPr>
          <p:nvPr>
            <p:ph type="title"/>
          </p:nvPr>
        </p:nvSpPr>
        <p:spPr/>
        <p:txBody>
          <a:bodyPr/>
          <a:lstStyle/>
          <a:p>
            <a:pPr algn="ctr"/>
            <a:r>
              <a:rPr lang="en-US" b="1" dirty="0">
                <a:solidFill>
                  <a:schemeClr val="bg1"/>
                </a:solidFill>
              </a:rPr>
              <a:t>Automation Testing</a:t>
            </a:r>
            <a:endParaRPr lang="en-IN" b="1" dirty="0">
              <a:solidFill>
                <a:schemeClr val="bg1"/>
              </a:solidFill>
            </a:endParaRPr>
          </a:p>
        </p:txBody>
      </p:sp>
      <p:sp>
        <p:nvSpPr>
          <p:cNvPr id="3" name="Content Placeholder 2">
            <a:extLst>
              <a:ext uri="{FF2B5EF4-FFF2-40B4-BE49-F238E27FC236}">
                <a16:creationId xmlns:a16="http://schemas.microsoft.com/office/drawing/2014/main" id="{D06A1035-BD46-B412-5EFF-E7E1E3905015}"/>
              </a:ext>
            </a:extLst>
          </p:cNvPr>
          <p:cNvSpPr>
            <a:spLocks noGrp="1"/>
          </p:cNvSpPr>
          <p:nvPr>
            <p:ph idx="1"/>
          </p:nvPr>
        </p:nvSpPr>
        <p:spPr>
          <a:xfrm>
            <a:off x="3914002" y="751490"/>
            <a:ext cx="7650029" cy="5355020"/>
          </a:xfrm>
        </p:spPr>
        <p:txBody>
          <a:bodyPr>
            <a:normAutofit fontScale="92500"/>
          </a:bodyPr>
          <a:lstStyle/>
          <a:p>
            <a:pPr algn="just">
              <a:lnSpc>
                <a:spcPct val="150000"/>
              </a:lnSpc>
              <a:buFont typeface="Wingdings" panose="05000000000000000000" pitchFamily="2" charset="2"/>
              <a:buChar char="Ø"/>
            </a:pPr>
            <a:r>
              <a:rPr lang="en-US" sz="2400" dirty="0">
                <a:solidFill>
                  <a:schemeClr val="tx1"/>
                </a:solidFill>
                <a:cs typeface="Times New Roman" panose="02020603050405020304" pitchFamily="18" charset="0"/>
              </a:rPr>
              <a:t>Automation testing is a process of using specialized software tools to automate the execution of tests. </a:t>
            </a:r>
          </a:p>
          <a:p>
            <a:pPr algn="just">
              <a:lnSpc>
                <a:spcPct val="150000"/>
              </a:lnSpc>
              <a:buFont typeface="Wingdings" panose="05000000000000000000" pitchFamily="2" charset="2"/>
              <a:buChar char="Ø"/>
            </a:pPr>
            <a:r>
              <a:rPr lang="en-US" sz="2400" dirty="0">
                <a:solidFill>
                  <a:schemeClr val="tx1"/>
                </a:solidFill>
                <a:cs typeface="Times New Roman" panose="02020603050405020304" pitchFamily="18" charset="0"/>
              </a:rPr>
              <a:t>It helps in improving the efficiency and effectiveness of software testing</a:t>
            </a:r>
          </a:p>
          <a:p>
            <a:pPr algn="just">
              <a:lnSpc>
                <a:spcPct val="150000"/>
              </a:lnSpc>
              <a:buFont typeface="Wingdings" panose="05000000000000000000" pitchFamily="2" charset="2"/>
              <a:buChar char="Ø"/>
            </a:pPr>
            <a:r>
              <a:rPr lang="en-US" sz="2400" dirty="0">
                <a:solidFill>
                  <a:schemeClr val="tx1"/>
                </a:solidFill>
                <a:cs typeface="Times New Roman" panose="02020603050405020304" pitchFamily="18" charset="0"/>
              </a:rPr>
              <a:t>Automation testing significantly speeds up the testing process by executing test cases much faster than manual testing.</a:t>
            </a:r>
          </a:p>
          <a:p>
            <a:pPr algn="just">
              <a:lnSpc>
                <a:spcPct val="150000"/>
              </a:lnSpc>
              <a:buFont typeface="Wingdings" panose="05000000000000000000" pitchFamily="2" charset="2"/>
              <a:buChar char="Ø"/>
            </a:pPr>
            <a:r>
              <a:rPr lang="en-US" sz="2400" dirty="0">
                <a:solidFill>
                  <a:schemeClr val="tx1"/>
                </a:solidFill>
                <a:cs typeface="Times New Roman" panose="02020603050405020304" pitchFamily="18" charset="0"/>
              </a:rPr>
              <a:t>Automation testing eliminates the potential for human error that comes with manual testing, ensuring more accurate and consistent test results.</a:t>
            </a:r>
          </a:p>
        </p:txBody>
      </p:sp>
    </p:spTree>
    <p:extLst>
      <p:ext uri="{BB962C8B-B14F-4D97-AF65-F5344CB8AC3E}">
        <p14:creationId xmlns:p14="http://schemas.microsoft.com/office/powerpoint/2010/main" val="23328833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0E920C-132D-D43B-C343-EC845C7D0773}"/>
              </a:ext>
            </a:extLst>
          </p:cNvPr>
          <p:cNvPicPr>
            <a:picLocks noChangeAspect="1"/>
          </p:cNvPicPr>
          <p:nvPr/>
        </p:nvPicPr>
        <p:blipFill>
          <a:blip r:embed="rId2"/>
          <a:stretch>
            <a:fillRect/>
          </a:stretch>
        </p:blipFill>
        <p:spPr>
          <a:xfrm>
            <a:off x="1172063" y="1442853"/>
            <a:ext cx="9847874" cy="4731818"/>
          </a:xfrm>
          <a:prstGeom prst="rect">
            <a:avLst/>
          </a:prstGeom>
        </p:spPr>
      </p:pic>
      <p:sp>
        <p:nvSpPr>
          <p:cNvPr id="7" name="TextBox 6">
            <a:extLst>
              <a:ext uri="{FF2B5EF4-FFF2-40B4-BE49-F238E27FC236}">
                <a16:creationId xmlns:a16="http://schemas.microsoft.com/office/drawing/2014/main" id="{2B809463-4C3D-E9BF-3AF5-2889A688BAD4}"/>
              </a:ext>
            </a:extLst>
          </p:cNvPr>
          <p:cNvSpPr txBox="1"/>
          <p:nvPr/>
        </p:nvSpPr>
        <p:spPr>
          <a:xfrm>
            <a:off x="606490" y="559837"/>
            <a:ext cx="3419526" cy="584775"/>
          </a:xfrm>
          <a:prstGeom prst="rect">
            <a:avLst/>
          </a:prstGeom>
          <a:noFill/>
        </p:spPr>
        <p:txBody>
          <a:bodyPr wrap="none" rtlCol="0">
            <a:spAutoFit/>
          </a:bodyPr>
          <a:lstStyle/>
          <a:p>
            <a:r>
              <a:rPr lang="en-IN" sz="3200" b="1" u="sng" dirty="0">
                <a:solidFill>
                  <a:srgbClr val="00B0F0"/>
                </a:solidFill>
              </a:rPr>
              <a:t>Sprint Completed:</a:t>
            </a:r>
          </a:p>
        </p:txBody>
      </p:sp>
    </p:spTree>
    <p:extLst>
      <p:ext uri="{BB962C8B-B14F-4D97-AF65-F5344CB8AC3E}">
        <p14:creationId xmlns:p14="http://schemas.microsoft.com/office/powerpoint/2010/main" val="36951505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6411-25D5-8CCE-9FE8-13BEB414340E}"/>
              </a:ext>
            </a:extLst>
          </p:cNvPr>
          <p:cNvSpPr>
            <a:spLocks noGrp="1"/>
          </p:cNvSpPr>
          <p:nvPr>
            <p:ph type="title"/>
          </p:nvPr>
        </p:nvSpPr>
        <p:spPr/>
        <p:txBody>
          <a:bodyPr/>
          <a:lstStyle/>
          <a:p>
            <a:pPr algn="ctr"/>
            <a:r>
              <a:rPr lang="en-IN" b="1" dirty="0">
                <a:solidFill>
                  <a:schemeClr val="bg1"/>
                </a:solidFill>
              </a:rPr>
              <a:t>Conclusion</a:t>
            </a:r>
          </a:p>
        </p:txBody>
      </p:sp>
      <p:sp>
        <p:nvSpPr>
          <p:cNvPr id="3" name="Content Placeholder 2">
            <a:extLst>
              <a:ext uri="{FF2B5EF4-FFF2-40B4-BE49-F238E27FC236}">
                <a16:creationId xmlns:a16="http://schemas.microsoft.com/office/drawing/2014/main" id="{3EBDBBE5-2DE1-3FF5-A0DC-5DAD3DCF1494}"/>
              </a:ext>
            </a:extLst>
          </p:cNvPr>
          <p:cNvSpPr>
            <a:spLocks noGrp="1"/>
          </p:cNvSpPr>
          <p:nvPr>
            <p:ph idx="1"/>
          </p:nvPr>
        </p:nvSpPr>
        <p:spPr/>
        <p:txBody>
          <a:bodyPr>
            <a:normAutofit/>
          </a:bodyPr>
          <a:lstStyle/>
          <a:p>
            <a:pPr marL="0" indent="0" algn="just">
              <a:buNone/>
            </a:pPr>
            <a:br>
              <a:rPr lang="en-IN" sz="2200" dirty="0">
                <a:solidFill>
                  <a:schemeClr val="tx1"/>
                </a:solidFill>
              </a:rPr>
            </a:br>
            <a:r>
              <a:rPr lang="en-IN" sz="2200" dirty="0">
                <a:solidFill>
                  <a:schemeClr val="tx1"/>
                </a:solidFill>
              </a:rPr>
              <a:t>In this project we learnt about different types of frameworks and dependencies we have to use, we have also seen about </a:t>
            </a:r>
            <a:r>
              <a:rPr lang="en-IN" sz="2200" dirty="0" err="1">
                <a:solidFill>
                  <a:schemeClr val="tx1"/>
                </a:solidFill>
              </a:rPr>
              <a:t>Iretry</a:t>
            </a:r>
            <a:r>
              <a:rPr lang="en-IN" sz="2200" dirty="0">
                <a:solidFill>
                  <a:schemeClr val="tx1"/>
                </a:solidFill>
              </a:rPr>
              <a:t> and Listeners and gone through different types of extent reports and how to work with JIRA.</a:t>
            </a:r>
            <a:br>
              <a:rPr lang="en-IN" sz="2200" dirty="0">
                <a:solidFill>
                  <a:schemeClr val="tx1"/>
                </a:solidFill>
              </a:rPr>
            </a:br>
            <a:br>
              <a:rPr lang="en-IN" sz="2200" dirty="0">
                <a:solidFill>
                  <a:schemeClr val="tx1"/>
                </a:solidFill>
              </a:rPr>
            </a:br>
            <a:br>
              <a:rPr lang="en-IN" sz="2200" dirty="0">
                <a:solidFill>
                  <a:schemeClr val="tx1"/>
                </a:solidFill>
              </a:rPr>
            </a:br>
            <a:br>
              <a:rPr lang="en-IN" sz="2200" dirty="0">
                <a:solidFill>
                  <a:schemeClr val="tx1"/>
                </a:solidFill>
              </a:rPr>
            </a:br>
            <a:r>
              <a:rPr lang="en-IN" sz="2200" dirty="0">
                <a:solidFill>
                  <a:schemeClr val="tx1"/>
                </a:solidFill>
              </a:rPr>
              <a:t>At last, I would like to thank the MLA team for giving me this opportunity, this has helped us to gain knowledge about testing and special thanks to </a:t>
            </a:r>
            <a:r>
              <a:rPr lang="en-IN" sz="2200" dirty="0" err="1">
                <a:solidFill>
                  <a:schemeClr val="tx1"/>
                </a:solidFill>
              </a:rPr>
              <a:t>Suvitha</a:t>
            </a:r>
            <a:r>
              <a:rPr lang="en-IN" sz="2200" dirty="0">
                <a:solidFill>
                  <a:schemeClr val="tx1"/>
                </a:solidFill>
              </a:rPr>
              <a:t> mam for the continuous support and guidance when we had problems/doubts while doing the project.</a:t>
            </a:r>
          </a:p>
        </p:txBody>
      </p:sp>
    </p:spTree>
    <p:extLst>
      <p:ext uri="{BB962C8B-B14F-4D97-AF65-F5344CB8AC3E}">
        <p14:creationId xmlns:p14="http://schemas.microsoft.com/office/powerpoint/2010/main" val="736053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3B1572-6415-00CD-5DEC-A17195C7D224}"/>
              </a:ext>
            </a:extLst>
          </p:cNvPr>
          <p:cNvSpPr/>
          <p:nvPr/>
        </p:nvSpPr>
        <p:spPr>
          <a:xfrm>
            <a:off x="2230016" y="2228671"/>
            <a:ext cx="7172020" cy="175432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10800" b="1" i="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618926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E5FDF-7483-D3F3-3382-8895847E0225}"/>
              </a:ext>
            </a:extLst>
          </p:cNvPr>
          <p:cNvSpPr>
            <a:spLocks noGrp="1"/>
          </p:cNvSpPr>
          <p:nvPr>
            <p:ph type="title"/>
          </p:nvPr>
        </p:nvSpPr>
        <p:spPr/>
        <p:txBody>
          <a:bodyPr/>
          <a:lstStyle/>
          <a:p>
            <a:r>
              <a:rPr lang="en-US" b="1" dirty="0">
                <a:solidFill>
                  <a:schemeClr val="bg1"/>
                </a:solidFill>
                <a:cs typeface="Times New Roman" panose="02020603050405020304" pitchFamily="18" charset="0"/>
              </a:rPr>
              <a:t>Technologies Used</a:t>
            </a:r>
            <a:endParaRPr lang="en-IN" b="1" dirty="0"/>
          </a:p>
        </p:txBody>
      </p:sp>
      <p:sp>
        <p:nvSpPr>
          <p:cNvPr id="3" name="Content Placeholder 2">
            <a:extLst>
              <a:ext uri="{FF2B5EF4-FFF2-40B4-BE49-F238E27FC236}">
                <a16:creationId xmlns:a16="http://schemas.microsoft.com/office/drawing/2014/main" id="{4E1769AE-2B45-BF5F-334B-6083A2588132}"/>
              </a:ext>
            </a:extLst>
          </p:cNvPr>
          <p:cNvSpPr>
            <a:spLocks noGrp="1"/>
          </p:cNvSpPr>
          <p:nvPr>
            <p:ph idx="1"/>
          </p:nvPr>
        </p:nvSpPr>
        <p:spPr/>
        <p:txBody>
          <a:bodyPr>
            <a:normAutofit/>
          </a:bodyPr>
          <a:lstStyle/>
          <a:p>
            <a:pPr>
              <a:buFont typeface="Wingdings" panose="05000000000000000000" pitchFamily="2" charset="2"/>
              <a:buChar char="Ø"/>
            </a:pPr>
            <a:r>
              <a:rPr lang="en-US" sz="2800" b="1" dirty="0">
                <a:solidFill>
                  <a:schemeClr val="tx1"/>
                </a:solidFill>
                <a:latin typeface="+mj-lt"/>
                <a:cs typeface="Times New Roman" panose="02020603050405020304" pitchFamily="18" charset="0"/>
              </a:rPr>
              <a:t>Selenium </a:t>
            </a:r>
          </a:p>
          <a:p>
            <a:pPr>
              <a:buFont typeface="Wingdings" panose="05000000000000000000" pitchFamily="2" charset="2"/>
              <a:buChar char="Ø"/>
            </a:pPr>
            <a:r>
              <a:rPr lang="en-US" sz="2800" b="1" dirty="0">
                <a:solidFill>
                  <a:schemeClr val="tx1"/>
                </a:solidFill>
                <a:latin typeface="+mj-lt"/>
                <a:cs typeface="Times New Roman" panose="02020603050405020304" pitchFamily="18" charset="0"/>
              </a:rPr>
              <a:t>Cucumber</a:t>
            </a:r>
          </a:p>
          <a:p>
            <a:pPr>
              <a:buFont typeface="Wingdings" panose="05000000000000000000" pitchFamily="2" charset="2"/>
              <a:buChar char="Ø"/>
            </a:pPr>
            <a:r>
              <a:rPr lang="en-US" sz="2800" b="1" dirty="0">
                <a:solidFill>
                  <a:schemeClr val="tx1"/>
                </a:solidFill>
                <a:latin typeface="+mj-lt"/>
                <a:cs typeface="Times New Roman" panose="02020603050405020304" pitchFamily="18" charset="0"/>
              </a:rPr>
              <a:t>TestNG</a:t>
            </a:r>
          </a:p>
          <a:p>
            <a:pPr lvl="1">
              <a:buFont typeface="Arial" panose="020B0604020202020204" pitchFamily="34" charset="0"/>
              <a:buChar char="•"/>
            </a:pPr>
            <a:r>
              <a:rPr lang="en-US" sz="2800" b="1" dirty="0" err="1">
                <a:solidFill>
                  <a:schemeClr val="tx1"/>
                </a:solidFill>
                <a:latin typeface="+mj-lt"/>
                <a:cs typeface="Times New Roman" panose="02020603050405020304" pitchFamily="18" charset="0"/>
              </a:rPr>
              <a:t>IRetryAnalyzer</a:t>
            </a:r>
            <a:endParaRPr lang="en-US" sz="2800" b="1" dirty="0">
              <a:solidFill>
                <a:schemeClr val="tx1"/>
              </a:solidFill>
              <a:latin typeface="+mj-lt"/>
              <a:cs typeface="Times New Roman" panose="02020603050405020304" pitchFamily="18" charset="0"/>
            </a:endParaRPr>
          </a:p>
          <a:p>
            <a:pPr lvl="1">
              <a:buFont typeface="Arial" panose="020B0604020202020204" pitchFamily="34" charset="0"/>
              <a:buChar char="•"/>
            </a:pPr>
            <a:r>
              <a:rPr lang="en-US" sz="2800" b="1" dirty="0" err="1">
                <a:solidFill>
                  <a:schemeClr val="tx1"/>
                </a:solidFill>
                <a:latin typeface="+mj-lt"/>
                <a:cs typeface="Times New Roman" panose="02020603050405020304" pitchFamily="18" charset="0"/>
              </a:rPr>
              <a:t>ITestListener</a:t>
            </a:r>
            <a:endParaRPr lang="en-US" sz="2800" b="1" dirty="0">
              <a:solidFill>
                <a:schemeClr val="tx1"/>
              </a:solidFill>
              <a:latin typeface="+mj-lt"/>
              <a:cs typeface="Times New Roman" panose="02020603050405020304" pitchFamily="18" charset="0"/>
            </a:endParaRPr>
          </a:p>
          <a:p>
            <a:pPr lvl="1">
              <a:buFont typeface="Arial" panose="020B0604020202020204" pitchFamily="34" charset="0"/>
              <a:buChar char="•"/>
            </a:pPr>
            <a:r>
              <a:rPr lang="en-US" sz="2800" b="1" dirty="0">
                <a:solidFill>
                  <a:schemeClr val="tx1"/>
                </a:solidFill>
                <a:latin typeface="+mj-lt"/>
                <a:cs typeface="Times New Roman" panose="02020603050405020304" pitchFamily="18" charset="0"/>
              </a:rPr>
              <a:t>Logs</a:t>
            </a:r>
          </a:p>
          <a:p>
            <a:pPr>
              <a:buFont typeface="Wingdings" panose="05000000000000000000" pitchFamily="2" charset="2"/>
              <a:buChar char="Ø"/>
            </a:pPr>
            <a:r>
              <a:rPr lang="en-US" sz="2800" b="1" dirty="0">
                <a:solidFill>
                  <a:schemeClr val="tx1"/>
                </a:solidFill>
                <a:latin typeface="+mj-lt"/>
                <a:cs typeface="Times New Roman" panose="02020603050405020304" pitchFamily="18" charset="0"/>
              </a:rPr>
              <a:t>JIRA</a:t>
            </a:r>
          </a:p>
          <a:p>
            <a:pPr>
              <a:buFont typeface="Wingdings" panose="05000000000000000000" pitchFamily="2" charset="2"/>
              <a:buChar char="Ø"/>
            </a:pPr>
            <a:r>
              <a:rPr lang="en-US" sz="2800" b="1" dirty="0">
                <a:solidFill>
                  <a:schemeClr val="tx1"/>
                </a:solidFill>
                <a:latin typeface="+mj-lt"/>
                <a:cs typeface="Times New Roman" panose="02020603050405020304" pitchFamily="18" charset="0"/>
              </a:rPr>
              <a:t>Extent Reports</a:t>
            </a:r>
            <a:endParaRPr lang="en-IN" sz="2800" b="1"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789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D79A5-36DE-39D9-04D8-208B1D07BB3F}"/>
              </a:ext>
            </a:extLst>
          </p:cNvPr>
          <p:cNvSpPr>
            <a:spLocks noGrp="1"/>
          </p:cNvSpPr>
          <p:nvPr>
            <p:ph type="title"/>
          </p:nvPr>
        </p:nvSpPr>
        <p:spPr/>
        <p:txBody>
          <a:bodyPr/>
          <a:lstStyle/>
          <a:p>
            <a:pPr algn="ctr"/>
            <a:r>
              <a:rPr lang="en-US" sz="3600" b="1" dirty="0">
                <a:solidFill>
                  <a:schemeClr val="bg1"/>
                </a:solidFill>
                <a:latin typeface="+mj-lt"/>
                <a:cs typeface="Times New Roman" panose="02020603050405020304" pitchFamily="18" charset="0"/>
              </a:rPr>
              <a:t>1. Selenium </a:t>
            </a:r>
            <a:br>
              <a:rPr lang="en-US" sz="3600" b="1" dirty="0">
                <a:solidFill>
                  <a:schemeClr val="bg1"/>
                </a:solidFill>
                <a:latin typeface="+mj-lt"/>
                <a:cs typeface="Times New Roman" panose="02020603050405020304" pitchFamily="18" charset="0"/>
              </a:rPr>
            </a:br>
            <a:endParaRPr lang="en-IN" dirty="0">
              <a:solidFill>
                <a:schemeClr val="bg1"/>
              </a:solidFill>
            </a:endParaRPr>
          </a:p>
        </p:txBody>
      </p:sp>
      <p:sp>
        <p:nvSpPr>
          <p:cNvPr id="11" name="Content Placeholder 10">
            <a:extLst>
              <a:ext uri="{FF2B5EF4-FFF2-40B4-BE49-F238E27FC236}">
                <a16:creationId xmlns:a16="http://schemas.microsoft.com/office/drawing/2014/main" id="{C50C1250-60F4-7CFB-A835-7845DB14E95B}"/>
              </a:ext>
            </a:extLst>
          </p:cNvPr>
          <p:cNvSpPr>
            <a:spLocks noGrp="1"/>
          </p:cNvSpPr>
          <p:nvPr>
            <p:ph idx="1"/>
          </p:nvPr>
        </p:nvSpPr>
        <p:spPr/>
        <p:txBody>
          <a:bodyPr>
            <a:normAutofit lnSpcReduction="10000"/>
          </a:bodyPr>
          <a:lstStyle/>
          <a:p>
            <a:pPr algn="just">
              <a:lnSpc>
                <a:spcPct val="100000"/>
              </a:lnSpc>
              <a:buFont typeface="Wingdings" panose="05000000000000000000" pitchFamily="2" charset="2"/>
              <a:buChar char="Ø"/>
            </a:pPr>
            <a:r>
              <a:rPr lang="en-US" sz="2300" dirty="0"/>
              <a:t>Selenium: an open-source tool for automating web browsers.</a:t>
            </a:r>
          </a:p>
          <a:p>
            <a:pPr algn="just">
              <a:lnSpc>
                <a:spcPct val="100000"/>
              </a:lnSpc>
              <a:buFont typeface="Wingdings" panose="05000000000000000000" pitchFamily="2" charset="2"/>
              <a:buChar char="Ø"/>
            </a:pPr>
            <a:r>
              <a:rPr lang="en-US" sz="2300" dirty="0"/>
              <a:t>Initially developed by Jason Huggins in 2004.</a:t>
            </a:r>
          </a:p>
          <a:p>
            <a:pPr algn="just">
              <a:lnSpc>
                <a:spcPct val="100000"/>
              </a:lnSpc>
              <a:buFont typeface="Wingdings" panose="05000000000000000000" pitchFamily="2" charset="2"/>
              <a:buChar char="Ø"/>
            </a:pPr>
            <a:r>
              <a:rPr lang="en-US" sz="2300" dirty="0"/>
              <a:t>Supports multiple programming languages: Java, Python, C#, etc.</a:t>
            </a:r>
          </a:p>
          <a:p>
            <a:pPr algn="just">
              <a:lnSpc>
                <a:spcPct val="100000"/>
              </a:lnSpc>
              <a:buFont typeface="Wingdings" panose="05000000000000000000" pitchFamily="2" charset="2"/>
              <a:buChar char="Ø"/>
            </a:pPr>
            <a:r>
              <a:rPr lang="en-US" sz="2300" dirty="0"/>
              <a:t>Key Components:</a:t>
            </a:r>
          </a:p>
          <a:p>
            <a:pPr marL="800100" lvl="1" indent="-342900" algn="just">
              <a:lnSpc>
                <a:spcPct val="100000"/>
              </a:lnSpc>
              <a:buFont typeface="Wingdings" panose="05000000000000000000" pitchFamily="2" charset="2"/>
              <a:buChar char="ü"/>
            </a:pPr>
            <a:r>
              <a:rPr lang="en-US" sz="2300" dirty="0"/>
              <a:t>Selenium IDE</a:t>
            </a:r>
          </a:p>
          <a:p>
            <a:pPr marL="800100" lvl="1" indent="-342900" algn="just">
              <a:lnSpc>
                <a:spcPct val="100000"/>
              </a:lnSpc>
              <a:buFont typeface="Wingdings" panose="05000000000000000000" pitchFamily="2" charset="2"/>
              <a:buChar char="ü"/>
            </a:pPr>
            <a:r>
              <a:rPr lang="en-US" sz="2300" dirty="0"/>
              <a:t>Selenium WebDriver</a:t>
            </a:r>
          </a:p>
          <a:p>
            <a:pPr marL="800100" lvl="1" indent="-342900" algn="just">
              <a:lnSpc>
                <a:spcPct val="100000"/>
              </a:lnSpc>
              <a:buFont typeface="Wingdings" panose="05000000000000000000" pitchFamily="2" charset="2"/>
              <a:buChar char="ü"/>
            </a:pPr>
            <a:r>
              <a:rPr lang="en-US" sz="2300" dirty="0"/>
              <a:t>Selenium Grid</a:t>
            </a:r>
          </a:p>
          <a:p>
            <a:pPr algn="just">
              <a:lnSpc>
                <a:spcPct val="100000"/>
              </a:lnSpc>
              <a:buFont typeface="Wingdings" panose="05000000000000000000" pitchFamily="2" charset="2"/>
              <a:buChar char="Ø"/>
            </a:pPr>
            <a:r>
              <a:rPr lang="en-US" sz="2300" dirty="0"/>
              <a:t>Selenium is very extensible and can be integrated with other tools and frameworks like TestNG, JUnit, Cucumber, etc.</a:t>
            </a:r>
          </a:p>
        </p:txBody>
      </p:sp>
      <p:pic>
        <p:nvPicPr>
          <p:cNvPr id="16" name="Picture 15">
            <a:extLst>
              <a:ext uri="{FF2B5EF4-FFF2-40B4-BE49-F238E27FC236}">
                <a16:creationId xmlns:a16="http://schemas.microsoft.com/office/drawing/2014/main" id="{96AF6AF8-D24D-3E68-3616-FFB92CDFB720}"/>
              </a:ext>
            </a:extLst>
          </p:cNvPr>
          <p:cNvPicPr>
            <a:picLocks noChangeAspect="1"/>
          </p:cNvPicPr>
          <p:nvPr/>
        </p:nvPicPr>
        <p:blipFill>
          <a:blip r:embed="rId2"/>
          <a:stretch>
            <a:fillRect/>
          </a:stretch>
        </p:blipFill>
        <p:spPr>
          <a:xfrm>
            <a:off x="721154" y="4036391"/>
            <a:ext cx="2011011" cy="1088932"/>
          </a:xfrm>
          <a:prstGeom prst="rect">
            <a:avLst/>
          </a:prstGeom>
        </p:spPr>
      </p:pic>
    </p:spTree>
    <p:extLst>
      <p:ext uri="{BB962C8B-B14F-4D97-AF65-F5344CB8AC3E}">
        <p14:creationId xmlns:p14="http://schemas.microsoft.com/office/powerpoint/2010/main" val="1857463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70E42-09D7-4B2F-136F-DE0CE5F7A5CB}"/>
              </a:ext>
            </a:extLst>
          </p:cNvPr>
          <p:cNvSpPr>
            <a:spLocks noGrp="1"/>
          </p:cNvSpPr>
          <p:nvPr>
            <p:ph type="title"/>
          </p:nvPr>
        </p:nvSpPr>
        <p:spPr>
          <a:xfrm>
            <a:off x="121298" y="1123837"/>
            <a:ext cx="3079103" cy="4601183"/>
          </a:xfrm>
        </p:spPr>
        <p:txBody>
          <a:bodyPr/>
          <a:lstStyle/>
          <a:p>
            <a:pPr marL="571500" indent="-571500" algn="ctr">
              <a:buFont typeface="Wingdings" panose="05000000000000000000" pitchFamily="2" charset="2"/>
              <a:buChar char="Ø"/>
            </a:pPr>
            <a:r>
              <a:rPr lang="en-IN" b="1" dirty="0">
                <a:solidFill>
                  <a:schemeClr val="bg1"/>
                </a:solidFill>
              </a:rPr>
              <a:t>Advantages</a:t>
            </a:r>
            <a:endParaRPr lang="en-IN" dirty="0"/>
          </a:p>
        </p:txBody>
      </p:sp>
      <p:sp>
        <p:nvSpPr>
          <p:cNvPr id="3" name="Content Placeholder 2">
            <a:extLst>
              <a:ext uri="{FF2B5EF4-FFF2-40B4-BE49-F238E27FC236}">
                <a16:creationId xmlns:a16="http://schemas.microsoft.com/office/drawing/2014/main" id="{2093E617-D730-3E9F-B2E8-BAC46626B606}"/>
              </a:ext>
            </a:extLst>
          </p:cNvPr>
          <p:cNvSpPr>
            <a:spLocks noGrp="1"/>
          </p:cNvSpPr>
          <p:nvPr>
            <p:ph idx="1"/>
          </p:nvPr>
        </p:nvSpPr>
        <p:spPr/>
        <p:txBody>
          <a:bodyPr>
            <a:normAutofit/>
          </a:bodyPr>
          <a:lstStyle/>
          <a:p>
            <a:pPr algn="just">
              <a:lnSpc>
                <a:spcPct val="100000"/>
              </a:lnSpc>
              <a:buFont typeface="Wingdings" panose="05000000000000000000" pitchFamily="2" charset="2"/>
              <a:buChar char="Ø"/>
            </a:pPr>
            <a:r>
              <a:rPr lang="en-US" sz="2300" dirty="0"/>
              <a:t>Supports multiple browsers: Chrome, Firefox, Safari, etc.</a:t>
            </a:r>
          </a:p>
          <a:p>
            <a:pPr algn="just">
              <a:lnSpc>
                <a:spcPct val="100000"/>
              </a:lnSpc>
              <a:buFont typeface="Wingdings" panose="05000000000000000000" pitchFamily="2" charset="2"/>
              <a:buChar char="Ø"/>
            </a:pPr>
            <a:r>
              <a:rPr lang="en-US" sz="2300" dirty="0"/>
              <a:t>Supports multiple operating systems: Windows, macOS, Linux, etc.</a:t>
            </a:r>
          </a:p>
          <a:p>
            <a:pPr algn="just">
              <a:lnSpc>
                <a:spcPct val="100000"/>
              </a:lnSpc>
              <a:buFont typeface="Wingdings" panose="05000000000000000000" pitchFamily="2" charset="2"/>
              <a:buChar char="Ø"/>
            </a:pPr>
            <a:r>
              <a:rPr lang="en-US" sz="2300" dirty="0"/>
              <a:t>Language flexibility: write tests in Java, Python, etc.</a:t>
            </a:r>
          </a:p>
          <a:p>
            <a:pPr algn="just">
              <a:lnSpc>
                <a:spcPct val="100000"/>
              </a:lnSpc>
              <a:buFont typeface="Wingdings" panose="05000000000000000000" pitchFamily="2" charset="2"/>
              <a:buChar char="Ø"/>
            </a:pPr>
            <a:r>
              <a:rPr lang="en-US" sz="2300" dirty="0"/>
              <a:t>Large community support and active development.</a:t>
            </a:r>
          </a:p>
          <a:p>
            <a:pPr algn="just">
              <a:lnSpc>
                <a:spcPct val="100000"/>
              </a:lnSpc>
              <a:buFont typeface="Wingdings" panose="05000000000000000000" pitchFamily="2" charset="2"/>
              <a:buChar char="Ø"/>
            </a:pPr>
            <a:r>
              <a:rPr lang="en-US" sz="2300" dirty="0"/>
              <a:t>Enables faster testing cycles and better coverage.</a:t>
            </a:r>
          </a:p>
          <a:p>
            <a:pPr algn="just">
              <a:lnSpc>
                <a:spcPct val="100000"/>
              </a:lnSpc>
              <a:buFont typeface="Wingdings" panose="05000000000000000000" pitchFamily="2" charset="2"/>
              <a:buChar char="Ø"/>
            </a:pPr>
            <a:r>
              <a:rPr lang="en-US" sz="2300" dirty="0"/>
              <a:t>Cost-effective compared to commercial automation tools.</a:t>
            </a:r>
          </a:p>
          <a:p>
            <a:pPr algn="just">
              <a:lnSpc>
                <a:spcPct val="100000"/>
              </a:lnSpc>
              <a:buFont typeface="Wingdings" panose="05000000000000000000" pitchFamily="2" charset="2"/>
              <a:buChar char="Ø"/>
            </a:pPr>
            <a:r>
              <a:rPr lang="en-US" sz="2300" dirty="0"/>
              <a:t>Improves testing accuracy and reduces human errors.</a:t>
            </a:r>
          </a:p>
        </p:txBody>
      </p:sp>
    </p:spTree>
    <p:extLst>
      <p:ext uri="{BB962C8B-B14F-4D97-AF65-F5344CB8AC3E}">
        <p14:creationId xmlns:p14="http://schemas.microsoft.com/office/powerpoint/2010/main" val="85047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A3D23-92BA-4AA1-DD56-6AFB2E38C1E4}"/>
              </a:ext>
            </a:extLst>
          </p:cNvPr>
          <p:cNvSpPr>
            <a:spLocks noGrp="1"/>
          </p:cNvSpPr>
          <p:nvPr>
            <p:ph type="title"/>
          </p:nvPr>
        </p:nvSpPr>
        <p:spPr/>
        <p:txBody>
          <a:bodyPr/>
          <a:lstStyle/>
          <a:p>
            <a:pPr algn="ctr"/>
            <a:r>
              <a:rPr lang="en-IN" b="1" dirty="0">
                <a:solidFill>
                  <a:schemeClr val="bg1"/>
                </a:solidFill>
              </a:rPr>
              <a:t>2. Cucumber</a:t>
            </a:r>
          </a:p>
        </p:txBody>
      </p:sp>
      <p:sp>
        <p:nvSpPr>
          <p:cNvPr id="3" name="Content Placeholder 2">
            <a:extLst>
              <a:ext uri="{FF2B5EF4-FFF2-40B4-BE49-F238E27FC236}">
                <a16:creationId xmlns:a16="http://schemas.microsoft.com/office/drawing/2014/main" id="{8B809F4C-A2ED-EA9B-DDD0-0BF213412ADD}"/>
              </a:ext>
            </a:extLst>
          </p:cNvPr>
          <p:cNvSpPr>
            <a:spLocks noGrp="1"/>
          </p:cNvSpPr>
          <p:nvPr>
            <p:ph idx="1"/>
          </p:nvPr>
        </p:nvSpPr>
        <p:spPr>
          <a:xfrm>
            <a:off x="3869268" y="0"/>
            <a:ext cx="7315200" cy="7221894"/>
          </a:xfrm>
        </p:spPr>
        <p:txBody>
          <a:bodyPr>
            <a:noAutofit/>
          </a:bodyPr>
          <a:lstStyle/>
          <a:p>
            <a:pPr algn="just">
              <a:buFont typeface="Wingdings" panose="05000000000000000000" pitchFamily="2" charset="2"/>
              <a:buChar char="Ø"/>
            </a:pPr>
            <a:r>
              <a:rPr lang="en-US" sz="2300" i="0" dirty="0">
                <a:solidFill>
                  <a:schemeClr val="tx1"/>
                </a:solidFill>
                <a:effectLst/>
              </a:rPr>
              <a:t>Cucumber is a popular open-source testing framework used for behavior-driven development (BDD). It allows you to write automated tests in a natural language format, which can be easily understood by non-technical stakeholders. Cucumber facilitates collaboration between developers, testers, and business stakeholders by providing a common language for defining and verifying application </a:t>
            </a:r>
            <a:r>
              <a:rPr lang="en-US" sz="2300" i="0" dirty="0" err="1">
                <a:solidFill>
                  <a:schemeClr val="tx1"/>
                </a:solidFill>
                <a:effectLst/>
              </a:rPr>
              <a:t>behaviour</a:t>
            </a:r>
            <a:r>
              <a:rPr lang="en-US" sz="2300" i="0" dirty="0">
                <a:solidFill>
                  <a:schemeClr val="tx1"/>
                </a:solidFill>
                <a:effectLst/>
              </a:rPr>
              <a:t>.</a:t>
            </a:r>
          </a:p>
          <a:p>
            <a:pPr marL="0" indent="0" algn="just">
              <a:buNone/>
            </a:pPr>
            <a:r>
              <a:rPr lang="en-US" sz="2300" dirty="0">
                <a:solidFill>
                  <a:srgbClr val="00B0F0"/>
                </a:solidFill>
              </a:rPr>
              <a:t>   How Cucumber is used for Automation?</a:t>
            </a:r>
          </a:p>
          <a:p>
            <a:pPr algn="just">
              <a:buFont typeface="Wingdings" panose="05000000000000000000" pitchFamily="2" charset="2"/>
              <a:buChar char="Ø"/>
            </a:pPr>
            <a:r>
              <a:rPr lang="en-US" sz="2300" dirty="0">
                <a:solidFill>
                  <a:schemeClr val="tx1"/>
                </a:solidFill>
              </a:rPr>
              <a:t>Cucumber helps in automation testing by allowing the creation of executable specifications in a human-readable format called Gherkin. It promotes collaboration between team members and ensures that tests accurately reflect the desired </a:t>
            </a:r>
            <a:r>
              <a:rPr lang="en-US" sz="2300" dirty="0" err="1">
                <a:solidFill>
                  <a:schemeClr val="tx1"/>
                </a:solidFill>
              </a:rPr>
              <a:t>behaviour</a:t>
            </a:r>
            <a:r>
              <a:rPr lang="en-US" sz="2300" dirty="0">
                <a:solidFill>
                  <a:schemeClr val="tx1"/>
                </a:solidFill>
              </a:rPr>
              <a:t> of the application.</a:t>
            </a:r>
            <a:endParaRPr lang="en-IN" sz="2300" dirty="0">
              <a:solidFill>
                <a:schemeClr val="tx1"/>
              </a:solidFill>
            </a:endParaRPr>
          </a:p>
        </p:txBody>
      </p:sp>
      <p:pic>
        <p:nvPicPr>
          <p:cNvPr id="5" name="Picture 4">
            <a:extLst>
              <a:ext uri="{FF2B5EF4-FFF2-40B4-BE49-F238E27FC236}">
                <a16:creationId xmlns:a16="http://schemas.microsoft.com/office/drawing/2014/main" id="{C598235C-C999-2C68-2E53-905111AB1207}"/>
              </a:ext>
            </a:extLst>
          </p:cNvPr>
          <p:cNvPicPr>
            <a:picLocks noChangeAspect="1"/>
          </p:cNvPicPr>
          <p:nvPr/>
        </p:nvPicPr>
        <p:blipFill>
          <a:blip r:embed="rId2"/>
          <a:stretch>
            <a:fillRect/>
          </a:stretch>
        </p:blipFill>
        <p:spPr>
          <a:xfrm>
            <a:off x="936815" y="4158615"/>
            <a:ext cx="1579689" cy="1305251"/>
          </a:xfrm>
          <a:prstGeom prst="rect">
            <a:avLst/>
          </a:prstGeom>
        </p:spPr>
      </p:pic>
    </p:spTree>
    <p:extLst>
      <p:ext uri="{BB962C8B-B14F-4D97-AF65-F5344CB8AC3E}">
        <p14:creationId xmlns:p14="http://schemas.microsoft.com/office/powerpoint/2010/main" val="2297825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97E6-9112-00A6-CADD-6CC99365D3E0}"/>
              </a:ext>
            </a:extLst>
          </p:cNvPr>
          <p:cNvSpPr>
            <a:spLocks noGrp="1"/>
          </p:cNvSpPr>
          <p:nvPr>
            <p:ph type="title"/>
          </p:nvPr>
        </p:nvSpPr>
        <p:spPr/>
        <p:txBody>
          <a:bodyPr/>
          <a:lstStyle/>
          <a:p>
            <a:pPr marL="571500" indent="-571500" algn="ctr">
              <a:buFont typeface="Wingdings" panose="05000000000000000000" pitchFamily="2" charset="2"/>
              <a:buChar char="Ø"/>
            </a:pPr>
            <a:r>
              <a:rPr lang="en-IN" b="1" dirty="0">
                <a:solidFill>
                  <a:schemeClr val="bg1"/>
                </a:solidFill>
              </a:rPr>
              <a:t>Features</a:t>
            </a:r>
          </a:p>
        </p:txBody>
      </p:sp>
      <p:sp>
        <p:nvSpPr>
          <p:cNvPr id="3" name="Content Placeholder 2">
            <a:extLst>
              <a:ext uri="{FF2B5EF4-FFF2-40B4-BE49-F238E27FC236}">
                <a16:creationId xmlns:a16="http://schemas.microsoft.com/office/drawing/2014/main" id="{37D48603-6B14-CA4D-3EDD-CB6ED1EF5335}"/>
              </a:ext>
            </a:extLst>
          </p:cNvPr>
          <p:cNvSpPr>
            <a:spLocks noGrp="1"/>
          </p:cNvSpPr>
          <p:nvPr>
            <p:ph idx="1"/>
          </p:nvPr>
        </p:nvSpPr>
        <p:spPr>
          <a:xfrm>
            <a:off x="3869268" y="373223"/>
            <a:ext cx="7315200" cy="6372809"/>
          </a:xfrm>
        </p:spPr>
        <p:txBody>
          <a:bodyPr>
            <a:noAutofit/>
          </a:bodyPr>
          <a:lstStyle/>
          <a:p>
            <a:pPr algn="just">
              <a:buFont typeface="Wingdings" panose="05000000000000000000" pitchFamily="2" charset="2"/>
              <a:buChar char="Ø"/>
            </a:pPr>
            <a:r>
              <a:rPr lang="en-US" b="1" dirty="0">
                <a:solidFill>
                  <a:srgbClr val="00B0F0"/>
                </a:solidFill>
              </a:rPr>
              <a:t>Gherkin Syntax: </a:t>
            </a:r>
            <a:r>
              <a:rPr lang="en-US" dirty="0">
                <a:solidFill>
                  <a:schemeClr val="tx1"/>
                </a:solidFill>
              </a:rPr>
              <a:t>Cucumber tests are written using the Gherkin syntax, which is a human-readable format for defining test scenarios. Gherkin features descriptive keywords such as Given, When, Then, And, and But to structure scenarios.</a:t>
            </a:r>
          </a:p>
          <a:p>
            <a:pPr algn="just">
              <a:buFont typeface="Wingdings" panose="05000000000000000000" pitchFamily="2" charset="2"/>
              <a:buChar char="Ø"/>
            </a:pPr>
            <a:r>
              <a:rPr lang="en-US" b="1" i="0" dirty="0">
                <a:solidFill>
                  <a:srgbClr val="00B0F0"/>
                </a:solidFill>
                <a:effectLst/>
              </a:rPr>
              <a:t>Scenario</a:t>
            </a:r>
            <a:r>
              <a:rPr lang="en-US" b="1" i="0" dirty="0">
                <a:solidFill>
                  <a:schemeClr val="tx1"/>
                </a:solidFill>
                <a:effectLst/>
              </a:rPr>
              <a:t> </a:t>
            </a:r>
            <a:r>
              <a:rPr lang="en-US" b="1" i="0" dirty="0">
                <a:solidFill>
                  <a:srgbClr val="00B0F0"/>
                </a:solidFill>
                <a:effectLst/>
              </a:rPr>
              <a:t>Outlines</a:t>
            </a:r>
            <a:r>
              <a:rPr lang="en-US" b="0" i="0" dirty="0">
                <a:solidFill>
                  <a:schemeClr val="tx1"/>
                </a:solidFill>
                <a:effectLst/>
              </a:rPr>
              <a:t>: Cucumber supports scenario outlines, allowing you to run the same scenario with multiple sets of data. This facilitates data-driven testing.</a:t>
            </a:r>
          </a:p>
          <a:p>
            <a:pPr algn="just">
              <a:buFont typeface="Wingdings" panose="05000000000000000000" pitchFamily="2" charset="2"/>
              <a:buChar char="Ø"/>
            </a:pPr>
            <a:r>
              <a:rPr lang="en-US" b="1" i="0" dirty="0">
                <a:solidFill>
                  <a:srgbClr val="00B0F0"/>
                </a:solidFill>
                <a:effectLst/>
              </a:rPr>
              <a:t>Step</a:t>
            </a:r>
            <a:r>
              <a:rPr lang="en-US" b="1" i="0" dirty="0">
                <a:solidFill>
                  <a:schemeClr val="tx1"/>
                </a:solidFill>
                <a:effectLst/>
              </a:rPr>
              <a:t> </a:t>
            </a:r>
            <a:r>
              <a:rPr lang="en-US" b="1" i="0" dirty="0">
                <a:solidFill>
                  <a:srgbClr val="00B0F0"/>
                </a:solidFill>
                <a:effectLst/>
              </a:rPr>
              <a:t>Definitions</a:t>
            </a:r>
            <a:r>
              <a:rPr lang="en-US" b="0" i="0" dirty="0">
                <a:solidFill>
                  <a:schemeClr val="tx1"/>
                </a:solidFill>
                <a:effectLst/>
              </a:rPr>
              <a:t>: Test steps defined in feature files are mapped to step definitions written in programming languages like Java, Ruby, or JavaScript. Step definitions contain the actual automation logic to execute the steps.</a:t>
            </a:r>
            <a:endParaRPr lang="en-US" dirty="0">
              <a:solidFill>
                <a:schemeClr val="tx1"/>
              </a:solidFill>
            </a:endParaRPr>
          </a:p>
          <a:p>
            <a:pPr algn="just">
              <a:buFont typeface="Wingdings" panose="05000000000000000000" pitchFamily="2" charset="2"/>
              <a:buChar char="Ø"/>
            </a:pPr>
            <a:r>
              <a:rPr lang="en-US" b="1" i="0" dirty="0">
                <a:solidFill>
                  <a:srgbClr val="00B0F0"/>
                </a:solidFill>
                <a:effectLst/>
              </a:rPr>
              <a:t>Tagging</a:t>
            </a:r>
            <a:r>
              <a:rPr lang="en-US" b="0" i="0" dirty="0">
                <a:solidFill>
                  <a:schemeClr val="tx1"/>
                </a:solidFill>
                <a:effectLst/>
              </a:rPr>
              <a:t>: Cucumber allows you to tag scenarios with labels for better organization and execution control. Tags can be used to group related scenarios or to run specific subsets of tests.</a:t>
            </a:r>
          </a:p>
          <a:p>
            <a:pPr algn="just">
              <a:buFont typeface="Wingdings" panose="05000000000000000000" pitchFamily="2" charset="2"/>
              <a:buChar char="Ø"/>
            </a:pPr>
            <a:r>
              <a:rPr lang="en-US" b="1" i="0" dirty="0">
                <a:solidFill>
                  <a:srgbClr val="00B0F0"/>
                </a:solidFill>
                <a:effectLst/>
              </a:rPr>
              <a:t>Reports</a:t>
            </a:r>
            <a:r>
              <a:rPr lang="en-US" b="0" i="0" dirty="0">
                <a:solidFill>
                  <a:schemeClr val="tx1"/>
                </a:solidFill>
                <a:effectLst/>
              </a:rPr>
              <a:t>: Cucumber generates detailed test reports, including information about test results, scenario statuses, and execution times. These reports help teams track test coverage and identify failures.</a:t>
            </a:r>
            <a:endParaRPr lang="en-US" dirty="0">
              <a:solidFill>
                <a:schemeClr val="tx1"/>
              </a:solidFill>
            </a:endParaRPr>
          </a:p>
        </p:txBody>
      </p:sp>
    </p:spTree>
    <p:extLst>
      <p:ext uri="{BB962C8B-B14F-4D97-AF65-F5344CB8AC3E}">
        <p14:creationId xmlns:p14="http://schemas.microsoft.com/office/powerpoint/2010/main" val="643051179"/>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TM03457475[[fn=Frame]]</Template>
  <TotalTime>2872</TotalTime>
  <Words>2307</Words>
  <Application>Microsoft Office PowerPoint</Application>
  <PresentationFormat>Widescreen</PresentationFormat>
  <Paragraphs>235</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Abadi</vt:lpstr>
      <vt:lpstr>Arial</vt:lpstr>
      <vt:lpstr>Calibri</vt:lpstr>
      <vt:lpstr>Corbel</vt:lpstr>
      <vt:lpstr>Söhne</vt:lpstr>
      <vt:lpstr>Times New Roman</vt:lpstr>
      <vt:lpstr>Wingdings</vt:lpstr>
      <vt:lpstr>Wingdings 2</vt:lpstr>
      <vt:lpstr>Frame</vt:lpstr>
      <vt:lpstr>Digital Bank Demo Application</vt:lpstr>
      <vt:lpstr>Table Of Content:</vt:lpstr>
      <vt:lpstr>Digital Demo Bank Feature:</vt:lpstr>
      <vt:lpstr>Automation Testing</vt:lpstr>
      <vt:lpstr>Technologies Used</vt:lpstr>
      <vt:lpstr>1. Selenium  </vt:lpstr>
      <vt:lpstr>Advantages</vt:lpstr>
      <vt:lpstr>2. Cucumber</vt:lpstr>
      <vt:lpstr>Features</vt:lpstr>
      <vt:lpstr>Scenario Outline</vt:lpstr>
      <vt:lpstr>Advantages</vt:lpstr>
      <vt:lpstr>3. TestNG</vt:lpstr>
      <vt:lpstr>Advantages</vt:lpstr>
      <vt:lpstr>Implementation</vt:lpstr>
      <vt:lpstr>3.1 IRetryAnalyzer </vt:lpstr>
      <vt:lpstr>Advantages </vt:lpstr>
      <vt:lpstr>3.2 ITestListener</vt:lpstr>
      <vt:lpstr>Advantages</vt:lpstr>
      <vt:lpstr>3.3    Logs </vt:lpstr>
      <vt:lpstr>Basic Log4j2 Configuration</vt:lpstr>
      <vt:lpstr>Parts of Log4J2</vt:lpstr>
      <vt:lpstr>Log4J</vt:lpstr>
      <vt:lpstr>4.JIRA </vt:lpstr>
      <vt:lpstr>Steps and Workflows</vt:lpstr>
      <vt:lpstr>Advantages</vt:lpstr>
      <vt:lpstr>Module – Sign_Up (Test Cases)</vt:lpstr>
      <vt:lpstr>Module – Sign_in (Test Cases)</vt:lpstr>
      <vt:lpstr>Module – Deposit (Test Cases)</vt:lpstr>
      <vt:lpstr>Module – Withdraw (Test Cases)</vt:lpstr>
      <vt:lpstr>Module- Transfer (Test Cases)</vt:lpstr>
      <vt:lpstr>Module – Direct Payment to VISA(Test Cases) </vt:lpstr>
      <vt:lpstr>Module - Search By TRN no on View Checking (Test Cases)</vt:lpstr>
      <vt:lpstr>Module - Search by TRN no on View Savings Accounts(Test Cases)</vt:lpstr>
      <vt:lpstr>Extent Reports:</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Bank Demo Application</dc:title>
  <dc:creator>KRISHNA B A</dc:creator>
  <cp:lastModifiedBy>MOHAMMAD SOHAIL AHMED</cp:lastModifiedBy>
  <cp:revision>4</cp:revision>
  <dcterms:created xsi:type="dcterms:W3CDTF">2024-03-24T07:28:36Z</dcterms:created>
  <dcterms:modified xsi:type="dcterms:W3CDTF">2024-03-27T03:48:03Z</dcterms:modified>
</cp:coreProperties>
</file>