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3" r:id="rId7"/>
    <p:sldId id="340" r:id="rId8"/>
    <p:sldId id="341" r:id="rId9"/>
    <p:sldId id="342" r:id="rId10"/>
    <p:sldId id="343" r:id="rId11"/>
    <p:sldId id="344" r:id="rId12"/>
    <p:sldId id="345" r:id="rId13"/>
    <p:sldId id="264" r:id="rId14"/>
    <p:sldId id="266" r:id="rId15"/>
    <p:sldId id="267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27"/>
    </p:embeddedFont>
    <p:embeddedFont>
      <p:font typeface="Franklin Gothic Heavy" panose="020B0903020102020204" pitchFamily="34" charset="0"/>
      <p:regular r:id="rId28"/>
      <p: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66303E-7C79-47C4-8DEC-DA01688637DD}">
  <a:tblStyle styleId="{6466303E-7C79-47C4-8DEC-DA0168863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8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97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43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0d60e2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e0d60e2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9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43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66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4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77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052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53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0593408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0593408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35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0593408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0593408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2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4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75148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75148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 rot="-5400000">
            <a:off x="-1009038" y="884792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896150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 rot="10800000">
            <a:off x="1859407" y="4469563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896150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rot="10800000">
            <a:off x="5589913" y="349215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5589913" y="383132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-3056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118774" y="-464475"/>
            <a:ext cx="3022674" cy="151096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>
            <a:off x="7465791" y="1092549"/>
            <a:ext cx="2815583" cy="164529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067500" y="-912867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212750" y="3045000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4212750" y="1566600"/>
            <a:ext cx="4218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flipH="1">
            <a:off x="6237650" y="-59664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flipH="1">
            <a:off x="6237650" y="-868251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-5400000" flipH="1">
            <a:off x="7291151" y="2749435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10800000">
            <a:off x="6237662" y="4186517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4" r:id="rId8"/>
    <p:sldLayoutId id="2147483665" r:id="rId9"/>
    <p:sldLayoutId id="2147483677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ail7861/TextProcessingNLP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sms-spam-collection-data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solidFill>
                  <a:schemeClr val="accent1"/>
                </a:solidFill>
              </a:rPr>
              <a:t>TEXT PROCESSING -NLP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subTitle" idx="1"/>
          </p:nvPr>
        </p:nvSpPr>
        <p:spPr>
          <a:xfrm>
            <a:off x="2056475" y="3799787"/>
            <a:ext cx="5031000" cy="726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Mohammad Sohail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( 21N31A66B4 )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724EB-6653-3E9D-0D15-63CC5DED904D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1171395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Lower Case Conversion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875366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Step5.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2206648"/>
            <a:ext cx="5266200" cy="730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Converting the tokens into lower case letters.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436F-8652-F509-F47C-1FA7205875E9}"/>
              </a:ext>
            </a:extLst>
          </p:cNvPr>
          <p:cNvSpPr txBox="1"/>
          <p:nvPr/>
        </p:nvSpPr>
        <p:spPr>
          <a:xfrm>
            <a:off x="1144645" y="3077373"/>
            <a:ext cx="7519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CODE</a:t>
            </a:r>
          </a:p>
          <a:p>
            <a:endParaRPr lang="en-US" b="1" dirty="0"/>
          </a:p>
          <a:p>
            <a:r>
              <a:rPr lang="en-US" b="1" dirty="0"/>
              <a:t>data['lowerCase_msg']=data[‘no_stopwords'].apply(lambda x:x.lower())</a:t>
            </a:r>
          </a:p>
          <a:p>
            <a:endParaRPr lang="en-US" b="1" dirty="0"/>
          </a:p>
          <a:p>
            <a:r>
              <a:rPr lang="en-US" b="1" dirty="0"/>
              <a:t>data[[‘no_stopwords','lowerCase_msg']].set_index(data['v1'])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F30AC-64A4-C1F8-D92E-29671F646548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64926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1171395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Stemming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875366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Step6.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2206648"/>
            <a:ext cx="5266200" cy="730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It is the process of converting each word into its root 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436F-8652-F509-F47C-1FA7205875E9}"/>
              </a:ext>
            </a:extLst>
          </p:cNvPr>
          <p:cNvSpPr txBox="1"/>
          <p:nvPr/>
        </p:nvSpPr>
        <p:spPr>
          <a:xfrm>
            <a:off x="1144645" y="3077373"/>
            <a:ext cx="7519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CODE</a:t>
            </a:r>
          </a:p>
          <a:p>
            <a:r>
              <a:rPr lang="en-US" b="1" dirty="0"/>
              <a:t>from nltk.stem import PorterStemmer</a:t>
            </a:r>
          </a:p>
          <a:p>
            <a:r>
              <a:rPr lang="en-US" b="1" dirty="0"/>
              <a:t>porter_stemmer = PorterStemmer()</a:t>
            </a:r>
          </a:p>
          <a:p>
            <a:r>
              <a:rPr lang="en-US" b="1" dirty="0"/>
              <a:t>def stemming(text):    </a:t>
            </a:r>
          </a:p>
          <a:p>
            <a:r>
              <a:rPr lang="en-US" b="1" dirty="0"/>
              <a:t>	stem_text = [porter_stemmer.stem(word) for word in text]    </a:t>
            </a:r>
          </a:p>
          <a:p>
            <a:r>
              <a:rPr lang="en-US" b="1" dirty="0"/>
              <a:t>	return stem_text</a:t>
            </a:r>
          </a:p>
          <a:p>
            <a:r>
              <a:rPr lang="en-US" b="1" dirty="0"/>
              <a:t>data['msg_stemmed']=data[‘lowerCase_msg'].apply(lambda x: stemming(x))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AEEB7-7876-ED1A-5EDD-18BF81880C92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10234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1171395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Lemmatization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875366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Step7.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2206648"/>
            <a:ext cx="5266200" cy="730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It is the process of converting each word into its root form.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It results in more accurate and meaningful reductions than stemming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436F-8652-F509-F47C-1FA7205875E9}"/>
              </a:ext>
            </a:extLst>
          </p:cNvPr>
          <p:cNvSpPr txBox="1"/>
          <p:nvPr/>
        </p:nvSpPr>
        <p:spPr>
          <a:xfrm>
            <a:off x="1144645" y="3077373"/>
            <a:ext cx="7519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CODE</a:t>
            </a:r>
          </a:p>
          <a:p>
            <a:r>
              <a:rPr lang="en-US" b="1" dirty="0"/>
              <a:t>from nltk.stem import WordNetLemmatizer</a:t>
            </a:r>
          </a:p>
          <a:p>
            <a:r>
              <a:rPr lang="en-US" b="1" dirty="0"/>
              <a:t>wordnet_lemmatizer = WordNetLemmatizer()</a:t>
            </a:r>
          </a:p>
          <a:p>
            <a:r>
              <a:rPr lang="en-US" b="1" dirty="0"/>
              <a:t>def lemmatizer(text):    </a:t>
            </a:r>
          </a:p>
          <a:p>
            <a:r>
              <a:rPr lang="en-US" b="1" dirty="0"/>
              <a:t>	lemm_text = [wordnet_lemmatizer.lemmatize(word) for word in text]    </a:t>
            </a:r>
          </a:p>
          <a:p>
            <a:r>
              <a:rPr lang="en-US" b="1" dirty="0"/>
              <a:t>	return lemm_text</a:t>
            </a:r>
          </a:p>
          <a:p>
            <a:r>
              <a:rPr lang="en-US" b="1" dirty="0"/>
              <a:t>data['msg_lemmatized']=data['msg_stemmed'].apply(lambda x:lemmatizer(x))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CA6E8-C6E0-1A1C-90EA-A16E8217E361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12746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/>
          </p:nvPr>
        </p:nvSpPr>
        <p:spPr>
          <a:xfrm>
            <a:off x="2597450" y="500012"/>
            <a:ext cx="394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Final Outcome  </a:t>
            </a:r>
            <a:endParaRPr dirty="0"/>
          </a:p>
        </p:txBody>
      </p:sp>
      <p:sp>
        <p:nvSpPr>
          <p:cNvPr id="541" name="Google Shape;541;p56"/>
          <p:cNvSpPr txBox="1">
            <a:spLocks noGrp="1"/>
          </p:cNvSpPr>
          <p:nvPr>
            <p:ph type="body" idx="1"/>
          </p:nvPr>
        </p:nvSpPr>
        <p:spPr>
          <a:xfrm>
            <a:off x="637450" y="15482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Final Data Obtained 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Tokenized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Cleaned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Meaningful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Accurate</a:t>
            </a:r>
          </a:p>
        </p:txBody>
      </p:sp>
      <p:sp>
        <p:nvSpPr>
          <p:cNvPr id="543" name="Google Shape;543;p56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7040C-7E15-01AD-B100-292A0B18464A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/>
          <p:nvPr/>
        </p:nvSpPr>
        <p:spPr>
          <a:xfrm>
            <a:off x="974250" y="819150"/>
            <a:ext cx="71955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8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8"/>
          <p:cNvSpPr txBox="1">
            <a:spLocks noGrp="1"/>
          </p:cNvSpPr>
          <p:nvPr>
            <p:ph type="title"/>
          </p:nvPr>
        </p:nvSpPr>
        <p:spPr>
          <a:xfrm>
            <a:off x="1387000" y="1234257"/>
            <a:ext cx="582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Final Data Usage</a:t>
            </a:r>
            <a:endParaRPr dirty="0"/>
          </a:p>
        </p:txBody>
      </p:sp>
      <p:sp>
        <p:nvSpPr>
          <p:cNvPr id="560" name="Google Shape;560;p58"/>
          <p:cNvSpPr txBox="1">
            <a:spLocks noGrp="1"/>
          </p:cNvSpPr>
          <p:nvPr>
            <p:ph type="subTitle" idx="1"/>
          </p:nvPr>
        </p:nvSpPr>
        <p:spPr>
          <a:xfrm>
            <a:off x="1660050" y="2324152"/>
            <a:ext cx="58239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data is further converted into numerical form with the help TF-IDF method.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numerical data will be integrated into various models like Chatbots, virtual assistants, sentimental analysis models.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561" name="Google Shape;561;p58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D684F-DFAE-40F6-FC68-EF87ACEF764A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2ABB7-F482-CD1F-EB0D-682C3CBF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8" y="1050787"/>
            <a:ext cx="6331631" cy="3146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7506A-A824-30F7-33CE-05F43834CDB0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2FFE5-ADEF-8E4F-C6C8-34A77096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8" y="865802"/>
            <a:ext cx="6350323" cy="3411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E615E-43DB-07C9-22ED-2993C29BE616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3590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66211-7782-C5CB-4D5C-DBF4A194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6" y="1263474"/>
            <a:ext cx="7185995" cy="2616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D42E6-ED6E-F442-690B-4DD8BD1F2DFD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571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319BC-5A57-925C-C6F7-7EE9B696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2" y="1013115"/>
            <a:ext cx="7128261" cy="3117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2D0B6-94A2-7345-29AF-A65F9EC8A724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13976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A2890-41D6-93B5-EED8-B58F1575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26" y="881187"/>
            <a:ext cx="6311756" cy="338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EFE66-4232-C9C9-9FF4-325FE7AA393C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39065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		WHAT IS NLP ?</a:t>
            </a:r>
            <a:endParaRPr dirty="0"/>
          </a:p>
        </p:txBody>
      </p:sp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NLP – Natural Language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a field of artificial intelligence that focuses on the interaction between computers and humans through natural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goal of NLP is to enable computers to understand, analyze and interpret	 human language.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84E7D-52C6-3B68-050E-B8AC19944289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7D3B8-F144-2BE3-E612-B5EBDE33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3" y="1164381"/>
            <a:ext cx="6790629" cy="298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3F295-DCAF-4349-B32E-230FAA34B842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38931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4DEF-F98A-7720-1ED8-9D232623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" y="874190"/>
            <a:ext cx="6893597" cy="3224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9DDC3-E404-3A38-33A0-ABD19C58F0D5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41708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2153706" y="163653"/>
            <a:ext cx="421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 PROGRAM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F9A24-F6B3-7B41-4F6C-C6F6AC98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6" y="1219803"/>
            <a:ext cx="7065015" cy="2703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423E6-C504-F44A-1CD2-D310A8CC8369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-190775" y="1620764"/>
            <a:ext cx="8308541" cy="1333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en-US" dirty="0">
                <a:hlinkClick r:id="rId3"/>
              </a:rPr>
              <a:t>https://github.com/Sohail7861/TextProcessingNLP.git</a:t>
            </a:r>
            <a:endParaRPr dirty="0"/>
          </a:p>
        </p:txBody>
      </p:sp>
      <p:sp>
        <p:nvSpPr>
          <p:cNvPr id="569" name="Google Shape;569;p59"/>
          <p:cNvSpPr/>
          <p:nvPr/>
        </p:nvSpPr>
        <p:spPr>
          <a:xfrm rot="10800000" flipH="1">
            <a:off x="1397444" y="4572000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"/>
          <p:cNvSpPr/>
          <p:nvPr/>
        </p:nvSpPr>
        <p:spPr>
          <a:xfrm rot="5400000" flipH="1">
            <a:off x="-859162" y="95222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A128D-DD81-9089-0A8F-8DDA380E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85" y="1528500"/>
            <a:ext cx="1525312" cy="1525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F6085-A30E-8E07-26FF-D3BF195827F4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792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20A51-725A-AF3A-ADDF-1C451A6C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04" y="1513915"/>
            <a:ext cx="6358549" cy="1971766"/>
          </a:xfrm>
        </p:spPr>
        <p:txBody>
          <a:bodyPr/>
          <a:lstStyle/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6DAE8-BAE8-874A-E733-EA23DD58D872}"/>
              </a:ext>
            </a:extLst>
          </p:cNvPr>
          <p:cNvSpPr txBox="1"/>
          <p:nvPr/>
        </p:nvSpPr>
        <p:spPr>
          <a:xfrm>
            <a:off x="2559004" y="2822140"/>
            <a:ext cx="46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MOHAMMAD SOHAIL (21N31A66B4)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3057-CA0D-EF8A-512B-C67C184EADE8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40715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OF NLP</a:t>
            </a:r>
            <a:endParaRPr dirty="0"/>
          </a:p>
        </p:txBody>
      </p:sp>
      <p:sp>
        <p:nvSpPr>
          <p:cNvPr id="429" name="Google Shape;429;p50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VIRTUAL ASSISTANTS</a:t>
            </a:r>
            <a:endParaRPr sz="1700" dirty="0"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Siri, Google Alexa</a:t>
            </a:r>
            <a:endParaRPr dirty="0"/>
          </a:p>
        </p:txBody>
      </p:sp>
      <p:sp>
        <p:nvSpPr>
          <p:cNvPr id="431" name="Google Shape;431;p50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CUSTOMER SUPPORT</a:t>
            </a:r>
            <a:endParaRPr sz="1700" dirty="0"/>
          </a:p>
        </p:txBody>
      </p:sp>
      <p:sp>
        <p:nvSpPr>
          <p:cNvPr id="432" name="Google Shape;432;p50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Chatbot</a:t>
            </a:r>
            <a:endParaRPr dirty="0"/>
          </a:p>
        </p:txBody>
      </p:sp>
      <p:sp>
        <p:nvSpPr>
          <p:cNvPr id="433" name="Google Shape;433;p50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TEXT PROCESSING</a:t>
            </a:r>
            <a:endParaRPr sz="1700" dirty="0"/>
          </a:p>
        </p:txBody>
      </p:sp>
      <p:sp>
        <p:nvSpPr>
          <p:cNvPr id="434" name="Google Shape;434;p50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Tokenization, Stemming</a:t>
            </a:r>
            <a:endParaRPr dirty="0"/>
          </a:p>
        </p:txBody>
      </p:sp>
      <p:sp>
        <p:nvSpPr>
          <p:cNvPr id="435" name="Google Shape;435;p50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SEARCH ENGINES</a:t>
            </a:r>
            <a:endParaRPr sz="1700" dirty="0"/>
          </a:p>
        </p:txBody>
      </p:sp>
      <p:sp>
        <p:nvSpPr>
          <p:cNvPr id="436" name="Google Shape;436;p50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Google, Bing</a:t>
            </a:r>
            <a:endParaRPr dirty="0"/>
          </a:p>
        </p:txBody>
      </p:sp>
      <p:sp>
        <p:nvSpPr>
          <p:cNvPr id="437" name="Google Shape;437;p50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EMAIL FILTERING</a:t>
            </a:r>
            <a:endParaRPr sz="1700" dirty="0"/>
          </a:p>
        </p:txBody>
      </p:sp>
      <p:sp>
        <p:nvSpPr>
          <p:cNvPr id="438" name="Google Shape;438;p50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Gmail - Spam Box</a:t>
            </a:r>
            <a:endParaRPr dirty="0"/>
          </a:p>
        </p:txBody>
      </p:sp>
      <p:sp>
        <p:nvSpPr>
          <p:cNvPr id="439" name="Google Shape;439;p50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TEXT AUTOCORRECT</a:t>
            </a:r>
            <a:endParaRPr sz="1700" dirty="0"/>
          </a:p>
        </p:txBody>
      </p:sp>
      <p:sp>
        <p:nvSpPr>
          <p:cNvPr id="440" name="Google Shape;440;p50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Smartphone Keyboard</a:t>
            </a:r>
            <a:endParaRPr dirty="0"/>
          </a:p>
        </p:txBody>
      </p:sp>
      <p:sp>
        <p:nvSpPr>
          <p:cNvPr id="441" name="Google Shape;441;p50"/>
          <p:cNvSpPr txBox="1">
            <a:spLocks noGrp="1"/>
          </p:cNvSpPr>
          <p:nvPr>
            <p:ph type="title" idx="16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01.</a:t>
            </a:r>
            <a:endParaRPr/>
          </a:p>
        </p:txBody>
      </p:sp>
      <p:sp>
        <p:nvSpPr>
          <p:cNvPr id="442" name="Google Shape;442;p50"/>
          <p:cNvSpPr txBox="1">
            <a:spLocks noGrp="1"/>
          </p:cNvSpPr>
          <p:nvPr>
            <p:ph type="title" idx="17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02.</a:t>
            </a:r>
            <a:endParaRPr/>
          </a:p>
        </p:txBody>
      </p:sp>
      <p:sp>
        <p:nvSpPr>
          <p:cNvPr id="443" name="Google Shape;443;p50"/>
          <p:cNvSpPr txBox="1">
            <a:spLocks noGrp="1"/>
          </p:cNvSpPr>
          <p:nvPr>
            <p:ph type="title" idx="18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03.</a:t>
            </a: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title" idx="19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04.</a:t>
            </a: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title" idx="20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05.</a:t>
            </a:r>
            <a:endParaRPr/>
          </a:p>
        </p:txBody>
      </p:sp>
      <p:sp>
        <p:nvSpPr>
          <p:cNvPr id="446" name="Google Shape;446;p50"/>
          <p:cNvSpPr txBox="1">
            <a:spLocks noGrp="1"/>
          </p:cNvSpPr>
          <p:nvPr>
            <p:ph type="title" idx="2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439CF-45DB-646F-C94A-B8A3E2C1AE1F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2137800" y="874930"/>
            <a:ext cx="4868400" cy="1026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Processing</a:t>
            </a:r>
            <a:endParaRPr dirty="0"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"/>
          </p:nvPr>
        </p:nvSpPr>
        <p:spPr>
          <a:xfrm>
            <a:off x="2137800" y="2336100"/>
            <a:ext cx="4868400" cy="1821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Text Processing in NLP is a process of preparing and analyzing textual data to extract meaningful insights that help to build models.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It’s main goal is to convert raw text into structured format that can be used for various NLP tasks.</a:t>
            </a:r>
          </a:p>
          <a:p>
            <a:pPr marL="0" lvl="0" indent="0" algn="l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6CF3B-88E7-F84B-90A9-C7883AFC8465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Involved In Text Processing</a:t>
            </a:r>
            <a:endParaRPr dirty="0"/>
          </a:p>
        </p:txBody>
      </p:sp>
      <p:sp>
        <p:nvSpPr>
          <p:cNvPr id="467" name="Google Shape;467;p53"/>
          <p:cNvSpPr txBox="1">
            <a:spLocks noGrp="1"/>
          </p:cNvSpPr>
          <p:nvPr>
            <p:ph type="title" idx="2"/>
          </p:nvPr>
        </p:nvSpPr>
        <p:spPr>
          <a:xfrm>
            <a:off x="791154" y="1025268"/>
            <a:ext cx="2240400" cy="2151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1. Data Collection</a:t>
            </a:r>
            <a:endParaRPr dirty="0"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 idx="3"/>
          </p:nvPr>
        </p:nvSpPr>
        <p:spPr>
          <a:xfrm>
            <a:off x="3402813" y="1032811"/>
            <a:ext cx="2240400" cy="2151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2. Word </a:t>
            </a:r>
            <a:br>
              <a:rPr lang="fr" dirty="0"/>
            </a:br>
            <a:r>
              <a:rPr lang="fr" dirty="0"/>
              <a:t>Tokenizaton</a:t>
            </a:r>
            <a:endParaRPr dirty="0"/>
          </a:p>
        </p:txBody>
      </p:sp>
      <p:sp>
        <p:nvSpPr>
          <p:cNvPr id="471" name="Google Shape;471;p53"/>
          <p:cNvSpPr txBox="1">
            <a:spLocks noGrp="1"/>
          </p:cNvSpPr>
          <p:nvPr>
            <p:ph type="title" idx="5"/>
          </p:nvPr>
        </p:nvSpPr>
        <p:spPr>
          <a:xfrm>
            <a:off x="6074752" y="917689"/>
            <a:ext cx="2240400" cy="2381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Removing Punctuations  </a:t>
            </a:r>
            <a:endParaRPr dirty="0"/>
          </a:p>
        </p:txBody>
      </p:sp>
      <p:sp>
        <p:nvSpPr>
          <p:cNvPr id="6" name="Google Shape;467;p53">
            <a:extLst>
              <a:ext uri="{FF2B5EF4-FFF2-40B4-BE49-F238E27FC236}">
                <a16:creationId xmlns:a16="http://schemas.microsoft.com/office/drawing/2014/main" id="{AD867CB6-A9D3-48A5-4F7E-CA0BB7308F6B}"/>
              </a:ext>
            </a:extLst>
          </p:cNvPr>
          <p:cNvSpPr txBox="1">
            <a:spLocks/>
          </p:cNvSpPr>
          <p:nvPr/>
        </p:nvSpPr>
        <p:spPr>
          <a:xfrm>
            <a:off x="730874" y="2818302"/>
            <a:ext cx="2240400" cy="9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000" b="1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4. Stop Words Removal</a:t>
            </a:r>
          </a:p>
        </p:txBody>
      </p:sp>
      <p:sp>
        <p:nvSpPr>
          <p:cNvPr id="7" name="Google Shape;467;p53">
            <a:extLst>
              <a:ext uri="{FF2B5EF4-FFF2-40B4-BE49-F238E27FC236}">
                <a16:creationId xmlns:a16="http://schemas.microsoft.com/office/drawing/2014/main" id="{9A2FE80C-6DD9-9511-27A4-700E08565038}"/>
              </a:ext>
            </a:extLst>
          </p:cNvPr>
          <p:cNvSpPr txBox="1">
            <a:spLocks/>
          </p:cNvSpPr>
          <p:nvPr/>
        </p:nvSpPr>
        <p:spPr>
          <a:xfrm>
            <a:off x="6080264" y="2163888"/>
            <a:ext cx="2240400" cy="215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000" b="1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6. Stemming</a:t>
            </a:r>
          </a:p>
        </p:txBody>
      </p:sp>
      <p:sp>
        <p:nvSpPr>
          <p:cNvPr id="8" name="Google Shape;467;p53">
            <a:extLst>
              <a:ext uri="{FF2B5EF4-FFF2-40B4-BE49-F238E27FC236}">
                <a16:creationId xmlns:a16="http://schemas.microsoft.com/office/drawing/2014/main" id="{ACFFE9EA-374B-0DC6-CF17-34A0FC4A1F37}"/>
              </a:ext>
            </a:extLst>
          </p:cNvPr>
          <p:cNvSpPr txBox="1">
            <a:spLocks/>
          </p:cNvSpPr>
          <p:nvPr/>
        </p:nvSpPr>
        <p:spPr>
          <a:xfrm>
            <a:off x="3465617" y="3054576"/>
            <a:ext cx="2240400" cy="48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000" b="1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5. Conversion to Lower Case</a:t>
            </a:r>
          </a:p>
        </p:txBody>
      </p:sp>
      <p:sp>
        <p:nvSpPr>
          <p:cNvPr id="9" name="Google Shape;467;p53">
            <a:extLst>
              <a:ext uri="{FF2B5EF4-FFF2-40B4-BE49-F238E27FC236}">
                <a16:creationId xmlns:a16="http://schemas.microsoft.com/office/drawing/2014/main" id="{C4359ADE-BA8B-26B8-59CB-C947AD1A67A5}"/>
              </a:ext>
            </a:extLst>
          </p:cNvPr>
          <p:cNvSpPr txBox="1">
            <a:spLocks/>
          </p:cNvSpPr>
          <p:nvPr/>
        </p:nvSpPr>
        <p:spPr>
          <a:xfrm>
            <a:off x="758680" y="3933894"/>
            <a:ext cx="2240400" cy="9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000" b="1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7. Lemmatization</a:t>
            </a:r>
          </a:p>
        </p:txBody>
      </p:sp>
      <p:sp>
        <p:nvSpPr>
          <p:cNvPr id="10" name="Google Shape;467;p53">
            <a:extLst>
              <a:ext uri="{FF2B5EF4-FFF2-40B4-BE49-F238E27FC236}">
                <a16:creationId xmlns:a16="http://schemas.microsoft.com/office/drawing/2014/main" id="{A3C9BE1C-4712-4CAA-4FA6-961921728EA6}"/>
              </a:ext>
            </a:extLst>
          </p:cNvPr>
          <p:cNvSpPr txBox="1">
            <a:spLocks/>
          </p:cNvSpPr>
          <p:nvPr/>
        </p:nvSpPr>
        <p:spPr>
          <a:xfrm>
            <a:off x="3325689" y="3953219"/>
            <a:ext cx="2240400" cy="96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000" b="1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8. TF – IDF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0B476-B08F-8A7E-BD4C-C270272D3D20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543374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Data Collection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329595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Step1.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2083625" y="1658131"/>
            <a:ext cx="5266200" cy="162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collected through various methods such as APIs, web scraping, and pre-existing datasets.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 : Spam.csv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dirty="0"/>
              <a:t>       dataset: </a:t>
            </a:r>
            <a:r>
              <a:rPr lang="en-US" dirty="0">
                <a:hlinkClick r:id="rId3"/>
              </a:rPr>
              <a:t>https://www.kaggle.com/datasets/uciml/sms-spam-collection-dataset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DA5-0610-4789-2E70-C69C3121B6F4}"/>
              </a:ext>
            </a:extLst>
          </p:cNvPr>
          <p:cNvSpPr txBox="1"/>
          <p:nvPr/>
        </p:nvSpPr>
        <p:spPr>
          <a:xfrm>
            <a:off x="2256398" y="3768107"/>
            <a:ext cx="475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   CODE</a:t>
            </a:r>
          </a:p>
          <a:p>
            <a:r>
              <a:rPr lang="en-US" b="1" dirty="0"/>
              <a:t>import pandas as pd</a:t>
            </a:r>
          </a:p>
          <a:p>
            <a:r>
              <a:rPr lang="en-US" b="1" dirty="0"/>
              <a:t>data=pd.read_csv('spam.csv',encoding="ISO-8859-1")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6D106-AF1C-9FAA-F496-BECEDBB95271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895101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Removing Punctuations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592494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Step2.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1736901"/>
            <a:ext cx="5266200" cy="162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Removal of unnecessary punctuations.</a:t>
            </a:r>
          </a:p>
          <a:p>
            <a:pPr marL="0" lvl="0" indent="0" algn="l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C687B-448D-5306-FEA4-22FF4FD02EC9}"/>
              </a:ext>
            </a:extLst>
          </p:cNvPr>
          <p:cNvSpPr txBox="1"/>
          <p:nvPr/>
        </p:nvSpPr>
        <p:spPr>
          <a:xfrm>
            <a:off x="1144645" y="3077373"/>
            <a:ext cx="7519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   CODE</a:t>
            </a:r>
          </a:p>
          <a:p>
            <a:r>
              <a:rPr lang="en-US" b="1" dirty="0"/>
              <a:t>import string </a:t>
            </a:r>
          </a:p>
          <a:p>
            <a:r>
              <a:rPr lang="en-US" b="1" dirty="0"/>
              <a:t>string.punctuation</a:t>
            </a:r>
          </a:p>
          <a:p>
            <a:r>
              <a:rPr lang="en-US" b="1" dirty="0"/>
              <a:t>def removePunctuation(text):</a:t>
            </a:r>
          </a:p>
          <a:p>
            <a:r>
              <a:rPr lang="en-US" b="1" dirty="0"/>
              <a:t>    	punctuationfree="".join([i for i in text if i not in string.punctuation])    </a:t>
            </a:r>
          </a:p>
          <a:p>
            <a:r>
              <a:rPr lang="en-US" b="1" dirty="0"/>
              <a:t>	return punctuationfree</a:t>
            </a:r>
          </a:p>
          <a:p>
            <a:r>
              <a:rPr lang="en-US" b="1" dirty="0"/>
              <a:t>data['cleaned_msg']=data['v2'].apply(lambda x:removePunctuation(x))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38976-0FBE-9A6C-AC05-6FAE279D67F9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10404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1171395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Word Tokenization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875366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Step3.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2328761"/>
            <a:ext cx="5266200" cy="730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Splitting text into individual words.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436F-8652-F509-F47C-1FA7205875E9}"/>
              </a:ext>
            </a:extLst>
          </p:cNvPr>
          <p:cNvSpPr txBox="1"/>
          <p:nvPr/>
        </p:nvSpPr>
        <p:spPr>
          <a:xfrm>
            <a:off x="1144645" y="3077373"/>
            <a:ext cx="7519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  	 CODE</a:t>
            </a:r>
          </a:p>
          <a:p>
            <a:r>
              <a:rPr lang="en-US" b="1" dirty="0"/>
              <a:t>from nltk.tokenize import word_tokenize</a:t>
            </a:r>
          </a:p>
          <a:p>
            <a:r>
              <a:rPr lang="en-US" b="1" dirty="0"/>
              <a:t>def tokenize_words(text): </a:t>
            </a:r>
          </a:p>
          <a:p>
            <a:r>
              <a:rPr lang="en-US" b="1" dirty="0"/>
              <a:t>	words = word_tokenize(text) </a:t>
            </a:r>
          </a:p>
          <a:p>
            <a:r>
              <a:rPr lang="en-US" b="1" dirty="0"/>
              <a:t>	return words</a:t>
            </a:r>
          </a:p>
          <a:p>
            <a:r>
              <a:rPr lang="en-US" b="1" dirty="0"/>
              <a:t>data['tokenized_msg']=data[‘cleaned_msg'].apply(lambda x:tokenize_words(x))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112E9-4035-4EAB-167C-AA229A90C7D7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4601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853381" y="1171395"/>
            <a:ext cx="5266200" cy="1256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Stop Word Removal</a:t>
            </a:r>
            <a:endParaRPr sz="28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699581" y="875366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Step4.</a:t>
            </a:r>
            <a:endParaRPr sz="2800" dirty="0"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1938900" y="2206648"/>
            <a:ext cx="5266200" cy="730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Stop words are considered to be of little value in helping algorithms understand the content and meaning of the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436F-8652-F509-F47C-1FA7205875E9}"/>
              </a:ext>
            </a:extLst>
          </p:cNvPr>
          <p:cNvSpPr txBox="1"/>
          <p:nvPr/>
        </p:nvSpPr>
        <p:spPr>
          <a:xfrm>
            <a:off x="1144645" y="3077373"/>
            <a:ext cx="751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CODE</a:t>
            </a:r>
          </a:p>
          <a:p>
            <a:r>
              <a:rPr lang="en-US" b="1" dirty="0"/>
              <a:t>from nltk.corpus import stopwords</a:t>
            </a:r>
          </a:p>
          <a:p>
            <a:r>
              <a:rPr lang="en-US" b="1" dirty="0"/>
              <a:t>stopwords = nltk.corpus.stopwords.words(‘ english ’)</a:t>
            </a:r>
          </a:p>
          <a:p>
            <a:r>
              <a:rPr lang="en-US" b="1" dirty="0"/>
              <a:t>def remove_stopwords(text):   </a:t>
            </a:r>
          </a:p>
          <a:p>
            <a:r>
              <a:rPr lang="en-US" b="1" dirty="0"/>
              <a:t>		output= [i for i in text if i not in stopwords]    </a:t>
            </a:r>
          </a:p>
          <a:p>
            <a:r>
              <a:rPr lang="en-US" b="1" dirty="0"/>
              <a:t>		return output</a:t>
            </a:r>
          </a:p>
          <a:p>
            <a:r>
              <a:rPr lang="en-US" b="1" dirty="0"/>
              <a:t>data['no_stopwords']= data['tokenized_msg'].apply(lambda x:remove_stopwords(x))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00213-A401-6ED1-9849-F873F5D6E167}"/>
              </a:ext>
            </a:extLst>
          </p:cNvPr>
          <p:cNvSpPr txBox="1"/>
          <p:nvPr/>
        </p:nvSpPr>
        <p:spPr>
          <a:xfrm>
            <a:off x="1960369" y="4835723"/>
            <a:ext cx="277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Sohail </a:t>
            </a:r>
          </a:p>
        </p:txBody>
      </p:sp>
    </p:spTree>
    <p:extLst>
      <p:ext uri="{BB962C8B-B14F-4D97-AF65-F5344CB8AC3E}">
        <p14:creationId xmlns:p14="http://schemas.microsoft.com/office/powerpoint/2010/main" val="29079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859</Words>
  <Application>Microsoft Office PowerPoint</Application>
  <PresentationFormat>On-screen Show (16:9)</PresentationFormat>
  <Paragraphs>156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Fjalla One</vt:lpstr>
      <vt:lpstr>Lato</vt:lpstr>
      <vt:lpstr>Roboto Condensed Light</vt:lpstr>
      <vt:lpstr>Franklin Gothic Heavy</vt:lpstr>
      <vt:lpstr>Proposition de projet minimaliste en niveaux de gris by Slidesgo</vt:lpstr>
      <vt:lpstr>TEXT PROCESSING -NLP</vt:lpstr>
      <vt:lpstr>   WHAT IS NLP ?</vt:lpstr>
      <vt:lpstr>APPLICATIONS OF NLP</vt:lpstr>
      <vt:lpstr>Text Processing</vt:lpstr>
      <vt:lpstr>Steps Involved In Text Processing</vt:lpstr>
      <vt:lpstr>Data Collection</vt:lpstr>
      <vt:lpstr>Removing Punctuations</vt:lpstr>
      <vt:lpstr>Word Tokenization</vt:lpstr>
      <vt:lpstr>Stop Word Removal</vt:lpstr>
      <vt:lpstr>Lower Case Conversion</vt:lpstr>
      <vt:lpstr>Stemming</vt:lpstr>
      <vt:lpstr>Lemmatization</vt:lpstr>
      <vt:lpstr>Final Outcome  </vt:lpstr>
      <vt:lpstr>Final Data Usage</vt:lpstr>
      <vt:lpstr>          PROGRAM</vt:lpstr>
      <vt:lpstr>          PROGRAM</vt:lpstr>
      <vt:lpstr>          PROGRAM</vt:lpstr>
      <vt:lpstr>          PROGRAM</vt:lpstr>
      <vt:lpstr>          PROGRAM</vt:lpstr>
      <vt:lpstr>          PROGRAM</vt:lpstr>
      <vt:lpstr>          PROGRAM</vt:lpstr>
      <vt:lpstr>          PROGRAM</vt:lpstr>
      <vt:lpstr>   https://github.com/Sohail7861/TextProcessingNLP.git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Sohail Mohammad</dc:creator>
  <cp:lastModifiedBy>Mohammad Sohail</cp:lastModifiedBy>
  <cp:revision>5</cp:revision>
  <dcterms:modified xsi:type="dcterms:W3CDTF">2024-07-28T10:33:01Z</dcterms:modified>
</cp:coreProperties>
</file>