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8" r:id="rId6"/>
    <p:sldId id="259" r:id="rId7"/>
    <p:sldId id="266" r:id="rId8"/>
    <p:sldId id="261" r:id="rId9"/>
    <p:sldId id="269" r:id="rId10"/>
    <p:sldId id="270" r:id="rId11"/>
    <p:sldId id="276" r:id="rId12"/>
    <p:sldId id="271" r:id="rId13"/>
    <p:sldId id="272" r:id="rId14"/>
    <p:sldId id="274" r:id="rId15"/>
    <p:sldId id="273" r:id="rId16"/>
    <p:sldId id="275"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1/26/2022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1/26/2022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1/26/2022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1/26/2022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1/26/2022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1/26/2022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3" y="0"/>
            <a:ext cx="10993549" cy="1475013"/>
          </a:xfrm>
        </p:spPr>
        <p:txBody>
          <a:bodyPr>
            <a:normAutofit/>
          </a:bodyPr>
          <a:lstStyle/>
          <a:p>
            <a:r>
              <a:rPr lang="en-US" dirty="0"/>
              <a:t>The quiz game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1316545" y="1202236"/>
            <a:ext cx="9745032" cy="1537612"/>
          </a:xfrm>
        </p:spPr>
        <p:txBody>
          <a:bodyPr>
            <a:normAutofit fontScale="25000" lnSpcReduction="20000"/>
          </a:bodyPr>
          <a:lstStyle/>
          <a:p>
            <a:pPr marL="0" lvl="0" indent="0" algn="r" rtl="0">
              <a:lnSpc>
                <a:spcPct val="170000"/>
              </a:lnSpc>
              <a:spcBef>
                <a:spcPts val="0"/>
              </a:spcBef>
              <a:spcAft>
                <a:spcPts val="0"/>
              </a:spcAft>
              <a:buSzPts val="605"/>
              <a:buNone/>
            </a:pPr>
            <a:r>
              <a:rPr lang="en-GB" sz="6400" dirty="0">
                <a:solidFill>
                  <a:schemeClr val="tx1">
                    <a:lumMod val="75000"/>
                    <a:lumOff val="25000"/>
                  </a:schemeClr>
                </a:solidFill>
                <a:latin typeface="+mj-lt"/>
                <a:ea typeface="Times New Roman"/>
                <a:cs typeface="Times New Roman"/>
                <a:sym typeface="Times New Roman"/>
              </a:rPr>
              <a:t>DONE BY : (team 12)</a:t>
            </a:r>
          </a:p>
          <a:p>
            <a:pPr marL="0" lvl="0" indent="0" algn="r" rtl="0">
              <a:lnSpc>
                <a:spcPct val="170000"/>
              </a:lnSpc>
              <a:spcBef>
                <a:spcPts val="0"/>
              </a:spcBef>
              <a:spcAft>
                <a:spcPts val="0"/>
              </a:spcAft>
              <a:buSzPts val="605"/>
              <a:buNone/>
            </a:pPr>
            <a:r>
              <a:rPr lang="en-GB" sz="6400" dirty="0">
                <a:solidFill>
                  <a:schemeClr val="tx1">
                    <a:lumMod val="75000"/>
                    <a:lumOff val="25000"/>
                  </a:schemeClr>
                </a:solidFill>
                <a:latin typeface="+mj-lt"/>
                <a:ea typeface="Times New Roman"/>
                <a:cs typeface="Times New Roman"/>
                <a:sym typeface="Times New Roman"/>
              </a:rPr>
              <a:t>K.PRANEETH             (1602-20-737-092)</a:t>
            </a:r>
          </a:p>
          <a:p>
            <a:pPr marL="0" lvl="0" indent="0" algn="r" rtl="0">
              <a:lnSpc>
                <a:spcPct val="170000"/>
              </a:lnSpc>
              <a:spcBef>
                <a:spcPts val="0"/>
              </a:spcBef>
              <a:spcAft>
                <a:spcPts val="0"/>
              </a:spcAft>
              <a:buSzPts val="605"/>
              <a:buNone/>
            </a:pPr>
            <a:r>
              <a:rPr lang="en-GB" sz="6400" dirty="0">
                <a:solidFill>
                  <a:schemeClr val="tx1">
                    <a:lumMod val="75000"/>
                    <a:lumOff val="25000"/>
                  </a:schemeClr>
                </a:solidFill>
                <a:latin typeface="+mj-lt"/>
                <a:ea typeface="Times New Roman"/>
                <a:cs typeface="Times New Roman"/>
                <a:sym typeface="Times New Roman"/>
              </a:rPr>
              <a:t>P.KRISHNA SAI          (1602-20-737-077)</a:t>
            </a:r>
          </a:p>
          <a:p>
            <a:pPr marL="0" lvl="0" indent="0" algn="r" rtl="0">
              <a:lnSpc>
                <a:spcPct val="170000"/>
              </a:lnSpc>
              <a:spcBef>
                <a:spcPts val="0"/>
              </a:spcBef>
              <a:spcAft>
                <a:spcPts val="0"/>
              </a:spcAft>
              <a:buSzPts val="605"/>
              <a:buNone/>
            </a:pPr>
            <a:r>
              <a:rPr lang="en-GB" sz="6400" dirty="0">
                <a:solidFill>
                  <a:schemeClr val="tx1">
                    <a:lumMod val="75000"/>
                    <a:lumOff val="25000"/>
                  </a:schemeClr>
                </a:solidFill>
                <a:latin typeface="+mj-lt"/>
                <a:ea typeface="Times New Roman"/>
                <a:cs typeface="Times New Roman"/>
                <a:sym typeface="Times New Roman"/>
              </a:rPr>
              <a:t>SK.SOHAIL AKBAR    (1602-20-737-106)</a:t>
            </a:r>
          </a:p>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A85A45-E22A-4653-9AAE-C6A6E25C04F0}"/>
              </a:ext>
            </a:extLst>
          </p:cNvPr>
          <p:cNvPicPr>
            <a:picLocks noChangeAspect="1"/>
          </p:cNvPicPr>
          <p:nvPr/>
        </p:nvPicPr>
        <p:blipFill>
          <a:blip r:embed="rId2"/>
          <a:stretch>
            <a:fillRect/>
          </a:stretch>
        </p:blipFill>
        <p:spPr>
          <a:xfrm>
            <a:off x="161365" y="2238979"/>
            <a:ext cx="5537127" cy="3372525"/>
          </a:xfrm>
          <a:prstGeom prst="rect">
            <a:avLst/>
          </a:prstGeom>
        </p:spPr>
      </p:pic>
      <p:pic>
        <p:nvPicPr>
          <p:cNvPr id="5" name="Picture 4">
            <a:extLst>
              <a:ext uri="{FF2B5EF4-FFF2-40B4-BE49-F238E27FC236}">
                <a16:creationId xmlns:a16="http://schemas.microsoft.com/office/drawing/2014/main" id="{4275590E-6BA2-412D-A6D7-A833DE6DE5C9}"/>
              </a:ext>
            </a:extLst>
          </p:cNvPr>
          <p:cNvPicPr>
            <a:picLocks noChangeAspect="1"/>
          </p:cNvPicPr>
          <p:nvPr/>
        </p:nvPicPr>
        <p:blipFill>
          <a:blip r:embed="rId3"/>
          <a:stretch>
            <a:fillRect/>
          </a:stretch>
        </p:blipFill>
        <p:spPr>
          <a:xfrm>
            <a:off x="6096000" y="2238979"/>
            <a:ext cx="5635738" cy="3441848"/>
          </a:xfrm>
          <a:prstGeom prst="rect">
            <a:avLst/>
          </a:prstGeom>
        </p:spPr>
      </p:pic>
    </p:spTree>
    <p:extLst>
      <p:ext uri="{BB962C8B-B14F-4D97-AF65-F5344CB8AC3E}">
        <p14:creationId xmlns:p14="http://schemas.microsoft.com/office/powerpoint/2010/main" val="4149252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892EE0-FC7A-4527-AF5A-58DD52D8D60A}"/>
              </a:ext>
            </a:extLst>
          </p:cNvPr>
          <p:cNvPicPr>
            <a:picLocks noChangeAspect="1"/>
          </p:cNvPicPr>
          <p:nvPr/>
        </p:nvPicPr>
        <p:blipFill>
          <a:blip r:embed="rId2"/>
          <a:stretch>
            <a:fillRect/>
          </a:stretch>
        </p:blipFill>
        <p:spPr>
          <a:xfrm>
            <a:off x="246232" y="2096649"/>
            <a:ext cx="5611238" cy="3690947"/>
          </a:xfrm>
          <a:prstGeom prst="rect">
            <a:avLst/>
          </a:prstGeom>
        </p:spPr>
      </p:pic>
      <p:pic>
        <p:nvPicPr>
          <p:cNvPr id="5" name="Picture 4">
            <a:extLst>
              <a:ext uri="{FF2B5EF4-FFF2-40B4-BE49-F238E27FC236}">
                <a16:creationId xmlns:a16="http://schemas.microsoft.com/office/drawing/2014/main" id="{22156943-860D-45E3-B0E5-99169F632141}"/>
              </a:ext>
            </a:extLst>
          </p:cNvPr>
          <p:cNvPicPr>
            <a:picLocks noChangeAspect="1"/>
          </p:cNvPicPr>
          <p:nvPr/>
        </p:nvPicPr>
        <p:blipFill>
          <a:blip r:embed="rId3"/>
          <a:stretch>
            <a:fillRect/>
          </a:stretch>
        </p:blipFill>
        <p:spPr>
          <a:xfrm>
            <a:off x="6096000" y="2096648"/>
            <a:ext cx="5665320" cy="3690947"/>
          </a:xfrm>
          <a:prstGeom prst="rect">
            <a:avLst/>
          </a:prstGeom>
        </p:spPr>
      </p:pic>
    </p:spTree>
    <p:extLst>
      <p:ext uri="{BB962C8B-B14F-4D97-AF65-F5344CB8AC3E}">
        <p14:creationId xmlns:p14="http://schemas.microsoft.com/office/powerpoint/2010/main" val="570900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656ED2-BF55-4553-B9BB-6012E7838563}"/>
              </a:ext>
            </a:extLst>
          </p:cNvPr>
          <p:cNvPicPr>
            <a:picLocks noChangeAspect="1"/>
          </p:cNvPicPr>
          <p:nvPr/>
        </p:nvPicPr>
        <p:blipFill>
          <a:blip r:embed="rId2"/>
          <a:stretch>
            <a:fillRect/>
          </a:stretch>
        </p:blipFill>
        <p:spPr>
          <a:xfrm>
            <a:off x="111014" y="2060345"/>
            <a:ext cx="5805692" cy="3597381"/>
          </a:xfrm>
          <a:prstGeom prst="rect">
            <a:avLst/>
          </a:prstGeom>
        </p:spPr>
      </p:pic>
      <p:pic>
        <p:nvPicPr>
          <p:cNvPr id="3" name="Picture 2">
            <a:extLst>
              <a:ext uri="{FF2B5EF4-FFF2-40B4-BE49-F238E27FC236}">
                <a16:creationId xmlns:a16="http://schemas.microsoft.com/office/drawing/2014/main" id="{DE955178-B6CC-4BD3-AC7E-9BFC15A8858D}"/>
              </a:ext>
            </a:extLst>
          </p:cNvPr>
          <p:cNvPicPr>
            <a:picLocks noChangeAspect="1"/>
          </p:cNvPicPr>
          <p:nvPr/>
        </p:nvPicPr>
        <p:blipFill>
          <a:blip r:embed="rId3"/>
          <a:stretch>
            <a:fillRect/>
          </a:stretch>
        </p:blipFill>
        <p:spPr>
          <a:xfrm>
            <a:off x="6347012" y="2158957"/>
            <a:ext cx="5513294" cy="3614676"/>
          </a:xfrm>
          <a:prstGeom prst="rect">
            <a:avLst/>
          </a:prstGeom>
        </p:spPr>
      </p:pic>
    </p:spTree>
    <p:extLst>
      <p:ext uri="{BB962C8B-B14F-4D97-AF65-F5344CB8AC3E}">
        <p14:creationId xmlns:p14="http://schemas.microsoft.com/office/powerpoint/2010/main" val="880755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D905-2D6E-4CED-ADBE-8F0DEC768F42}"/>
              </a:ext>
            </a:extLst>
          </p:cNvPr>
          <p:cNvSpPr>
            <a:spLocks noGrp="1"/>
          </p:cNvSpPr>
          <p:nvPr>
            <p:ph type="title"/>
          </p:nvPr>
        </p:nvSpPr>
        <p:spPr>
          <a:xfrm>
            <a:off x="581191" y="-140526"/>
            <a:ext cx="11029616" cy="1188720"/>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F23EAEA-E50F-4D7B-A54A-CC0E15C28CA1}"/>
              </a:ext>
            </a:extLst>
          </p:cNvPr>
          <p:cNvSpPr>
            <a:spLocks noGrp="1"/>
          </p:cNvSpPr>
          <p:nvPr>
            <p:ph idx="1"/>
          </p:nvPr>
        </p:nvSpPr>
        <p:spPr>
          <a:xfrm>
            <a:off x="330181" y="1134035"/>
            <a:ext cx="11029615" cy="2546350"/>
          </a:xfrm>
        </p:spPr>
        <p:txBody>
          <a:bodyPr>
            <a:noAutofit/>
          </a:bodyPr>
          <a:lstStyle/>
          <a:p>
            <a:pPr algn="l">
              <a:buClrTx/>
              <a:buFont typeface="Wingdings" panose="05000000000000000000" pitchFamily="2" charset="2"/>
              <a:buChar char="Ø"/>
            </a:pPr>
            <a:r>
              <a:rPr lang="en-US" sz="1800" i="0" dirty="0">
                <a:solidFill>
                  <a:srgbClr val="222222"/>
                </a:solidFill>
                <a:effectLst/>
                <a:latin typeface="+mj-lt"/>
              </a:rPr>
              <a:t>The Quiz Application In Python is written in Python programming language, Python is very smooth to research the syntax emphasizes readability and it is able to reduces time ingesting in developing.</a:t>
            </a:r>
          </a:p>
          <a:p>
            <a:pPr algn="l">
              <a:buClrTx/>
              <a:buFont typeface="Wingdings" panose="05000000000000000000" pitchFamily="2" charset="2"/>
              <a:buChar char="Ø"/>
            </a:pPr>
            <a:r>
              <a:rPr lang="en-US" sz="1800" i="0" dirty="0">
                <a:solidFill>
                  <a:srgbClr val="222222"/>
                </a:solidFill>
                <a:effectLst/>
                <a:latin typeface="+mj-lt"/>
              </a:rPr>
              <a:t>Also in this tutorial is the simplest way for the beginners or the student to enhance their logical skills in programming. and also in this game project is the way for the students or beginners in designing and developing games.</a:t>
            </a:r>
          </a:p>
          <a:p>
            <a:pPr>
              <a:buClrTx/>
              <a:buFont typeface="Wingdings" panose="05000000000000000000" pitchFamily="2" charset="2"/>
              <a:buChar char="Ø"/>
            </a:pPr>
            <a:r>
              <a:rPr lang="en-US" sz="1800" i="0" dirty="0">
                <a:solidFill>
                  <a:srgbClr val="222222"/>
                </a:solidFill>
                <a:effectLst/>
                <a:latin typeface="+mj-lt"/>
              </a:rPr>
              <a:t>The project Quiz In Python contains only the user side. The user must log in or sign up first to start the Quiz On Python. Also, there is a time duration set for solving the questions. The user should solve the questions before time is up.</a:t>
            </a:r>
            <a:endParaRPr lang="en-IN" sz="1800" dirty="0">
              <a:latin typeface="+mj-lt"/>
            </a:endParaRPr>
          </a:p>
        </p:txBody>
      </p:sp>
      <p:sp>
        <p:nvSpPr>
          <p:cNvPr id="4" name="TextBox 3">
            <a:extLst>
              <a:ext uri="{FF2B5EF4-FFF2-40B4-BE49-F238E27FC236}">
                <a16:creationId xmlns:a16="http://schemas.microsoft.com/office/drawing/2014/main" id="{3AB1F094-21EF-482F-BD59-8B34D1EAD259}"/>
              </a:ext>
            </a:extLst>
          </p:cNvPr>
          <p:cNvSpPr txBox="1"/>
          <p:nvPr/>
        </p:nvSpPr>
        <p:spPr>
          <a:xfrm>
            <a:off x="581191" y="3680385"/>
            <a:ext cx="10778605" cy="523220"/>
          </a:xfrm>
          <a:prstGeom prst="rect">
            <a:avLst/>
          </a:prstGeom>
          <a:noFill/>
        </p:spPr>
        <p:txBody>
          <a:bodyPr wrap="square" rtlCol="0">
            <a:spAutoFit/>
          </a:bodyPr>
          <a:lstStyle/>
          <a:p>
            <a:r>
              <a:rPr lang="en-US" sz="2800" dirty="0">
                <a:solidFill>
                  <a:schemeClr val="tx1">
                    <a:lumMod val="85000"/>
                    <a:lumOff val="15000"/>
                  </a:schemeClr>
                </a:solidFill>
                <a:latin typeface="+mj-lt"/>
              </a:rPr>
              <a:t>FUTURE WORK</a:t>
            </a:r>
            <a:endParaRPr lang="en-IN" sz="2800" dirty="0">
              <a:solidFill>
                <a:schemeClr val="tx1">
                  <a:lumMod val="85000"/>
                  <a:lumOff val="15000"/>
                </a:schemeClr>
              </a:solidFill>
              <a:latin typeface="+mj-lt"/>
            </a:endParaRPr>
          </a:p>
        </p:txBody>
      </p:sp>
      <p:sp>
        <p:nvSpPr>
          <p:cNvPr id="5" name="TextBox 4">
            <a:extLst>
              <a:ext uri="{FF2B5EF4-FFF2-40B4-BE49-F238E27FC236}">
                <a16:creationId xmlns:a16="http://schemas.microsoft.com/office/drawing/2014/main" id="{BA110417-38A7-4FE6-9C77-822E1C96BE24}"/>
              </a:ext>
            </a:extLst>
          </p:cNvPr>
          <p:cNvSpPr txBox="1"/>
          <p:nvPr/>
        </p:nvSpPr>
        <p:spPr>
          <a:xfrm>
            <a:off x="267428" y="4256965"/>
            <a:ext cx="10947419" cy="2769989"/>
          </a:xfrm>
          <a:prstGeom prst="rect">
            <a:avLst/>
          </a:prstGeom>
          <a:noFill/>
        </p:spPr>
        <p:txBody>
          <a:bodyPr wrap="square" rtlCol="0">
            <a:spAutoFit/>
          </a:bodyPr>
          <a:lstStyle/>
          <a:p>
            <a:pPr marL="285750" lvl="0" indent="-285750" algn="l" rtl="0">
              <a:spcBef>
                <a:spcPts val="0"/>
              </a:spcBef>
              <a:spcAft>
                <a:spcPts val="0"/>
              </a:spcAft>
              <a:buFont typeface="Wingdings" panose="05000000000000000000" pitchFamily="2" charset="2"/>
              <a:buChar char="Ø"/>
            </a:pPr>
            <a:r>
              <a:rPr lang="en-US" b="0" i="0" dirty="0">
                <a:solidFill>
                  <a:schemeClr val="tx1">
                    <a:lumMod val="85000"/>
                    <a:lumOff val="15000"/>
                  </a:schemeClr>
                </a:solidFill>
                <a:effectLst/>
                <a:latin typeface="+mj-lt"/>
              </a:rPr>
              <a:t>The Scope of this project is very broad in terms of gaining knowledge and sharing knowledge among world.</a:t>
            </a:r>
            <a:endParaRPr lang="en-US" sz="1800" dirty="0">
              <a:solidFill>
                <a:schemeClr val="tx1">
                  <a:lumMod val="85000"/>
                  <a:lumOff val="15000"/>
                </a:schemeClr>
              </a:solidFill>
              <a:latin typeface="+mj-lt"/>
            </a:endParaRPr>
          </a:p>
          <a:p>
            <a:pPr marL="285750" lvl="0" indent="-285750" algn="l" rtl="0">
              <a:spcBef>
                <a:spcPts val="0"/>
              </a:spcBef>
              <a:spcAft>
                <a:spcPts val="0"/>
              </a:spcAft>
              <a:buFont typeface="Wingdings" panose="05000000000000000000" pitchFamily="2" charset="2"/>
              <a:buChar char="Ø"/>
            </a:pPr>
            <a:r>
              <a:rPr lang="en-US" sz="1800" dirty="0">
                <a:solidFill>
                  <a:schemeClr val="tx1">
                    <a:lumMod val="85000"/>
                    <a:lumOff val="15000"/>
                  </a:schemeClr>
                </a:solidFill>
                <a:latin typeface="+mj-lt"/>
              </a:rPr>
              <a:t> </a:t>
            </a:r>
            <a:r>
              <a:rPr lang="en-US" dirty="0">
                <a:solidFill>
                  <a:schemeClr val="tx1">
                    <a:lumMod val="85000"/>
                    <a:lumOff val="15000"/>
                  </a:schemeClr>
                </a:solidFill>
                <a:latin typeface="+mj-lt"/>
              </a:rPr>
              <a:t>In future we can conduct a mega quiz with multiple participants and also we can have entry quiz and we can present gifts to winners . And we can improve more questions and toughness of the game. </a:t>
            </a:r>
          </a:p>
          <a:p>
            <a:pPr marL="285750" lvl="0" indent="-285750" algn="l" rtl="0">
              <a:spcBef>
                <a:spcPts val="1200"/>
              </a:spcBef>
              <a:spcAft>
                <a:spcPts val="0"/>
              </a:spcAft>
              <a:buFont typeface="Wingdings" panose="05000000000000000000" pitchFamily="2" charset="2"/>
              <a:buChar char="Ø"/>
            </a:pPr>
            <a:r>
              <a:rPr lang="en-US" dirty="0">
                <a:solidFill>
                  <a:schemeClr val="tx1">
                    <a:lumMod val="85000"/>
                    <a:lumOff val="15000"/>
                  </a:schemeClr>
                </a:solidFill>
                <a:latin typeface="+mj-lt"/>
              </a:rPr>
              <a:t> And we can provide </a:t>
            </a:r>
            <a:r>
              <a:rPr lang="en-US" dirty="0" err="1">
                <a:solidFill>
                  <a:schemeClr val="tx1">
                    <a:lumMod val="85000"/>
                    <a:lumOff val="15000"/>
                  </a:schemeClr>
                </a:solidFill>
                <a:latin typeface="+mj-lt"/>
              </a:rPr>
              <a:t>ebooks</a:t>
            </a:r>
            <a:r>
              <a:rPr lang="en-US" dirty="0">
                <a:solidFill>
                  <a:schemeClr val="tx1">
                    <a:lumMod val="85000"/>
                    <a:lumOff val="15000"/>
                  </a:schemeClr>
                </a:solidFill>
                <a:latin typeface="+mj-lt"/>
              </a:rPr>
              <a:t> for different categories and which are also useful for different competitive exams</a:t>
            </a:r>
          </a:p>
          <a:p>
            <a:pPr marL="285750" lvl="0" indent="-285750" algn="l" rtl="0">
              <a:spcBef>
                <a:spcPts val="1200"/>
              </a:spcBef>
              <a:spcAft>
                <a:spcPts val="1200"/>
              </a:spcAft>
              <a:buSzPts val="1100"/>
              <a:buFont typeface="Wingdings" panose="05000000000000000000" pitchFamily="2" charset="2"/>
              <a:buChar char="Ø"/>
            </a:pPr>
            <a:r>
              <a:rPr lang="en-US" dirty="0">
                <a:solidFill>
                  <a:schemeClr val="tx1">
                    <a:lumMod val="85000"/>
                    <a:lumOff val="15000"/>
                  </a:schemeClr>
                </a:solidFill>
                <a:latin typeface="+mj-lt"/>
              </a:rPr>
              <a:t>In future all exams are going to be online so this game will create a virtual experience to the students </a:t>
            </a:r>
            <a:r>
              <a:rPr lang="en-US" dirty="0">
                <a:solidFill>
                  <a:schemeClr val="dk1"/>
                </a:solidFill>
                <a:latin typeface="+mj-lt"/>
              </a:rPr>
              <a:t>.</a:t>
            </a:r>
          </a:p>
          <a:p>
            <a:endParaRPr lang="en-IN" dirty="0"/>
          </a:p>
        </p:txBody>
      </p:sp>
    </p:spTree>
    <p:extLst>
      <p:ext uri="{BB962C8B-B14F-4D97-AF65-F5344CB8AC3E}">
        <p14:creationId xmlns:p14="http://schemas.microsoft.com/office/powerpoint/2010/main" val="1463433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 Formal Thank You Images for PPT Download free - Images SRkh">
            <a:extLst>
              <a:ext uri="{FF2B5EF4-FFF2-40B4-BE49-F238E27FC236}">
                <a16:creationId xmlns:a16="http://schemas.microsoft.com/office/drawing/2014/main" id="{70DBB864-6347-4FD9-817C-F9E283CA58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603683"/>
            <a:ext cx="12192000" cy="6254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961699"/>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ED5B-048E-4F60-A77B-2149A8D0F284}"/>
              </a:ext>
            </a:extLst>
          </p:cNvPr>
          <p:cNvSpPr>
            <a:spLocks noGrp="1"/>
          </p:cNvSpPr>
          <p:nvPr>
            <p:ph type="title"/>
          </p:nvPr>
        </p:nvSpPr>
        <p:spPr/>
        <p:txBody>
          <a:bodyPr>
            <a:normAutofit/>
          </a:bodyPr>
          <a:lstStyle/>
          <a:p>
            <a:r>
              <a:rPr lang="en-GB" sz="3600" dirty="0">
                <a:ea typeface="Times New Roman"/>
                <a:cs typeface="Times New Roman"/>
                <a:sym typeface="Times New Roman"/>
              </a:rPr>
              <a:t>ABSTRACT:</a:t>
            </a:r>
            <a:endParaRPr lang="en-IN" sz="3600" dirty="0"/>
          </a:p>
        </p:txBody>
      </p:sp>
      <p:sp>
        <p:nvSpPr>
          <p:cNvPr id="3" name="Content Placeholder 2">
            <a:extLst>
              <a:ext uri="{FF2B5EF4-FFF2-40B4-BE49-F238E27FC236}">
                <a16:creationId xmlns:a16="http://schemas.microsoft.com/office/drawing/2014/main" id="{38205D91-8FBE-43BE-A8DD-19322E03FDB3}"/>
              </a:ext>
            </a:extLst>
          </p:cNvPr>
          <p:cNvSpPr>
            <a:spLocks noGrp="1"/>
          </p:cNvSpPr>
          <p:nvPr>
            <p:ph idx="1"/>
          </p:nvPr>
        </p:nvSpPr>
        <p:spPr/>
        <p:txBody>
          <a:bodyPr>
            <a:normAutofit/>
          </a:bodyPr>
          <a:lstStyle/>
          <a:p>
            <a:pPr>
              <a:buFont typeface="Wingdings" panose="05000000000000000000" pitchFamily="2" charset="2"/>
              <a:buChar char="Ø"/>
            </a:pPr>
            <a:r>
              <a:rPr lang="en-US" sz="2000" b="0" i="0" dirty="0">
                <a:effectLst/>
                <a:latin typeface="+mj-lt"/>
              </a:rPr>
              <a:t>The </a:t>
            </a:r>
            <a:r>
              <a:rPr lang="en-US" sz="2000" b="1" i="0" dirty="0">
                <a:effectLst/>
                <a:latin typeface="+mj-lt"/>
              </a:rPr>
              <a:t>Quiz Application(Game) In Python</a:t>
            </a:r>
            <a:r>
              <a:rPr lang="en-US" sz="2000" b="0" i="0" dirty="0">
                <a:effectLst/>
                <a:latin typeface="+mj-lt"/>
              </a:rPr>
              <a:t> is written in python programming language, This Simple </a:t>
            </a:r>
            <a:r>
              <a:rPr lang="en-US" sz="2000" b="1" i="0" dirty="0">
                <a:effectLst/>
                <a:latin typeface="+mj-lt"/>
              </a:rPr>
              <a:t>Quiz On Python Programming</a:t>
            </a:r>
            <a:r>
              <a:rPr lang="en-US" sz="2000" b="0" i="0" dirty="0">
                <a:effectLst/>
                <a:latin typeface="+mj-lt"/>
              </a:rPr>
              <a:t> is a simple project for testing one’s knowledge power in the given topic examination. The project </a:t>
            </a:r>
            <a:r>
              <a:rPr lang="en-US" sz="2000" b="1" i="0" dirty="0">
                <a:effectLst/>
                <a:latin typeface="+mj-lt"/>
              </a:rPr>
              <a:t>Quiz In Python</a:t>
            </a:r>
            <a:r>
              <a:rPr lang="en-US" sz="2000" b="0" i="0" dirty="0">
                <a:effectLst/>
                <a:latin typeface="+mj-lt"/>
              </a:rPr>
              <a:t> contains only the user side. The user must log in or sign up first to start the </a:t>
            </a:r>
            <a:r>
              <a:rPr lang="en-US" sz="2000" b="1" i="0" dirty="0">
                <a:effectLst/>
                <a:latin typeface="+mj-lt"/>
              </a:rPr>
              <a:t>Quiz On Python</a:t>
            </a:r>
            <a:r>
              <a:rPr lang="en-US" sz="2000" b="0" i="0" dirty="0">
                <a:effectLst/>
                <a:latin typeface="+mj-lt"/>
              </a:rPr>
              <a:t>. Also, there is a time duration set for solving the questions. The user should solve the questions before time is up.</a:t>
            </a:r>
          </a:p>
          <a:p>
            <a:pPr>
              <a:buFont typeface="Wingdings" panose="05000000000000000000" pitchFamily="2" charset="2"/>
              <a:buChar char="Ø"/>
            </a:pPr>
            <a:r>
              <a:rPr lang="en-US" sz="2000" dirty="0">
                <a:effectLst/>
                <a:latin typeface="+mj-lt"/>
              </a:rPr>
              <a:t>A </a:t>
            </a:r>
            <a:r>
              <a:rPr lang="en-US" sz="2000" b="1" dirty="0">
                <a:effectLst/>
                <a:latin typeface="+mj-lt"/>
              </a:rPr>
              <a:t>Quiz Project In Python</a:t>
            </a:r>
            <a:r>
              <a:rPr lang="en-US" sz="2000" dirty="0">
                <a:effectLst/>
                <a:latin typeface="+mj-lt"/>
              </a:rPr>
              <a:t> just contains the user section. The user can log in to give the exam. After giving the exam, the user can see their score and evaluate themselves. The design of this project </a:t>
            </a:r>
            <a:r>
              <a:rPr lang="en-US" sz="2000" b="1" dirty="0">
                <a:effectLst/>
                <a:latin typeface="+mj-lt"/>
              </a:rPr>
              <a:t>Quiz Program In Python Using </a:t>
            </a:r>
            <a:r>
              <a:rPr lang="en-US" sz="2000" b="1" dirty="0" err="1">
                <a:effectLst/>
                <a:latin typeface="+mj-lt"/>
              </a:rPr>
              <a:t>Tkinter</a:t>
            </a:r>
            <a:r>
              <a:rPr lang="en-US" sz="2000" dirty="0">
                <a:effectLst/>
                <a:latin typeface="+mj-lt"/>
              </a:rPr>
              <a:t> is pretty simple so that the user won’t find any difficulties while working on it.</a:t>
            </a:r>
          </a:p>
          <a:p>
            <a:pPr marL="0" indent="0">
              <a:buNone/>
            </a:pPr>
            <a:endParaRPr lang="en-IN" dirty="0"/>
          </a:p>
        </p:txBody>
      </p:sp>
    </p:spTree>
    <p:extLst>
      <p:ext uri="{BB962C8B-B14F-4D97-AF65-F5344CB8AC3E}">
        <p14:creationId xmlns:p14="http://schemas.microsoft.com/office/powerpoint/2010/main" val="2809410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060B-E1BF-4D91-8BE5-5F425194FEA0}"/>
              </a:ext>
            </a:extLst>
          </p:cNvPr>
          <p:cNvSpPr>
            <a:spLocks noGrp="1"/>
          </p:cNvSpPr>
          <p:nvPr>
            <p:ph type="title"/>
          </p:nvPr>
        </p:nvSpPr>
        <p:spPr/>
        <p:txBody>
          <a:bodyPr/>
          <a:lstStyle/>
          <a:p>
            <a:r>
              <a:rPr lang="en-GB" dirty="0">
                <a:solidFill>
                  <a:srgbClr val="000000"/>
                </a:solidFill>
                <a:ea typeface="Oswald"/>
                <a:cs typeface="Oswald"/>
                <a:sym typeface="Oswald"/>
              </a:rPr>
              <a:t>ACTOR WISE USE CASE(FEATURES)</a:t>
            </a:r>
            <a:endParaRPr lang="en-IN" dirty="0"/>
          </a:p>
        </p:txBody>
      </p:sp>
      <p:sp>
        <p:nvSpPr>
          <p:cNvPr id="3" name="Content Placeholder 2">
            <a:extLst>
              <a:ext uri="{FF2B5EF4-FFF2-40B4-BE49-F238E27FC236}">
                <a16:creationId xmlns:a16="http://schemas.microsoft.com/office/drawing/2014/main" id="{ECE65B98-B127-4F8B-B97E-10B91BDC61E1}"/>
              </a:ext>
            </a:extLst>
          </p:cNvPr>
          <p:cNvSpPr>
            <a:spLocks noGrp="1"/>
          </p:cNvSpPr>
          <p:nvPr>
            <p:ph idx="1"/>
          </p:nvPr>
        </p:nvSpPr>
        <p:spPr>
          <a:xfrm>
            <a:off x="581192" y="2340864"/>
            <a:ext cx="4487958" cy="3634486"/>
          </a:xfrm>
        </p:spPr>
        <p:txBody>
          <a:bodyPr>
            <a:normAutofit/>
          </a:bodyPr>
          <a:lstStyle/>
          <a:p>
            <a:pPr marL="0" indent="0">
              <a:spcBef>
                <a:spcPts val="0"/>
              </a:spcBef>
              <a:spcAft>
                <a:spcPts val="0"/>
              </a:spcAft>
              <a:buNone/>
            </a:pPr>
            <a:r>
              <a:rPr lang="en-GB" sz="2400" dirty="0">
                <a:latin typeface="+mj-lt"/>
                <a:ea typeface="Oswald"/>
                <a:cs typeface="Oswald"/>
                <a:sym typeface="Oswald"/>
              </a:rPr>
              <a:t>PLAYER :							                                 </a:t>
            </a:r>
            <a:r>
              <a:rPr lang="en-GB" sz="2400" dirty="0">
                <a:latin typeface="Oswald"/>
                <a:ea typeface="Oswald"/>
                <a:cs typeface="Oswald"/>
                <a:sym typeface="Oswald"/>
              </a:rPr>
              <a:t> </a:t>
            </a:r>
            <a:endParaRPr lang="en-GB" sz="2400" dirty="0">
              <a:latin typeface="+mj-lt"/>
              <a:ea typeface="Oswald"/>
              <a:cs typeface="Oswald"/>
              <a:sym typeface="Oswald"/>
            </a:endParaRPr>
          </a:p>
          <a:p>
            <a:pPr lvl="0" algn="l" rtl="0">
              <a:spcBef>
                <a:spcPts val="1200"/>
              </a:spcBef>
              <a:spcAft>
                <a:spcPts val="0"/>
              </a:spcAft>
              <a:buFont typeface="Wingdings" panose="05000000000000000000" pitchFamily="2" charset="2"/>
              <a:buChar char="Ø"/>
            </a:pPr>
            <a:r>
              <a:rPr lang="en-GB" sz="2400" dirty="0">
                <a:latin typeface="+mj-lt"/>
                <a:ea typeface="Oswald"/>
                <a:cs typeface="Oswald"/>
                <a:sym typeface="Oswald"/>
              </a:rPr>
              <a:t> LOGIN - REGISTER</a:t>
            </a:r>
          </a:p>
          <a:p>
            <a:pPr lvl="0" algn="l" rtl="0">
              <a:spcBef>
                <a:spcPts val="1200"/>
              </a:spcBef>
              <a:spcAft>
                <a:spcPts val="0"/>
              </a:spcAft>
              <a:buFont typeface="Wingdings" panose="05000000000000000000" pitchFamily="2" charset="2"/>
              <a:buChar char="Ø"/>
            </a:pPr>
            <a:r>
              <a:rPr lang="en-GB" sz="2400" dirty="0">
                <a:latin typeface="+mj-lt"/>
                <a:ea typeface="Oswald"/>
                <a:cs typeface="Oswald"/>
                <a:sym typeface="Oswald"/>
              </a:rPr>
              <a:t> ANSWER QUESTIONS    </a:t>
            </a:r>
          </a:p>
          <a:p>
            <a:pPr lvl="0" algn="l" rtl="0">
              <a:spcBef>
                <a:spcPts val="1200"/>
              </a:spcBef>
              <a:spcAft>
                <a:spcPts val="0"/>
              </a:spcAft>
              <a:buFont typeface="Wingdings" panose="05000000000000000000" pitchFamily="2" charset="2"/>
              <a:buChar char="Ø"/>
            </a:pPr>
            <a:r>
              <a:rPr lang="en-GB" sz="2400" dirty="0">
                <a:latin typeface="+mj-lt"/>
                <a:ea typeface="Oswald"/>
                <a:cs typeface="Oswald"/>
                <a:sym typeface="Oswald"/>
              </a:rPr>
              <a:t> VIEW QUESTIONS				 </a:t>
            </a:r>
          </a:p>
          <a:p>
            <a:pPr lvl="0" algn="l" rtl="0">
              <a:spcBef>
                <a:spcPts val="1200"/>
              </a:spcBef>
              <a:spcAft>
                <a:spcPts val="1200"/>
              </a:spcAft>
              <a:buFont typeface="Wingdings" panose="05000000000000000000" pitchFamily="2" charset="2"/>
              <a:buChar char="Ø"/>
            </a:pPr>
            <a:r>
              <a:rPr lang="en-GB" sz="2400" dirty="0">
                <a:latin typeface="+mj-lt"/>
                <a:ea typeface="Oswald"/>
                <a:cs typeface="Oswald"/>
                <a:sym typeface="Oswald"/>
              </a:rPr>
              <a:t> VIEW SCORE CARD</a:t>
            </a:r>
          </a:p>
          <a:p>
            <a:pPr lvl="0" algn="l" rtl="0">
              <a:spcBef>
                <a:spcPts val="1200"/>
              </a:spcBef>
              <a:spcAft>
                <a:spcPts val="1200"/>
              </a:spcAft>
              <a:buFont typeface="Wingdings" panose="05000000000000000000" pitchFamily="2" charset="2"/>
              <a:buChar char="Ø"/>
            </a:pPr>
            <a:r>
              <a:rPr lang="en-GB" sz="2400" dirty="0">
                <a:latin typeface="+mj-lt"/>
                <a:ea typeface="Oswald"/>
                <a:cs typeface="Oswald"/>
                <a:sym typeface="Oswald"/>
              </a:rPr>
              <a:t>REPLAY OR EXIT</a:t>
            </a:r>
          </a:p>
          <a:p>
            <a:pPr marL="0" indent="0">
              <a:buNone/>
            </a:pPr>
            <a:endParaRPr lang="en-IN" dirty="0"/>
          </a:p>
        </p:txBody>
      </p:sp>
    </p:spTree>
    <p:extLst>
      <p:ext uri="{BB962C8B-B14F-4D97-AF65-F5344CB8AC3E}">
        <p14:creationId xmlns:p14="http://schemas.microsoft.com/office/powerpoint/2010/main" val="418601415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815AD-95F2-490E-8C01-E0F5E1030BB8}"/>
              </a:ext>
            </a:extLst>
          </p:cNvPr>
          <p:cNvSpPr>
            <a:spLocks noGrp="1"/>
          </p:cNvSpPr>
          <p:nvPr>
            <p:ph type="title"/>
          </p:nvPr>
        </p:nvSpPr>
        <p:spPr>
          <a:xfrm>
            <a:off x="581192" y="702156"/>
            <a:ext cx="11029616" cy="531840"/>
          </a:xfrm>
        </p:spPr>
        <p:txBody>
          <a:bodyPr/>
          <a:lstStyle/>
          <a:p>
            <a:r>
              <a:rPr lang="en-IN" dirty="0"/>
              <a:t>User case diagram:</a:t>
            </a:r>
          </a:p>
        </p:txBody>
      </p:sp>
      <p:pic>
        <p:nvPicPr>
          <p:cNvPr id="11" name="Content Placeholder 10">
            <a:extLst>
              <a:ext uri="{FF2B5EF4-FFF2-40B4-BE49-F238E27FC236}">
                <a16:creationId xmlns:a16="http://schemas.microsoft.com/office/drawing/2014/main" id="{042D0F29-1F17-405D-99B0-7B2232288624}"/>
              </a:ext>
            </a:extLst>
          </p:cNvPr>
          <p:cNvPicPr>
            <a:picLocks noGrp="1" noChangeAspect="1"/>
          </p:cNvPicPr>
          <p:nvPr>
            <p:ph idx="1"/>
          </p:nvPr>
        </p:nvPicPr>
        <p:blipFill>
          <a:blip r:embed="rId2"/>
          <a:stretch>
            <a:fillRect/>
          </a:stretch>
        </p:blipFill>
        <p:spPr>
          <a:xfrm>
            <a:off x="3012806" y="1544714"/>
            <a:ext cx="5749455" cy="5202993"/>
          </a:xfrm>
        </p:spPr>
      </p:pic>
      <p:pic>
        <p:nvPicPr>
          <p:cNvPr id="1026" name="Picture 2" descr="plain white background image - Online Discount Shop for Electronics,  Apparel, Toys, Books, Games, Computers, Shoes, Jewelry, Watches, Baby  Products, Sports &amp;amp; Outdoors, Office Products, Bed &amp;amp; Bath, Furniture, Tools,  Hardware, Automotive">
            <a:extLst>
              <a:ext uri="{FF2B5EF4-FFF2-40B4-BE49-F238E27FC236}">
                <a16:creationId xmlns:a16="http://schemas.microsoft.com/office/drawing/2014/main" id="{457CB210-E58A-4095-86C2-9DFA988CE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5572" y="3110753"/>
            <a:ext cx="1541103" cy="27716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lain white background image - Online Discount Shop for Electronics,  Apparel, Toys, Books, Games, Computers, Shoes, Jewelry, Watches, Baby  Products, Sports &amp;amp; Outdoors, Office Products, Bed &amp;amp; Bath, Furniture, Tools,  Hardware, Automotive">
            <a:extLst>
              <a:ext uri="{FF2B5EF4-FFF2-40B4-BE49-F238E27FC236}">
                <a16:creationId xmlns:a16="http://schemas.microsoft.com/office/drawing/2014/main" id="{DB389246-5820-400E-B396-C6B8C7B6CD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5331" y="3890938"/>
            <a:ext cx="1525266" cy="5805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lain white background image - Online Discount Shop for Electronics,  Apparel, Toys, Books, Games, Computers, Shoes, Jewelry, Watches, Baby  Products, Sports &amp;amp; Outdoors, Office Products, Bed &amp;amp; Bath, Furniture, Tools,  Hardware, Automotive">
            <a:extLst>
              <a:ext uri="{FF2B5EF4-FFF2-40B4-BE49-F238E27FC236}">
                <a16:creationId xmlns:a16="http://schemas.microsoft.com/office/drawing/2014/main" id="{F92DB8D2-F85D-43F9-9BF0-6DFE674672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1768" y="4510837"/>
            <a:ext cx="1228829" cy="8299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lain white background image - Online Discount Shop for Electronics,  Apparel, Toys, Books, Games, Computers, Shoes, Jewelry, Watches, Baby  Products, Sports &amp;amp; Outdoors, Office Products, Bed &amp;amp; Bath, Furniture, Tools,  Hardware, Automotive">
            <a:extLst>
              <a:ext uri="{FF2B5EF4-FFF2-40B4-BE49-F238E27FC236}">
                <a16:creationId xmlns:a16="http://schemas.microsoft.com/office/drawing/2014/main" id="{EC1E3ADE-ABC2-40AA-8115-9D06711596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5921" y="4981592"/>
            <a:ext cx="395847" cy="331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9148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F389D-2403-48F7-ADD0-D8BD75ACCFA7}"/>
              </a:ext>
            </a:extLst>
          </p:cNvPr>
          <p:cNvSpPr>
            <a:spLocks noGrp="1"/>
          </p:cNvSpPr>
          <p:nvPr>
            <p:ph type="title"/>
          </p:nvPr>
        </p:nvSpPr>
        <p:spPr>
          <a:xfrm>
            <a:off x="581192" y="702156"/>
            <a:ext cx="11029616" cy="558473"/>
          </a:xfrm>
        </p:spPr>
        <p:txBody>
          <a:bodyPr/>
          <a:lstStyle/>
          <a:p>
            <a:r>
              <a:rPr lang="en-IN" dirty="0"/>
              <a:t>ACTIVITY DIAGRAM:</a:t>
            </a:r>
          </a:p>
        </p:txBody>
      </p:sp>
      <p:pic>
        <p:nvPicPr>
          <p:cNvPr id="9" name="Content Placeholder 8">
            <a:extLst>
              <a:ext uri="{FF2B5EF4-FFF2-40B4-BE49-F238E27FC236}">
                <a16:creationId xmlns:a16="http://schemas.microsoft.com/office/drawing/2014/main" id="{483FBA00-A6C1-469C-BE46-9F5AA9F1C000}"/>
              </a:ext>
            </a:extLst>
          </p:cNvPr>
          <p:cNvPicPr>
            <a:picLocks noGrp="1" noChangeAspect="1"/>
          </p:cNvPicPr>
          <p:nvPr>
            <p:ph idx="1"/>
          </p:nvPr>
        </p:nvPicPr>
        <p:blipFill>
          <a:blip r:embed="rId2"/>
          <a:stretch>
            <a:fillRect/>
          </a:stretch>
        </p:blipFill>
        <p:spPr>
          <a:xfrm>
            <a:off x="3595455" y="1260629"/>
            <a:ext cx="3959441" cy="5273336"/>
          </a:xfrm>
        </p:spPr>
      </p:pic>
      <p:pic>
        <p:nvPicPr>
          <p:cNvPr id="11" name="Picture 10">
            <a:extLst>
              <a:ext uri="{FF2B5EF4-FFF2-40B4-BE49-F238E27FC236}">
                <a16:creationId xmlns:a16="http://schemas.microsoft.com/office/drawing/2014/main" id="{360F3A0D-B93B-4C81-81C3-B0C1786E9DF3}"/>
              </a:ext>
            </a:extLst>
          </p:cNvPr>
          <p:cNvPicPr>
            <a:picLocks noChangeAspect="1"/>
          </p:cNvPicPr>
          <p:nvPr/>
        </p:nvPicPr>
        <p:blipFill>
          <a:blip r:embed="rId3"/>
          <a:stretch>
            <a:fillRect/>
          </a:stretch>
        </p:blipFill>
        <p:spPr>
          <a:xfrm>
            <a:off x="6625474" y="3517371"/>
            <a:ext cx="850005" cy="255640"/>
          </a:xfrm>
          <a:prstGeom prst="rect">
            <a:avLst/>
          </a:prstGeom>
        </p:spPr>
      </p:pic>
      <p:pic>
        <p:nvPicPr>
          <p:cNvPr id="13" name="Picture 12">
            <a:extLst>
              <a:ext uri="{FF2B5EF4-FFF2-40B4-BE49-F238E27FC236}">
                <a16:creationId xmlns:a16="http://schemas.microsoft.com/office/drawing/2014/main" id="{BA2AB251-A4F8-4A1D-813A-1AB84E282988}"/>
              </a:ext>
            </a:extLst>
          </p:cNvPr>
          <p:cNvPicPr>
            <a:picLocks noChangeAspect="1"/>
          </p:cNvPicPr>
          <p:nvPr/>
        </p:nvPicPr>
        <p:blipFill>
          <a:blip r:embed="rId4"/>
          <a:stretch>
            <a:fillRect/>
          </a:stretch>
        </p:blipFill>
        <p:spPr>
          <a:xfrm>
            <a:off x="3965823" y="5561860"/>
            <a:ext cx="384235" cy="252333"/>
          </a:xfrm>
          <a:prstGeom prst="rect">
            <a:avLst/>
          </a:prstGeom>
        </p:spPr>
      </p:pic>
    </p:spTree>
    <p:extLst>
      <p:ext uri="{BB962C8B-B14F-4D97-AF65-F5344CB8AC3E}">
        <p14:creationId xmlns:p14="http://schemas.microsoft.com/office/powerpoint/2010/main" val="29660071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EA0F-9B79-4C5B-A83E-56DCF87A2F65}"/>
              </a:ext>
            </a:extLst>
          </p:cNvPr>
          <p:cNvSpPr>
            <a:spLocks noGrp="1"/>
          </p:cNvSpPr>
          <p:nvPr>
            <p:ph type="title"/>
          </p:nvPr>
        </p:nvSpPr>
        <p:spPr/>
        <p:txBody>
          <a:bodyPr/>
          <a:lstStyle/>
          <a:p>
            <a:r>
              <a:rPr lang="en-US" dirty="0"/>
              <a:t>Technology used</a:t>
            </a:r>
            <a:endParaRPr lang="en-IN" dirty="0"/>
          </a:p>
        </p:txBody>
      </p:sp>
      <p:sp>
        <p:nvSpPr>
          <p:cNvPr id="5" name="Content Placeholder 4">
            <a:extLst>
              <a:ext uri="{FF2B5EF4-FFF2-40B4-BE49-F238E27FC236}">
                <a16:creationId xmlns:a16="http://schemas.microsoft.com/office/drawing/2014/main" id="{C12CF7F9-BB01-4ACE-AB75-244F46E89EE8}"/>
              </a:ext>
            </a:extLst>
          </p:cNvPr>
          <p:cNvSpPr>
            <a:spLocks noGrp="1"/>
          </p:cNvSpPr>
          <p:nvPr>
            <p:ph idx="1"/>
          </p:nvPr>
        </p:nvSpPr>
        <p:spPr>
          <a:xfrm>
            <a:off x="319935" y="1792384"/>
            <a:ext cx="11029615" cy="1636616"/>
          </a:xfrm>
        </p:spPr>
        <p:txBody>
          <a:bodyPr/>
          <a:lstStyle/>
          <a:p>
            <a:pPr>
              <a:buClr>
                <a:schemeClr val="tx1"/>
              </a:buClr>
              <a:buSzPct val="100000"/>
              <a:buFont typeface="Wingdings" panose="05000000000000000000" pitchFamily="2" charset="2"/>
              <a:buChar char="Ø"/>
            </a:pPr>
            <a:r>
              <a:rPr lang="en-US" dirty="0">
                <a:latin typeface="+mj-lt"/>
              </a:rPr>
              <a:t>The </a:t>
            </a:r>
            <a:r>
              <a:rPr lang="en-US" dirty="0" err="1">
                <a:latin typeface="+mj-lt"/>
              </a:rPr>
              <a:t>tkinter</a:t>
            </a:r>
            <a:r>
              <a:rPr lang="en-US" dirty="0">
                <a:latin typeface="+mj-lt"/>
              </a:rPr>
              <a:t> package (“Tk interface”) is the standard Python interface to the </a:t>
            </a:r>
            <a:r>
              <a:rPr lang="en-US" dirty="0" err="1">
                <a:latin typeface="+mj-lt"/>
              </a:rPr>
              <a:t>Tcl</a:t>
            </a:r>
            <a:r>
              <a:rPr lang="en-US" dirty="0">
                <a:latin typeface="+mj-lt"/>
              </a:rPr>
              <a:t>/Tk GUI toolkit is used in this quiz game project . Both Tk and </a:t>
            </a:r>
            <a:r>
              <a:rPr lang="en-US" dirty="0" err="1">
                <a:latin typeface="+mj-lt"/>
              </a:rPr>
              <a:t>tkinter</a:t>
            </a:r>
            <a:r>
              <a:rPr lang="en-US" dirty="0">
                <a:latin typeface="+mj-lt"/>
              </a:rPr>
              <a:t> are available on most Unix platforms, including macOS, as well as on Windows systems.</a:t>
            </a:r>
            <a:endParaRPr lang="en-IN" dirty="0">
              <a:latin typeface="+mj-lt"/>
            </a:endParaRPr>
          </a:p>
        </p:txBody>
      </p:sp>
      <p:pic>
        <p:nvPicPr>
          <p:cNvPr id="7" name="Picture 6">
            <a:extLst>
              <a:ext uri="{FF2B5EF4-FFF2-40B4-BE49-F238E27FC236}">
                <a16:creationId xmlns:a16="http://schemas.microsoft.com/office/drawing/2014/main" id="{DD24C658-698A-4FDF-BAF3-429D723867BA}"/>
              </a:ext>
            </a:extLst>
          </p:cNvPr>
          <p:cNvPicPr>
            <a:picLocks noChangeAspect="1"/>
          </p:cNvPicPr>
          <p:nvPr/>
        </p:nvPicPr>
        <p:blipFill>
          <a:blip r:embed="rId2"/>
          <a:stretch>
            <a:fillRect/>
          </a:stretch>
        </p:blipFill>
        <p:spPr>
          <a:xfrm>
            <a:off x="2999986" y="3322320"/>
            <a:ext cx="5314950" cy="2590800"/>
          </a:xfrm>
          <a:prstGeom prst="rect">
            <a:avLst/>
          </a:prstGeom>
        </p:spPr>
      </p:pic>
    </p:spTree>
    <p:extLst>
      <p:ext uri="{BB962C8B-B14F-4D97-AF65-F5344CB8AC3E}">
        <p14:creationId xmlns:p14="http://schemas.microsoft.com/office/powerpoint/2010/main" val="405442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F93398-9898-4454-B472-030E3F5A883C}"/>
              </a:ext>
            </a:extLst>
          </p:cNvPr>
          <p:cNvPicPr>
            <a:picLocks noChangeAspect="1"/>
          </p:cNvPicPr>
          <p:nvPr/>
        </p:nvPicPr>
        <p:blipFill>
          <a:blip r:embed="rId2"/>
          <a:stretch>
            <a:fillRect/>
          </a:stretch>
        </p:blipFill>
        <p:spPr>
          <a:xfrm>
            <a:off x="6223225" y="2599764"/>
            <a:ext cx="5610187" cy="3603811"/>
          </a:xfrm>
          <a:prstGeom prst="rect">
            <a:avLst/>
          </a:prstGeom>
        </p:spPr>
      </p:pic>
      <p:sp>
        <p:nvSpPr>
          <p:cNvPr id="9" name="TextBox 8">
            <a:extLst>
              <a:ext uri="{FF2B5EF4-FFF2-40B4-BE49-F238E27FC236}">
                <a16:creationId xmlns:a16="http://schemas.microsoft.com/office/drawing/2014/main" id="{D54465FE-4EAB-4A06-814A-D10651602650}"/>
              </a:ext>
            </a:extLst>
          </p:cNvPr>
          <p:cNvSpPr txBox="1"/>
          <p:nvPr/>
        </p:nvSpPr>
        <p:spPr>
          <a:xfrm flipH="1">
            <a:off x="2681345" y="923364"/>
            <a:ext cx="5610187" cy="523220"/>
          </a:xfrm>
          <a:prstGeom prst="rect">
            <a:avLst/>
          </a:prstGeom>
          <a:noFill/>
        </p:spPr>
        <p:txBody>
          <a:bodyPr wrap="square" rtlCol="0">
            <a:spAutoFit/>
          </a:bodyPr>
          <a:lstStyle/>
          <a:p>
            <a:pPr algn="ctr"/>
            <a:r>
              <a:rPr lang="en-US" sz="2800" dirty="0">
                <a:solidFill>
                  <a:schemeClr val="tx1">
                    <a:lumMod val="75000"/>
                    <a:lumOff val="25000"/>
                  </a:schemeClr>
                </a:solidFill>
                <a:latin typeface="+mj-lt"/>
              </a:rPr>
              <a:t>SCREENSHOTS OF EXECUTION</a:t>
            </a:r>
            <a:endParaRPr lang="en-IN" sz="2800" dirty="0">
              <a:solidFill>
                <a:schemeClr val="tx1">
                  <a:lumMod val="75000"/>
                  <a:lumOff val="25000"/>
                </a:schemeClr>
              </a:solidFill>
              <a:latin typeface="+mj-lt"/>
            </a:endParaRPr>
          </a:p>
        </p:txBody>
      </p:sp>
      <p:pic>
        <p:nvPicPr>
          <p:cNvPr id="6" name="Picture 5">
            <a:extLst>
              <a:ext uri="{FF2B5EF4-FFF2-40B4-BE49-F238E27FC236}">
                <a16:creationId xmlns:a16="http://schemas.microsoft.com/office/drawing/2014/main" id="{BC964115-7355-4C9B-899D-D80723A539AD}"/>
              </a:ext>
            </a:extLst>
          </p:cNvPr>
          <p:cNvPicPr>
            <a:picLocks noChangeAspect="1"/>
          </p:cNvPicPr>
          <p:nvPr/>
        </p:nvPicPr>
        <p:blipFill>
          <a:blip r:embed="rId3"/>
          <a:stretch>
            <a:fillRect/>
          </a:stretch>
        </p:blipFill>
        <p:spPr>
          <a:xfrm>
            <a:off x="731670" y="2549658"/>
            <a:ext cx="5268950" cy="3425692"/>
          </a:xfrm>
          <a:prstGeom prst="rect">
            <a:avLst/>
          </a:prstGeom>
        </p:spPr>
      </p:pic>
    </p:spTree>
    <p:extLst>
      <p:ext uri="{BB962C8B-B14F-4D97-AF65-F5344CB8AC3E}">
        <p14:creationId xmlns:p14="http://schemas.microsoft.com/office/powerpoint/2010/main" val="3696885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D3633C-C683-4D4B-9971-CBE0FCC77C77}"/>
              </a:ext>
            </a:extLst>
          </p:cNvPr>
          <p:cNvPicPr>
            <a:picLocks noChangeAspect="1"/>
          </p:cNvPicPr>
          <p:nvPr/>
        </p:nvPicPr>
        <p:blipFill>
          <a:blip r:embed="rId2"/>
          <a:stretch>
            <a:fillRect/>
          </a:stretch>
        </p:blipFill>
        <p:spPr>
          <a:xfrm>
            <a:off x="319295" y="1967333"/>
            <a:ext cx="5333100" cy="3506129"/>
          </a:xfrm>
          <a:prstGeom prst="rect">
            <a:avLst/>
          </a:prstGeom>
        </p:spPr>
      </p:pic>
      <p:pic>
        <p:nvPicPr>
          <p:cNvPr id="5" name="Picture 4">
            <a:extLst>
              <a:ext uri="{FF2B5EF4-FFF2-40B4-BE49-F238E27FC236}">
                <a16:creationId xmlns:a16="http://schemas.microsoft.com/office/drawing/2014/main" id="{8EC17A37-233B-415F-A7B5-78C4EAB2B877}"/>
              </a:ext>
            </a:extLst>
          </p:cNvPr>
          <p:cNvPicPr>
            <a:picLocks noChangeAspect="1"/>
          </p:cNvPicPr>
          <p:nvPr/>
        </p:nvPicPr>
        <p:blipFill>
          <a:blip r:embed="rId3"/>
          <a:stretch>
            <a:fillRect/>
          </a:stretch>
        </p:blipFill>
        <p:spPr>
          <a:xfrm>
            <a:off x="5998732" y="1967333"/>
            <a:ext cx="5422303" cy="3586878"/>
          </a:xfrm>
          <a:prstGeom prst="rect">
            <a:avLst/>
          </a:prstGeom>
        </p:spPr>
      </p:pic>
    </p:spTree>
    <p:extLst>
      <p:ext uri="{BB962C8B-B14F-4D97-AF65-F5344CB8AC3E}">
        <p14:creationId xmlns:p14="http://schemas.microsoft.com/office/powerpoint/2010/main" val="4219966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22848683-E4D3-422D-AC26-DD5484BC0400}"/>
              </a:ext>
            </a:extLst>
          </p:cNvPr>
          <p:cNvPicPr>
            <a:picLocks noGrp="1" noChangeAspect="1"/>
          </p:cNvPicPr>
          <p:nvPr>
            <p:ph idx="1"/>
          </p:nvPr>
        </p:nvPicPr>
        <p:blipFill>
          <a:blip r:embed="rId2"/>
          <a:stretch>
            <a:fillRect/>
          </a:stretch>
        </p:blipFill>
        <p:spPr>
          <a:xfrm>
            <a:off x="91891" y="1909482"/>
            <a:ext cx="5699310" cy="3822396"/>
          </a:xfrm>
        </p:spPr>
      </p:pic>
      <p:pic>
        <p:nvPicPr>
          <p:cNvPr id="11" name="Picture 10">
            <a:extLst>
              <a:ext uri="{FF2B5EF4-FFF2-40B4-BE49-F238E27FC236}">
                <a16:creationId xmlns:a16="http://schemas.microsoft.com/office/drawing/2014/main" id="{0B53B119-2009-44AB-8866-9C9C29C79AA6}"/>
              </a:ext>
            </a:extLst>
          </p:cNvPr>
          <p:cNvPicPr>
            <a:picLocks noChangeAspect="1"/>
          </p:cNvPicPr>
          <p:nvPr/>
        </p:nvPicPr>
        <p:blipFill>
          <a:blip r:embed="rId3"/>
          <a:stretch>
            <a:fillRect/>
          </a:stretch>
        </p:blipFill>
        <p:spPr>
          <a:xfrm>
            <a:off x="6020429" y="1906698"/>
            <a:ext cx="5875736" cy="3836816"/>
          </a:xfrm>
          <a:prstGeom prst="rect">
            <a:avLst/>
          </a:prstGeom>
        </p:spPr>
      </p:pic>
    </p:spTree>
    <p:extLst>
      <p:ext uri="{BB962C8B-B14F-4D97-AF65-F5344CB8AC3E}">
        <p14:creationId xmlns:p14="http://schemas.microsoft.com/office/powerpoint/2010/main" val="31125704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{20E2365A-D8F7-486C-B4E2-21B017167D43}tf33552983_win32</Template>
  <TotalTime>443</TotalTime>
  <Words>507</Words>
  <Application>Microsoft Office PowerPoint</Application>
  <PresentationFormat>Widescreen</PresentationFormat>
  <Paragraphs>29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Franklin Gothic Book</vt:lpstr>
      <vt:lpstr>Franklin Gothic Demi</vt:lpstr>
      <vt:lpstr>Oswald</vt:lpstr>
      <vt:lpstr>Wingdings</vt:lpstr>
      <vt:lpstr>Wingdings 2</vt:lpstr>
      <vt:lpstr>DividendVTI</vt:lpstr>
      <vt:lpstr>The quiz game</vt:lpstr>
      <vt:lpstr>ABSTRACT:</vt:lpstr>
      <vt:lpstr>ACTOR WISE USE CASE(FEATURES)</vt:lpstr>
      <vt:lpstr>User case diagram:</vt:lpstr>
      <vt:lpstr>ACTIVITY DIAGRAM:</vt:lpstr>
      <vt:lpstr>Technology used</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quiz game</dc:title>
  <dc:creator>20-737-063_NANDELLI AKIRANANDAN RAO</dc:creator>
  <cp:lastModifiedBy>20-737-077_PENDYALA KRISHNA SAI</cp:lastModifiedBy>
  <cp:revision>12</cp:revision>
  <dcterms:created xsi:type="dcterms:W3CDTF">2021-12-09T14:13:26Z</dcterms:created>
  <dcterms:modified xsi:type="dcterms:W3CDTF">2022-01-26T08:12:48Z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