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1300" r:id="rId5"/>
    <p:sldId id="1085" r:id="rId6"/>
    <p:sldId id="1282" r:id="rId7"/>
    <p:sldId id="352" r:id="rId8"/>
    <p:sldId id="1283" r:id="rId9"/>
    <p:sldId id="1284" r:id="rId10"/>
    <p:sldId id="1285" r:id="rId11"/>
    <p:sldId id="1286" r:id="rId12"/>
    <p:sldId id="1287" r:id="rId13"/>
    <p:sldId id="1301" r:id="rId14"/>
    <p:sldId id="1303" r:id="rId15"/>
    <p:sldId id="1304" r:id="rId16"/>
    <p:sldId id="1288" r:id="rId17"/>
    <p:sldId id="1249"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00FF"/>
    <a:srgbClr val="FFCD8C"/>
    <a:srgbClr val="9F5900"/>
    <a:srgbClr val="FF3300"/>
    <a:srgbClr val="FFFFFF"/>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7F0CEA-76D0-60BD-616D-60ACEC830662}" v="27" dt="2024-09-17T08:20:50.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22"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11/30/2024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11/30/2024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99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4">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 id="214748370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9144000" cy="5143500"/>
          </a:xfrm>
          <a:prstGeom prst="rect">
            <a:avLst/>
          </a:prstGeom>
        </p:spPr>
      </p:pic>
      <p:sp>
        <p:nvSpPr>
          <p:cNvPr id="17" name="TextBox 16">
            <a:extLst>
              <a:ext uri="{FF2B5EF4-FFF2-40B4-BE49-F238E27FC236}">
                <a16:creationId xmlns:a16="http://schemas.microsoft.com/office/drawing/2014/main" id="{7B4E811B-8616-F59F-BD34-2F1E10F9200B}"/>
              </a:ext>
            </a:extLst>
          </p:cNvPr>
          <p:cNvSpPr txBox="1"/>
          <p:nvPr/>
        </p:nvSpPr>
        <p:spPr>
          <a:xfrm>
            <a:off x="5370163" y="2231566"/>
            <a:ext cx="2896678" cy="1200329"/>
          </a:xfrm>
          <a:prstGeom prst="rect">
            <a:avLst/>
          </a:prstGeom>
          <a:noFill/>
        </p:spPr>
        <p:txBody>
          <a:bodyPr wrap="square" rtlCol="0">
            <a:spAutoFit/>
          </a:bodyPr>
          <a:lstStyle/>
          <a:p>
            <a:pPr algn="r"/>
            <a:r>
              <a:rPr lang="en-US" sz="3600" b="1" dirty="0">
                <a:solidFill>
                  <a:schemeClr val="bg1"/>
                </a:solidFill>
                <a:latin typeface="Arial" panose="020B0604020202020204" pitchFamily="34" charset="0"/>
                <a:cs typeface="Arial" panose="020B0604020202020204" pitchFamily="34" charset="0"/>
              </a:rPr>
              <a:t>Internship Project</a:t>
            </a:r>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175E-613A-5953-D15C-22EEC2EC6B8F}"/>
              </a:ext>
            </a:extLst>
          </p:cNvPr>
          <p:cNvSpPr>
            <a:spLocks noGrp="1"/>
          </p:cNvSpPr>
          <p:nvPr>
            <p:ph type="title"/>
          </p:nvPr>
        </p:nvSpPr>
        <p:spPr>
          <a:xfrm>
            <a:off x="179963" y="689674"/>
            <a:ext cx="3702361" cy="551883"/>
          </a:xfrm>
        </p:spPr>
        <p:txBody>
          <a:bodyPr/>
          <a:lstStyle/>
          <a:p>
            <a:r>
              <a:rPr lang="en-IN" sz="2400" b="1" dirty="0">
                <a:solidFill>
                  <a:srgbClr val="213163"/>
                </a:solidFill>
              </a:rPr>
              <a:t>Modelling &amp; Results</a:t>
            </a:r>
            <a:endParaRPr lang="en-IN" dirty="0"/>
          </a:p>
        </p:txBody>
      </p:sp>
      <p:pic>
        <p:nvPicPr>
          <p:cNvPr id="5" name="Picture 4" descr="A screenshot of a computer dashboard&#10;&#10;Description automatically generated">
            <a:extLst>
              <a:ext uri="{FF2B5EF4-FFF2-40B4-BE49-F238E27FC236}">
                <a16:creationId xmlns:a16="http://schemas.microsoft.com/office/drawing/2014/main" id="{41D7EF12-5C83-F022-1731-9E8216EA8283}"/>
              </a:ext>
            </a:extLst>
          </p:cNvPr>
          <p:cNvPicPr>
            <a:picLocks noChangeAspect="1"/>
          </p:cNvPicPr>
          <p:nvPr/>
        </p:nvPicPr>
        <p:blipFill>
          <a:blip r:embed="rId2"/>
          <a:stretch>
            <a:fillRect/>
          </a:stretch>
        </p:blipFill>
        <p:spPr>
          <a:xfrm>
            <a:off x="3317753" y="1388652"/>
            <a:ext cx="5663516" cy="3180348"/>
          </a:xfrm>
          <a:prstGeom prst="rect">
            <a:avLst/>
          </a:prstGeom>
        </p:spPr>
      </p:pic>
      <p:sp>
        <p:nvSpPr>
          <p:cNvPr id="6" name="Rectangle 1">
            <a:extLst>
              <a:ext uri="{FF2B5EF4-FFF2-40B4-BE49-F238E27FC236}">
                <a16:creationId xmlns:a16="http://schemas.microsoft.com/office/drawing/2014/main" id="{DCC2A9D0-122C-CB63-0CB4-3D1AD5263C44}"/>
              </a:ext>
            </a:extLst>
          </p:cNvPr>
          <p:cNvSpPr>
            <a:spLocks noGrp="1" noChangeArrowheads="1"/>
          </p:cNvSpPr>
          <p:nvPr>
            <p:ph type="body" idx="1"/>
          </p:nvPr>
        </p:nvSpPr>
        <p:spPr bwMode="auto">
          <a:xfrm>
            <a:off x="311701" y="1271140"/>
            <a:ext cx="283445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2060"/>
                </a:solidFill>
                <a:effectLst/>
                <a:latin typeface="Arial" panose="020B0604020202020204" pitchFamily="34" charset="0"/>
              </a:rPr>
              <a:t>Overview Metrics</a:t>
            </a:r>
            <a:r>
              <a:rPr kumimoji="0" lang="en-US" altLang="en-US" b="0" i="0" u="none" strike="noStrike" cap="none" normalizeH="0" baseline="0" dirty="0">
                <a:ln>
                  <a:noFill/>
                </a:ln>
                <a:solidFill>
                  <a:srgbClr val="002060"/>
                </a:solidFill>
                <a:effectLst/>
                <a:latin typeface="Arial" panose="020B0604020202020204" pitchFamily="34" charset="0"/>
              </a:rPr>
              <a:t>: Displays total cost ($10.81M) and total units consumed (186M) for the selected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2060"/>
                </a:solidFill>
                <a:effectLst/>
                <a:latin typeface="Arial" panose="020B0604020202020204" pitchFamily="34" charset="0"/>
              </a:rPr>
              <a:t>Cost Trend</a:t>
            </a:r>
            <a:r>
              <a:rPr kumimoji="0" lang="en-US" altLang="en-US" b="0" i="0" u="none" strike="noStrike" cap="none" normalizeH="0" baseline="0" dirty="0">
                <a:ln>
                  <a:noFill/>
                </a:ln>
                <a:solidFill>
                  <a:srgbClr val="002060"/>
                </a:solidFill>
                <a:effectLst/>
                <a:latin typeface="Arial" panose="020B0604020202020204" pitchFamily="34" charset="0"/>
              </a:rPr>
              <a:t>: A line graph tracks fluctuations in water consumption costs over time, with a clear visualization of seasonal variations.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2060"/>
                </a:solidFill>
                <a:effectLst/>
                <a:latin typeface="Arial" panose="020B0604020202020204" pitchFamily="34" charset="0"/>
              </a:rPr>
              <a:t>Consumption by City</a:t>
            </a:r>
            <a:r>
              <a:rPr kumimoji="0" lang="en-US" altLang="en-US" b="0" i="0" u="none" strike="noStrike" cap="none" normalizeH="0" baseline="0" dirty="0">
                <a:ln>
                  <a:noFill/>
                </a:ln>
                <a:solidFill>
                  <a:srgbClr val="002060"/>
                </a:solidFill>
                <a:effectLst/>
                <a:latin typeface="Arial" panose="020B0604020202020204" pitchFamily="34" charset="0"/>
              </a:rPr>
              <a:t>: A breakdown of water consumption by city, highlighting the highest consumers—New York, Chicago, and Los Angeles.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2060"/>
                </a:solidFill>
                <a:effectLst/>
                <a:latin typeface="Arial" panose="020B0604020202020204" pitchFamily="34" charset="0"/>
              </a:rPr>
              <a:t>Consumption by Building</a:t>
            </a:r>
            <a:r>
              <a:rPr kumimoji="0" lang="en-US" altLang="en-US" b="0" i="0" u="none" strike="noStrike" cap="none" normalizeH="0" baseline="0" dirty="0">
                <a:ln>
                  <a:noFill/>
                </a:ln>
                <a:solidFill>
                  <a:srgbClr val="002060"/>
                </a:solidFill>
                <a:effectLst/>
                <a:latin typeface="Arial" panose="020B0604020202020204" pitchFamily="34" charset="0"/>
              </a:rPr>
              <a:t>: A bar chart shows water usage across buildings, helping identify which buildings use the most water.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2060"/>
                </a:solidFill>
                <a:effectLst/>
                <a:latin typeface="Arial" panose="020B0604020202020204" pitchFamily="34" charset="0"/>
              </a:rPr>
              <a:t>Interactive Filters</a:t>
            </a:r>
            <a:r>
              <a:rPr kumimoji="0" lang="en-US" altLang="en-US" b="0" i="0" u="none" strike="noStrike" cap="none" normalizeH="0" baseline="0" dirty="0">
                <a:ln>
                  <a:noFill/>
                </a:ln>
                <a:solidFill>
                  <a:srgbClr val="002060"/>
                </a:solidFill>
                <a:effectLst/>
                <a:latin typeface="Arial" panose="020B0604020202020204" pitchFamily="34" charset="0"/>
              </a:rPr>
              <a:t>: Allows users to filter data by date, city, and building for in-depth analysis. </a:t>
            </a:r>
          </a:p>
        </p:txBody>
      </p:sp>
    </p:spTree>
    <p:extLst>
      <p:ext uri="{BB962C8B-B14F-4D97-AF65-F5344CB8AC3E}">
        <p14:creationId xmlns:p14="http://schemas.microsoft.com/office/powerpoint/2010/main" val="337241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B50F0-67F6-BBC1-C15A-53DD2388A6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F40D9C-C14B-587F-4304-F05449E3772C}"/>
              </a:ext>
            </a:extLst>
          </p:cNvPr>
          <p:cNvSpPr>
            <a:spLocks noGrp="1"/>
          </p:cNvSpPr>
          <p:nvPr>
            <p:ph type="title"/>
          </p:nvPr>
        </p:nvSpPr>
        <p:spPr>
          <a:xfrm>
            <a:off x="179963" y="689674"/>
            <a:ext cx="3702361" cy="551883"/>
          </a:xfrm>
        </p:spPr>
        <p:txBody>
          <a:bodyPr/>
          <a:lstStyle/>
          <a:p>
            <a:r>
              <a:rPr lang="en-IN" sz="2400" b="1" dirty="0">
                <a:solidFill>
                  <a:srgbClr val="213163"/>
                </a:solidFill>
              </a:rPr>
              <a:t>Modelling &amp; Results</a:t>
            </a:r>
            <a:endParaRPr lang="en-IN" dirty="0"/>
          </a:p>
        </p:txBody>
      </p:sp>
      <p:pic>
        <p:nvPicPr>
          <p:cNvPr id="6" name="Picture 5" descr="A screenshot of a computer dashboard&#10;&#10;Description automatically generated">
            <a:extLst>
              <a:ext uri="{FF2B5EF4-FFF2-40B4-BE49-F238E27FC236}">
                <a16:creationId xmlns:a16="http://schemas.microsoft.com/office/drawing/2014/main" id="{62D5333C-62B9-DDA8-E2C1-9BF0EC857C05}"/>
              </a:ext>
            </a:extLst>
          </p:cNvPr>
          <p:cNvPicPr>
            <a:picLocks noChangeAspect="1"/>
          </p:cNvPicPr>
          <p:nvPr/>
        </p:nvPicPr>
        <p:blipFill>
          <a:blip r:embed="rId2"/>
          <a:stretch>
            <a:fillRect/>
          </a:stretch>
        </p:blipFill>
        <p:spPr>
          <a:xfrm>
            <a:off x="3290346" y="1389600"/>
            <a:ext cx="5690922" cy="3180348"/>
          </a:xfrm>
          <a:prstGeom prst="rect">
            <a:avLst/>
          </a:prstGeom>
        </p:spPr>
      </p:pic>
      <p:sp>
        <p:nvSpPr>
          <p:cNvPr id="7" name="Rectangle 1">
            <a:extLst>
              <a:ext uri="{FF2B5EF4-FFF2-40B4-BE49-F238E27FC236}">
                <a16:creationId xmlns:a16="http://schemas.microsoft.com/office/drawing/2014/main" id="{97473E96-D366-574A-DAC2-95C701D65A0E}"/>
              </a:ext>
            </a:extLst>
          </p:cNvPr>
          <p:cNvSpPr>
            <a:spLocks noGrp="1" noChangeArrowheads="1"/>
          </p:cNvSpPr>
          <p:nvPr>
            <p:ph type="body" idx="1"/>
          </p:nvPr>
        </p:nvSpPr>
        <p:spPr bwMode="auto">
          <a:xfrm>
            <a:off x="77492" y="1178807"/>
            <a:ext cx="3071225"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2060"/>
                </a:solidFill>
                <a:effectLst/>
                <a:latin typeface="Arial" panose="020B0604020202020204" pitchFamily="34" charset="0"/>
              </a:rPr>
              <a:t>Overview Metrics</a:t>
            </a:r>
            <a:r>
              <a:rPr kumimoji="0" lang="en-US" altLang="en-US" b="0" i="0" u="none" strike="noStrike" cap="none" normalizeH="0" baseline="0" dirty="0">
                <a:ln>
                  <a:noFill/>
                </a:ln>
                <a:solidFill>
                  <a:srgbClr val="002060"/>
                </a:solidFill>
                <a:effectLst/>
                <a:latin typeface="Arial" panose="020B0604020202020204" pitchFamily="34" charset="0"/>
              </a:rPr>
              <a:t>: Displays the total cost ($2.03M) and total units consumed (22M) for electricity over the selected time range.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2060"/>
                </a:solidFill>
                <a:effectLst/>
                <a:latin typeface="Arial" panose="020B0604020202020204" pitchFamily="34" charset="0"/>
              </a:rPr>
              <a:t>Cost Trend</a:t>
            </a:r>
            <a:r>
              <a:rPr kumimoji="0" lang="en-US" altLang="en-US" b="0" i="0" u="none" strike="noStrike" cap="none" normalizeH="0" baseline="0" dirty="0">
                <a:ln>
                  <a:noFill/>
                </a:ln>
                <a:solidFill>
                  <a:srgbClr val="002060"/>
                </a:solidFill>
                <a:effectLst/>
                <a:latin typeface="Arial" panose="020B0604020202020204" pitchFamily="34" charset="0"/>
              </a:rPr>
              <a:t>: A line chart tracks the total electricity consumption cost over time, showing trends and fluctuations across different periods.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2060"/>
                </a:solidFill>
                <a:effectLst/>
                <a:latin typeface="Arial" panose="020B0604020202020204" pitchFamily="34" charset="0"/>
              </a:rPr>
              <a:t>Consumption by City</a:t>
            </a:r>
            <a:r>
              <a:rPr kumimoji="0" lang="en-US" altLang="en-US" b="0" i="0" u="none" strike="noStrike" cap="none" normalizeH="0" baseline="0" dirty="0">
                <a:ln>
                  <a:noFill/>
                </a:ln>
                <a:solidFill>
                  <a:srgbClr val="002060"/>
                </a:solidFill>
                <a:effectLst/>
                <a:latin typeface="Arial" panose="020B0604020202020204" pitchFamily="34" charset="0"/>
              </a:rPr>
              <a:t>: The dashboard breaks down electricity consumption by city, with Los Angeles and Chicago being the highest consumers, highlighting the impact of location on energy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2060"/>
                </a:solidFill>
                <a:effectLst/>
                <a:latin typeface="Arial" panose="020B0604020202020204" pitchFamily="34" charset="0"/>
              </a:rPr>
              <a:t>Consumption by Building</a:t>
            </a:r>
            <a:r>
              <a:rPr kumimoji="0" lang="en-US" altLang="en-US" b="0" i="0" u="none" strike="noStrike" cap="none" normalizeH="0" baseline="0" dirty="0">
                <a:ln>
                  <a:noFill/>
                </a:ln>
                <a:solidFill>
                  <a:srgbClr val="002060"/>
                </a:solidFill>
                <a:effectLst/>
                <a:latin typeface="Arial" panose="020B0604020202020204" pitchFamily="34" charset="0"/>
              </a:rPr>
              <a:t>: A bar chart shows electricity consumption across buildings, revealing the buildings with the highest electricity usage.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2060"/>
                </a:solidFill>
                <a:effectLst/>
                <a:latin typeface="Arial" panose="020B0604020202020204" pitchFamily="34" charset="0"/>
              </a:rPr>
              <a:t>Interactive Filters</a:t>
            </a:r>
            <a:r>
              <a:rPr kumimoji="0" lang="en-US" altLang="en-US" b="0" i="0" u="none" strike="noStrike" cap="none" normalizeH="0" baseline="0" dirty="0">
                <a:ln>
                  <a:noFill/>
                </a:ln>
                <a:solidFill>
                  <a:srgbClr val="002060"/>
                </a:solidFill>
                <a:effectLst/>
                <a:latin typeface="Arial" panose="020B0604020202020204" pitchFamily="34" charset="0"/>
              </a:rPr>
              <a:t>: Provides the ability to filter by date, city, and building to explore specific data points in more detail. </a:t>
            </a:r>
          </a:p>
        </p:txBody>
      </p:sp>
    </p:spTree>
    <p:extLst>
      <p:ext uri="{BB962C8B-B14F-4D97-AF65-F5344CB8AC3E}">
        <p14:creationId xmlns:p14="http://schemas.microsoft.com/office/powerpoint/2010/main" val="1776522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8CFEF-CD26-CD72-B136-3EC6079E4C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6B0CF4-FA58-A1FE-76B9-4991424D258F}"/>
              </a:ext>
            </a:extLst>
          </p:cNvPr>
          <p:cNvSpPr>
            <a:spLocks noGrp="1"/>
          </p:cNvSpPr>
          <p:nvPr>
            <p:ph type="title"/>
          </p:nvPr>
        </p:nvSpPr>
        <p:spPr>
          <a:xfrm>
            <a:off x="179963" y="689674"/>
            <a:ext cx="3702361" cy="551883"/>
          </a:xfrm>
        </p:spPr>
        <p:txBody>
          <a:bodyPr/>
          <a:lstStyle/>
          <a:p>
            <a:r>
              <a:rPr lang="en-IN" sz="2400" b="1" dirty="0">
                <a:solidFill>
                  <a:srgbClr val="213163"/>
                </a:solidFill>
              </a:rPr>
              <a:t>Modelling &amp; Results</a:t>
            </a:r>
            <a:endParaRPr lang="en-IN" dirty="0"/>
          </a:p>
        </p:txBody>
      </p:sp>
      <p:pic>
        <p:nvPicPr>
          <p:cNvPr id="6" name="Picture 5" descr="A screenshot of a computer&#10;&#10;Description automatically generated">
            <a:extLst>
              <a:ext uri="{FF2B5EF4-FFF2-40B4-BE49-F238E27FC236}">
                <a16:creationId xmlns:a16="http://schemas.microsoft.com/office/drawing/2014/main" id="{6FA77B06-78CB-E558-E198-46622E2FD665}"/>
              </a:ext>
            </a:extLst>
          </p:cNvPr>
          <p:cNvPicPr>
            <a:picLocks noChangeAspect="1"/>
          </p:cNvPicPr>
          <p:nvPr/>
        </p:nvPicPr>
        <p:blipFill>
          <a:blip r:embed="rId2"/>
          <a:stretch>
            <a:fillRect/>
          </a:stretch>
        </p:blipFill>
        <p:spPr>
          <a:xfrm>
            <a:off x="3298887" y="1388651"/>
            <a:ext cx="5666882" cy="3180349"/>
          </a:xfrm>
          <a:prstGeom prst="rect">
            <a:avLst/>
          </a:prstGeom>
        </p:spPr>
      </p:pic>
      <p:sp>
        <p:nvSpPr>
          <p:cNvPr id="7" name="Rectangle 1">
            <a:extLst>
              <a:ext uri="{FF2B5EF4-FFF2-40B4-BE49-F238E27FC236}">
                <a16:creationId xmlns:a16="http://schemas.microsoft.com/office/drawing/2014/main" id="{A225CCE8-8D87-C9B4-89C2-35C0986411E3}"/>
              </a:ext>
            </a:extLst>
          </p:cNvPr>
          <p:cNvSpPr>
            <a:spLocks noGrp="1" noChangeArrowheads="1"/>
          </p:cNvSpPr>
          <p:nvPr>
            <p:ph type="body" idx="1"/>
          </p:nvPr>
        </p:nvSpPr>
        <p:spPr bwMode="auto">
          <a:xfrm>
            <a:off x="311701" y="1271140"/>
            <a:ext cx="281120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2060"/>
                </a:solidFill>
                <a:effectLst/>
                <a:latin typeface="Arial" panose="020B0604020202020204" pitchFamily="34" charset="0"/>
              </a:rPr>
              <a:t>Overview Metrics</a:t>
            </a:r>
            <a:r>
              <a:rPr kumimoji="0" lang="en-US" altLang="en-US" b="0" i="0" u="none" strike="noStrike" cap="none" normalizeH="0" baseline="0" dirty="0">
                <a:ln>
                  <a:noFill/>
                </a:ln>
                <a:solidFill>
                  <a:srgbClr val="002060"/>
                </a:solidFill>
                <a:effectLst/>
                <a:latin typeface="Arial" panose="020B0604020202020204" pitchFamily="34" charset="0"/>
              </a:rPr>
              <a:t>: Displays total cost ($3.01M) and total units consumed (3M) for the selected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2060"/>
                </a:solidFill>
                <a:effectLst/>
                <a:latin typeface="Arial" panose="020B0604020202020204" pitchFamily="34" charset="0"/>
              </a:rPr>
              <a:t>Cost Trend</a:t>
            </a:r>
            <a:r>
              <a:rPr kumimoji="0" lang="en-US" altLang="en-US" b="0" i="0" u="none" strike="noStrike" cap="none" normalizeH="0" baseline="0" dirty="0">
                <a:ln>
                  <a:noFill/>
                </a:ln>
                <a:solidFill>
                  <a:srgbClr val="002060"/>
                </a:solidFill>
                <a:effectLst/>
                <a:latin typeface="Arial" panose="020B0604020202020204" pitchFamily="34" charset="0"/>
              </a:rPr>
              <a:t>: A line graph shows the fluctuations in the total cost of gas consumption over time, with a focus on key 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2060"/>
                </a:solidFill>
                <a:effectLst/>
                <a:latin typeface="Arial" panose="020B0604020202020204" pitchFamily="34" charset="0"/>
              </a:rPr>
              <a:t>Consumption by City</a:t>
            </a:r>
            <a:r>
              <a:rPr kumimoji="0" lang="en-US" altLang="en-US" b="0" i="0" u="none" strike="noStrike" cap="none" normalizeH="0" baseline="0" dirty="0">
                <a:ln>
                  <a:noFill/>
                </a:ln>
                <a:solidFill>
                  <a:srgbClr val="002060"/>
                </a:solidFill>
                <a:effectLst/>
                <a:latin typeface="Arial" panose="020B0604020202020204" pitchFamily="34" charset="0"/>
              </a:rPr>
              <a:t>: A breakdown of gas consumption across cities, with New York, Chicago, and Los Angeles consuming the most gas.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2060"/>
                </a:solidFill>
                <a:effectLst/>
                <a:latin typeface="Arial" panose="020B0604020202020204" pitchFamily="34" charset="0"/>
              </a:rPr>
              <a:t>Consumption by Building</a:t>
            </a:r>
            <a:r>
              <a:rPr kumimoji="0" lang="en-US" altLang="en-US" b="0" i="0" u="none" strike="noStrike" cap="none" normalizeH="0" baseline="0" dirty="0">
                <a:ln>
                  <a:noFill/>
                </a:ln>
                <a:solidFill>
                  <a:srgbClr val="002060"/>
                </a:solidFill>
                <a:effectLst/>
                <a:latin typeface="Arial" panose="020B0604020202020204" pitchFamily="34" charset="0"/>
              </a:rPr>
              <a:t>: A bar chart highlights gas usage across different buildings, showing how much each building consumes.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2060"/>
                </a:solidFill>
                <a:effectLst/>
                <a:latin typeface="Arial" panose="020B0604020202020204" pitchFamily="34" charset="0"/>
              </a:rPr>
              <a:t>Interactive Filters</a:t>
            </a:r>
            <a:r>
              <a:rPr kumimoji="0" lang="en-US" altLang="en-US" b="0" i="0" u="none" strike="noStrike" cap="none" normalizeH="0" baseline="0" dirty="0">
                <a:ln>
                  <a:noFill/>
                </a:ln>
                <a:solidFill>
                  <a:srgbClr val="002060"/>
                </a:solidFill>
                <a:effectLst/>
                <a:latin typeface="Arial" panose="020B0604020202020204" pitchFamily="34" charset="0"/>
              </a:rPr>
              <a:t>: Allows users to filter data by date, city, and building for a more granular view. </a:t>
            </a:r>
          </a:p>
        </p:txBody>
      </p:sp>
    </p:spTree>
    <p:extLst>
      <p:ext uri="{BB962C8B-B14F-4D97-AF65-F5344CB8AC3E}">
        <p14:creationId xmlns:p14="http://schemas.microsoft.com/office/powerpoint/2010/main" val="1959112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16273" y="697628"/>
            <a:ext cx="2936082" cy="51124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Conclusion</a:t>
            </a:r>
            <a:endParaRPr lang="en-IN" sz="24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487836"/>
            <a:ext cx="8752466" cy="3361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Arial" panose="020B0604020202020204" pitchFamily="34" charset="0"/>
              <a:buChar char="•"/>
            </a:pPr>
            <a:r>
              <a:rPr lang="en-US" dirty="0">
                <a:solidFill>
                  <a:srgbClr val="002060"/>
                </a:solidFill>
              </a:rPr>
              <a:t>The </a:t>
            </a:r>
            <a:r>
              <a:rPr lang="en-US" b="1" dirty="0">
                <a:solidFill>
                  <a:srgbClr val="002060"/>
                </a:solidFill>
              </a:rPr>
              <a:t>Energy Consumption Dashboard</a:t>
            </a:r>
            <a:r>
              <a:rPr lang="en-US" dirty="0">
                <a:solidFill>
                  <a:srgbClr val="002060"/>
                </a:solidFill>
              </a:rPr>
              <a:t> developed using Power BI serves as a powerful tool for businesses to analyze and optimize their energy usage. By visualizing key metrics such as total costs, unit consumption, and energy rates, the dashboard provides actionable insights into trends, anomalies, and areas of inefficiency.</a:t>
            </a:r>
          </a:p>
          <a:p>
            <a:pPr algn="just"/>
            <a:endParaRPr lang="en-US" dirty="0">
              <a:solidFill>
                <a:srgbClr val="002060"/>
              </a:solidFill>
            </a:endParaRPr>
          </a:p>
          <a:p>
            <a:pPr marL="285750" indent="-285750" algn="just">
              <a:buFont typeface="Arial" panose="020B0604020202020204" pitchFamily="34" charset="0"/>
              <a:buChar char="•"/>
            </a:pPr>
            <a:r>
              <a:rPr lang="en-US" dirty="0">
                <a:solidFill>
                  <a:srgbClr val="002060"/>
                </a:solidFill>
              </a:rPr>
              <a:t>Overall, this project highlights the importance of leveraging data-driven decision-making to improve energy efficiency, reduce costs, and contribute to sustainability goals. Businesses can use the dashboard to identify opportunities for optimization and implement strategies for long-term savings and environmental impact reduction.</a:t>
            </a:r>
          </a:p>
        </p:txBody>
      </p:sp>
    </p:spTree>
    <p:extLst>
      <p:ext uri="{BB962C8B-B14F-4D97-AF65-F5344CB8AC3E}">
        <p14:creationId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402597" y="1289956"/>
            <a:ext cx="6888996"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cs typeface="Arial"/>
              </a:rPr>
              <a:t>Student Name : SOHAIL AKHTAR ANSARI</a:t>
            </a:r>
          </a:p>
          <a:p>
            <a:r>
              <a:rPr lang="en-US" sz="1400" dirty="0">
                <a:cs typeface="Arial"/>
              </a:rPr>
              <a:t>Student ID : STU671533d5f3f321729442773</a:t>
            </a:r>
          </a:p>
          <a:p>
            <a:r>
              <a:rPr lang="en-US" sz="1400" dirty="0">
                <a:cs typeface="Arial"/>
              </a:rPr>
              <a:t>College Name : G.B.PANT INSTITUTE OF ENGINEERING AND TECHNOLOGY</a:t>
            </a:r>
            <a:endParaRPr lang="en-US" sz="1400" dirty="0"/>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867769" y="3171676"/>
            <a:ext cx="10879535" cy="25160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b="1" dirty="0">
                <a:solidFill>
                  <a:srgbClr val="0066A1"/>
                </a:solidFill>
                <a:latin typeface="Poppins"/>
              </a:rPr>
              <a:t>Project Title </a:t>
            </a:r>
            <a:r>
              <a:rPr lang="en-US" sz="1650" dirty="0">
                <a:solidFill>
                  <a:srgbClr val="0066A1"/>
                </a:solidFill>
                <a:latin typeface="Poppins"/>
              </a:rPr>
              <a:t>:</a:t>
            </a:r>
            <a:r>
              <a:rPr lang="en-US" sz="1650" b="1" dirty="0">
                <a:solidFill>
                  <a:srgbClr val="0066A1"/>
                </a:solidFill>
                <a:latin typeface="Poppins"/>
              </a:rPr>
              <a:t> </a:t>
            </a:r>
            <a:r>
              <a:rPr lang="en-US" sz="1600" b="1" i="0" dirty="0">
                <a:solidFill>
                  <a:srgbClr val="C00000"/>
                </a:solidFill>
                <a:effectLst/>
              </a:rPr>
              <a:t>Energy Consumption Trend Analysis with Power BI</a:t>
            </a:r>
            <a:r>
              <a:rPr lang="en-US" sz="1650" b="1" dirty="0">
                <a:solidFill>
                  <a:srgbClr val="C00000"/>
                </a:solidFill>
              </a:rPr>
              <a:t> </a:t>
            </a:r>
            <a:endParaRPr lang="en-US" sz="1650" b="1" dirty="0">
              <a:solidFill>
                <a:srgbClr val="C00000"/>
              </a:solidFill>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a:solidFill>
                  <a:schemeClr val="accent2">
                    <a:lumMod val="75000"/>
                  </a:schemeClr>
                </a:solidFill>
                <a:latin typeface="Poppins"/>
              </a:rPr>
              <a:t>Abstract | Problem Statement | Project Overview |</a:t>
            </a:r>
            <a:r>
              <a:rPr lang="en-US" sz="1650">
                <a:solidFill>
                  <a:schemeClr val="accent2">
                    <a:lumMod val="75000"/>
                  </a:schemeClr>
                </a:solidFill>
                <a:latin typeface="Poppins"/>
                <a:ea typeface="+mn-lt"/>
                <a:cs typeface="Poppins"/>
              </a:rPr>
              <a:t> Proposed </a:t>
            </a:r>
            <a:r>
              <a:rPr lang="en-US" sz="1650">
                <a:solidFill>
                  <a:schemeClr val="accent2">
                    <a:lumMod val="75000"/>
                  </a:schemeClr>
                </a:solidFill>
                <a:latin typeface="Poppins"/>
                <a:ea typeface="+mn-lt"/>
                <a:cs typeface="+mn-lt"/>
              </a:rPr>
              <a:t>Solution </a:t>
            </a:r>
            <a:r>
              <a:rPr lang="en-US" sz="1650">
                <a:solidFill>
                  <a:schemeClr val="accent2">
                    <a:lumMod val="75000"/>
                  </a:schemeClr>
                </a:solidFill>
                <a:latin typeface="Poppins"/>
              </a:rPr>
              <a:t>| </a:t>
            </a:r>
            <a:r>
              <a:rPr lang="en-US" sz="1650">
                <a:solidFill>
                  <a:schemeClr val="accent2">
                    <a:lumMod val="75000"/>
                  </a:schemeClr>
                </a:solidFill>
                <a:latin typeface="Poppins"/>
                <a:ea typeface="+mn-lt"/>
                <a:cs typeface="Poppins"/>
              </a:rPr>
              <a:t>Technology Used</a:t>
            </a:r>
            <a:r>
              <a:rPr lang="en-US" sz="1650">
                <a:solidFill>
                  <a:schemeClr val="accent2">
                    <a:lumMod val="75000"/>
                  </a:schemeClr>
                </a:solidFill>
                <a:latin typeface="Poppins"/>
              </a:rPr>
              <a:t> | Modelling &amp; Results </a:t>
            </a:r>
            <a:r>
              <a:rPr lang="en-US" sz="1650">
                <a:solidFill>
                  <a:schemeClr val="accent2">
                    <a:lumMod val="75000"/>
                  </a:schemeClr>
                </a:solidFill>
                <a:latin typeface="Poppins"/>
                <a:ea typeface="+mn-lt"/>
                <a:cs typeface="+mn-lt"/>
              </a:rPr>
              <a:t>| Conclusion | Q&amp;A</a:t>
            </a:r>
            <a:endParaRPr lang="en-US">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7824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u="sng" dirty="0">
                <a:solidFill>
                  <a:srgbClr val="213163"/>
                </a:solidFill>
              </a:rPr>
              <a:t>Abstract</a:t>
            </a:r>
            <a:endParaRPr lang="en-IN" sz="2400" u="sng"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78231" y="1666067"/>
            <a:ext cx="8834737" cy="31283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Arial" panose="020B0604020202020204" pitchFamily="34" charset="0"/>
              <a:buChar char="•"/>
            </a:pPr>
            <a:r>
              <a:rPr lang="en-US" dirty="0">
                <a:solidFill>
                  <a:srgbClr val="002060"/>
                </a:solidFill>
              </a:rPr>
              <a:t>This project focuses on the development of an interactive </a:t>
            </a:r>
            <a:r>
              <a:rPr lang="en-US" b="1" dirty="0">
                <a:solidFill>
                  <a:srgbClr val="002060"/>
                </a:solidFill>
              </a:rPr>
              <a:t>Energy Consumption Dashboard</a:t>
            </a:r>
            <a:r>
              <a:rPr lang="en-US" dirty="0">
                <a:solidFill>
                  <a:srgbClr val="002060"/>
                </a:solidFill>
              </a:rPr>
              <a:t> using Power BI to analyze and optimize energy usage across various dimensions. The dashboard provides a detailed breakdown of energy consumption patterns by type (gas, electricity, water), location (cities, buildings), and time periods, offering insights into cost trends, unit consumption, and anomalies.</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a:solidFill>
                  <a:srgbClr val="002060"/>
                </a:solidFill>
              </a:rPr>
              <a:t>Key metrics such as total costs, units consumed, and energy rates are visualized to help businesses identify inefficiencies and areas for cost reduction. Advanced features like </a:t>
            </a:r>
            <a:r>
              <a:rPr lang="en-US" b="1" dirty="0">
                <a:solidFill>
                  <a:srgbClr val="002060"/>
                </a:solidFill>
              </a:rPr>
              <a:t>trend analysis</a:t>
            </a:r>
            <a:r>
              <a:rPr lang="en-US" dirty="0">
                <a:solidFill>
                  <a:srgbClr val="002060"/>
                </a:solidFill>
              </a:rPr>
              <a:t>, </a:t>
            </a:r>
            <a:r>
              <a:rPr lang="en-US" b="1" dirty="0">
                <a:solidFill>
                  <a:srgbClr val="002060"/>
                </a:solidFill>
              </a:rPr>
              <a:t>anomaly detection</a:t>
            </a:r>
            <a:r>
              <a:rPr lang="en-US" dirty="0">
                <a:solidFill>
                  <a:srgbClr val="002060"/>
                </a:solidFill>
              </a:rPr>
              <a:t>, and </a:t>
            </a:r>
            <a:r>
              <a:rPr lang="en-US" b="1" dirty="0">
                <a:solidFill>
                  <a:srgbClr val="002060"/>
                </a:solidFill>
              </a:rPr>
              <a:t>KPI tracking</a:t>
            </a:r>
            <a:r>
              <a:rPr lang="en-US" dirty="0">
                <a:solidFill>
                  <a:srgbClr val="002060"/>
                </a:solidFill>
              </a:rPr>
              <a:t> enable data-driven decisions aimed at improving energy efficiency and sustainability.</a:t>
            </a:r>
          </a:p>
        </p:txBody>
      </p:sp>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9520" y="899107"/>
            <a:ext cx="3394832" cy="83670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u="sng" dirty="0">
                <a:solidFill>
                  <a:srgbClr val="213163"/>
                </a:solidFill>
              </a:rPr>
              <a:t>Problem Statement</a:t>
            </a:r>
            <a:endParaRPr lang="en-IN" sz="2400" u="sng"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914040"/>
            <a:ext cx="8806710" cy="29351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Arial" panose="020B0604020202020204" pitchFamily="34" charset="0"/>
              <a:buChar char="•"/>
            </a:pPr>
            <a:r>
              <a:rPr lang="en-US" dirty="0">
                <a:solidFill>
                  <a:srgbClr val="002060"/>
                </a:solidFill>
              </a:rPr>
              <a:t>Businesses often face challenges in monitoring and optimizing energy consumption due to the complexity and volume of data from multiple sources, energy types, and locations. Without effective tools for visualization and analysis, identifying trends, inefficiencies, and cost-saving opportunities becomes difficult.</a:t>
            </a:r>
          </a:p>
          <a:p>
            <a:pPr marL="285750" indent="-285750" algn="just">
              <a:buFont typeface="Arial" panose="020B0604020202020204" pitchFamily="34" charset="0"/>
              <a:buChar char="•"/>
            </a:pPr>
            <a:r>
              <a:rPr lang="en-US" dirty="0">
                <a:solidFill>
                  <a:srgbClr val="002060"/>
                </a:solidFill>
              </a:rPr>
              <a:t>This project aims to address these challenges by developing an interactive Power BI dashboard to analyze energy consumption data comprehensively. The dashboard will provide insights into total costs, unit consumption, and trends across gas, electricity, and water usage, helping businesses make informed decisions to improve energy efficiency, reduce costs, and enhance sustainability.</a:t>
            </a:r>
          </a:p>
        </p:txBody>
      </p:sp>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65072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u="sng" dirty="0">
                <a:solidFill>
                  <a:srgbClr val="213163"/>
                </a:solidFill>
              </a:rPr>
              <a:t>Project Overview</a:t>
            </a:r>
            <a:endParaRPr lang="en-IN" sz="2400" u="sng"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425844"/>
            <a:ext cx="8829957" cy="34233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Arial" panose="020B0604020202020204" pitchFamily="34" charset="0"/>
              <a:buChar char="•"/>
            </a:pPr>
            <a:r>
              <a:rPr lang="en-US" dirty="0">
                <a:solidFill>
                  <a:srgbClr val="002060"/>
                </a:solidFill>
              </a:rPr>
              <a:t>The </a:t>
            </a:r>
            <a:r>
              <a:rPr lang="en-US" b="1" dirty="0">
                <a:solidFill>
                  <a:srgbClr val="002060"/>
                </a:solidFill>
              </a:rPr>
              <a:t>Energy Consumption Dashboard</a:t>
            </a:r>
            <a:r>
              <a:rPr lang="en-US" dirty="0">
                <a:solidFill>
                  <a:srgbClr val="002060"/>
                </a:solidFill>
              </a:rPr>
              <a:t> project aims to create an interactive and user-friendly tool using Power BI to analyze energy usage data comprehensively. The dashboard focuses on visualizing key metrics, such as total costs, unit consumption, and energy rates, while uncovering trends and patterns across different energy types (gas, electricity, water), locations (buildings, cities, and countries), and time periods.</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a:solidFill>
                  <a:srgbClr val="002060"/>
                </a:solidFill>
              </a:rPr>
              <a:t>This project empowers businesses to monitor their energy consumption effectively, identify inefficiencies, and implement cost-saving measures. By incorporating advanced features like anomaly detection, KPI tracking, and trend analysis, the dashboard provides actionable insights into energy efficiency and sustainability.</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a:solidFill>
                  <a:srgbClr val="002060"/>
                </a:solidFill>
              </a:rPr>
              <a:t>Additionally, the project explores the potential of integrating machine learning for predictive analytics and natural language processing (NLP) for conversational data exploration, further enhancing the tool's capabilities and user experience.</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3069368" cy="54223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u="sng" dirty="0">
                <a:solidFill>
                  <a:srgbClr val="213163"/>
                </a:solidFill>
              </a:rPr>
              <a:t>Proposed Solution</a:t>
            </a:r>
            <a:endParaRPr lang="en-IN" sz="2400" u="sng" dirty="0"/>
          </a:p>
        </p:txBody>
      </p:sp>
      <p:sp>
        <p:nvSpPr>
          <p:cNvPr id="2" name="Google Shape;62;g5fab984687_2_0">
            <a:extLst>
              <a:ext uri="{FF2B5EF4-FFF2-40B4-BE49-F238E27FC236}">
                <a16:creationId xmlns:a16="http://schemas.microsoft.com/office/drawing/2014/main" id="{14A6BEAB-F8A5-873A-B355-943448CA32F7}"/>
              </a:ext>
            </a:extLst>
          </p:cNvPr>
          <p:cNvSpPr txBox="1">
            <a:spLocks/>
          </p:cNvSpPr>
          <p:nvPr/>
        </p:nvSpPr>
        <p:spPr>
          <a:xfrm>
            <a:off x="128063" y="1301858"/>
            <a:ext cx="8837706" cy="35473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dirty="0">
                <a:solidFill>
                  <a:srgbClr val="002060"/>
                </a:solidFill>
              </a:rPr>
              <a:t>The solution involves creating an </a:t>
            </a:r>
            <a:r>
              <a:rPr lang="en-US" b="1" dirty="0">
                <a:solidFill>
                  <a:srgbClr val="002060"/>
                </a:solidFill>
              </a:rPr>
              <a:t>Energy Consumption Dashboard</a:t>
            </a:r>
            <a:r>
              <a:rPr lang="en-US" dirty="0">
                <a:solidFill>
                  <a:srgbClr val="002060"/>
                </a:solidFill>
              </a:rPr>
              <a:t> in Power BI to track and analyze energy usage (electricity, gas, and water) across cities and buildings. The dashboard offers interactive visualizations, allowing users to explore data by time, city, and building to understand consumption patterns and costs.</a:t>
            </a:r>
          </a:p>
          <a:p>
            <a:pPr algn="just"/>
            <a:r>
              <a:rPr lang="en-US" dirty="0">
                <a:solidFill>
                  <a:srgbClr val="002060"/>
                </a:solidFill>
              </a:rPr>
              <a:t>Key features include:</a:t>
            </a:r>
          </a:p>
          <a:p>
            <a:pPr algn="just"/>
            <a:endParaRPr lang="en-US" dirty="0">
              <a:solidFill>
                <a:srgbClr val="002060"/>
              </a:solidFill>
            </a:endParaRPr>
          </a:p>
          <a:p>
            <a:pPr algn="just">
              <a:buFont typeface="Arial" panose="020B0604020202020204" pitchFamily="34" charset="0"/>
              <a:buChar char="•"/>
            </a:pPr>
            <a:r>
              <a:rPr lang="en-US" b="1" dirty="0">
                <a:solidFill>
                  <a:srgbClr val="002060"/>
                </a:solidFill>
              </a:rPr>
              <a:t>Data Integration</a:t>
            </a:r>
            <a:r>
              <a:rPr lang="en-US" dirty="0">
                <a:solidFill>
                  <a:srgbClr val="002060"/>
                </a:solidFill>
              </a:rPr>
              <a:t>: Consolidating energy consumption data.</a:t>
            </a:r>
          </a:p>
          <a:p>
            <a:pPr algn="just">
              <a:buFont typeface="Arial" panose="020B0604020202020204" pitchFamily="34" charset="0"/>
              <a:buChar char="•"/>
            </a:pPr>
            <a:endParaRPr lang="en-US" dirty="0">
              <a:solidFill>
                <a:srgbClr val="002060"/>
              </a:solidFill>
            </a:endParaRPr>
          </a:p>
          <a:p>
            <a:pPr algn="just">
              <a:buFont typeface="Arial" panose="020B0604020202020204" pitchFamily="34" charset="0"/>
              <a:buChar char="•"/>
            </a:pPr>
            <a:r>
              <a:rPr lang="en-US" b="1" dirty="0">
                <a:solidFill>
                  <a:srgbClr val="002060"/>
                </a:solidFill>
              </a:rPr>
              <a:t>Interactive Dashboards</a:t>
            </a:r>
            <a:r>
              <a:rPr lang="en-US" dirty="0">
                <a:solidFill>
                  <a:srgbClr val="002060"/>
                </a:solidFill>
              </a:rPr>
              <a:t>: Dynamic filters for detailed analysis.</a:t>
            </a:r>
          </a:p>
          <a:p>
            <a:pPr algn="just">
              <a:buFont typeface="Arial" panose="020B0604020202020204" pitchFamily="34" charset="0"/>
              <a:buChar char="•"/>
            </a:pPr>
            <a:endParaRPr lang="en-US" dirty="0">
              <a:solidFill>
                <a:srgbClr val="002060"/>
              </a:solidFill>
            </a:endParaRPr>
          </a:p>
          <a:p>
            <a:pPr algn="just">
              <a:buFont typeface="Arial" panose="020B0604020202020204" pitchFamily="34" charset="0"/>
              <a:buChar char="•"/>
            </a:pPr>
            <a:r>
              <a:rPr lang="en-US" b="1" dirty="0">
                <a:solidFill>
                  <a:srgbClr val="002060"/>
                </a:solidFill>
              </a:rPr>
              <a:t>Visualization</a:t>
            </a:r>
            <a:r>
              <a:rPr lang="en-US" dirty="0">
                <a:solidFill>
                  <a:srgbClr val="002060"/>
                </a:solidFill>
              </a:rPr>
              <a:t>: Clear charts showing trends and costs.</a:t>
            </a:r>
          </a:p>
          <a:p>
            <a:pPr algn="just">
              <a:buFont typeface="Arial" panose="020B0604020202020204" pitchFamily="34" charset="0"/>
              <a:buChar char="•"/>
            </a:pPr>
            <a:endParaRPr lang="en-US" dirty="0">
              <a:solidFill>
                <a:srgbClr val="002060"/>
              </a:solidFill>
            </a:endParaRPr>
          </a:p>
          <a:p>
            <a:pPr algn="just">
              <a:buFont typeface="Arial" panose="020B0604020202020204" pitchFamily="34" charset="0"/>
              <a:buChar char="•"/>
            </a:pPr>
            <a:r>
              <a:rPr lang="en-US" b="1" dirty="0">
                <a:solidFill>
                  <a:srgbClr val="002060"/>
                </a:solidFill>
              </a:rPr>
              <a:t>Cost Optimization</a:t>
            </a:r>
            <a:r>
              <a:rPr lang="en-US" dirty="0">
                <a:solidFill>
                  <a:srgbClr val="002060"/>
                </a:solidFill>
              </a:rPr>
              <a:t>: Identifying high-consumption areas to reduce costs.</a:t>
            </a:r>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49574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u="sng" dirty="0">
                <a:solidFill>
                  <a:srgbClr val="213163"/>
                </a:solidFill>
              </a:rPr>
              <a:t>Technology Used</a:t>
            </a:r>
            <a:endParaRPr lang="en-IN" sz="2400" u="sng" dirty="0"/>
          </a:p>
        </p:txBody>
      </p:sp>
      <p:sp>
        <p:nvSpPr>
          <p:cNvPr id="2" name="Google Shape;62;g5fab984687_2_0">
            <a:extLst>
              <a:ext uri="{FF2B5EF4-FFF2-40B4-BE49-F238E27FC236}">
                <a16:creationId xmlns:a16="http://schemas.microsoft.com/office/drawing/2014/main" id="{CB43D1A7-ABEB-7A74-AED6-DC75FC26ECF7}"/>
              </a:ext>
            </a:extLst>
          </p:cNvPr>
          <p:cNvSpPr txBox="1">
            <a:spLocks/>
          </p:cNvSpPr>
          <p:nvPr/>
        </p:nvSpPr>
        <p:spPr>
          <a:xfrm>
            <a:off x="131032" y="1518833"/>
            <a:ext cx="8884905" cy="3314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a:p>
            <a:r>
              <a:rPr lang="en-US" b="1" dirty="0">
                <a:solidFill>
                  <a:srgbClr val="002060"/>
                </a:solidFill>
              </a:rPr>
              <a:t>Power BI</a:t>
            </a:r>
            <a:r>
              <a:rPr lang="en-US" dirty="0">
                <a:solidFill>
                  <a:srgbClr val="002060"/>
                </a:solidFill>
              </a:rPr>
              <a:t>:</a:t>
            </a:r>
          </a:p>
          <a:p>
            <a:br>
              <a:rPr lang="en-US" dirty="0">
                <a:solidFill>
                  <a:srgbClr val="002060"/>
                </a:solidFill>
              </a:rPr>
            </a:br>
            <a:r>
              <a:rPr lang="en-US" dirty="0">
                <a:solidFill>
                  <a:srgbClr val="002060"/>
                </a:solidFill>
              </a:rPr>
              <a:t>Power BI is a business intelligence (BI) tool developed by Microsoft that facilitates connection to diverse data sources, enabling data analysis, the creation of interactive visualizations, and the sharing of insights. Its user-friendly design, streamlined architecture, and robust visualization features empower users to extract meaningful insights from their data, supporting more informed decision-making and enhancing business performance.</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99626" cy="48024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4" y="1255363"/>
            <a:ext cx="2770120" cy="32604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pic>
        <p:nvPicPr>
          <p:cNvPr id="4" name="Picture 3" descr="A screenshot of a computer&#10;&#10;Description automatically generated">
            <a:extLst>
              <a:ext uri="{FF2B5EF4-FFF2-40B4-BE49-F238E27FC236}">
                <a16:creationId xmlns:a16="http://schemas.microsoft.com/office/drawing/2014/main" id="{7355C4F6-4320-6B8B-722B-99AA311251D6}"/>
              </a:ext>
            </a:extLst>
          </p:cNvPr>
          <p:cNvPicPr>
            <a:picLocks noChangeAspect="1"/>
          </p:cNvPicPr>
          <p:nvPr/>
        </p:nvPicPr>
        <p:blipFill>
          <a:blip r:embed="rId3"/>
          <a:stretch>
            <a:fillRect/>
          </a:stretch>
        </p:blipFill>
        <p:spPr>
          <a:xfrm>
            <a:off x="1419114" y="1162373"/>
            <a:ext cx="6305771" cy="3546996"/>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Internship</Template>
  <TotalTime>44</TotalTime>
  <Words>1084</Words>
  <Application>Microsoft Office PowerPoint</Application>
  <PresentationFormat>On-screen Show (16:9)</PresentationFormat>
  <Paragraphs>63</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MT</vt:lpstr>
      <vt:lpstr>Calibri</vt:lpstr>
      <vt:lpstr>Poppins</vt:lpstr>
      <vt:lpstr>Times New Roman</vt:lpstr>
      <vt:lpstr>Simple Light</vt:lpstr>
      <vt:lpstr>PowerPoint Presentation</vt:lpstr>
      <vt:lpstr>PowerPoint Presentation</vt:lpstr>
      <vt:lpstr>PowerPoint Presentation</vt:lpstr>
      <vt:lpstr>Abstract</vt:lpstr>
      <vt:lpstr>Problem Statement</vt:lpstr>
      <vt:lpstr>Project Overview</vt:lpstr>
      <vt:lpstr>Proposed Solution</vt:lpstr>
      <vt:lpstr>Technology Used</vt:lpstr>
      <vt:lpstr>Modelling &amp; Results</vt:lpstr>
      <vt:lpstr>Modelling &amp; Results</vt:lpstr>
      <vt:lpstr>Modelling &amp; Results</vt:lpstr>
      <vt:lpstr>Modelling &amp;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Sohail Ansari</cp:lastModifiedBy>
  <cp:revision>17</cp:revision>
  <dcterms:modified xsi:type="dcterms:W3CDTF">2024-11-29T22:41:31Z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