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ExtraBold"/>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MontserratExtraBold-boldItalic.fntdata"/><Relationship Id="rId10" Type="http://schemas.openxmlformats.org/officeDocument/2006/relationships/slide" Target="slides/slide5.xml"/><Relationship Id="rId21" Type="http://schemas.openxmlformats.org/officeDocument/2006/relationships/font" Target="fonts/MontserratExtraBo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d9215d4b7_0_7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lt1"/>
              </a:solidFill>
              <a:highlight>
                <a:srgbClr val="CD3E3D"/>
              </a:highlight>
            </a:endParaRPr>
          </a:p>
        </p:txBody>
      </p:sp>
      <p:sp>
        <p:nvSpPr>
          <p:cNvPr id="52" name="Google Shape;52;g26d9215d4b7_0_7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d62ee4fe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d62ee4fe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d9215d4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d9215d4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0c80f638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0c80f638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0c80f638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0c80f638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d62ee57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d62ee57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a0568f8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a0568f8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0c6c3c2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0c6c3c2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0c80f638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0c80f638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0c80f638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0c80f638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0c80f6385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0c80f6385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0c80f638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0c80f638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d62ee4fe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d62ee4fe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d62ee4fe3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d62ee4fe3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ef480d8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ef480d8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6.png"/><Relationship Id="rId11" Type="http://schemas.openxmlformats.org/officeDocument/2006/relationships/image" Target="../media/image11.png"/><Relationship Id="rId22" Type="http://schemas.openxmlformats.org/officeDocument/2006/relationships/image" Target="../media/image5.png"/><Relationship Id="rId10" Type="http://schemas.openxmlformats.org/officeDocument/2006/relationships/image" Target="../media/image8.png"/><Relationship Id="rId21" Type="http://schemas.openxmlformats.org/officeDocument/2006/relationships/image" Target="../media/image10.png"/><Relationship Id="rId13" Type="http://schemas.openxmlformats.org/officeDocument/2006/relationships/image" Target="../media/image7.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4.jpg"/><Relationship Id="rId9" Type="http://schemas.openxmlformats.org/officeDocument/2006/relationships/hyperlink" Target="https://www.kaggle.com/datasets/dheerajperumandla/drowsiness-dataset" TargetMode="External"/><Relationship Id="rId15" Type="http://schemas.openxmlformats.org/officeDocument/2006/relationships/image" Target="../media/image9.png"/><Relationship Id="rId14" Type="http://schemas.openxmlformats.org/officeDocument/2006/relationships/image" Target="../media/image4.png"/><Relationship Id="rId17" Type="http://schemas.openxmlformats.org/officeDocument/2006/relationships/image" Target="../media/image12.jpg"/><Relationship Id="rId16" Type="http://schemas.openxmlformats.org/officeDocument/2006/relationships/image" Target="../media/image2.png"/><Relationship Id="rId5" Type="http://schemas.openxmlformats.org/officeDocument/2006/relationships/hyperlink" Target="https://open.toronto.ca/dataset/parking-tickets/" TargetMode="External"/><Relationship Id="rId19" Type="http://schemas.openxmlformats.org/officeDocument/2006/relationships/image" Target="../media/image13.png"/><Relationship Id="rId6" Type="http://schemas.openxmlformats.org/officeDocument/2006/relationships/hyperlink" Target="https://open.toronto.ca/dataset/neighbourhoods/" TargetMode="External"/><Relationship Id="rId18" Type="http://schemas.openxmlformats.org/officeDocument/2006/relationships/image" Target="../media/image19.png"/><Relationship Id="rId7" Type="http://schemas.openxmlformats.org/officeDocument/2006/relationships/hyperlink" Target="https://data.ontario.ca/en/dataset/driver-population-statistics" TargetMode="External"/><Relationship Id="rId8" Type="http://schemas.openxmlformats.org/officeDocument/2006/relationships/hyperlink" Target="https://storage.googleapis.com/openimages/web/download_v7.html#download-manually"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7.png"/><Relationship Id="rId5" Type="http://schemas.openxmlformats.org/officeDocument/2006/relationships/image" Target="../media/image29.jpg"/><Relationship Id="rId6" Type="http://schemas.openxmlformats.org/officeDocument/2006/relationships/image" Target="../media/image32.jpg"/><Relationship Id="rId7" Type="http://schemas.openxmlformats.org/officeDocument/2006/relationships/image" Target="../media/image30.jpg"/><Relationship Id="rId8" Type="http://schemas.openxmlformats.org/officeDocument/2006/relationships/image" Target="../media/image3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www.youtube.com/watch?v=wa_gxY8OSuE" TargetMode="External"/><Relationship Id="rId4" Type="http://schemas.openxmlformats.org/officeDocument/2006/relationships/image" Target="../media/image3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3.png"/><Relationship Id="rId6"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42.png"/><Relationship Id="rId6"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2.jp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023181" y="3336076"/>
            <a:ext cx="6036600" cy="1405800"/>
          </a:xfrm>
          <a:prstGeom prst="rect">
            <a:avLst/>
          </a:prstGeom>
          <a:solidFill>
            <a:srgbClr val="CD3E3D"/>
          </a:solidFill>
          <a:ln cap="flat" cmpd="sng" w="9525">
            <a:solidFill>
              <a:schemeClr val="dk2"/>
            </a:solidFill>
            <a:prstDash val="solid"/>
            <a:round/>
            <a:headEnd len="sm" w="sm" type="none"/>
            <a:tailEnd len="sm" w="sm" type="none"/>
          </a:ln>
        </p:spPr>
        <p:txBody>
          <a:bodyPr anchorCtr="0" anchor="ctr" bIns="24075" lIns="24075" spcFirstLastPara="1" rIns="24075" wrap="square" tIns="24075">
            <a:noAutofit/>
          </a:bodyPr>
          <a:lstStyle/>
          <a:p>
            <a:pPr indent="0" lvl="0" marL="0" rtl="0" algn="ctr">
              <a:spcBef>
                <a:spcPts val="0"/>
              </a:spcBef>
              <a:spcAft>
                <a:spcPts val="0"/>
              </a:spcAft>
              <a:buNone/>
            </a:pPr>
            <a:r>
              <a:t/>
            </a:r>
            <a:endParaRPr sz="400">
              <a:latin typeface="Calibri"/>
              <a:ea typeface="Calibri"/>
              <a:cs typeface="Calibri"/>
              <a:sym typeface="Calibri"/>
            </a:endParaRPr>
          </a:p>
        </p:txBody>
      </p:sp>
      <p:sp>
        <p:nvSpPr>
          <p:cNvPr id="55" name="Google Shape;55;p13"/>
          <p:cNvSpPr/>
          <p:nvPr/>
        </p:nvSpPr>
        <p:spPr>
          <a:xfrm>
            <a:off x="0" y="0"/>
            <a:ext cx="9144000" cy="642900"/>
          </a:xfrm>
          <a:prstGeom prst="rect">
            <a:avLst/>
          </a:prstGeom>
          <a:solidFill>
            <a:srgbClr val="CD3D3D"/>
          </a:solidFill>
          <a:ln>
            <a:noFill/>
          </a:ln>
        </p:spPr>
        <p:txBody>
          <a:bodyPr anchorCtr="0" anchor="ctr" bIns="6025" lIns="12025" spcFirstLastPara="1" rIns="12025" wrap="square" tIns="6025">
            <a:noAutofit/>
          </a:bodyPr>
          <a:lstStyle/>
          <a:p>
            <a:pPr indent="0" lvl="0" marL="0" marR="0" rtl="0" algn="ctr">
              <a:lnSpc>
                <a:spcPct val="100000"/>
              </a:lnSpc>
              <a:spcBef>
                <a:spcPts val="0"/>
              </a:spcBef>
              <a:spcAft>
                <a:spcPts val="0"/>
              </a:spcAft>
              <a:buClr>
                <a:srgbClr val="000000"/>
              </a:buClr>
              <a:buSzPts val="200"/>
              <a:buFont typeface="Arial"/>
              <a:buNone/>
            </a:pPr>
            <a:r>
              <a:t/>
            </a:r>
            <a:endParaRPr b="0" i="0" sz="200" u="none" cap="none" strike="noStrike">
              <a:solidFill>
                <a:schemeClr val="lt1"/>
              </a:solidFill>
              <a:latin typeface="Calibri"/>
              <a:ea typeface="Calibri"/>
              <a:cs typeface="Calibri"/>
              <a:sym typeface="Calibri"/>
            </a:endParaRPr>
          </a:p>
        </p:txBody>
      </p:sp>
      <p:sp>
        <p:nvSpPr>
          <p:cNvPr id="56" name="Google Shape;56;p13"/>
          <p:cNvSpPr txBox="1"/>
          <p:nvPr>
            <p:ph type="ctrTitle"/>
          </p:nvPr>
        </p:nvSpPr>
        <p:spPr>
          <a:xfrm>
            <a:off x="0" y="800"/>
            <a:ext cx="9144000" cy="321600"/>
          </a:xfrm>
          <a:prstGeom prst="rect">
            <a:avLst/>
          </a:prstGeom>
          <a:noFill/>
          <a:ln>
            <a:noFill/>
          </a:ln>
        </p:spPr>
        <p:txBody>
          <a:bodyPr anchorCtr="0" anchor="b" bIns="12025" lIns="24075" spcFirstLastPara="1" rIns="24075" wrap="square" tIns="12025">
            <a:noAutofit/>
          </a:bodyPr>
          <a:lstStyle/>
          <a:p>
            <a:pPr indent="0" lvl="0" marL="0" rtl="0" algn="ctr">
              <a:lnSpc>
                <a:spcPct val="90000"/>
              </a:lnSpc>
              <a:spcBef>
                <a:spcPts val="0"/>
              </a:spcBef>
              <a:spcAft>
                <a:spcPts val="0"/>
              </a:spcAft>
              <a:buClr>
                <a:schemeClr val="lt1"/>
              </a:buClr>
              <a:buSzPts val="1600"/>
              <a:buFont typeface="Impact"/>
              <a:buNone/>
            </a:pPr>
            <a:r>
              <a:rPr lang="en-GB" sz="1600">
                <a:solidFill>
                  <a:schemeClr val="lt1"/>
                </a:solidFill>
                <a:latin typeface="Impact"/>
                <a:ea typeface="Impact"/>
                <a:cs typeface="Impact"/>
                <a:sym typeface="Impact"/>
              </a:rPr>
              <a:t>Machine Learning Based Enhanced Road Safety</a:t>
            </a:r>
            <a:endParaRPr/>
          </a:p>
        </p:txBody>
      </p:sp>
      <p:sp>
        <p:nvSpPr>
          <p:cNvPr id="57" name="Google Shape;57;p13"/>
          <p:cNvSpPr txBox="1"/>
          <p:nvPr/>
        </p:nvSpPr>
        <p:spPr>
          <a:xfrm>
            <a:off x="0" y="354652"/>
            <a:ext cx="9144000" cy="162900"/>
          </a:xfrm>
          <a:prstGeom prst="rect">
            <a:avLst/>
          </a:prstGeom>
          <a:noFill/>
          <a:ln>
            <a:noFill/>
          </a:ln>
        </p:spPr>
        <p:txBody>
          <a:bodyPr anchorCtr="0" anchor="ctr" bIns="27850" lIns="55700" spcFirstLastPara="1" rIns="55700" wrap="square" tIns="27850">
            <a:noAutofit/>
          </a:bodyPr>
          <a:lstStyle/>
          <a:p>
            <a:pPr indent="0" lvl="0" marL="0" marR="0" rtl="0" algn="ctr">
              <a:lnSpc>
                <a:spcPct val="100000"/>
              </a:lnSpc>
              <a:spcBef>
                <a:spcPts val="0"/>
              </a:spcBef>
              <a:spcAft>
                <a:spcPts val="0"/>
              </a:spcAft>
              <a:buClr>
                <a:srgbClr val="000000"/>
              </a:buClr>
              <a:buSzPts val="1100"/>
              <a:buFont typeface="Arial"/>
              <a:buNone/>
            </a:pPr>
            <a:r>
              <a:rPr b="1" lang="en-GB" sz="1100">
                <a:solidFill>
                  <a:schemeClr val="lt1"/>
                </a:solidFill>
                <a:latin typeface="Trebuchet MS"/>
                <a:ea typeface="Trebuchet MS"/>
                <a:cs typeface="Trebuchet MS"/>
                <a:sym typeface="Trebuchet MS"/>
              </a:rPr>
              <a:t>Data Trio: Midhun Jisha Manoj, Risheek Sood, Shaik Sohail Hasan</a:t>
            </a:r>
            <a:endParaRPr b="0" i="0" sz="400" u="none" cap="none" strike="noStrike">
              <a:solidFill>
                <a:srgbClr val="000000"/>
              </a:solidFill>
              <a:latin typeface="Arial"/>
              <a:ea typeface="Arial"/>
              <a:cs typeface="Arial"/>
              <a:sym typeface="Arial"/>
            </a:endParaRPr>
          </a:p>
        </p:txBody>
      </p:sp>
      <p:grpSp>
        <p:nvGrpSpPr>
          <p:cNvPr id="58" name="Google Shape;58;p13"/>
          <p:cNvGrpSpPr/>
          <p:nvPr/>
        </p:nvGrpSpPr>
        <p:grpSpPr>
          <a:xfrm>
            <a:off x="95235" y="696590"/>
            <a:ext cx="2857043" cy="1539586"/>
            <a:chOff x="457200" y="2971800"/>
            <a:chExt cx="13716000" cy="6568200"/>
          </a:xfrm>
        </p:grpSpPr>
        <p:sp>
          <p:nvSpPr>
            <p:cNvPr id="59" name="Google Shape;59;p13"/>
            <p:cNvSpPr txBox="1"/>
            <p:nvPr/>
          </p:nvSpPr>
          <p:spPr>
            <a:xfrm>
              <a:off x="457200" y="3657600"/>
              <a:ext cx="13716000" cy="5882400"/>
            </a:xfrm>
            <a:prstGeom prst="rect">
              <a:avLst/>
            </a:prstGeom>
            <a:noFill/>
            <a:ln>
              <a:noFill/>
            </a:ln>
          </p:spPr>
          <p:txBody>
            <a:bodyPr anchorCtr="0" anchor="t" bIns="12025" lIns="24075" spcFirstLastPara="1" rIns="24075" wrap="square" tIns="12025">
              <a:sp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p:txBody>
        </p:sp>
        <p:sp>
          <p:nvSpPr>
            <p:cNvPr id="60" name="Google Shape;60;p13"/>
            <p:cNvSpPr txBox="1"/>
            <p:nvPr/>
          </p:nvSpPr>
          <p:spPr>
            <a:xfrm>
              <a:off x="457200" y="2971800"/>
              <a:ext cx="13716000" cy="825900"/>
            </a:xfrm>
            <a:prstGeom prst="rect">
              <a:avLst/>
            </a:prstGeom>
            <a:noFill/>
            <a:ln>
              <a:noFill/>
            </a:ln>
          </p:spPr>
          <p:txBody>
            <a:bodyPr anchorCtr="0" anchor="t" bIns="12025" lIns="24075" spcFirstLastPara="1" rIns="24075" wrap="square" tIns="12025">
              <a:spAutoFit/>
            </a:bodyPr>
            <a:lstStyle/>
            <a:p>
              <a:pPr indent="0" lvl="0" marL="0" marR="0" rtl="0" algn="l">
                <a:lnSpc>
                  <a:spcPct val="100000"/>
                </a:lnSpc>
                <a:spcBef>
                  <a:spcPts val="0"/>
                </a:spcBef>
                <a:spcAft>
                  <a:spcPts val="0"/>
                </a:spcAft>
                <a:buClr>
                  <a:srgbClr val="000000"/>
                </a:buClr>
                <a:buSzPts val="1100"/>
                <a:buFont typeface="Arial"/>
                <a:buNone/>
              </a:pPr>
              <a:r>
                <a:rPr b="1" lang="en-GB" sz="1100">
                  <a:solidFill>
                    <a:srgbClr val="CD3E3D"/>
                  </a:solidFill>
                  <a:latin typeface="Trebuchet MS"/>
                  <a:ea typeface="Trebuchet MS"/>
                  <a:cs typeface="Trebuchet MS"/>
                  <a:sym typeface="Trebuchet MS"/>
                </a:rPr>
                <a:t>Project Impact</a:t>
              </a:r>
              <a:endParaRPr b="0" i="0" sz="400" u="none" cap="none" strike="noStrike">
                <a:solidFill>
                  <a:srgbClr val="000000"/>
                </a:solidFill>
                <a:latin typeface="Arial"/>
                <a:ea typeface="Arial"/>
                <a:cs typeface="Arial"/>
                <a:sym typeface="Arial"/>
              </a:endParaRPr>
            </a:p>
          </p:txBody>
        </p:sp>
      </p:grpSp>
      <p:grpSp>
        <p:nvGrpSpPr>
          <p:cNvPr id="61" name="Google Shape;61;p13"/>
          <p:cNvGrpSpPr/>
          <p:nvPr/>
        </p:nvGrpSpPr>
        <p:grpSpPr>
          <a:xfrm>
            <a:off x="95235" y="1706313"/>
            <a:ext cx="2857043" cy="2394466"/>
            <a:chOff x="457200" y="193650"/>
            <a:chExt cx="13716000" cy="10215300"/>
          </a:xfrm>
        </p:grpSpPr>
        <p:sp>
          <p:nvSpPr>
            <p:cNvPr id="62" name="Google Shape;62;p13"/>
            <p:cNvSpPr txBox="1"/>
            <p:nvPr/>
          </p:nvSpPr>
          <p:spPr>
            <a:xfrm>
              <a:off x="457200" y="901650"/>
              <a:ext cx="13716000" cy="9507300"/>
            </a:xfrm>
            <a:prstGeom prst="rect">
              <a:avLst/>
            </a:prstGeom>
            <a:noFill/>
            <a:ln>
              <a:noFill/>
            </a:ln>
          </p:spPr>
          <p:txBody>
            <a:bodyPr anchorCtr="0" anchor="t" bIns="12025" lIns="24075" spcFirstLastPara="1" rIns="24075" wrap="square" tIns="12025">
              <a:spAutoFit/>
            </a:bodyPr>
            <a:lstStyle/>
            <a:p>
              <a:pPr indent="0" lvl="0" marL="0" rtl="0" algn="just">
                <a:lnSpc>
                  <a:spcPct val="115000"/>
                </a:lnSpc>
                <a:spcBef>
                  <a:spcPts val="0"/>
                </a:spcBef>
                <a:spcAft>
                  <a:spcPts val="0"/>
                </a:spcAft>
                <a:buClr>
                  <a:schemeClr val="dk1"/>
                </a:buClr>
                <a:buSzPts val="300"/>
                <a:buFont typeface="Arial"/>
                <a:buNone/>
              </a:pPr>
              <a:r>
                <a:rPr b="1" lang="en-GB" sz="400" u="sng">
                  <a:solidFill>
                    <a:schemeClr val="dk1"/>
                  </a:solidFill>
                </a:rPr>
                <a:t>Drowsiness Detection: </a:t>
              </a:r>
              <a:endParaRPr b="1" sz="400" u="sng">
                <a:solidFill>
                  <a:schemeClr val="dk1"/>
                </a:solidFill>
              </a:endParaRPr>
            </a:p>
            <a:p>
              <a:pPr indent="-76200" lvl="0" marL="114300" rtl="0" algn="just">
                <a:lnSpc>
                  <a:spcPct val="115000"/>
                </a:lnSpc>
                <a:spcBef>
                  <a:spcPts val="0"/>
                </a:spcBef>
                <a:spcAft>
                  <a:spcPts val="0"/>
                </a:spcAft>
                <a:buClr>
                  <a:schemeClr val="dk1"/>
                </a:buClr>
                <a:buSzPts val="400"/>
                <a:buChar char="●"/>
              </a:pPr>
              <a:r>
                <a:rPr lang="en-GB" sz="400">
                  <a:solidFill>
                    <a:schemeClr val="dk1"/>
                  </a:solidFill>
                </a:rPr>
                <a:t>Currently, there's a noticeable absence of automated tools that factor in driver characteristics. This raises the question: How can we leverage machine learning algorithms to detect driver drowsiness in real-time, thereby preventing accidents caused by drowsy driving?</a:t>
              </a:r>
              <a:endParaRPr sz="900">
                <a:solidFill>
                  <a:schemeClr val="dk1"/>
                </a:solidFill>
                <a:latin typeface="Times"/>
                <a:ea typeface="Times"/>
                <a:cs typeface="Times"/>
                <a:sym typeface="Times"/>
              </a:endParaRPr>
            </a:p>
            <a:p>
              <a:pPr indent="0" lvl="0" marL="0" marR="0" rtl="0" algn="just">
                <a:lnSpc>
                  <a:spcPct val="115000"/>
                </a:lnSpc>
                <a:spcBef>
                  <a:spcPts val="0"/>
                </a:spcBef>
                <a:spcAft>
                  <a:spcPts val="0"/>
                </a:spcAft>
                <a:buClr>
                  <a:schemeClr val="dk1"/>
                </a:buClr>
                <a:buSzPts val="300"/>
                <a:buFont typeface="Arial"/>
                <a:buNone/>
              </a:pPr>
              <a:r>
                <a:rPr b="1" lang="en-GB" sz="400" u="sng">
                  <a:solidFill>
                    <a:schemeClr val="dk1"/>
                  </a:solidFill>
                </a:rPr>
                <a:t>License Plate Recognition:</a:t>
              </a:r>
              <a:endParaRPr b="1" sz="400" u="sng">
                <a:solidFill>
                  <a:schemeClr val="dk1"/>
                </a:solidFill>
              </a:endParaRPr>
            </a:p>
            <a:p>
              <a:pPr indent="-76200" lvl="0" marL="114300" marR="0" rtl="0" algn="just">
                <a:lnSpc>
                  <a:spcPct val="115000"/>
                </a:lnSpc>
                <a:spcBef>
                  <a:spcPts val="0"/>
                </a:spcBef>
                <a:spcAft>
                  <a:spcPts val="0"/>
                </a:spcAft>
                <a:buClr>
                  <a:schemeClr val="dk1"/>
                </a:buClr>
                <a:buSzPts val="400"/>
                <a:buChar char="●"/>
              </a:pPr>
              <a:r>
                <a:rPr lang="en-GB" sz="400">
                  <a:solidFill>
                    <a:schemeClr val="dk1"/>
                  </a:solidFill>
                </a:rPr>
                <a:t>Accountability is key to ensuring safety, especially concerning vehicles. Thus, our focus is on identifying number plates to hold individuals accountable. How can we develop and implement a machine learning model to accurately recognize and extract license plate numbers from images for the automated enforcement of traffic rules and regulations?</a:t>
              </a:r>
              <a:endParaRPr sz="400">
                <a:solidFill>
                  <a:schemeClr val="dk1"/>
                </a:solidFill>
              </a:endParaRPr>
            </a:p>
            <a:p>
              <a:pPr indent="0" lvl="0" marL="0" marR="0" rtl="0" algn="just">
                <a:lnSpc>
                  <a:spcPct val="115000"/>
                </a:lnSpc>
                <a:spcBef>
                  <a:spcPts val="0"/>
                </a:spcBef>
                <a:spcAft>
                  <a:spcPts val="0"/>
                </a:spcAft>
                <a:buNone/>
              </a:pPr>
              <a:r>
                <a:rPr b="1" lang="en-GB" sz="400" u="sng">
                  <a:solidFill>
                    <a:schemeClr val="dk1"/>
                  </a:solidFill>
                </a:rPr>
                <a:t>Ticketing Analysis:</a:t>
              </a:r>
              <a:endParaRPr b="1" sz="400" u="sng">
                <a:solidFill>
                  <a:schemeClr val="dk1"/>
                </a:solidFill>
              </a:endParaRPr>
            </a:p>
            <a:p>
              <a:pPr indent="-76200" lvl="0" marL="114300" marR="0" rtl="0" algn="just">
                <a:lnSpc>
                  <a:spcPct val="115000"/>
                </a:lnSpc>
                <a:spcBef>
                  <a:spcPts val="0"/>
                </a:spcBef>
                <a:spcAft>
                  <a:spcPts val="0"/>
                </a:spcAft>
                <a:buClr>
                  <a:schemeClr val="dk1"/>
                </a:buClr>
                <a:buSzPts val="400"/>
                <a:buChar char="●"/>
              </a:pPr>
              <a:r>
                <a:rPr lang="en-GB" sz="400">
                  <a:solidFill>
                    <a:schemeClr val="dk1"/>
                  </a:solidFill>
                </a:rPr>
                <a:t>Understanding the significant factors contributing to parking infractions in Toronto is crucial. Moreover, analyzing these factors to uncover trends and patterns in parking ticket issuance can inform strategic deployment and optimization of human resources, reducing costs while enhancing performance.</a:t>
              </a:r>
              <a:endParaRPr sz="400">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Times"/>
                <a:ea typeface="Times"/>
                <a:cs typeface="Times"/>
                <a:sym typeface="Times"/>
              </a:endParaRPr>
            </a:p>
          </p:txBody>
        </p:sp>
        <p:sp>
          <p:nvSpPr>
            <p:cNvPr id="63" name="Google Shape;63;p13"/>
            <p:cNvSpPr txBox="1"/>
            <p:nvPr/>
          </p:nvSpPr>
          <p:spPr>
            <a:xfrm>
              <a:off x="457200" y="193650"/>
              <a:ext cx="13716000" cy="825900"/>
            </a:xfrm>
            <a:prstGeom prst="rect">
              <a:avLst/>
            </a:prstGeom>
            <a:noFill/>
            <a:ln>
              <a:noFill/>
            </a:ln>
          </p:spPr>
          <p:txBody>
            <a:bodyPr anchorCtr="0" anchor="t" bIns="12025" lIns="24075" spcFirstLastPara="1" rIns="24075" wrap="square" tIns="12025">
              <a:spAutoFit/>
            </a:bodyPr>
            <a:lstStyle/>
            <a:p>
              <a:pPr indent="0" lvl="0" marL="0" marR="0" rtl="0" algn="l">
                <a:lnSpc>
                  <a:spcPct val="100000"/>
                </a:lnSpc>
                <a:spcBef>
                  <a:spcPts val="0"/>
                </a:spcBef>
                <a:spcAft>
                  <a:spcPts val="0"/>
                </a:spcAft>
                <a:buClr>
                  <a:srgbClr val="000000"/>
                </a:buClr>
                <a:buSzPts val="1100"/>
                <a:buFont typeface="Arial"/>
                <a:buNone/>
              </a:pPr>
              <a:r>
                <a:rPr b="1" lang="en-GB" sz="1100">
                  <a:solidFill>
                    <a:srgbClr val="CD3E3D"/>
                  </a:solidFill>
                  <a:latin typeface="Trebuchet MS"/>
                  <a:ea typeface="Trebuchet MS"/>
                  <a:cs typeface="Trebuchet MS"/>
                  <a:sym typeface="Trebuchet MS"/>
                </a:rPr>
                <a:t>Problem Statement</a:t>
              </a:r>
              <a:endParaRPr b="0" i="0" sz="400" u="none" cap="none" strike="noStrike">
                <a:solidFill>
                  <a:srgbClr val="000000"/>
                </a:solidFill>
                <a:latin typeface="Arial"/>
                <a:ea typeface="Arial"/>
                <a:cs typeface="Arial"/>
                <a:sym typeface="Arial"/>
              </a:endParaRPr>
            </a:p>
          </p:txBody>
        </p:sp>
      </p:grpSp>
      <p:pic>
        <p:nvPicPr>
          <p:cNvPr id="64" name="Google Shape;64;p13"/>
          <p:cNvPicPr preferRelativeResize="0"/>
          <p:nvPr/>
        </p:nvPicPr>
        <p:blipFill rotWithShape="1">
          <a:blip r:embed="rId3">
            <a:alphaModFix/>
          </a:blip>
          <a:srcRect b="0" l="0" r="0" t="0"/>
          <a:stretch/>
        </p:blipFill>
        <p:spPr>
          <a:xfrm>
            <a:off x="0" y="166523"/>
            <a:ext cx="586091" cy="293045"/>
          </a:xfrm>
          <a:prstGeom prst="rect">
            <a:avLst/>
          </a:prstGeom>
          <a:noFill/>
          <a:ln>
            <a:noFill/>
          </a:ln>
        </p:spPr>
      </p:pic>
      <p:pic>
        <p:nvPicPr>
          <p:cNvPr id="65" name="Google Shape;65;p13"/>
          <p:cNvPicPr preferRelativeResize="0"/>
          <p:nvPr/>
        </p:nvPicPr>
        <p:blipFill rotWithShape="1">
          <a:blip r:embed="rId4">
            <a:alphaModFix/>
          </a:blip>
          <a:srcRect b="43716" l="11379" r="10998" t="11159"/>
          <a:stretch/>
        </p:blipFill>
        <p:spPr>
          <a:xfrm>
            <a:off x="28785" y="901951"/>
            <a:ext cx="1523999" cy="750095"/>
          </a:xfrm>
          <a:prstGeom prst="rect">
            <a:avLst/>
          </a:prstGeom>
          <a:noFill/>
          <a:ln>
            <a:noFill/>
          </a:ln>
        </p:spPr>
      </p:pic>
      <p:pic>
        <p:nvPicPr>
          <p:cNvPr id="66" name="Google Shape;66;p13"/>
          <p:cNvPicPr preferRelativeResize="0"/>
          <p:nvPr/>
        </p:nvPicPr>
        <p:blipFill rotWithShape="1">
          <a:blip r:embed="rId4">
            <a:alphaModFix/>
          </a:blip>
          <a:srcRect b="0" l="11379" r="10998" t="54875"/>
          <a:stretch/>
        </p:blipFill>
        <p:spPr>
          <a:xfrm>
            <a:off x="1481222" y="934781"/>
            <a:ext cx="1523999" cy="771524"/>
          </a:xfrm>
          <a:prstGeom prst="rect">
            <a:avLst/>
          </a:prstGeom>
          <a:noFill/>
          <a:ln>
            <a:noFill/>
          </a:ln>
        </p:spPr>
      </p:pic>
      <p:sp>
        <p:nvSpPr>
          <p:cNvPr id="67" name="Google Shape;67;p13"/>
          <p:cNvSpPr txBox="1"/>
          <p:nvPr/>
        </p:nvSpPr>
        <p:spPr>
          <a:xfrm>
            <a:off x="95250" y="2754809"/>
            <a:ext cx="2857500" cy="193500"/>
          </a:xfrm>
          <a:prstGeom prst="rect">
            <a:avLst/>
          </a:prstGeom>
          <a:noFill/>
          <a:ln>
            <a:noFill/>
          </a:ln>
        </p:spPr>
        <p:txBody>
          <a:bodyPr anchorCtr="0" anchor="t" bIns="12025" lIns="24075" spcFirstLastPara="1" rIns="24075" wrap="square" tIns="12025">
            <a:spAutoFit/>
          </a:bodyPr>
          <a:lstStyle/>
          <a:p>
            <a:pPr indent="0" lvl="0" marL="0" marR="0" rtl="0" algn="l">
              <a:lnSpc>
                <a:spcPct val="100000"/>
              </a:lnSpc>
              <a:spcBef>
                <a:spcPts val="0"/>
              </a:spcBef>
              <a:spcAft>
                <a:spcPts val="0"/>
              </a:spcAft>
              <a:buClr>
                <a:srgbClr val="000000"/>
              </a:buClr>
              <a:buSzPts val="1100"/>
              <a:buFont typeface="Arial"/>
              <a:buNone/>
            </a:pPr>
            <a:r>
              <a:rPr b="1" lang="en-GB" sz="1100">
                <a:solidFill>
                  <a:srgbClr val="CD3E3D"/>
                </a:solidFill>
                <a:latin typeface="Trebuchet MS"/>
                <a:ea typeface="Trebuchet MS"/>
                <a:cs typeface="Trebuchet MS"/>
                <a:sym typeface="Trebuchet MS"/>
              </a:rPr>
              <a:t>Datasets</a:t>
            </a:r>
            <a:endParaRPr b="0" i="0" sz="400" u="none" cap="none" strike="noStrike">
              <a:solidFill>
                <a:srgbClr val="000000"/>
              </a:solidFill>
              <a:latin typeface="Arial"/>
              <a:ea typeface="Arial"/>
              <a:cs typeface="Arial"/>
              <a:sym typeface="Arial"/>
            </a:endParaRPr>
          </a:p>
        </p:txBody>
      </p:sp>
      <p:sp>
        <p:nvSpPr>
          <p:cNvPr id="68" name="Google Shape;68;p13"/>
          <p:cNvSpPr txBox="1"/>
          <p:nvPr/>
        </p:nvSpPr>
        <p:spPr>
          <a:xfrm>
            <a:off x="119944" y="3294727"/>
            <a:ext cx="2857500" cy="193500"/>
          </a:xfrm>
          <a:prstGeom prst="rect">
            <a:avLst/>
          </a:prstGeom>
          <a:noFill/>
          <a:ln>
            <a:noFill/>
          </a:ln>
        </p:spPr>
        <p:txBody>
          <a:bodyPr anchorCtr="0" anchor="t" bIns="12025" lIns="24075" spcFirstLastPara="1" rIns="24075" wrap="square" tIns="12025">
            <a:spAutoFit/>
          </a:bodyPr>
          <a:lstStyle/>
          <a:p>
            <a:pPr indent="0" lvl="0" marL="0" marR="0" rtl="0" algn="l">
              <a:lnSpc>
                <a:spcPct val="100000"/>
              </a:lnSpc>
              <a:spcBef>
                <a:spcPts val="0"/>
              </a:spcBef>
              <a:spcAft>
                <a:spcPts val="0"/>
              </a:spcAft>
              <a:buClr>
                <a:srgbClr val="000000"/>
              </a:buClr>
              <a:buSzPts val="1100"/>
              <a:buFont typeface="Arial"/>
              <a:buNone/>
            </a:pPr>
            <a:r>
              <a:rPr b="1" lang="en-GB" sz="1100">
                <a:solidFill>
                  <a:srgbClr val="CD3E3D"/>
                </a:solidFill>
                <a:latin typeface="Trebuchet MS"/>
                <a:ea typeface="Trebuchet MS"/>
                <a:cs typeface="Trebuchet MS"/>
                <a:sym typeface="Trebuchet MS"/>
              </a:rPr>
              <a:t>Methodology and Tools</a:t>
            </a:r>
            <a:endParaRPr b="0" i="0" sz="400" u="none" cap="none" strike="noStrike">
              <a:solidFill>
                <a:srgbClr val="000000"/>
              </a:solidFill>
              <a:latin typeface="Arial"/>
              <a:ea typeface="Arial"/>
              <a:cs typeface="Arial"/>
              <a:sym typeface="Arial"/>
            </a:endParaRPr>
          </a:p>
        </p:txBody>
      </p:sp>
      <p:sp>
        <p:nvSpPr>
          <p:cNvPr id="69" name="Google Shape;69;p13"/>
          <p:cNvSpPr txBox="1"/>
          <p:nvPr/>
        </p:nvSpPr>
        <p:spPr>
          <a:xfrm>
            <a:off x="119944" y="2935295"/>
            <a:ext cx="2857500" cy="369000"/>
          </a:xfrm>
          <a:prstGeom prst="rect">
            <a:avLst/>
          </a:prstGeom>
          <a:noFill/>
          <a:ln>
            <a:noFill/>
          </a:ln>
        </p:spPr>
        <p:txBody>
          <a:bodyPr anchorCtr="0" anchor="t" bIns="12025" lIns="24075" spcFirstLastPara="1" rIns="24075" wrap="square" tIns="12025">
            <a:spAutoFit/>
          </a:bodyPr>
          <a:lstStyle/>
          <a:p>
            <a:pPr indent="0" lvl="0" marL="0" rtl="0" algn="just">
              <a:lnSpc>
                <a:spcPct val="115000"/>
              </a:lnSpc>
              <a:spcBef>
                <a:spcPts val="0"/>
              </a:spcBef>
              <a:spcAft>
                <a:spcPts val="0"/>
              </a:spcAft>
              <a:buClr>
                <a:schemeClr val="dk1"/>
              </a:buClr>
              <a:buSzPts val="300"/>
              <a:buFont typeface="Arial"/>
              <a:buNone/>
            </a:pPr>
            <a:r>
              <a:rPr b="1" lang="en-GB" sz="400" u="sng">
                <a:solidFill>
                  <a:schemeClr val="dk1"/>
                </a:solidFill>
              </a:rPr>
              <a:t>Parking Tickets: </a:t>
            </a:r>
            <a:r>
              <a:rPr lang="en-GB" sz="400">
                <a:solidFill>
                  <a:schemeClr val="accent1"/>
                </a:solidFill>
                <a:uFill>
                  <a:noFill/>
                </a:uFill>
                <a:hlinkClick r:id="rId5">
                  <a:extLst>
                    <a:ext uri="{A12FA001-AC4F-418D-AE19-62706E023703}">
                      <ahyp:hlinkClr val="tx"/>
                    </a:ext>
                  </a:extLst>
                </a:hlinkClick>
              </a:rPr>
              <a:t>https://open.toronto.ca/dataset/parking-tickets/</a:t>
            </a:r>
            <a:endParaRPr b="1" sz="400" u="sng">
              <a:solidFill>
                <a:schemeClr val="accent1"/>
              </a:solidFill>
            </a:endParaRPr>
          </a:p>
          <a:p>
            <a:pPr indent="0" lvl="0" marL="0" rtl="0" algn="just">
              <a:lnSpc>
                <a:spcPct val="115000"/>
              </a:lnSpc>
              <a:spcBef>
                <a:spcPts val="0"/>
              </a:spcBef>
              <a:spcAft>
                <a:spcPts val="0"/>
              </a:spcAft>
              <a:buClr>
                <a:schemeClr val="dk1"/>
              </a:buClr>
              <a:buSzPts val="300"/>
              <a:buFont typeface="Arial"/>
              <a:buNone/>
            </a:pPr>
            <a:r>
              <a:rPr b="1" lang="en-GB" sz="400" u="sng">
                <a:solidFill>
                  <a:schemeClr val="dk1"/>
                </a:solidFill>
              </a:rPr>
              <a:t>Toronto Neighbourhoods:</a:t>
            </a:r>
            <a:r>
              <a:rPr b="1" lang="en-GB" sz="400" u="sng">
                <a:solidFill>
                  <a:schemeClr val="accent1"/>
                </a:solidFill>
              </a:rPr>
              <a:t> </a:t>
            </a:r>
            <a:r>
              <a:rPr lang="en-GB" sz="400">
                <a:solidFill>
                  <a:schemeClr val="accent1"/>
                </a:solidFill>
                <a:uFill>
                  <a:noFill/>
                </a:uFill>
                <a:hlinkClick r:id="rId6">
                  <a:extLst>
                    <a:ext uri="{A12FA001-AC4F-418D-AE19-62706E023703}">
                      <ahyp:hlinkClr val="tx"/>
                    </a:ext>
                  </a:extLst>
                </a:hlinkClick>
              </a:rPr>
              <a:t>https://open.toronto.ca/dataset/neighbourhoods/</a:t>
            </a:r>
            <a:endParaRPr sz="400">
              <a:solidFill>
                <a:schemeClr val="accent1"/>
              </a:solidFill>
            </a:endParaRPr>
          </a:p>
          <a:p>
            <a:pPr indent="0" lvl="0" marL="0" rtl="0" algn="just">
              <a:lnSpc>
                <a:spcPct val="115000"/>
              </a:lnSpc>
              <a:spcBef>
                <a:spcPts val="0"/>
              </a:spcBef>
              <a:spcAft>
                <a:spcPts val="0"/>
              </a:spcAft>
              <a:buClr>
                <a:schemeClr val="dk1"/>
              </a:buClr>
              <a:buSzPts val="300"/>
              <a:buFont typeface="Arial"/>
              <a:buNone/>
            </a:pPr>
            <a:r>
              <a:rPr b="1" lang="en-GB" sz="400" u="sng">
                <a:solidFill>
                  <a:schemeClr val="dk1"/>
                </a:solidFill>
              </a:rPr>
              <a:t>Driver Population Statistics</a:t>
            </a:r>
            <a:r>
              <a:rPr lang="en-GB" sz="400">
                <a:solidFill>
                  <a:schemeClr val="dk1"/>
                </a:solidFill>
              </a:rPr>
              <a:t>: </a:t>
            </a:r>
            <a:r>
              <a:rPr lang="en-GB" sz="400">
                <a:solidFill>
                  <a:schemeClr val="accent1"/>
                </a:solidFill>
                <a:uFill>
                  <a:noFill/>
                </a:uFill>
                <a:hlinkClick r:id="rId7">
                  <a:extLst>
                    <a:ext uri="{A12FA001-AC4F-418D-AE19-62706E023703}">
                      <ahyp:hlinkClr val="tx"/>
                    </a:ext>
                  </a:extLst>
                </a:hlinkClick>
              </a:rPr>
              <a:t>https://data.ontario.ca/en/dataset/driver-population-statistics</a:t>
            </a:r>
            <a:endParaRPr sz="400">
              <a:solidFill>
                <a:schemeClr val="accent1"/>
              </a:solidFill>
            </a:endParaRPr>
          </a:p>
          <a:p>
            <a:pPr indent="0" lvl="0" marL="0" rtl="0" algn="just">
              <a:lnSpc>
                <a:spcPct val="115000"/>
              </a:lnSpc>
              <a:spcBef>
                <a:spcPts val="0"/>
              </a:spcBef>
              <a:spcAft>
                <a:spcPts val="0"/>
              </a:spcAft>
              <a:buClr>
                <a:schemeClr val="dk1"/>
              </a:buClr>
              <a:buSzPts val="300"/>
              <a:buFont typeface="Arial"/>
              <a:buNone/>
            </a:pPr>
            <a:r>
              <a:rPr b="1" lang="en-GB" sz="400" u="sng">
                <a:solidFill>
                  <a:schemeClr val="dk1"/>
                </a:solidFill>
              </a:rPr>
              <a:t>License Plate Recognition:</a:t>
            </a:r>
            <a:r>
              <a:rPr lang="en-GB" sz="400">
                <a:solidFill>
                  <a:schemeClr val="dk1"/>
                </a:solidFill>
              </a:rPr>
              <a:t> </a:t>
            </a:r>
            <a:r>
              <a:rPr lang="en-GB" sz="400">
                <a:solidFill>
                  <a:schemeClr val="accent1"/>
                </a:solidFill>
                <a:uFill>
                  <a:noFill/>
                </a:uFill>
                <a:hlinkClick r:id="rId8">
                  <a:extLst>
                    <a:ext uri="{A12FA001-AC4F-418D-AE19-62706E023703}">
                      <ahyp:hlinkClr val="tx"/>
                    </a:ext>
                  </a:extLst>
                </a:hlinkClick>
              </a:rPr>
              <a:t>Open Images Website</a:t>
            </a:r>
            <a:endParaRPr sz="400">
              <a:solidFill>
                <a:schemeClr val="accent1"/>
              </a:solidFill>
            </a:endParaRPr>
          </a:p>
          <a:p>
            <a:pPr indent="0" lvl="0" marL="0" rtl="0" algn="just">
              <a:lnSpc>
                <a:spcPct val="115000"/>
              </a:lnSpc>
              <a:spcBef>
                <a:spcPts val="0"/>
              </a:spcBef>
              <a:spcAft>
                <a:spcPts val="0"/>
              </a:spcAft>
              <a:buClr>
                <a:schemeClr val="dk1"/>
              </a:buClr>
              <a:buSzPts val="300"/>
              <a:buFont typeface="Arial"/>
              <a:buNone/>
            </a:pPr>
            <a:r>
              <a:rPr b="1" lang="en-GB" sz="400" u="sng">
                <a:solidFill>
                  <a:schemeClr val="dk1"/>
                </a:solidFill>
              </a:rPr>
              <a:t>Drowsiness Detection: </a:t>
            </a:r>
            <a:r>
              <a:rPr lang="en-GB" sz="400">
                <a:solidFill>
                  <a:schemeClr val="accent1"/>
                </a:solidFill>
              </a:rPr>
              <a:t> </a:t>
            </a:r>
            <a:r>
              <a:rPr lang="en-GB" sz="400">
                <a:solidFill>
                  <a:schemeClr val="accent1"/>
                </a:solidFill>
                <a:uFill>
                  <a:noFill/>
                </a:uFill>
                <a:hlinkClick r:id="rId9">
                  <a:extLst>
                    <a:ext uri="{A12FA001-AC4F-418D-AE19-62706E023703}">
                      <ahyp:hlinkClr val="tx"/>
                    </a:ext>
                  </a:extLst>
                </a:hlinkClick>
              </a:rPr>
              <a:t>https://www.kaggle.com/datasets/dheerajperumandla/drowsiness-dataset</a:t>
            </a:r>
            <a:endParaRPr b="0" i="0" sz="800" u="none" cap="none" strike="noStrike">
              <a:solidFill>
                <a:schemeClr val="dk1"/>
              </a:solidFill>
              <a:latin typeface="Times"/>
              <a:ea typeface="Times"/>
              <a:cs typeface="Times"/>
              <a:sym typeface="Times"/>
            </a:endParaRPr>
          </a:p>
        </p:txBody>
      </p:sp>
      <p:sp>
        <p:nvSpPr>
          <p:cNvPr id="70" name="Google Shape;70;p13"/>
          <p:cNvSpPr txBox="1"/>
          <p:nvPr/>
        </p:nvSpPr>
        <p:spPr>
          <a:xfrm>
            <a:off x="3065479" y="716268"/>
            <a:ext cx="5946900" cy="165900"/>
          </a:xfrm>
          <a:prstGeom prst="rect">
            <a:avLst/>
          </a:prstGeom>
          <a:solidFill>
            <a:srgbClr val="CD3E3D"/>
          </a:solidFill>
          <a:ln>
            <a:noFill/>
          </a:ln>
        </p:spPr>
        <p:txBody>
          <a:bodyPr anchorCtr="0" anchor="ctr" bIns="12025" lIns="24075" spcFirstLastPara="1" rIns="24075" wrap="square" tIns="12025">
            <a:noAutofit/>
          </a:bodyPr>
          <a:lstStyle/>
          <a:p>
            <a:pPr indent="0" lvl="0" marL="0" marR="0" rtl="0" algn="l">
              <a:lnSpc>
                <a:spcPct val="100000"/>
              </a:lnSpc>
              <a:spcBef>
                <a:spcPts val="0"/>
              </a:spcBef>
              <a:spcAft>
                <a:spcPts val="0"/>
              </a:spcAft>
              <a:buClr>
                <a:srgbClr val="000000"/>
              </a:buClr>
              <a:buSzPts val="1100"/>
              <a:buFont typeface="Arial"/>
              <a:buNone/>
            </a:pPr>
            <a:r>
              <a:rPr b="1" lang="en-GB" sz="1100">
                <a:solidFill>
                  <a:schemeClr val="lt1"/>
                </a:solidFill>
                <a:latin typeface="Trebuchet MS"/>
                <a:ea typeface="Trebuchet MS"/>
                <a:cs typeface="Trebuchet MS"/>
                <a:sym typeface="Trebuchet MS"/>
              </a:rPr>
              <a:t>Pipeline</a:t>
            </a:r>
            <a:endParaRPr b="0" i="0" sz="400" u="none" cap="none" strike="noStrike">
              <a:solidFill>
                <a:schemeClr val="lt1"/>
              </a:solidFill>
              <a:latin typeface="Arial"/>
              <a:ea typeface="Arial"/>
              <a:cs typeface="Arial"/>
              <a:sym typeface="Arial"/>
            </a:endParaRPr>
          </a:p>
        </p:txBody>
      </p:sp>
      <p:pic>
        <p:nvPicPr>
          <p:cNvPr id="71" name="Google Shape;71;p13"/>
          <p:cNvPicPr preferRelativeResize="0"/>
          <p:nvPr/>
        </p:nvPicPr>
        <p:blipFill rotWithShape="1">
          <a:blip r:embed="rId10">
            <a:alphaModFix/>
          </a:blip>
          <a:srcRect b="1906" l="1515" r="1340" t="4170"/>
          <a:stretch/>
        </p:blipFill>
        <p:spPr>
          <a:xfrm>
            <a:off x="3065500" y="901951"/>
            <a:ext cx="5946939" cy="1821920"/>
          </a:xfrm>
          <a:prstGeom prst="rect">
            <a:avLst/>
          </a:prstGeom>
          <a:noFill/>
          <a:ln>
            <a:noFill/>
          </a:ln>
        </p:spPr>
      </p:pic>
      <p:sp>
        <p:nvSpPr>
          <p:cNvPr id="72" name="Google Shape;72;p13"/>
          <p:cNvSpPr txBox="1"/>
          <p:nvPr/>
        </p:nvSpPr>
        <p:spPr>
          <a:xfrm>
            <a:off x="3023167" y="2788266"/>
            <a:ext cx="6036600" cy="165900"/>
          </a:xfrm>
          <a:prstGeom prst="rect">
            <a:avLst/>
          </a:prstGeom>
          <a:solidFill>
            <a:srgbClr val="CD3E3D"/>
          </a:solidFill>
          <a:ln>
            <a:noFill/>
          </a:ln>
        </p:spPr>
        <p:txBody>
          <a:bodyPr anchorCtr="0" anchor="ctr" bIns="12025" lIns="24075" spcFirstLastPara="1" rIns="24075" wrap="square" tIns="12025">
            <a:noAutofit/>
          </a:bodyPr>
          <a:lstStyle/>
          <a:p>
            <a:pPr indent="0" lvl="0" marL="0" marR="0" rtl="0" algn="l">
              <a:lnSpc>
                <a:spcPct val="100000"/>
              </a:lnSpc>
              <a:spcBef>
                <a:spcPts val="0"/>
              </a:spcBef>
              <a:spcAft>
                <a:spcPts val="0"/>
              </a:spcAft>
              <a:buClr>
                <a:srgbClr val="000000"/>
              </a:buClr>
              <a:buSzPts val="1100"/>
              <a:buFont typeface="Arial"/>
              <a:buNone/>
            </a:pPr>
            <a:r>
              <a:rPr b="1" lang="en-GB" sz="1100">
                <a:solidFill>
                  <a:schemeClr val="lt1"/>
                </a:solidFill>
                <a:latin typeface="Trebuchet MS"/>
                <a:ea typeface="Trebuchet MS"/>
                <a:cs typeface="Trebuchet MS"/>
                <a:sym typeface="Trebuchet MS"/>
              </a:rPr>
              <a:t>Results</a:t>
            </a:r>
            <a:endParaRPr b="0" i="0" sz="400" u="none" cap="none" strike="noStrike">
              <a:solidFill>
                <a:schemeClr val="lt1"/>
              </a:solidFill>
              <a:latin typeface="Arial"/>
              <a:ea typeface="Arial"/>
              <a:cs typeface="Arial"/>
              <a:sym typeface="Arial"/>
            </a:endParaRPr>
          </a:p>
        </p:txBody>
      </p:sp>
      <p:sp>
        <p:nvSpPr>
          <p:cNvPr id="73" name="Google Shape;73;p13"/>
          <p:cNvSpPr txBox="1"/>
          <p:nvPr/>
        </p:nvSpPr>
        <p:spPr>
          <a:xfrm>
            <a:off x="5783021" y="2982879"/>
            <a:ext cx="1634400" cy="79500"/>
          </a:xfrm>
          <a:prstGeom prst="rect">
            <a:avLst/>
          </a:prstGeom>
          <a:solidFill>
            <a:srgbClr val="CD3E3D"/>
          </a:solid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100"/>
              <a:buFont typeface="Arial"/>
              <a:buNone/>
            </a:pPr>
            <a:r>
              <a:rPr b="1" lang="en-GB" sz="400">
                <a:solidFill>
                  <a:schemeClr val="lt1"/>
                </a:solidFill>
              </a:rPr>
              <a:t>License Plate Recognition:</a:t>
            </a:r>
            <a:endParaRPr b="1" sz="400">
              <a:solidFill>
                <a:schemeClr val="lt1"/>
              </a:solidFill>
            </a:endParaRPr>
          </a:p>
        </p:txBody>
      </p:sp>
      <p:sp>
        <p:nvSpPr>
          <p:cNvPr id="74" name="Google Shape;74;p13"/>
          <p:cNvSpPr/>
          <p:nvPr/>
        </p:nvSpPr>
        <p:spPr>
          <a:xfrm>
            <a:off x="5783021" y="3336076"/>
            <a:ext cx="1634400" cy="86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24075" lIns="24075" spcFirstLastPara="1" rIns="24075" wrap="square" tIns="24075">
            <a:noAutofit/>
          </a:bodyPr>
          <a:lstStyle/>
          <a:p>
            <a:pPr indent="0" lvl="0" marL="0" rtl="0" algn="ctr">
              <a:spcBef>
                <a:spcPts val="0"/>
              </a:spcBef>
              <a:spcAft>
                <a:spcPts val="0"/>
              </a:spcAft>
              <a:buNone/>
            </a:pPr>
            <a:r>
              <a:t/>
            </a:r>
            <a:endParaRPr sz="400">
              <a:latin typeface="Calibri"/>
              <a:ea typeface="Calibri"/>
              <a:cs typeface="Calibri"/>
              <a:sym typeface="Calibri"/>
            </a:endParaRPr>
          </a:p>
        </p:txBody>
      </p:sp>
      <p:sp>
        <p:nvSpPr>
          <p:cNvPr id="75" name="Google Shape;75;p13"/>
          <p:cNvSpPr/>
          <p:nvPr/>
        </p:nvSpPr>
        <p:spPr>
          <a:xfrm>
            <a:off x="7441882" y="3336076"/>
            <a:ext cx="1617900" cy="1405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24075" lIns="24075" spcFirstLastPara="1" rIns="24075" wrap="square" tIns="24075">
            <a:noAutofit/>
          </a:bodyPr>
          <a:lstStyle/>
          <a:p>
            <a:pPr indent="0" lvl="0" marL="0" rtl="0" algn="ctr">
              <a:spcBef>
                <a:spcPts val="0"/>
              </a:spcBef>
              <a:spcAft>
                <a:spcPts val="0"/>
              </a:spcAft>
              <a:buNone/>
            </a:pPr>
            <a:r>
              <a:t/>
            </a:r>
            <a:endParaRPr sz="400">
              <a:latin typeface="Calibri"/>
              <a:ea typeface="Calibri"/>
              <a:cs typeface="Calibri"/>
              <a:sym typeface="Calibri"/>
            </a:endParaRPr>
          </a:p>
        </p:txBody>
      </p:sp>
      <p:sp>
        <p:nvSpPr>
          <p:cNvPr id="76" name="Google Shape;76;p13"/>
          <p:cNvSpPr/>
          <p:nvPr/>
        </p:nvSpPr>
        <p:spPr>
          <a:xfrm>
            <a:off x="3023181" y="3336076"/>
            <a:ext cx="2735400" cy="1405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24075" lIns="24075" spcFirstLastPara="1" rIns="24075" wrap="square" tIns="24075">
            <a:noAutofit/>
          </a:bodyPr>
          <a:lstStyle/>
          <a:p>
            <a:pPr indent="0" lvl="0" marL="0" rtl="0" algn="ctr">
              <a:spcBef>
                <a:spcPts val="0"/>
              </a:spcBef>
              <a:spcAft>
                <a:spcPts val="0"/>
              </a:spcAft>
              <a:buNone/>
            </a:pPr>
            <a:r>
              <a:t/>
            </a:r>
            <a:endParaRPr sz="400">
              <a:latin typeface="Calibri"/>
              <a:ea typeface="Calibri"/>
              <a:cs typeface="Calibri"/>
              <a:sym typeface="Calibri"/>
            </a:endParaRPr>
          </a:p>
        </p:txBody>
      </p:sp>
      <p:sp>
        <p:nvSpPr>
          <p:cNvPr id="77" name="Google Shape;77;p13"/>
          <p:cNvSpPr txBox="1"/>
          <p:nvPr/>
        </p:nvSpPr>
        <p:spPr>
          <a:xfrm>
            <a:off x="3023146" y="2986383"/>
            <a:ext cx="2735400" cy="79500"/>
          </a:xfrm>
          <a:prstGeom prst="rect">
            <a:avLst/>
          </a:prstGeom>
          <a:solidFill>
            <a:srgbClr val="CD3E3D"/>
          </a:solid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100"/>
              <a:buFont typeface="Arial"/>
              <a:buNone/>
            </a:pPr>
            <a:r>
              <a:rPr b="1" lang="en-GB" sz="400">
                <a:solidFill>
                  <a:schemeClr val="lt1"/>
                </a:solidFill>
              </a:rPr>
              <a:t>Ticketing Analysis</a:t>
            </a:r>
            <a:endParaRPr b="1" sz="400">
              <a:solidFill>
                <a:schemeClr val="lt1"/>
              </a:solidFill>
            </a:endParaRPr>
          </a:p>
        </p:txBody>
      </p:sp>
      <p:sp>
        <p:nvSpPr>
          <p:cNvPr id="78" name="Google Shape;78;p13"/>
          <p:cNvSpPr txBox="1"/>
          <p:nvPr/>
        </p:nvSpPr>
        <p:spPr>
          <a:xfrm>
            <a:off x="7441875" y="2986383"/>
            <a:ext cx="1617900" cy="79500"/>
          </a:xfrm>
          <a:prstGeom prst="rect">
            <a:avLst/>
          </a:prstGeom>
          <a:solidFill>
            <a:srgbClr val="CD3E3D"/>
          </a:solid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100"/>
              <a:buFont typeface="Arial"/>
              <a:buNone/>
            </a:pPr>
            <a:r>
              <a:rPr b="1" lang="en-GB" sz="400">
                <a:solidFill>
                  <a:schemeClr val="lt1"/>
                </a:solidFill>
              </a:rPr>
              <a:t>Driver Drowsiness Detection</a:t>
            </a:r>
            <a:endParaRPr b="1" sz="400">
              <a:solidFill>
                <a:schemeClr val="lt1"/>
              </a:solidFill>
            </a:endParaRPr>
          </a:p>
        </p:txBody>
      </p:sp>
      <p:pic>
        <p:nvPicPr>
          <p:cNvPr id="79" name="Google Shape;79;p13"/>
          <p:cNvPicPr preferRelativeResize="0"/>
          <p:nvPr/>
        </p:nvPicPr>
        <p:blipFill rotWithShape="1">
          <a:blip r:embed="rId11">
            <a:alphaModFix/>
          </a:blip>
          <a:srcRect b="4319" l="1429" r="0" t="4356"/>
          <a:stretch/>
        </p:blipFill>
        <p:spPr>
          <a:xfrm>
            <a:off x="4323576" y="3336076"/>
            <a:ext cx="1434834" cy="728244"/>
          </a:xfrm>
          <a:prstGeom prst="rect">
            <a:avLst/>
          </a:prstGeom>
          <a:noFill/>
          <a:ln cap="flat" cmpd="sng" w="9525">
            <a:solidFill>
              <a:srgbClr val="595959"/>
            </a:solidFill>
            <a:prstDash val="solid"/>
            <a:round/>
            <a:headEnd len="sm" w="sm" type="none"/>
            <a:tailEnd len="sm" w="sm" type="none"/>
          </a:ln>
        </p:spPr>
      </p:pic>
      <p:pic>
        <p:nvPicPr>
          <p:cNvPr id="80" name="Google Shape;80;p13"/>
          <p:cNvPicPr preferRelativeResize="0"/>
          <p:nvPr/>
        </p:nvPicPr>
        <p:blipFill rotWithShape="1">
          <a:blip r:embed="rId12">
            <a:alphaModFix/>
          </a:blip>
          <a:srcRect b="0" l="0" r="6384" t="0"/>
          <a:stretch/>
        </p:blipFill>
        <p:spPr>
          <a:xfrm>
            <a:off x="3023181" y="3336076"/>
            <a:ext cx="1300395" cy="728244"/>
          </a:xfrm>
          <a:prstGeom prst="rect">
            <a:avLst/>
          </a:prstGeom>
          <a:noFill/>
          <a:ln cap="flat" cmpd="sng" w="9525">
            <a:solidFill>
              <a:srgbClr val="595959"/>
            </a:solidFill>
            <a:prstDash val="solid"/>
            <a:round/>
            <a:headEnd len="sm" w="sm" type="none"/>
            <a:tailEnd len="sm" w="sm" type="none"/>
          </a:ln>
        </p:spPr>
      </p:pic>
      <p:pic>
        <p:nvPicPr>
          <p:cNvPr id="81" name="Google Shape;81;p13"/>
          <p:cNvPicPr preferRelativeResize="0"/>
          <p:nvPr/>
        </p:nvPicPr>
        <p:blipFill>
          <a:blip r:embed="rId13">
            <a:alphaModFix/>
          </a:blip>
          <a:stretch>
            <a:fillRect/>
          </a:stretch>
        </p:blipFill>
        <p:spPr>
          <a:xfrm>
            <a:off x="7480153" y="3384949"/>
            <a:ext cx="1541285" cy="624431"/>
          </a:xfrm>
          <a:prstGeom prst="rect">
            <a:avLst/>
          </a:prstGeom>
          <a:noFill/>
          <a:ln>
            <a:noFill/>
          </a:ln>
        </p:spPr>
      </p:pic>
      <p:pic>
        <p:nvPicPr>
          <p:cNvPr id="82" name="Google Shape;82;p13"/>
          <p:cNvPicPr preferRelativeResize="0"/>
          <p:nvPr/>
        </p:nvPicPr>
        <p:blipFill>
          <a:blip r:embed="rId14">
            <a:alphaModFix/>
          </a:blip>
          <a:stretch>
            <a:fillRect/>
          </a:stretch>
        </p:blipFill>
        <p:spPr>
          <a:xfrm>
            <a:off x="7480153" y="4026609"/>
            <a:ext cx="775987" cy="688659"/>
          </a:xfrm>
          <a:prstGeom prst="rect">
            <a:avLst/>
          </a:prstGeom>
          <a:noFill/>
          <a:ln>
            <a:noFill/>
          </a:ln>
        </p:spPr>
      </p:pic>
      <p:pic>
        <p:nvPicPr>
          <p:cNvPr id="83" name="Google Shape;83;p13"/>
          <p:cNvPicPr preferRelativeResize="0"/>
          <p:nvPr/>
        </p:nvPicPr>
        <p:blipFill>
          <a:blip r:embed="rId15">
            <a:alphaModFix/>
          </a:blip>
          <a:stretch>
            <a:fillRect/>
          </a:stretch>
        </p:blipFill>
        <p:spPr>
          <a:xfrm>
            <a:off x="8279660" y="4026609"/>
            <a:ext cx="741777" cy="688659"/>
          </a:xfrm>
          <a:prstGeom prst="rect">
            <a:avLst/>
          </a:prstGeom>
          <a:noFill/>
          <a:ln>
            <a:noFill/>
          </a:ln>
        </p:spPr>
      </p:pic>
      <p:pic>
        <p:nvPicPr>
          <p:cNvPr id="84" name="Google Shape;84;p13"/>
          <p:cNvPicPr preferRelativeResize="0"/>
          <p:nvPr/>
        </p:nvPicPr>
        <p:blipFill rotWithShape="1">
          <a:blip r:embed="rId16">
            <a:alphaModFix/>
          </a:blip>
          <a:srcRect b="70277" l="0" r="39046" t="0"/>
          <a:stretch/>
        </p:blipFill>
        <p:spPr>
          <a:xfrm>
            <a:off x="5802031" y="3359074"/>
            <a:ext cx="1596249" cy="79383"/>
          </a:xfrm>
          <a:prstGeom prst="rect">
            <a:avLst/>
          </a:prstGeom>
          <a:noFill/>
          <a:ln>
            <a:noFill/>
          </a:ln>
        </p:spPr>
      </p:pic>
      <p:sp>
        <p:nvSpPr>
          <p:cNvPr id="85" name="Google Shape;85;p13"/>
          <p:cNvSpPr/>
          <p:nvPr/>
        </p:nvSpPr>
        <p:spPr>
          <a:xfrm>
            <a:off x="5495847" y="4216365"/>
            <a:ext cx="1921500" cy="531600"/>
          </a:xfrm>
          <a:prstGeom prst="rect">
            <a:avLst/>
          </a:prstGeom>
          <a:solidFill>
            <a:schemeClr val="lt1"/>
          </a:solidFill>
          <a:ln>
            <a:noFill/>
          </a:ln>
        </p:spPr>
        <p:txBody>
          <a:bodyPr anchorCtr="0" anchor="ctr" bIns="24075" lIns="24075" spcFirstLastPara="1" rIns="24075" wrap="square" tIns="24075">
            <a:noAutofit/>
          </a:bodyPr>
          <a:lstStyle/>
          <a:p>
            <a:pPr indent="0" lvl="0" marL="0" rtl="0" algn="ctr">
              <a:spcBef>
                <a:spcPts val="0"/>
              </a:spcBef>
              <a:spcAft>
                <a:spcPts val="0"/>
              </a:spcAft>
              <a:buNone/>
            </a:pPr>
            <a:r>
              <a:t/>
            </a:r>
            <a:endParaRPr sz="400">
              <a:latin typeface="Calibri"/>
              <a:ea typeface="Calibri"/>
              <a:cs typeface="Calibri"/>
              <a:sym typeface="Calibri"/>
            </a:endParaRPr>
          </a:p>
        </p:txBody>
      </p:sp>
      <p:pic>
        <p:nvPicPr>
          <p:cNvPr id="86" name="Google Shape;86;p13"/>
          <p:cNvPicPr preferRelativeResize="0"/>
          <p:nvPr/>
        </p:nvPicPr>
        <p:blipFill>
          <a:blip r:embed="rId17">
            <a:alphaModFix/>
          </a:blip>
          <a:stretch>
            <a:fillRect/>
          </a:stretch>
        </p:blipFill>
        <p:spPr>
          <a:xfrm>
            <a:off x="5799917" y="3662004"/>
            <a:ext cx="741778" cy="520764"/>
          </a:xfrm>
          <a:prstGeom prst="rect">
            <a:avLst/>
          </a:prstGeom>
          <a:noFill/>
          <a:ln>
            <a:noFill/>
          </a:ln>
        </p:spPr>
      </p:pic>
      <p:pic>
        <p:nvPicPr>
          <p:cNvPr id="87" name="Google Shape;87;p13"/>
          <p:cNvPicPr preferRelativeResize="0"/>
          <p:nvPr/>
        </p:nvPicPr>
        <p:blipFill>
          <a:blip r:embed="rId18">
            <a:alphaModFix/>
          </a:blip>
          <a:stretch>
            <a:fillRect/>
          </a:stretch>
        </p:blipFill>
        <p:spPr>
          <a:xfrm>
            <a:off x="6579979" y="3662004"/>
            <a:ext cx="688657" cy="520764"/>
          </a:xfrm>
          <a:prstGeom prst="rect">
            <a:avLst/>
          </a:prstGeom>
          <a:noFill/>
          <a:ln>
            <a:noFill/>
          </a:ln>
        </p:spPr>
      </p:pic>
      <p:pic>
        <p:nvPicPr>
          <p:cNvPr id="88" name="Google Shape;88;p13"/>
          <p:cNvPicPr preferRelativeResize="0"/>
          <p:nvPr/>
        </p:nvPicPr>
        <p:blipFill rotWithShape="1">
          <a:blip r:embed="rId16">
            <a:alphaModFix/>
          </a:blip>
          <a:srcRect b="0" l="13424" r="27720" t="30891"/>
          <a:stretch/>
        </p:blipFill>
        <p:spPr>
          <a:xfrm>
            <a:off x="5799916" y="3463975"/>
            <a:ext cx="1596249" cy="184582"/>
          </a:xfrm>
          <a:prstGeom prst="rect">
            <a:avLst/>
          </a:prstGeom>
          <a:noFill/>
          <a:ln>
            <a:noFill/>
          </a:ln>
        </p:spPr>
      </p:pic>
      <p:pic>
        <p:nvPicPr>
          <p:cNvPr id="89" name="Google Shape;89;p13"/>
          <p:cNvPicPr preferRelativeResize="0"/>
          <p:nvPr/>
        </p:nvPicPr>
        <p:blipFill rotWithShape="1">
          <a:blip r:embed="rId19">
            <a:alphaModFix/>
          </a:blip>
          <a:srcRect b="4673" l="0" r="1883" t="4926"/>
          <a:stretch/>
        </p:blipFill>
        <p:spPr>
          <a:xfrm>
            <a:off x="3023181" y="4064320"/>
            <a:ext cx="1577445" cy="677584"/>
          </a:xfrm>
          <a:prstGeom prst="rect">
            <a:avLst/>
          </a:prstGeom>
          <a:noFill/>
          <a:ln cap="flat" cmpd="sng" w="9525">
            <a:solidFill>
              <a:srgbClr val="595959"/>
            </a:solidFill>
            <a:prstDash val="solid"/>
            <a:round/>
            <a:headEnd len="sm" w="sm" type="none"/>
            <a:tailEnd len="sm" w="sm" type="none"/>
          </a:ln>
        </p:spPr>
      </p:pic>
      <p:pic>
        <p:nvPicPr>
          <p:cNvPr id="90" name="Google Shape;90;p13"/>
          <p:cNvPicPr preferRelativeResize="0"/>
          <p:nvPr/>
        </p:nvPicPr>
        <p:blipFill rotWithShape="1">
          <a:blip r:embed="rId20">
            <a:alphaModFix/>
          </a:blip>
          <a:srcRect b="15644" l="4260" r="1692" t="4737"/>
          <a:stretch/>
        </p:blipFill>
        <p:spPr>
          <a:xfrm>
            <a:off x="4600625" y="4064320"/>
            <a:ext cx="1157784" cy="677584"/>
          </a:xfrm>
          <a:prstGeom prst="rect">
            <a:avLst/>
          </a:prstGeom>
          <a:noFill/>
          <a:ln cap="flat" cmpd="sng" w="9525">
            <a:solidFill>
              <a:srgbClr val="595959"/>
            </a:solidFill>
            <a:prstDash val="solid"/>
            <a:round/>
            <a:headEnd len="sm" w="sm" type="none"/>
            <a:tailEnd len="sm" w="sm" type="none"/>
          </a:ln>
        </p:spPr>
      </p:pic>
      <p:pic>
        <p:nvPicPr>
          <p:cNvPr id="91" name="Google Shape;91;p13"/>
          <p:cNvPicPr preferRelativeResize="0"/>
          <p:nvPr/>
        </p:nvPicPr>
        <p:blipFill rotWithShape="1">
          <a:blip r:embed="rId21">
            <a:alphaModFix/>
          </a:blip>
          <a:srcRect b="4616" l="0" r="8734" t="0"/>
          <a:stretch/>
        </p:blipFill>
        <p:spPr>
          <a:xfrm>
            <a:off x="5758431" y="4216365"/>
            <a:ext cx="1658619" cy="518636"/>
          </a:xfrm>
          <a:prstGeom prst="rect">
            <a:avLst/>
          </a:prstGeom>
          <a:noFill/>
          <a:ln cap="flat" cmpd="sng" w="9525">
            <a:solidFill>
              <a:srgbClr val="595959"/>
            </a:solidFill>
            <a:prstDash val="solid"/>
            <a:round/>
            <a:headEnd len="sm" w="sm" type="none"/>
            <a:tailEnd len="sm" w="sm" type="none"/>
          </a:ln>
        </p:spPr>
      </p:pic>
      <p:sp>
        <p:nvSpPr>
          <p:cNvPr id="92" name="Google Shape;92;p13"/>
          <p:cNvSpPr/>
          <p:nvPr/>
        </p:nvSpPr>
        <p:spPr>
          <a:xfrm>
            <a:off x="0" y="4781525"/>
            <a:ext cx="9144000" cy="362100"/>
          </a:xfrm>
          <a:prstGeom prst="rect">
            <a:avLst/>
          </a:prstGeom>
          <a:solidFill>
            <a:srgbClr val="CD3D3D"/>
          </a:solidFill>
          <a:ln cap="flat" cmpd="sng" w="9525">
            <a:solidFill>
              <a:schemeClr val="dk2"/>
            </a:solidFill>
            <a:prstDash val="solid"/>
            <a:round/>
            <a:headEnd len="sm" w="sm" type="none"/>
            <a:tailEnd len="sm" w="sm" type="none"/>
          </a:ln>
        </p:spPr>
        <p:txBody>
          <a:bodyPr anchorCtr="0" anchor="ctr" bIns="24075" lIns="24075" spcFirstLastPara="1" rIns="24075" wrap="square" tIns="24075">
            <a:noAutofit/>
          </a:bodyPr>
          <a:lstStyle/>
          <a:p>
            <a:pPr indent="0" lvl="0" marL="0" rtl="0" algn="just">
              <a:lnSpc>
                <a:spcPct val="115000"/>
              </a:lnSpc>
              <a:spcBef>
                <a:spcPts val="0"/>
              </a:spcBef>
              <a:spcAft>
                <a:spcPts val="0"/>
              </a:spcAft>
              <a:buNone/>
            </a:pPr>
            <a:r>
              <a:t/>
            </a:r>
            <a:endParaRPr sz="900">
              <a:solidFill>
                <a:schemeClr val="dk1"/>
              </a:solidFill>
              <a:latin typeface="Times"/>
              <a:ea typeface="Times"/>
              <a:cs typeface="Times"/>
              <a:sym typeface="Times"/>
            </a:endParaRPr>
          </a:p>
        </p:txBody>
      </p:sp>
      <p:sp>
        <p:nvSpPr>
          <p:cNvPr id="93" name="Google Shape;93;p13"/>
          <p:cNvSpPr txBox="1"/>
          <p:nvPr/>
        </p:nvSpPr>
        <p:spPr>
          <a:xfrm>
            <a:off x="5783010" y="3054521"/>
            <a:ext cx="1634400" cy="294900"/>
          </a:xfrm>
          <a:prstGeom prst="rect">
            <a:avLst/>
          </a:prstGeom>
          <a:noFill/>
          <a:ln>
            <a:noFill/>
          </a:ln>
        </p:spPr>
        <p:txBody>
          <a:bodyPr anchorCtr="0" anchor="t" bIns="24075" lIns="24075" spcFirstLastPara="1" rIns="24075" wrap="square" tIns="24075">
            <a:spAutoFit/>
          </a:bodyPr>
          <a:lstStyle/>
          <a:p>
            <a:pPr indent="0" lvl="0" marL="0" rtl="0" algn="l">
              <a:spcBef>
                <a:spcPts val="0"/>
              </a:spcBef>
              <a:spcAft>
                <a:spcPts val="0"/>
              </a:spcAft>
              <a:buNone/>
            </a:pPr>
            <a:r>
              <a:rPr lang="en-GB" sz="400"/>
              <a:t>Using YOLOv5, precision is perfect (1), recall is high (0.958), and mean Average </a:t>
            </a:r>
            <a:r>
              <a:rPr lang="en-GB" sz="400">
                <a:solidFill>
                  <a:schemeClr val="dk1"/>
                </a:solidFill>
              </a:rPr>
              <a:t>Precision</a:t>
            </a:r>
            <a:r>
              <a:rPr lang="en-GB" sz="400"/>
              <a:t> (mAP) at IoU 0.5 is impressively high (0.993), yet the overall mAP score (0.734) suggests challenges with overlapping or closely packed objects.</a:t>
            </a:r>
            <a:endParaRPr sz="400"/>
          </a:p>
        </p:txBody>
      </p:sp>
      <p:sp>
        <p:nvSpPr>
          <p:cNvPr id="94" name="Google Shape;94;p13"/>
          <p:cNvSpPr txBox="1"/>
          <p:nvPr/>
        </p:nvSpPr>
        <p:spPr>
          <a:xfrm>
            <a:off x="7441861" y="3054521"/>
            <a:ext cx="1617900" cy="294900"/>
          </a:xfrm>
          <a:prstGeom prst="rect">
            <a:avLst/>
          </a:prstGeom>
          <a:noFill/>
          <a:ln>
            <a:noFill/>
          </a:ln>
        </p:spPr>
        <p:txBody>
          <a:bodyPr anchorCtr="0" anchor="t" bIns="24075" lIns="24075" spcFirstLastPara="1" rIns="24075" wrap="square" tIns="24075">
            <a:spAutoFit/>
          </a:bodyPr>
          <a:lstStyle/>
          <a:p>
            <a:pPr indent="0" lvl="0" marL="0" rtl="0" algn="l">
              <a:spcBef>
                <a:spcPts val="0"/>
              </a:spcBef>
              <a:spcAft>
                <a:spcPts val="0"/>
              </a:spcAft>
              <a:buNone/>
            </a:pPr>
            <a:r>
              <a:rPr lang="en-GB" sz="400"/>
              <a:t>The accuracy and loss graphs demonstrate strong convergence, indicating balanced generalization and absence of overfitting, with both training and validation metrics closely aligned throughout training.</a:t>
            </a:r>
            <a:endParaRPr sz="400"/>
          </a:p>
        </p:txBody>
      </p:sp>
      <p:sp>
        <p:nvSpPr>
          <p:cNvPr id="95" name="Google Shape;95;p13"/>
          <p:cNvSpPr txBox="1"/>
          <p:nvPr/>
        </p:nvSpPr>
        <p:spPr>
          <a:xfrm>
            <a:off x="3023167" y="3054521"/>
            <a:ext cx="2735400" cy="171900"/>
          </a:xfrm>
          <a:prstGeom prst="rect">
            <a:avLst/>
          </a:prstGeom>
          <a:noFill/>
          <a:ln>
            <a:noFill/>
          </a:ln>
        </p:spPr>
        <p:txBody>
          <a:bodyPr anchorCtr="0" anchor="t" bIns="24075" lIns="24075" spcFirstLastPara="1" rIns="24075" wrap="square" tIns="24075">
            <a:spAutoFit/>
          </a:bodyPr>
          <a:lstStyle/>
          <a:p>
            <a:pPr indent="0" lvl="0" marL="0" rtl="0" algn="l">
              <a:spcBef>
                <a:spcPts val="0"/>
              </a:spcBef>
              <a:spcAft>
                <a:spcPts val="0"/>
              </a:spcAft>
              <a:buNone/>
            </a:pPr>
            <a:r>
              <a:rPr lang="en-GB" sz="400"/>
              <a:t>Efficiently pinpointing high-violation areas enables targeted resource allocation, promoting traffic safety and enhancing overall safety for drivers, passengers, and pedestrians.</a:t>
            </a:r>
            <a:endParaRPr sz="400"/>
          </a:p>
        </p:txBody>
      </p:sp>
      <p:sp>
        <p:nvSpPr>
          <p:cNvPr id="96" name="Google Shape;96;p13"/>
          <p:cNvSpPr txBox="1"/>
          <p:nvPr/>
        </p:nvSpPr>
        <p:spPr>
          <a:xfrm>
            <a:off x="44660" y="4860914"/>
            <a:ext cx="1026600" cy="282600"/>
          </a:xfrm>
          <a:prstGeom prst="rect">
            <a:avLst/>
          </a:prstGeom>
          <a:noFill/>
          <a:ln>
            <a:noFill/>
          </a:ln>
        </p:spPr>
        <p:txBody>
          <a:bodyPr anchorCtr="0" anchor="ctr" bIns="12025" lIns="24075" spcFirstLastPara="1" rIns="24075" wrap="square" tIns="12025">
            <a:noAutofit/>
          </a:bodyPr>
          <a:lstStyle/>
          <a:p>
            <a:pPr indent="-76200" lvl="0" marL="114300" marR="0" rtl="0" algn="l">
              <a:lnSpc>
                <a:spcPct val="100000"/>
              </a:lnSpc>
              <a:spcBef>
                <a:spcPts val="0"/>
              </a:spcBef>
              <a:spcAft>
                <a:spcPts val="0"/>
              </a:spcAft>
              <a:buClr>
                <a:schemeClr val="lt1"/>
              </a:buClr>
              <a:buSzPts val="400"/>
              <a:buChar char="❖"/>
            </a:pPr>
            <a:r>
              <a:rPr lang="en-GB" sz="400">
                <a:solidFill>
                  <a:schemeClr val="lt1"/>
                </a:solidFill>
              </a:rPr>
              <a:t>Data Gathering and Integration</a:t>
            </a:r>
            <a:endParaRPr sz="400">
              <a:solidFill>
                <a:schemeClr val="lt1"/>
              </a:solidFill>
            </a:endParaRPr>
          </a:p>
          <a:p>
            <a:pPr indent="-76200" lvl="0" marL="114300" marR="0" rtl="0" algn="l">
              <a:lnSpc>
                <a:spcPct val="100000"/>
              </a:lnSpc>
              <a:spcBef>
                <a:spcPts val="0"/>
              </a:spcBef>
              <a:spcAft>
                <a:spcPts val="0"/>
              </a:spcAft>
              <a:buClr>
                <a:schemeClr val="lt1"/>
              </a:buClr>
              <a:buSzPts val="400"/>
              <a:buChar char="❖"/>
            </a:pPr>
            <a:r>
              <a:rPr lang="en-GB" sz="400">
                <a:solidFill>
                  <a:schemeClr val="lt1"/>
                </a:solidFill>
              </a:rPr>
              <a:t>Data Cleaning</a:t>
            </a:r>
            <a:endParaRPr sz="400">
              <a:solidFill>
                <a:schemeClr val="lt1"/>
              </a:solidFill>
            </a:endParaRPr>
          </a:p>
          <a:p>
            <a:pPr indent="-76200" lvl="0" marL="114300" marR="0" rtl="0" algn="l">
              <a:lnSpc>
                <a:spcPct val="100000"/>
              </a:lnSpc>
              <a:spcBef>
                <a:spcPts val="0"/>
              </a:spcBef>
              <a:spcAft>
                <a:spcPts val="0"/>
              </a:spcAft>
              <a:buClr>
                <a:schemeClr val="lt1"/>
              </a:buClr>
              <a:buSzPts val="400"/>
              <a:buChar char="❖"/>
            </a:pPr>
            <a:r>
              <a:rPr lang="en-GB" sz="400">
                <a:solidFill>
                  <a:schemeClr val="lt1"/>
                </a:solidFill>
              </a:rPr>
              <a:t>Processing, and Visualization</a:t>
            </a:r>
            <a:endParaRPr sz="400">
              <a:solidFill>
                <a:schemeClr val="lt1"/>
              </a:solidFill>
            </a:endParaRPr>
          </a:p>
          <a:p>
            <a:pPr indent="-76200" lvl="0" marL="114300" marR="0" rtl="0" algn="l">
              <a:lnSpc>
                <a:spcPct val="100000"/>
              </a:lnSpc>
              <a:spcBef>
                <a:spcPts val="0"/>
              </a:spcBef>
              <a:spcAft>
                <a:spcPts val="0"/>
              </a:spcAft>
              <a:buClr>
                <a:schemeClr val="lt1"/>
              </a:buClr>
              <a:buSzPts val="400"/>
              <a:buChar char="❖"/>
            </a:pPr>
            <a:r>
              <a:rPr lang="en-GB" sz="400">
                <a:solidFill>
                  <a:schemeClr val="lt1"/>
                </a:solidFill>
              </a:rPr>
              <a:t>Project Management</a:t>
            </a:r>
            <a:endParaRPr sz="400">
              <a:solidFill>
                <a:schemeClr val="lt1"/>
              </a:solidFill>
            </a:endParaRPr>
          </a:p>
        </p:txBody>
      </p:sp>
      <p:sp>
        <p:nvSpPr>
          <p:cNvPr id="97" name="Google Shape;97;p13"/>
          <p:cNvSpPr txBox="1"/>
          <p:nvPr/>
        </p:nvSpPr>
        <p:spPr>
          <a:xfrm>
            <a:off x="1055368" y="4860914"/>
            <a:ext cx="1146000" cy="282600"/>
          </a:xfrm>
          <a:prstGeom prst="rect">
            <a:avLst/>
          </a:prstGeom>
          <a:noFill/>
          <a:ln>
            <a:noFill/>
          </a:ln>
        </p:spPr>
        <p:txBody>
          <a:bodyPr anchorCtr="0" anchor="ctr" bIns="24075" lIns="24075" spcFirstLastPara="1" rIns="24075" wrap="square" tIns="24075">
            <a:noAutofit/>
          </a:bodyPr>
          <a:lstStyle/>
          <a:p>
            <a:pPr indent="-76200" lvl="0" marL="114300" rtl="0" algn="l">
              <a:spcBef>
                <a:spcPts val="0"/>
              </a:spcBef>
              <a:spcAft>
                <a:spcPts val="0"/>
              </a:spcAft>
              <a:buClr>
                <a:schemeClr val="lt1"/>
              </a:buClr>
              <a:buSzPts val="400"/>
              <a:buChar char="❖"/>
            </a:pPr>
            <a:r>
              <a:rPr lang="en-GB" sz="400">
                <a:solidFill>
                  <a:schemeClr val="lt1"/>
                </a:solidFill>
              </a:rPr>
              <a:t>Model Development</a:t>
            </a:r>
            <a:endParaRPr sz="400">
              <a:solidFill>
                <a:schemeClr val="lt1"/>
              </a:solidFill>
            </a:endParaRPr>
          </a:p>
          <a:p>
            <a:pPr indent="-76200" lvl="0" marL="114300" rtl="0" algn="l">
              <a:spcBef>
                <a:spcPts val="0"/>
              </a:spcBef>
              <a:spcAft>
                <a:spcPts val="0"/>
              </a:spcAft>
              <a:buClr>
                <a:schemeClr val="lt1"/>
              </a:buClr>
              <a:buSzPts val="400"/>
              <a:buChar char="❖"/>
            </a:pPr>
            <a:r>
              <a:rPr lang="en-GB" sz="400">
                <a:solidFill>
                  <a:schemeClr val="lt1"/>
                </a:solidFill>
              </a:rPr>
              <a:t>Web Application Development </a:t>
            </a:r>
            <a:endParaRPr sz="400">
              <a:solidFill>
                <a:schemeClr val="lt1"/>
              </a:solidFill>
            </a:endParaRPr>
          </a:p>
          <a:p>
            <a:pPr indent="-76200" lvl="0" marL="114300" rtl="0" algn="l">
              <a:spcBef>
                <a:spcPts val="0"/>
              </a:spcBef>
              <a:spcAft>
                <a:spcPts val="0"/>
              </a:spcAft>
              <a:buClr>
                <a:schemeClr val="lt1"/>
              </a:buClr>
              <a:buSzPts val="400"/>
              <a:buChar char="❖"/>
            </a:pPr>
            <a:r>
              <a:rPr lang="en-GB" sz="400">
                <a:solidFill>
                  <a:schemeClr val="lt1"/>
                </a:solidFill>
              </a:rPr>
              <a:t>Problem-Solving and Troubleshooting</a:t>
            </a:r>
            <a:endParaRPr sz="400">
              <a:solidFill>
                <a:schemeClr val="lt1"/>
              </a:solidFill>
            </a:endParaRPr>
          </a:p>
          <a:p>
            <a:pPr indent="-76200" lvl="0" marL="114300" rtl="0" algn="l">
              <a:spcBef>
                <a:spcPts val="0"/>
              </a:spcBef>
              <a:spcAft>
                <a:spcPts val="0"/>
              </a:spcAft>
              <a:buClr>
                <a:schemeClr val="lt1"/>
              </a:buClr>
              <a:buSzPts val="400"/>
              <a:buChar char="❖"/>
            </a:pPr>
            <a:r>
              <a:rPr lang="en-GB" sz="400">
                <a:solidFill>
                  <a:schemeClr val="lt1"/>
                </a:solidFill>
              </a:rPr>
              <a:t>Skills Acquisition and Transferability </a:t>
            </a:r>
            <a:endParaRPr sz="400"/>
          </a:p>
        </p:txBody>
      </p:sp>
      <p:sp>
        <p:nvSpPr>
          <p:cNvPr id="98" name="Google Shape;98;p13"/>
          <p:cNvSpPr txBox="1"/>
          <p:nvPr/>
        </p:nvSpPr>
        <p:spPr>
          <a:xfrm>
            <a:off x="0" y="4781531"/>
            <a:ext cx="2201400" cy="79500"/>
          </a:xfrm>
          <a:prstGeom prst="rect">
            <a:avLst/>
          </a:prstGeom>
          <a:solidFill>
            <a:srgbClr val="CD3E3D"/>
          </a:solid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100"/>
              <a:buFont typeface="Arial"/>
              <a:buNone/>
            </a:pPr>
            <a:r>
              <a:rPr b="1" lang="en-GB" sz="400">
                <a:solidFill>
                  <a:schemeClr val="lt1"/>
                </a:solidFill>
              </a:rPr>
              <a:t>Project Learnings</a:t>
            </a:r>
            <a:endParaRPr b="1" sz="400">
              <a:solidFill>
                <a:schemeClr val="lt1"/>
              </a:solidFill>
            </a:endParaRPr>
          </a:p>
        </p:txBody>
      </p:sp>
      <p:sp>
        <p:nvSpPr>
          <p:cNvPr id="99" name="Google Shape;99;p13"/>
          <p:cNvSpPr txBox="1"/>
          <p:nvPr/>
        </p:nvSpPr>
        <p:spPr>
          <a:xfrm>
            <a:off x="2246076" y="4869346"/>
            <a:ext cx="1921500" cy="274200"/>
          </a:xfrm>
          <a:prstGeom prst="rect">
            <a:avLst/>
          </a:prstGeom>
          <a:noFill/>
          <a:ln>
            <a:noFill/>
          </a:ln>
        </p:spPr>
        <p:txBody>
          <a:bodyPr anchorCtr="0" anchor="ctr" bIns="12025" lIns="24075" spcFirstLastPara="1" rIns="24075" wrap="square" tIns="12025">
            <a:noAutofit/>
          </a:bodyPr>
          <a:lstStyle/>
          <a:p>
            <a:pPr indent="-76200" lvl="0" marL="114300" rtl="0" algn="l">
              <a:spcBef>
                <a:spcPts val="0"/>
              </a:spcBef>
              <a:spcAft>
                <a:spcPts val="0"/>
              </a:spcAft>
              <a:buClr>
                <a:schemeClr val="lt1"/>
              </a:buClr>
              <a:buSzPts val="400"/>
              <a:buChar char="❖"/>
            </a:pPr>
            <a:r>
              <a:rPr lang="en-GB" sz="400">
                <a:solidFill>
                  <a:schemeClr val="lt1"/>
                </a:solidFill>
              </a:rPr>
              <a:t>Incorporating pedestrian information to analyze interactions between drivers and pedestrians for comprehensive road safety assessment.</a:t>
            </a:r>
            <a:endParaRPr sz="400">
              <a:solidFill>
                <a:schemeClr val="lt1"/>
              </a:solidFill>
            </a:endParaRPr>
          </a:p>
          <a:p>
            <a:pPr indent="-76200" lvl="0" marL="114300" rtl="0" algn="l">
              <a:spcBef>
                <a:spcPts val="0"/>
              </a:spcBef>
              <a:spcAft>
                <a:spcPts val="0"/>
              </a:spcAft>
              <a:buClr>
                <a:schemeClr val="lt1"/>
              </a:buClr>
              <a:buSzPts val="400"/>
              <a:buChar char="❖"/>
            </a:pPr>
            <a:r>
              <a:rPr lang="en-GB" sz="400">
                <a:solidFill>
                  <a:schemeClr val="lt1"/>
                </a:solidFill>
              </a:rPr>
              <a:t>Dataset: https://universe.roboflow.com/vincent-huard-axo4r/dataset_0610</a:t>
            </a:r>
            <a:endParaRPr sz="400">
              <a:solidFill>
                <a:schemeClr val="lt1"/>
              </a:solidFill>
            </a:endParaRPr>
          </a:p>
        </p:txBody>
      </p:sp>
      <p:sp>
        <p:nvSpPr>
          <p:cNvPr id="100" name="Google Shape;100;p13"/>
          <p:cNvSpPr txBox="1"/>
          <p:nvPr/>
        </p:nvSpPr>
        <p:spPr>
          <a:xfrm>
            <a:off x="2246076" y="4781525"/>
            <a:ext cx="4684500" cy="79500"/>
          </a:xfrm>
          <a:prstGeom prst="rect">
            <a:avLst/>
          </a:prstGeom>
          <a:solidFill>
            <a:srgbClr val="CD3E3D"/>
          </a:solid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100"/>
              <a:buFont typeface="Arial"/>
              <a:buNone/>
            </a:pPr>
            <a:r>
              <a:rPr b="1" lang="en-GB" sz="400">
                <a:solidFill>
                  <a:schemeClr val="lt1"/>
                </a:solidFill>
              </a:rPr>
              <a:t>Future Scope</a:t>
            </a:r>
            <a:endParaRPr b="1" sz="400">
              <a:solidFill>
                <a:schemeClr val="lt1"/>
              </a:solidFill>
            </a:endParaRPr>
          </a:p>
        </p:txBody>
      </p:sp>
      <p:sp>
        <p:nvSpPr>
          <p:cNvPr id="101" name="Google Shape;101;p13"/>
          <p:cNvSpPr txBox="1"/>
          <p:nvPr/>
        </p:nvSpPr>
        <p:spPr>
          <a:xfrm>
            <a:off x="4106139" y="4864764"/>
            <a:ext cx="1253700" cy="274200"/>
          </a:xfrm>
          <a:prstGeom prst="rect">
            <a:avLst/>
          </a:prstGeom>
          <a:solidFill>
            <a:srgbClr val="CD3D3D"/>
          </a:solidFill>
          <a:ln>
            <a:noFill/>
          </a:ln>
        </p:spPr>
        <p:txBody>
          <a:bodyPr anchorCtr="0" anchor="ctr" bIns="24075" lIns="24075" spcFirstLastPara="1" rIns="24075" wrap="square" tIns="24075">
            <a:noAutofit/>
          </a:bodyPr>
          <a:lstStyle/>
          <a:p>
            <a:pPr indent="-76200" lvl="0" marL="114300" rtl="0" algn="l">
              <a:spcBef>
                <a:spcPts val="0"/>
              </a:spcBef>
              <a:spcAft>
                <a:spcPts val="0"/>
              </a:spcAft>
              <a:buClr>
                <a:schemeClr val="lt1"/>
              </a:buClr>
              <a:buSzPts val="400"/>
              <a:buChar char="❖"/>
            </a:pPr>
            <a:r>
              <a:rPr lang="en-GB" sz="400">
                <a:solidFill>
                  <a:schemeClr val="lt1"/>
                </a:solidFill>
              </a:rPr>
              <a:t>Integrating weather data to provide insights into road conditions affecting safety.</a:t>
            </a:r>
            <a:endParaRPr sz="400">
              <a:solidFill>
                <a:schemeClr val="lt1"/>
              </a:solidFill>
            </a:endParaRPr>
          </a:p>
          <a:p>
            <a:pPr indent="-76200" lvl="0" marL="114300" rtl="0" algn="l">
              <a:spcBef>
                <a:spcPts val="0"/>
              </a:spcBef>
              <a:spcAft>
                <a:spcPts val="0"/>
              </a:spcAft>
              <a:buClr>
                <a:schemeClr val="lt1"/>
              </a:buClr>
              <a:buSzPts val="400"/>
              <a:buChar char="❖"/>
            </a:pPr>
            <a:r>
              <a:rPr lang="en-GB" sz="400">
                <a:solidFill>
                  <a:schemeClr val="lt1"/>
                </a:solidFill>
              </a:rPr>
              <a:t>Dataset: https://climatedata.ca/download/</a:t>
            </a:r>
            <a:endParaRPr sz="400">
              <a:solidFill>
                <a:schemeClr val="lt1"/>
              </a:solidFill>
            </a:endParaRPr>
          </a:p>
        </p:txBody>
      </p:sp>
      <p:sp>
        <p:nvSpPr>
          <p:cNvPr id="102" name="Google Shape;102;p13"/>
          <p:cNvSpPr txBox="1"/>
          <p:nvPr/>
        </p:nvSpPr>
        <p:spPr>
          <a:xfrm>
            <a:off x="5296306" y="4869346"/>
            <a:ext cx="1634400" cy="269700"/>
          </a:xfrm>
          <a:prstGeom prst="rect">
            <a:avLst/>
          </a:prstGeom>
          <a:solidFill>
            <a:srgbClr val="CD3D3D"/>
          </a:solidFill>
          <a:ln>
            <a:noFill/>
          </a:ln>
        </p:spPr>
        <p:txBody>
          <a:bodyPr anchorCtr="0" anchor="ctr" bIns="24075" lIns="24075" spcFirstLastPara="1" rIns="24075" wrap="square" tIns="24075">
            <a:noAutofit/>
          </a:bodyPr>
          <a:lstStyle/>
          <a:p>
            <a:pPr indent="-76200" lvl="0" marL="114300" rtl="0" algn="l">
              <a:lnSpc>
                <a:spcPct val="115000"/>
              </a:lnSpc>
              <a:spcBef>
                <a:spcPts val="0"/>
              </a:spcBef>
              <a:spcAft>
                <a:spcPts val="0"/>
              </a:spcAft>
              <a:buClr>
                <a:schemeClr val="lt1"/>
              </a:buClr>
              <a:buSzPts val="400"/>
              <a:buChar char="❖"/>
            </a:pPr>
            <a:r>
              <a:rPr lang="en-GB" sz="400">
                <a:solidFill>
                  <a:schemeClr val="lt1"/>
                </a:solidFill>
              </a:rPr>
              <a:t>Integrate with emergency response services.</a:t>
            </a:r>
            <a:endParaRPr sz="400">
              <a:solidFill>
                <a:schemeClr val="lt1"/>
              </a:solidFill>
            </a:endParaRPr>
          </a:p>
          <a:p>
            <a:pPr indent="-76200" lvl="0" marL="114300" rtl="0" algn="l">
              <a:lnSpc>
                <a:spcPct val="115000"/>
              </a:lnSpc>
              <a:spcBef>
                <a:spcPts val="0"/>
              </a:spcBef>
              <a:spcAft>
                <a:spcPts val="0"/>
              </a:spcAft>
              <a:buClr>
                <a:schemeClr val="lt1"/>
              </a:buClr>
              <a:buSzPts val="400"/>
              <a:buChar char="❖"/>
            </a:pPr>
            <a:r>
              <a:rPr lang="en-GB" sz="400">
                <a:solidFill>
                  <a:schemeClr val="lt1"/>
                </a:solidFill>
              </a:rPr>
              <a:t>Dataset: https://data.sfgov.org/dataset/EMSA-Emergency-Medical-Services-Response-Times-Dat/faug-73ss/data_preview</a:t>
            </a:r>
            <a:endParaRPr sz="400">
              <a:solidFill>
                <a:schemeClr val="lt1"/>
              </a:solidFill>
            </a:endParaRPr>
          </a:p>
        </p:txBody>
      </p:sp>
      <p:sp>
        <p:nvSpPr>
          <p:cNvPr id="103" name="Google Shape;103;p13"/>
          <p:cNvSpPr txBox="1"/>
          <p:nvPr/>
        </p:nvSpPr>
        <p:spPr>
          <a:xfrm>
            <a:off x="6930556" y="4781525"/>
            <a:ext cx="2201400" cy="79500"/>
          </a:xfrm>
          <a:prstGeom prst="rect">
            <a:avLst/>
          </a:prstGeom>
          <a:solidFill>
            <a:srgbClr val="CD3E3D"/>
          </a:solidFill>
          <a:ln>
            <a:noFill/>
          </a:ln>
        </p:spPr>
        <p:txBody>
          <a:bodyPr anchorCtr="0" anchor="ctr" bIns="12025" lIns="24075" spcFirstLastPara="1" rIns="24075" wrap="square" tIns="12025">
            <a:noAutofit/>
          </a:bodyPr>
          <a:lstStyle/>
          <a:p>
            <a:pPr indent="0" lvl="0" marL="0" marR="0" rtl="0" algn="ctr">
              <a:lnSpc>
                <a:spcPct val="100000"/>
              </a:lnSpc>
              <a:spcBef>
                <a:spcPts val="0"/>
              </a:spcBef>
              <a:spcAft>
                <a:spcPts val="0"/>
              </a:spcAft>
              <a:buClr>
                <a:srgbClr val="000000"/>
              </a:buClr>
              <a:buSzPts val="1100"/>
              <a:buFont typeface="Arial"/>
              <a:buNone/>
            </a:pPr>
            <a:r>
              <a:rPr b="1" lang="en-GB" sz="400">
                <a:solidFill>
                  <a:schemeClr val="lt1"/>
                </a:solidFill>
              </a:rPr>
              <a:t>Data Product</a:t>
            </a:r>
            <a:endParaRPr b="1" sz="400">
              <a:solidFill>
                <a:schemeClr val="lt1"/>
              </a:solidFill>
            </a:endParaRPr>
          </a:p>
        </p:txBody>
      </p:sp>
      <p:sp>
        <p:nvSpPr>
          <p:cNvPr id="104" name="Google Shape;104;p13"/>
          <p:cNvSpPr txBox="1"/>
          <p:nvPr/>
        </p:nvSpPr>
        <p:spPr>
          <a:xfrm>
            <a:off x="6936722" y="4860264"/>
            <a:ext cx="2201400" cy="282600"/>
          </a:xfrm>
          <a:prstGeom prst="rect">
            <a:avLst/>
          </a:prstGeom>
          <a:solidFill>
            <a:srgbClr val="CD3D3D"/>
          </a:solidFill>
          <a:ln>
            <a:noFill/>
          </a:ln>
        </p:spPr>
        <p:txBody>
          <a:bodyPr anchorCtr="0" anchor="t" bIns="24075" lIns="24075" spcFirstLastPara="1" rIns="24075" wrap="square" tIns="24075">
            <a:noAutofit/>
          </a:bodyPr>
          <a:lstStyle/>
          <a:p>
            <a:pPr indent="-76200" lvl="0" marL="114300" rtl="0" algn="l">
              <a:lnSpc>
                <a:spcPct val="115000"/>
              </a:lnSpc>
              <a:spcBef>
                <a:spcPts val="0"/>
              </a:spcBef>
              <a:spcAft>
                <a:spcPts val="0"/>
              </a:spcAft>
              <a:buClr>
                <a:schemeClr val="lt1"/>
              </a:buClr>
              <a:buSzPts val="400"/>
              <a:buChar char="❖"/>
            </a:pPr>
            <a:r>
              <a:rPr lang="en-GB" sz="400">
                <a:solidFill>
                  <a:schemeClr val="lt1"/>
                </a:solidFill>
              </a:rPr>
              <a:t>Website </a:t>
            </a:r>
            <a:r>
              <a:rPr lang="en-GB" sz="400">
                <a:solidFill>
                  <a:schemeClr val="lt1"/>
                </a:solidFill>
              </a:rPr>
              <a:t>Link: https://youtu.be/wa_gxY8OSuE</a:t>
            </a:r>
            <a:endParaRPr sz="400">
              <a:solidFill>
                <a:schemeClr val="lt1"/>
              </a:solidFill>
            </a:endParaRPr>
          </a:p>
          <a:p>
            <a:pPr indent="-76200" lvl="0" marL="114300" rtl="0" algn="l">
              <a:lnSpc>
                <a:spcPct val="115000"/>
              </a:lnSpc>
              <a:spcBef>
                <a:spcPts val="0"/>
              </a:spcBef>
              <a:spcAft>
                <a:spcPts val="0"/>
              </a:spcAft>
              <a:buClr>
                <a:schemeClr val="lt1"/>
              </a:buClr>
              <a:buSzPts val="400"/>
              <a:buChar char="❖"/>
            </a:pPr>
            <a:r>
              <a:rPr lang="en-GB" sz="400">
                <a:solidFill>
                  <a:schemeClr val="lt1"/>
                </a:solidFill>
              </a:rPr>
              <a:t>GitHUB Link: </a:t>
            </a:r>
            <a:r>
              <a:rPr lang="en-GB" sz="400">
                <a:solidFill>
                  <a:schemeClr val="lt1"/>
                </a:solidFill>
              </a:rPr>
              <a:t>https://github.sfu.ca/mja125/ML-Based-Enhanced-Road-Safety</a:t>
            </a:r>
            <a:endParaRPr sz="400">
              <a:solidFill>
                <a:schemeClr val="lt1"/>
              </a:solidFill>
            </a:endParaRPr>
          </a:p>
          <a:p>
            <a:pPr indent="0" lvl="0" marL="0" rtl="0" algn="l">
              <a:lnSpc>
                <a:spcPct val="115000"/>
              </a:lnSpc>
              <a:spcBef>
                <a:spcPts val="0"/>
              </a:spcBef>
              <a:spcAft>
                <a:spcPts val="0"/>
              </a:spcAft>
              <a:buNone/>
            </a:pPr>
            <a:r>
              <a:t/>
            </a:r>
            <a:endParaRPr sz="400">
              <a:solidFill>
                <a:schemeClr val="lt1"/>
              </a:solidFill>
            </a:endParaRPr>
          </a:p>
        </p:txBody>
      </p:sp>
      <p:pic>
        <p:nvPicPr>
          <p:cNvPr id="105" name="Google Shape;105;p13"/>
          <p:cNvPicPr preferRelativeResize="0"/>
          <p:nvPr/>
        </p:nvPicPr>
        <p:blipFill>
          <a:blip r:embed="rId22">
            <a:alphaModFix/>
          </a:blip>
          <a:stretch>
            <a:fillRect/>
          </a:stretch>
        </p:blipFill>
        <p:spPr>
          <a:xfrm>
            <a:off x="119944" y="3459727"/>
            <a:ext cx="2832807" cy="1288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nvSpPr>
        <p:spPr>
          <a:xfrm>
            <a:off x="0" y="0"/>
            <a:ext cx="91440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latin typeface="Montserrat ExtraBold"/>
                <a:ea typeface="Montserrat ExtraBold"/>
                <a:cs typeface="Montserrat ExtraBold"/>
                <a:sym typeface="Montserrat ExtraBold"/>
              </a:rPr>
              <a:t>DRIVER DROWSINESS - RESULTS</a:t>
            </a:r>
            <a:endParaRPr sz="3000">
              <a:latin typeface="Montserrat ExtraBold"/>
              <a:ea typeface="Montserrat ExtraBold"/>
              <a:cs typeface="Montserrat ExtraBold"/>
              <a:sym typeface="Montserrat ExtraBold"/>
            </a:endParaRPr>
          </a:p>
        </p:txBody>
      </p:sp>
      <p:pic>
        <p:nvPicPr>
          <p:cNvPr id="172" name="Google Shape;172;p22"/>
          <p:cNvPicPr preferRelativeResize="0"/>
          <p:nvPr/>
        </p:nvPicPr>
        <p:blipFill>
          <a:blip r:embed="rId3">
            <a:alphaModFix/>
          </a:blip>
          <a:stretch>
            <a:fillRect/>
          </a:stretch>
        </p:blipFill>
        <p:spPr>
          <a:xfrm>
            <a:off x="6697800" y="2884763"/>
            <a:ext cx="2159999" cy="2160000"/>
          </a:xfrm>
          <a:prstGeom prst="rect">
            <a:avLst/>
          </a:prstGeom>
          <a:noFill/>
          <a:ln cap="flat" cmpd="sng" w="9525">
            <a:solidFill>
              <a:schemeClr val="dk2"/>
            </a:solidFill>
            <a:prstDash val="solid"/>
            <a:round/>
            <a:headEnd len="sm" w="sm" type="none"/>
            <a:tailEnd len="sm" w="sm" type="none"/>
          </a:ln>
        </p:spPr>
      </p:pic>
      <p:pic>
        <p:nvPicPr>
          <p:cNvPr id="173" name="Google Shape;173;p22"/>
          <p:cNvPicPr preferRelativeResize="0"/>
          <p:nvPr/>
        </p:nvPicPr>
        <p:blipFill>
          <a:blip r:embed="rId4">
            <a:alphaModFix/>
          </a:blip>
          <a:stretch>
            <a:fillRect/>
          </a:stretch>
        </p:blipFill>
        <p:spPr>
          <a:xfrm>
            <a:off x="4354450" y="2884775"/>
            <a:ext cx="2160000" cy="2159999"/>
          </a:xfrm>
          <a:prstGeom prst="rect">
            <a:avLst/>
          </a:prstGeom>
          <a:noFill/>
          <a:ln cap="flat" cmpd="sng" w="9525">
            <a:solidFill>
              <a:schemeClr val="dk2"/>
            </a:solidFill>
            <a:prstDash val="solid"/>
            <a:round/>
            <a:headEnd len="sm" w="sm" type="none"/>
            <a:tailEnd len="sm" w="sm" type="none"/>
          </a:ln>
        </p:spPr>
      </p:pic>
      <p:pic>
        <p:nvPicPr>
          <p:cNvPr id="174" name="Google Shape;174;p22"/>
          <p:cNvPicPr preferRelativeResize="0"/>
          <p:nvPr/>
        </p:nvPicPr>
        <p:blipFill>
          <a:blip r:embed="rId5">
            <a:alphaModFix/>
          </a:blip>
          <a:stretch>
            <a:fillRect/>
          </a:stretch>
        </p:blipFill>
        <p:spPr>
          <a:xfrm>
            <a:off x="531650" y="1355663"/>
            <a:ext cx="1440000" cy="1134000"/>
          </a:xfrm>
          <a:prstGeom prst="rect">
            <a:avLst/>
          </a:prstGeom>
          <a:noFill/>
          <a:ln cap="flat" cmpd="sng" w="9525">
            <a:solidFill>
              <a:schemeClr val="dk2"/>
            </a:solidFill>
            <a:prstDash val="solid"/>
            <a:round/>
            <a:headEnd len="sm" w="sm" type="none"/>
            <a:tailEnd len="sm" w="sm" type="none"/>
          </a:ln>
        </p:spPr>
      </p:pic>
      <p:pic>
        <p:nvPicPr>
          <p:cNvPr id="175" name="Google Shape;175;p22"/>
          <p:cNvPicPr preferRelativeResize="0"/>
          <p:nvPr/>
        </p:nvPicPr>
        <p:blipFill>
          <a:blip r:embed="rId6">
            <a:alphaModFix/>
          </a:blip>
          <a:stretch>
            <a:fillRect/>
          </a:stretch>
        </p:blipFill>
        <p:spPr>
          <a:xfrm>
            <a:off x="531638" y="2653838"/>
            <a:ext cx="1440000" cy="1134000"/>
          </a:xfrm>
          <a:prstGeom prst="rect">
            <a:avLst/>
          </a:prstGeom>
          <a:noFill/>
          <a:ln cap="flat" cmpd="sng" w="9525">
            <a:solidFill>
              <a:schemeClr val="dk2"/>
            </a:solidFill>
            <a:prstDash val="solid"/>
            <a:round/>
            <a:headEnd len="sm" w="sm" type="none"/>
            <a:tailEnd len="sm" w="sm" type="none"/>
          </a:ln>
        </p:spPr>
      </p:pic>
      <p:pic>
        <p:nvPicPr>
          <p:cNvPr id="176" name="Google Shape;176;p22"/>
          <p:cNvPicPr preferRelativeResize="0"/>
          <p:nvPr/>
        </p:nvPicPr>
        <p:blipFill>
          <a:blip r:embed="rId7">
            <a:alphaModFix/>
          </a:blip>
          <a:stretch>
            <a:fillRect/>
          </a:stretch>
        </p:blipFill>
        <p:spPr>
          <a:xfrm>
            <a:off x="2142977" y="2653839"/>
            <a:ext cx="1440000" cy="1134000"/>
          </a:xfrm>
          <a:prstGeom prst="rect">
            <a:avLst/>
          </a:prstGeom>
          <a:noFill/>
          <a:ln cap="flat" cmpd="sng" w="9525">
            <a:solidFill>
              <a:schemeClr val="dk2"/>
            </a:solidFill>
            <a:prstDash val="solid"/>
            <a:round/>
            <a:headEnd len="sm" w="sm" type="none"/>
            <a:tailEnd len="sm" w="sm" type="none"/>
          </a:ln>
        </p:spPr>
      </p:pic>
      <p:pic>
        <p:nvPicPr>
          <p:cNvPr id="177" name="Google Shape;177;p22"/>
          <p:cNvPicPr preferRelativeResize="0"/>
          <p:nvPr/>
        </p:nvPicPr>
        <p:blipFill>
          <a:blip r:embed="rId8">
            <a:alphaModFix/>
          </a:blip>
          <a:stretch>
            <a:fillRect/>
          </a:stretch>
        </p:blipFill>
        <p:spPr>
          <a:xfrm>
            <a:off x="2142975" y="1355663"/>
            <a:ext cx="1440000" cy="1134000"/>
          </a:xfrm>
          <a:prstGeom prst="rect">
            <a:avLst/>
          </a:prstGeom>
          <a:noFill/>
          <a:ln cap="flat" cmpd="sng" w="9525">
            <a:solidFill>
              <a:schemeClr val="dk2"/>
            </a:solidFill>
            <a:prstDash val="solid"/>
            <a:round/>
            <a:headEnd len="sm" w="sm" type="none"/>
            <a:tailEnd len="sm" w="sm" type="none"/>
          </a:ln>
        </p:spPr>
      </p:pic>
      <p:pic>
        <p:nvPicPr>
          <p:cNvPr id="178" name="Google Shape;178;p22"/>
          <p:cNvPicPr preferRelativeResize="0"/>
          <p:nvPr/>
        </p:nvPicPr>
        <p:blipFill>
          <a:blip r:embed="rId9">
            <a:alphaModFix/>
          </a:blip>
          <a:stretch>
            <a:fillRect/>
          </a:stretch>
        </p:blipFill>
        <p:spPr>
          <a:xfrm>
            <a:off x="4611425" y="824450"/>
            <a:ext cx="4207825" cy="1902825"/>
          </a:xfrm>
          <a:prstGeom prst="rect">
            <a:avLst/>
          </a:prstGeom>
          <a:noFill/>
          <a:ln cap="flat" cmpd="sng" w="9525">
            <a:solidFill>
              <a:schemeClr val="dk2"/>
            </a:solidFill>
            <a:prstDash val="solid"/>
            <a:round/>
            <a:headEnd len="sm" w="sm" type="none"/>
            <a:tailEnd len="sm" w="sm" type="none"/>
          </a:ln>
        </p:spPr>
      </p:pic>
      <p:sp>
        <p:nvSpPr>
          <p:cNvPr id="179" name="Google Shape;179;p22"/>
          <p:cNvSpPr txBox="1"/>
          <p:nvPr/>
        </p:nvSpPr>
        <p:spPr>
          <a:xfrm>
            <a:off x="531650" y="3912675"/>
            <a:ext cx="3051300" cy="56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chemeClr val="dk2"/>
                </a:solidFill>
              </a:rPr>
              <a:t>Different Classes for our Classification Model</a:t>
            </a:r>
            <a:endParaRPr sz="1500">
              <a:solidFill>
                <a:schemeClr val="dk2"/>
              </a:solidFill>
            </a:endParaRPr>
          </a:p>
        </p:txBody>
      </p:sp>
      <p:cxnSp>
        <p:nvCxnSpPr>
          <p:cNvPr id="180" name="Google Shape;180;p22"/>
          <p:cNvCxnSpPr/>
          <p:nvPr/>
        </p:nvCxnSpPr>
        <p:spPr>
          <a:xfrm>
            <a:off x="4113475" y="824450"/>
            <a:ext cx="0" cy="412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idx="1" type="subTitle"/>
          </p:nvPr>
        </p:nvSpPr>
        <p:spPr>
          <a:xfrm>
            <a:off x="262450" y="92750"/>
            <a:ext cx="8520600" cy="7926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GB">
                <a:solidFill>
                  <a:srgbClr val="000000"/>
                </a:solidFill>
                <a:latin typeface="Montserrat ExtraBold"/>
                <a:ea typeface="Montserrat ExtraBold"/>
                <a:cs typeface="Montserrat ExtraBold"/>
                <a:sym typeface="Montserrat ExtraBold"/>
              </a:rPr>
              <a:t>Data Product / Website</a:t>
            </a:r>
            <a:endParaRPr>
              <a:solidFill>
                <a:srgbClr val="000000"/>
              </a:solidFill>
              <a:latin typeface="Montserrat ExtraBold"/>
              <a:ea typeface="Montserrat ExtraBold"/>
              <a:cs typeface="Montserrat ExtraBold"/>
              <a:sym typeface="Montserrat ExtraBold"/>
            </a:endParaRPr>
          </a:p>
        </p:txBody>
      </p:sp>
      <p:sp>
        <p:nvSpPr>
          <p:cNvPr id="186" name="Google Shape;186;p23"/>
          <p:cNvSpPr txBox="1"/>
          <p:nvPr/>
        </p:nvSpPr>
        <p:spPr>
          <a:xfrm>
            <a:off x="393150" y="4706075"/>
            <a:ext cx="83577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rPr>
              <a:t>Youtube Link: https://youtu.be/wa_gxY8OSuE</a:t>
            </a:r>
            <a:endParaRPr sz="1000">
              <a:solidFill>
                <a:schemeClr val="dk2"/>
              </a:solidFill>
            </a:endParaRPr>
          </a:p>
        </p:txBody>
      </p:sp>
      <p:pic>
        <p:nvPicPr>
          <p:cNvPr descr="Course: CMPT - 733&#10;Project Title: ML Based Enhanced Road Safety" id="187" name="Google Shape;187;p23" title="Road Safety Website Walkthrough">
            <a:hlinkClick r:id="rId3"/>
          </p:cNvPr>
          <p:cNvPicPr preferRelativeResize="0"/>
          <p:nvPr/>
        </p:nvPicPr>
        <p:blipFill>
          <a:blip r:embed="rId4">
            <a:alphaModFix/>
          </a:blip>
          <a:stretch>
            <a:fillRect/>
          </a:stretch>
        </p:blipFill>
        <p:spPr>
          <a:xfrm>
            <a:off x="288163" y="720375"/>
            <a:ext cx="8567675" cy="3880550"/>
          </a:xfrm>
          <a:prstGeom prst="rect">
            <a:avLst/>
          </a:prstGeom>
          <a:noFill/>
          <a:ln cap="flat" cmpd="sng" w="2857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nvSpPr>
        <p:spPr>
          <a:xfrm>
            <a:off x="0" y="0"/>
            <a:ext cx="9144000" cy="77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3000">
                <a:latin typeface="Montserrat ExtraBold"/>
                <a:ea typeface="Montserrat ExtraBold"/>
                <a:cs typeface="Montserrat ExtraBold"/>
                <a:sym typeface="Montserrat ExtraBold"/>
              </a:rPr>
              <a:t>                           CHALLENGES</a:t>
            </a:r>
            <a:endParaRPr sz="3000">
              <a:latin typeface="Montserrat ExtraBold"/>
              <a:ea typeface="Montserrat ExtraBold"/>
              <a:cs typeface="Montserrat ExtraBold"/>
              <a:sym typeface="Montserrat ExtraBold"/>
            </a:endParaRPr>
          </a:p>
        </p:txBody>
      </p:sp>
      <p:pic>
        <p:nvPicPr>
          <p:cNvPr id="193" name="Google Shape;193;p24"/>
          <p:cNvPicPr preferRelativeResize="0"/>
          <p:nvPr/>
        </p:nvPicPr>
        <p:blipFill>
          <a:blip r:embed="rId3">
            <a:alphaModFix/>
          </a:blip>
          <a:stretch>
            <a:fillRect/>
          </a:stretch>
        </p:blipFill>
        <p:spPr>
          <a:xfrm>
            <a:off x="831975" y="776400"/>
            <a:ext cx="7480059" cy="436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nvSpPr>
        <p:spPr>
          <a:xfrm>
            <a:off x="0" y="0"/>
            <a:ext cx="91440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latin typeface="Montserrat ExtraBold"/>
                <a:ea typeface="Montserrat ExtraBold"/>
                <a:cs typeface="Montserrat ExtraBold"/>
                <a:sym typeface="Montserrat ExtraBold"/>
              </a:rPr>
              <a:t>CONCLUSION</a:t>
            </a:r>
            <a:endParaRPr sz="3000">
              <a:latin typeface="Montserrat ExtraBold"/>
              <a:ea typeface="Montserrat ExtraBold"/>
              <a:cs typeface="Montserrat ExtraBold"/>
              <a:sym typeface="Montserrat ExtraBold"/>
            </a:endParaRPr>
          </a:p>
        </p:txBody>
      </p:sp>
      <p:pic>
        <p:nvPicPr>
          <p:cNvPr id="199" name="Google Shape;199;p25"/>
          <p:cNvPicPr preferRelativeResize="0"/>
          <p:nvPr/>
        </p:nvPicPr>
        <p:blipFill>
          <a:blip r:embed="rId3">
            <a:alphaModFix/>
          </a:blip>
          <a:stretch>
            <a:fillRect/>
          </a:stretch>
        </p:blipFill>
        <p:spPr>
          <a:xfrm>
            <a:off x="0" y="1023425"/>
            <a:ext cx="9144003" cy="3424950"/>
          </a:xfrm>
          <a:prstGeom prst="rect">
            <a:avLst/>
          </a:prstGeom>
          <a:noFill/>
          <a:ln>
            <a:noFill/>
          </a:ln>
        </p:spPr>
      </p:pic>
      <p:sp>
        <p:nvSpPr>
          <p:cNvPr id="200" name="Google Shape;200;p25"/>
          <p:cNvSpPr/>
          <p:nvPr/>
        </p:nvSpPr>
        <p:spPr>
          <a:xfrm>
            <a:off x="2059025" y="1331475"/>
            <a:ext cx="597900" cy="277500"/>
          </a:xfrm>
          <a:prstGeom prst="rightArrow">
            <a:avLst>
              <a:gd fmla="val 50000" name="adj1"/>
              <a:gd fmla="val 50000" name="adj2"/>
            </a:avLst>
          </a:prstGeom>
          <a:solidFill>
            <a:schemeClr val="dk1"/>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5"/>
          <p:cNvSpPr/>
          <p:nvPr/>
        </p:nvSpPr>
        <p:spPr>
          <a:xfrm>
            <a:off x="5139850" y="1331475"/>
            <a:ext cx="597900" cy="277500"/>
          </a:xfrm>
          <a:prstGeom prs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nvSpPr>
        <p:spPr>
          <a:xfrm>
            <a:off x="0" y="0"/>
            <a:ext cx="91440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ExtraBold"/>
              <a:ea typeface="Montserrat ExtraBold"/>
              <a:cs typeface="Montserrat ExtraBold"/>
              <a:sym typeface="Montserrat ExtraBold"/>
            </a:endParaRPr>
          </a:p>
        </p:txBody>
      </p:sp>
      <p:pic>
        <p:nvPicPr>
          <p:cNvPr id="207" name="Google Shape;207;p26"/>
          <p:cNvPicPr preferRelativeResize="0"/>
          <p:nvPr/>
        </p:nvPicPr>
        <p:blipFill>
          <a:blip r:embed="rId3">
            <a:alphaModFix/>
          </a:blip>
          <a:stretch>
            <a:fillRect/>
          </a:stretch>
        </p:blipFill>
        <p:spPr>
          <a:xfrm>
            <a:off x="0" y="895794"/>
            <a:ext cx="9144000" cy="31468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nvSpPr>
        <p:spPr>
          <a:xfrm>
            <a:off x="0" y="0"/>
            <a:ext cx="91440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latin typeface="Montserrat ExtraBold"/>
              <a:ea typeface="Montserrat ExtraBold"/>
              <a:cs typeface="Montserrat ExtraBold"/>
              <a:sym typeface="Montserrat ExtraBold"/>
            </a:endParaRPr>
          </a:p>
        </p:txBody>
      </p:sp>
      <p:pic>
        <p:nvPicPr>
          <p:cNvPr id="213" name="Google Shape;213;p27"/>
          <p:cNvPicPr preferRelativeResize="0"/>
          <p:nvPr/>
        </p:nvPicPr>
        <p:blipFill>
          <a:blip r:embed="rId3">
            <a:alphaModFix/>
          </a:blip>
          <a:stretch>
            <a:fillRect/>
          </a:stretch>
        </p:blipFill>
        <p:spPr>
          <a:xfrm>
            <a:off x="-123275" y="0"/>
            <a:ext cx="9267274"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4"/>
          <p:cNvPicPr preferRelativeResize="0"/>
          <p:nvPr/>
        </p:nvPicPr>
        <p:blipFill>
          <a:blip r:embed="rId3">
            <a:alphaModFix/>
          </a:blip>
          <a:stretch>
            <a:fillRect/>
          </a:stretch>
        </p:blipFill>
        <p:spPr>
          <a:xfrm>
            <a:off x="1940379" y="0"/>
            <a:ext cx="5263246"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nvSpPr>
        <p:spPr>
          <a:xfrm>
            <a:off x="0" y="0"/>
            <a:ext cx="91440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latin typeface="Montserrat ExtraBold"/>
                <a:ea typeface="Montserrat ExtraBold"/>
                <a:cs typeface="Montserrat ExtraBold"/>
                <a:sym typeface="Montserrat ExtraBold"/>
              </a:rPr>
              <a:t>Use-Case Scenarios</a:t>
            </a:r>
            <a:endParaRPr sz="3000">
              <a:latin typeface="Montserrat ExtraBold"/>
              <a:ea typeface="Montserrat ExtraBold"/>
              <a:cs typeface="Montserrat ExtraBold"/>
              <a:sym typeface="Montserrat ExtraBold"/>
            </a:endParaRPr>
          </a:p>
        </p:txBody>
      </p:sp>
      <p:pic>
        <p:nvPicPr>
          <p:cNvPr id="116" name="Google Shape;116;p15"/>
          <p:cNvPicPr preferRelativeResize="0"/>
          <p:nvPr/>
        </p:nvPicPr>
        <p:blipFill>
          <a:blip r:embed="rId3">
            <a:alphaModFix/>
          </a:blip>
          <a:stretch>
            <a:fillRect/>
          </a:stretch>
        </p:blipFill>
        <p:spPr>
          <a:xfrm>
            <a:off x="2165975" y="776400"/>
            <a:ext cx="4812057" cy="4367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nvSpPr>
        <p:spPr>
          <a:xfrm>
            <a:off x="0" y="0"/>
            <a:ext cx="91440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latin typeface="Montserrat ExtraBold"/>
                <a:ea typeface="Montserrat ExtraBold"/>
                <a:cs typeface="Montserrat ExtraBold"/>
                <a:sym typeface="Montserrat ExtraBold"/>
              </a:rPr>
              <a:t>PROJECT PIPELINE</a:t>
            </a:r>
            <a:endParaRPr sz="3000">
              <a:latin typeface="Montserrat ExtraBold"/>
              <a:ea typeface="Montserrat ExtraBold"/>
              <a:cs typeface="Montserrat ExtraBold"/>
              <a:sym typeface="Montserrat ExtraBold"/>
            </a:endParaRPr>
          </a:p>
        </p:txBody>
      </p:sp>
      <p:pic>
        <p:nvPicPr>
          <p:cNvPr id="122" name="Google Shape;122;p16"/>
          <p:cNvPicPr preferRelativeResize="0"/>
          <p:nvPr/>
        </p:nvPicPr>
        <p:blipFill>
          <a:blip r:embed="rId3">
            <a:alphaModFix/>
          </a:blip>
          <a:stretch>
            <a:fillRect/>
          </a:stretch>
        </p:blipFill>
        <p:spPr>
          <a:xfrm>
            <a:off x="548213" y="809025"/>
            <a:ext cx="8047575" cy="39846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nvSpPr>
        <p:spPr>
          <a:xfrm>
            <a:off x="0" y="0"/>
            <a:ext cx="91440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700">
                <a:solidFill>
                  <a:schemeClr val="dk1"/>
                </a:solidFill>
                <a:latin typeface="Montserrat ExtraBold"/>
                <a:ea typeface="Montserrat ExtraBold"/>
                <a:cs typeface="Montserrat ExtraBold"/>
                <a:sym typeface="Montserrat ExtraBold"/>
              </a:rPr>
              <a:t>TICKETING ANALYSIS</a:t>
            </a:r>
            <a:endParaRPr sz="2700">
              <a:latin typeface="Montserrat ExtraBold"/>
              <a:ea typeface="Montserrat ExtraBold"/>
              <a:cs typeface="Montserrat ExtraBold"/>
              <a:sym typeface="Montserrat ExtraBold"/>
            </a:endParaRPr>
          </a:p>
        </p:txBody>
      </p:sp>
      <p:sp>
        <p:nvSpPr>
          <p:cNvPr id="128" name="Google Shape;128;p17"/>
          <p:cNvSpPr/>
          <p:nvPr/>
        </p:nvSpPr>
        <p:spPr>
          <a:xfrm>
            <a:off x="516775" y="4554650"/>
            <a:ext cx="282600" cy="80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9" name="Google Shape;129;p17"/>
          <p:cNvPicPr preferRelativeResize="0"/>
          <p:nvPr/>
        </p:nvPicPr>
        <p:blipFill rotWithShape="1">
          <a:blip r:embed="rId3">
            <a:alphaModFix/>
          </a:blip>
          <a:srcRect b="4616" l="0" r="8734" t="0"/>
          <a:stretch/>
        </p:blipFill>
        <p:spPr>
          <a:xfrm>
            <a:off x="549600" y="752300"/>
            <a:ext cx="3960000" cy="2016000"/>
          </a:xfrm>
          <a:prstGeom prst="rect">
            <a:avLst/>
          </a:prstGeom>
          <a:noFill/>
          <a:ln cap="flat" cmpd="sng" w="9525">
            <a:solidFill>
              <a:schemeClr val="dk2"/>
            </a:solidFill>
            <a:prstDash val="solid"/>
            <a:round/>
            <a:headEnd len="sm" w="sm" type="none"/>
            <a:tailEnd len="sm" w="sm" type="none"/>
          </a:ln>
        </p:spPr>
      </p:pic>
      <p:pic>
        <p:nvPicPr>
          <p:cNvPr id="130" name="Google Shape;130;p17"/>
          <p:cNvPicPr preferRelativeResize="0"/>
          <p:nvPr/>
        </p:nvPicPr>
        <p:blipFill rotWithShape="1">
          <a:blip r:embed="rId4">
            <a:alphaModFix/>
          </a:blip>
          <a:srcRect b="4618" l="0" r="8734" t="3747"/>
          <a:stretch/>
        </p:blipFill>
        <p:spPr>
          <a:xfrm>
            <a:off x="4711025" y="752300"/>
            <a:ext cx="3960000" cy="2016000"/>
          </a:xfrm>
          <a:prstGeom prst="rect">
            <a:avLst/>
          </a:prstGeom>
          <a:noFill/>
          <a:ln cap="flat" cmpd="sng" w="9525">
            <a:solidFill>
              <a:schemeClr val="dk2"/>
            </a:solidFill>
            <a:prstDash val="solid"/>
            <a:round/>
            <a:headEnd len="sm" w="sm" type="none"/>
            <a:tailEnd len="sm" w="sm" type="none"/>
          </a:ln>
        </p:spPr>
      </p:pic>
      <p:pic>
        <p:nvPicPr>
          <p:cNvPr id="131" name="Google Shape;131;p17"/>
          <p:cNvPicPr preferRelativeResize="0"/>
          <p:nvPr/>
        </p:nvPicPr>
        <p:blipFill rotWithShape="1">
          <a:blip r:embed="rId5">
            <a:alphaModFix/>
          </a:blip>
          <a:srcRect b="0" l="0" r="6384" t="0"/>
          <a:stretch/>
        </p:blipFill>
        <p:spPr>
          <a:xfrm>
            <a:off x="549600" y="2937800"/>
            <a:ext cx="3960000" cy="2016000"/>
          </a:xfrm>
          <a:prstGeom prst="rect">
            <a:avLst/>
          </a:prstGeom>
          <a:noFill/>
          <a:ln cap="flat" cmpd="sng" w="9525">
            <a:solidFill>
              <a:schemeClr val="dk2"/>
            </a:solidFill>
            <a:prstDash val="solid"/>
            <a:round/>
            <a:headEnd len="sm" w="sm" type="none"/>
            <a:tailEnd len="sm" w="sm" type="none"/>
          </a:ln>
        </p:spPr>
      </p:pic>
      <p:pic>
        <p:nvPicPr>
          <p:cNvPr id="132" name="Google Shape;132;p17"/>
          <p:cNvPicPr preferRelativeResize="0"/>
          <p:nvPr/>
        </p:nvPicPr>
        <p:blipFill rotWithShape="1">
          <a:blip r:embed="rId6">
            <a:alphaModFix/>
          </a:blip>
          <a:srcRect b="2356" l="0" r="8734" t="2251"/>
          <a:stretch/>
        </p:blipFill>
        <p:spPr>
          <a:xfrm>
            <a:off x="4711025" y="2937800"/>
            <a:ext cx="3960000" cy="2016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b="4319" l="1429" r="0" t="4356"/>
          <a:stretch/>
        </p:blipFill>
        <p:spPr>
          <a:xfrm>
            <a:off x="549600" y="727150"/>
            <a:ext cx="3960000" cy="2016000"/>
          </a:xfrm>
          <a:prstGeom prst="rect">
            <a:avLst/>
          </a:prstGeom>
          <a:noFill/>
          <a:ln cap="flat" cmpd="sng" w="9525">
            <a:solidFill>
              <a:schemeClr val="dk2"/>
            </a:solidFill>
            <a:prstDash val="solid"/>
            <a:round/>
            <a:headEnd len="sm" w="sm" type="none"/>
            <a:tailEnd len="sm" w="sm" type="none"/>
          </a:ln>
        </p:spPr>
      </p:pic>
      <p:pic>
        <p:nvPicPr>
          <p:cNvPr id="138" name="Google Shape;138;p18"/>
          <p:cNvPicPr preferRelativeResize="0"/>
          <p:nvPr/>
        </p:nvPicPr>
        <p:blipFill rotWithShape="1">
          <a:blip r:embed="rId4">
            <a:alphaModFix/>
          </a:blip>
          <a:srcRect b="15644" l="4260" r="1692" t="4737"/>
          <a:stretch/>
        </p:blipFill>
        <p:spPr>
          <a:xfrm>
            <a:off x="4711025" y="727150"/>
            <a:ext cx="3960000" cy="2016000"/>
          </a:xfrm>
          <a:prstGeom prst="rect">
            <a:avLst/>
          </a:prstGeom>
          <a:noFill/>
          <a:ln cap="flat" cmpd="sng" w="9525">
            <a:solidFill>
              <a:schemeClr val="dk2"/>
            </a:solidFill>
            <a:prstDash val="solid"/>
            <a:round/>
            <a:headEnd len="sm" w="sm" type="none"/>
            <a:tailEnd len="sm" w="sm" type="none"/>
          </a:ln>
        </p:spPr>
      </p:pic>
      <p:sp>
        <p:nvSpPr>
          <p:cNvPr id="139" name="Google Shape;139;p18"/>
          <p:cNvSpPr txBox="1"/>
          <p:nvPr/>
        </p:nvSpPr>
        <p:spPr>
          <a:xfrm>
            <a:off x="0" y="0"/>
            <a:ext cx="91440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700">
                <a:solidFill>
                  <a:schemeClr val="dk1"/>
                </a:solidFill>
                <a:latin typeface="Montserrat ExtraBold"/>
                <a:ea typeface="Montserrat ExtraBold"/>
                <a:cs typeface="Montserrat ExtraBold"/>
                <a:sym typeface="Montserrat ExtraBold"/>
              </a:rPr>
              <a:t>TICKETING ANALYSIS</a:t>
            </a:r>
            <a:endParaRPr sz="3000">
              <a:latin typeface="Montserrat ExtraBold"/>
              <a:ea typeface="Montserrat ExtraBold"/>
              <a:cs typeface="Montserrat ExtraBold"/>
              <a:sym typeface="Montserrat ExtraBold"/>
            </a:endParaRPr>
          </a:p>
        </p:txBody>
      </p:sp>
      <p:pic>
        <p:nvPicPr>
          <p:cNvPr id="140" name="Google Shape;140;p18"/>
          <p:cNvPicPr preferRelativeResize="0"/>
          <p:nvPr/>
        </p:nvPicPr>
        <p:blipFill rotWithShape="1">
          <a:blip r:embed="rId5">
            <a:alphaModFix/>
          </a:blip>
          <a:srcRect b="0" l="0" r="8122" t="3400"/>
          <a:stretch/>
        </p:blipFill>
        <p:spPr>
          <a:xfrm>
            <a:off x="549600" y="2911300"/>
            <a:ext cx="3960000" cy="2016000"/>
          </a:xfrm>
          <a:prstGeom prst="rect">
            <a:avLst/>
          </a:prstGeom>
          <a:noFill/>
          <a:ln cap="flat" cmpd="sng" w="9525">
            <a:solidFill>
              <a:schemeClr val="dk2"/>
            </a:solidFill>
            <a:prstDash val="solid"/>
            <a:round/>
            <a:headEnd len="sm" w="sm" type="none"/>
            <a:tailEnd len="sm" w="sm" type="none"/>
          </a:ln>
        </p:spPr>
      </p:pic>
      <p:pic>
        <p:nvPicPr>
          <p:cNvPr id="141" name="Google Shape;141;p18"/>
          <p:cNvPicPr preferRelativeResize="0"/>
          <p:nvPr/>
        </p:nvPicPr>
        <p:blipFill>
          <a:blip r:embed="rId6">
            <a:alphaModFix/>
          </a:blip>
          <a:stretch>
            <a:fillRect/>
          </a:stretch>
        </p:blipFill>
        <p:spPr>
          <a:xfrm>
            <a:off x="4711025" y="2911300"/>
            <a:ext cx="3960000" cy="2016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9"/>
          <p:cNvPicPr preferRelativeResize="0"/>
          <p:nvPr/>
        </p:nvPicPr>
        <p:blipFill rotWithShape="1">
          <a:blip r:embed="rId3">
            <a:alphaModFix/>
          </a:blip>
          <a:srcRect b="2028" l="0" r="14763" t="0"/>
          <a:stretch/>
        </p:blipFill>
        <p:spPr>
          <a:xfrm>
            <a:off x="549600" y="752300"/>
            <a:ext cx="3960000" cy="4202225"/>
          </a:xfrm>
          <a:prstGeom prst="rect">
            <a:avLst/>
          </a:prstGeom>
          <a:noFill/>
          <a:ln cap="flat" cmpd="sng" w="9525">
            <a:solidFill>
              <a:schemeClr val="dk2"/>
            </a:solidFill>
            <a:prstDash val="solid"/>
            <a:round/>
            <a:headEnd len="sm" w="sm" type="none"/>
            <a:tailEnd len="sm" w="sm" type="none"/>
          </a:ln>
        </p:spPr>
      </p:pic>
      <p:pic>
        <p:nvPicPr>
          <p:cNvPr id="147" name="Google Shape;147;p19"/>
          <p:cNvPicPr preferRelativeResize="0"/>
          <p:nvPr/>
        </p:nvPicPr>
        <p:blipFill rotWithShape="1">
          <a:blip r:embed="rId4">
            <a:alphaModFix/>
          </a:blip>
          <a:srcRect b="4797" l="0" r="8483" t="4680"/>
          <a:stretch/>
        </p:blipFill>
        <p:spPr>
          <a:xfrm>
            <a:off x="4711025" y="752300"/>
            <a:ext cx="3960000" cy="2016000"/>
          </a:xfrm>
          <a:prstGeom prst="rect">
            <a:avLst/>
          </a:prstGeom>
          <a:noFill/>
          <a:ln cap="flat" cmpd="sng" w="9525">
            <a:solidFill>
              <a:schemeClr val="dk2"/>
            </a:solidFill>
            <a:prstDash val="solid"/>
            <a:round/>
            <a:headEnd len="sm" w="sm" type="none"/>
            <a:tailEnd len="sm" w="sm" type="none"/>
          </a:ln>
        </p:spPr>
      </p:pic>
      <p:pic>
        <p:nvPicPr>
          <p:cNvPr id="148" name="Google Shape;148;p19"/>
          <p:cNvPicPr preferRelativeResize="0"/>
          <p:nvPr/>
        </p:nvPicPr>
        <p:blipFill rotWithShape="1">
          <a:blip r:embed="rId5">
            <a:alphaModFix/>
          </a:blip>
          <a:srcRect b="4673" l="0" r="1883" t="4926"/>
          <a:stretch/>
        </p:blipFill>
        <p:spPr>
          <a:xfrm>
            <a:off x="4711025" y="2938525"/>
            <a:ext cx="3960000" cy="2016000"/>
          </a:xfrm>
          <a:prstGeom prst="rect">
            <a:avLst/>
          </a:prstGeom>
          <a:noFill/>
          <a:ln cap="flat" cmpd="sng" w="9525">
            <a:solidFill>
              <a:schemeClr val="dk2"/>
            </a:solidFill>
            <a:prstDash val="solid"/>
            <a:round/>
            <a:headEnd len="sm" w="sm" type="none"/>
            <a:tailEnd len="sm" w="sm" type="none"/>
          </a:ln>
        </p:spPr>
      </p:pic>
      <p:sp>
        <p:nvSpPr>
          <p:cNvPr id="149" name="Google Shape;149;p19"/>
          <p:cNvSpPr txBox="1"/>
          <p:nvPr/>
        </p:nvSpPr>
        <p:spPr>
          <a:xfrm>
            <a:off x="0" y="0"/>
            <a:ext cx="91440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700">
                <a:solidFill>
                  <a:schemeClr val="dk1"/>
                </a:solidFill>
                <a:latin typeface="Montserrat ExtraBold"/>
                <a:ea typeface="Montserrat ExtraBold"/>
                <a:cs typeface="Montserrat ExtraBold"/>
                <a:sym typeface="Montserrat ExtraBold"/>
              </a:rPr>
              <a:t>TICKETING ANALYSIS</a:t>
            </a:r>
            <a:endParaRPr sz="3000">
              <a:latin typeface="Montserrat ExtraBold"/>
              <a:ea typeface="Montserrat ExtraBold"/>
              <a:cs typeface="Montserrat ExtraBold"/>
              <a:sym typeface="Montserrat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nvSpPr>
        <p:spPr>
          <a:xfrm>
            <a:off x="0" y="0"/>
            <a:ext cx="91440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latin typeface="Montserrat ExtraBold"/>
                <a:ea typeface="Montserrat ExtraBold"/>
                <a:cs typeface="Montserrat ExtraBold"/>
                <a:sym typeface="Montserrat ExtraBold"/>
              </a:rPr>
              <a:t>DRIVER POPULATION STATISTICS</a:t>
            </a:r>
            <a:endParaRPr sz="3000">
              <a:latin typeface="Montserrat ExtraBold"/>
              <a:ea typeface="Montserrat ExtraBold"/>
              <a:cs typeface="Montserrat ExtraBold"/>
              <a:sym typeface="Montserrat ExtraBold"/>
            </a:endParaRPr>
          </a:p>
        </p:txBody>
      </p:sp>
      <p:pic>
        <p:nvPicPr>
          <p:cNvPr id="155" name="Google Shape;155;p20"/>
          <p:cNvPicPr preferRelativeResize="0"/>
          <p:nvPr/>
        </p:nvPicPr>
        <p:blipFill>
          <a:blip r:embed="rId3">
            <a:alphaModFix/>
          </a:blip>
          <a:stretch>
            <a:fillRect/>
          </a:stretch>
        </p:blipFill>
        <p:spPr>
          <a:xfrm>
            <a:off x="4440678" y="1150850"/>
            <a:ext cx="4227171" cy="3092050"/>
          </a:xfrm>
          <a:prstGeom prst="rect">
            <a:avLst/>
          </a:prstGeom>
          <a:noFill/>
          <a:ln cap="flat" cmpd="sng" w="9525">
            <a:solidFill>
              <a:schemeClr val="dk2"/>
            </a:solidFill>
            <a:prstDash val="solid"/>
            <a:round/>
            <a:headEnd len="sm" w="sm" type="none"/>
            <a:tailEnd len="sm" w="sm" type="none"/>
          </a:ln>
        </p:spPr>
      </p:pic>
      <p:pic>
        <p:nvPicPr>
          <p:cNvPr id="156" name="Google Shape;156;p20"/>
          <p:cNvPicPr preferRelativeResize="0"/>
          <p:nvPr/>
        </p:nvPicPr>
        <p:blipFill>
          <a:blip r:embed="rId4">
            <a:alphaModFix/>
          </a:blip>
          <a:stretch>
            <a:fillRect/>
          </a:stretch>
        </p:blipFill>
        <p:spPr>
          <a:xfrm>
            <a:off x="509375" y="1150850"/>
            <a:ext cx="3708099" cy="30920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1"/>
          <p:cNvPicPr preferRelativeResize="0"/>
          <p:nvPr/>
        </p:nvPicPr>
        <p:blipFill>
          <a:blip r:embed="rId3">
            <a:alphaModFix/>
          </a:blip>
          <a:stretch>
            <a:fillRect/>
          </a:stretch>
        </p:blipFill>
        <p:spPr>
          <a:xfrm>
            <a:off x="5043075" y="1820100"/>
            <a:ext cx="3223301" cy="2402400"/>
          </a:xfrm>
          <a:prstGeom prst="rect">
            <a:avLst/>
          </a:prstGeom>
          <a:noFill/>
          <a:ln cap="flat" cmpd="sng" w="9525">
            <a:solidFill>
              <a:schemeClr val="dk2"/>
            </a:solidFill>
            <a:prstDash val="solid"/>
            <a:round/>
            <a:headEnd len="sm" w="sm" type="none"/>
            <a:tailEnd len="sm" w="sm" type="none"/>
          </a:ln>
        </p:spPr>
      </p:pic>
      <p:pic>
        <p:nvPicPr>
          <p:cNvPr id="162" name="Google Shape;162;p21"/>
          <p:cNvPicPr preferRelativeResize="0"/>
          <p:nvPr/>
        </p:nvPicPr>
        <p:blipFill>
          <a:blip r:embed="rId4">
            <a:alphaModFix/>
          </a:blip>
          <a:stretch>
            <a:fillRect/>
          </a:stretch>
        </p:blipFill>
        <p:spPr>
          <a:xfrm>
            <a:off x="1014825" y="1802575"/>
            <a:ext cx="3249950" cy="2437451"/>
          </a:xfrm>
          <a:prstGeom prst="rect">
            <a:avLst/>
          </a:prstGeom>
          <a:noFill/>
          <a:ln cap="flat" cmpd="sng" w="9525">
            <a:solidFill>
              <a:schemeClr val="dk2"/>
            </a:solidFill>
            <a:prstDash val="solid"/>
            <a:round/>
            <a:headEnd len="sm" w="sm" type="none"/>
            <a:tailEnd len="sm" w="sm" type="none"/>
          </a:ln>
        </p:spPr>
      </p:pic>
      <p:pic>
        <p:nvPicPr>
          <p:cNvPr id="163" name="Google Shape;163;p21"/>
          <p:cNvPicPr preferRelativeResize="0"/>
          <p:nvPr/>
        </p:nvPicPr>
        <p:blipFill>
          <a:blip r:embed="rId5">
            <a:alphaModFix/>
          </a:blip>
          <a:stretch>
            <a:fillRect/>
          </a:stretch>
        </p:blipFill>
        <p:spPr>
          <a:xfrm>
            <a:off x="657113" y="975800"/>
            <a:ext cx="7829774" cy="473525"/>
          </a:xfrm>
          <a:prstGeom prst="rect">
            <a:avLst/>
          </a:prstGeom>
          <a:noFill/>
          <a:ln cap="flat" cmpd="sng" w="9525">
            <a:solidFill>
              <a:schemeClr val="dk2"/>
            </a:solidFill>
            <a:prstDash val="solid"/>
            <a:round/>
            <a:headEnd len="sm" w="sm" type="none"/>
            <a:tailEnd len="sm" w="sm" type="none"/>
          </a:ln>
        </p:spPr>
      </p:pic>
      <p:sp>
        <p:nvSpPr>
          <p:cNvPr id="164" name="Google Shape;164;p21"/>
          <p:cNvSpPr txBox="1"/>
          <p:nvPr/>
        </p:nvSpPr>
        <p:spPr>
          <a:xfrm>
            <a:off x="2014000" y="4376400"/>
            <a:ext cx="125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2"/>
                </a:solidFill>
              </a:rPr>
              <a:t>Model Input</a:t>
            </a:r>
            <a:endParaRPr sz="1600">
              <a:solidFill>
                <a:schemeClr val="dk2"/>
              </a:solidFill>
            </a:endParaRPr>
          </a:p>
        </p:txBody>
      </p:sp>
      <p:sp>
        <p:nvSpPr>
          <p:cNvPr id="165" name="Google Shape;165;p21"/>
          <p:cNvSpPr txBox="1"/>
          <p:nvPr/>
        </p:nvSpPr>
        <p:spPr>
          <a:xfrm>
            <a:off x="6037000" y="4376400"/>
            <a:ext cx="1472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2"/>
                </a:solidFill>
              </a:rPr>
              <a:t>Model Output</a:t>
            </a:r>
            <a:endParaRPr sz="1600">
              <a:solidFill>
                <a:schemeClr val="dk2"/>
              </a:solidFill>
            </a:endParaRPr>
          </a:p>
        </p:txBody>
      </p:sp>
      <p:sp>
        <p:nvSpPr>
          <p:cNvPr id="166" name="Google Shape;166;p21"/>
          <p:cNvSpPr txBox="1"/>
          <p:nvPr/>
        </p:nvSpPr>
        <p:spPr>
          <a:xfrm>
            <a:off x="0" y="0"/>
            <a:ext cx="91440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800">
                <a:latin typeface="Montserrat ExtraBold"/>
                <a:ea typeface="Montserrat ExtraBold"/>
                <a:cs typeface="Montserrat ExtraBold"/>
                <a:sym typeface="Montserrat ExtraBold"/>
              </a:rPr>
              <a:t>LICENSE PLATE RECOGNITION - RESULTS</a:t>
            </a:r>
            <a:endParaRPr sz="2800">
              <a:latin typeface="Montserrat ExtraBold"/>
              <a:ea typeface="Montserrat ExtraBold"/>
              <a:cs typeface="Montserrat ExtraBold"/>
              <a:sym typeface="Montserrat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