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lt1"/>
              </a:solidFill>
              <a:highlight>
                <a:srgbClr val="CD3E3D"/>
              </a:highlight>
            </a:endParaRPr>
          </a:p>
        </p:txBody>
      </p:sp>
      <p:sp>
        <p:nvSpPr>
          <p:cNvPr id="82" name="Google Shape;82;p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4114800" y="3591562"/>
            <a:ext cx="24688800" cy="76404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4114800" y="11526522"/>
            <a:ext cx="24688800" cy="52983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2"/>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9497161" y="-1391901"/>
            <a:ext cx="13924200" cy="2839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1"/>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7807311" y="6918350"/>
            <a:ext cx="18597900" cy="7098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405450" y="26001"/>
            <a:ext cx="18597900" cy="2088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2"/>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2263140" y="5842000"/>
            <a:ext cx="28392000" cy="13924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3"/>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245995" y="5471163"/>
            <a:ext cx="28392000" cy="9128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2245995" y="14686283"/>
            <a:ext cx="28392000" cy="4800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rgbClr val="888888"/>
              </a:buClr>
              <a:buSzPts val="7680"/>
              <a:buNone/>
              <a:defRPr sz="7680">
                <a:solidFill>
                  <a:srgbClr val="888888"/>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4"/>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2263140" y="5842000"/>
            <a:ext cx="13990200" cy="13924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5"/>
          <p:cNvSpPr txBox="1"/>
          <p:nvPr>
            <p:ph idx="2" type="body"/>
          </p:nvPr>
        </p:nvSpPr>
        <p:spPr>
          <a:xfrm>
            <a:off x="16664940" y="5842000"/>
            <a:ext cx="13990200" cy="13924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5"/>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2267428"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2267429" y="5379722"/>
            <a:ext cx="13926000" cy="26364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6"/>
          <p:cNvSpPr txBox="1"/>
          <p:nvPr>
            <p:ph idx="2" type="body"/>
          </p:nvPr>
        </p:nvSpPr>
        <p:spPr>
          <a:xfrm>
            <a:off x="2267429" y="8016240"/>
            <a:ext cx="13926000" cy="11790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6"/>
          <p:cNvSpPr txBox="1"/>
          <p:nvPr>
            <p:ph idx="3" type="body"/>
          </p:nvPr>
        </p:nvSpPr>
        <p:spPr>
          <a:xfrm>
            <a:off x="16664940" y="5379722"/>
            <a:ext cx="13994700" cy="26364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6"/>
          <p:cNvSpPr txBox="1"/>
          <p:nvPr>
            <p:ph idx="4" type="body"/>
          </p:nvPr>
        </p:nvSpPr>
        <p:spPr>
          <a:xfrm>
            <a:off x="16664940" y="8016240"/>
            <a:ext cx="13994700" cy="11790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6"/>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267429" y="1463040"/>
            <a:ext cx="10617000" cy="5120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13994608" y="3159762"/>
            <a:ext cx="16665000" cy="155955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9"/>
          <p:cNvSpPr txBox="1"/>
          <p:nvPr>
            <p:ph idx="2" type="body"/>
          </p:nvPr>
        </p:nvSpPr>
        <p:spPr>
          <a:xfrm>
            <a:off x="2267429" y="6583680"/>
            <a:ext cx="10617000" cy="12197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9"/>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267429" y="1463040"/>
            <a:ext cx="10617000" cy="5120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3994608" y="3159762"/>
            <a:ext cx="16665000" cy="15595500"/>
          </a:xfrm>
          <a:prstGeom prst="rect">
            <a:avLst/>
          </a:prstGeom>
          <a:noFill/>
          <a:ln>
            <a:noFill/>
          </a:ln>
        </p:spPr>
      </p:sp>
      <p:sp>
        <p:nvSpPr>
          <p:cNvPr id="64" name="Google Shape;64;p10"/>
          <p:cNvSpPr txBox="1"/>
          <p:nvPr>
            <p:ph idx="1" type="body"/>
          </p:nvPr>
        </p:nvSpPr>
        <p:spPr>
          <a:xfrm>
            <a:off x="2267429" y="6583680"/>
            <a:ext cx="10617000" cy="12197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0"/>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63140" y="1168401"/>
            <a:ext cx="28392000" cy="4241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2263140" y="5842000"/>
            <a:ext cx="28392000" cy="13924200"/>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263140" y="20340322"/>
            <a:ext cx="7406700" cy="116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0904219" y="20340322"/>
            <a:ext cx="11109900" cy="1168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3248619" y="20340322"/>
            <a:ext cx="7406700" cy="1168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8.png"/><Relationship Id="rId11" Type="http://schemas.openxmlformats.org/officeDocument/2006/relationships/image" Target="../media/image2.png"/><Relationship Id="rId22" Type="http://schemas.openxmlformats.org/officeDocument/2006/relationships/image" Target="../media/image11.png"/><Relationship Id="rId10" Type="http://schemas.openxmlformats.org/officeDocument/2006/relationships/image" Target="../media/image4.png"/><Relationship Id="rId21" Type="http://schemas.openxmlformats.org/officeDocument/2006/relationships/image" Target="../media/image3.png"/><Relationship Id="rId13" Type="http://schemas.openxmlformats.org/officeDocument/2006/relationships/image" Target="../media/image14.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5.jpg"/><Relationship Id="rId9" Type="http://schemas.openxmlformats.org/officeDocument/2006/relationships/hyperlink" Target="https://www.kaggle.com/datasets/dheerajperumandla/drowsiness-dataset" TargetMode="External"/><Relationship Id="rId15" Type="http://schemas.openxmlformats.org/officeDocument/2006/relationships/image" Target="../media/image9.png"/><Relationship Id="rId14" Type="http://schemas.openxmlformats.org/officeDocument/2006/relationships/image" Target="../media/image5.png"/><Relationship Id="rId17" Type="http://schemas.openxmlformats.org/officeDocument/2006/relationships/image" Target="../media/image12.jpg"/><Relationship Id="rId16" Type="http://schemas.openxmlformats.org/officeDocument/2006/relationships/image" Target="../media/image7.png"/><Relationship Id="rId5" Type="http://schemas.openxmlformats.org/officeDocument/2006/relationships/hyperlink" Target="https://open.toronto.ca/dataset/parking-tickets/" TargetMode="External"/><Relationship Id="rId19" Type="http://schemas.openxmlformats.org/officeDocument/2006/relationships/image" Target="../media/image6.png"/><Relationship Id="rId6" Type="http://schemas.openxmlformats.org/officeDocument/2006/relationships/hyperlink" Target="https://open.toronto.ca/dataset/neighbourhoods/" TargetMode="External"/><Relationship Id="rId18" Type="http://schemas.openxmlformats.org/officeDocument/2006/relationships/image" Target="../media/image13.png"/><Relationship Id="rId7" Type="http://schemas.openxmlformats.org/officeDocument/2006/relationships/hyperlink" Target="https://data.ontario.ca/en/dataset/driver-population-statistics" TargetMode="External"/><Relationship Id="rId8" Type="http://schemas.openxmlformats.org/officeDocument/2006/relationships/hyperlink" Target="https://storage.googleapis.com/openimages/web/download_v7.html#download-manuall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10883450" y="14233925"/>
            <a:ext cx="21731400" cy="5998200"/>
          </a:xfrm>
          <a:prstGeom prst="rect">
            <a:avLst/>
          </a:prstGeom>
          <a:solidFill>
            <a:srgbClr val="CD3E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5" name="Google Shape;85;p13"/>
          <p:cNvSpPr/>
          <p:nvPr/>
        </p:nvSpPr>
        <p:spPr>
          <a:xfrm>
            <a:off x="0" y="1"/>
            <a:ext cx="32918400" cy="2743200"/>
          </a:xfrm>
          <a:prstGeom prst="rect">
            <a:avLst/>
          </a:prstGeom>
          <a:solidFill>
            <a:srgbClr val="CD3D3D"/>
          </a:solidFill>
          <a:ln>
            <a:noFill/>
          </a:ln>
        </p:spPr>
        <p:txBody>
          <a:bodyPr anchorCtr="0" anchor="ctr" bIns="22850" lIns="45700" spcFirstLastPara="1" rIns="45700" wrap="square" tIns="228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sp>
        <p:nvSpPr>
          <p:cNvPr id="86" name="Google Shape;86;p13"/>
          <p:cNvSpPr txBox="1"/>
          <p:nvPr>
            <p:ph type="ctrTitle"/>
          </p:nvPr>
        </p:nvSpPr>
        <p:spPr>
          <a:xfrm>
            <a:off x="0" y="3414"/>
            <a:ext cx="32918400" cy="137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Impact"/>
              <a:buNone/>
            </a:pPr>
            <a:r>
              <a:rPr lang="en-US" sz="6000">
                <a:solidFill>
                  <a:schemeClr val="lt1"/>
                </a:solidFill>
                <a:latin typeface="Impact"/>
                <a:ea typeface="Impact"/>
                <a:cs typeface="Impact"/>
                <a:sym typeface="Impact"/>
              </a:rPr>
              <a:t>Machine Learning Based Enhanced Road Safety</a:t>
            </a:r>
            <a:endParaRPr/>
          </a:p>
        </p:txBody>
      </p:sp>
      <p:sp>
        <p:nvSpPr>
          <p:cNvPr id="87" name="Google Shape;87;p13"/>
          <p:cNvSpPr txBox="1"/>
          <p:nvPr/>
        </p:nvSpPr>
        <p:spPr>
          <a:xfrm>
            <a:off x="0" y="1513181"/>
            <a:ext cx="32918400" cy="694800"/>
          </a:xfrm>
          <a:prstGeom prst="rect">
            <a:avLst/>
          </a:prstGeom>
          <a:noFill/>
          <a:ln>
            <a:noFill/>
          </a:ln>
        </p:spPr>
        <p:txBody>
          <a:bodyPr anchorCtr="0" anchor="ctr" bIns="105800" lIns="211575" spcFirstLastPara="1" rIns="211575" wrap="square" tIns="105800">
            <a:noAutofit/>
          </a:bodyPr>
          <a:lstStyle/>
          <a:p>
            <a:pPr indent="0" lvl="0" marL="0" marR="0" rtl="0" algn="ctr">
              <a:lnSpc>
                <a:spcPct val="100000"/>
              </a:lnSpc>
              <a:spcBef>
                <a:spcPts val="0"/>
              </a:spcBef>
              <a:spcAft>
                <a:spcPts val="0"/>
              </a:spcAft>
              <a:buClr>
                <a:srgbClr val="000000"/>
              </a:buClr>
              <a:buSzPts val="4000"/>
              <a:buFont typeface="Arial"/>
              <a:buNone/>
            </a:pPr>
            <a:r>
              <a:rPr b="1" lang="en-US" sz="4000">
                <a:solidFill>
                  <a:schemeClr val="lt1"/>
                </a:solidFill>
                <a:latin typeface="Trebuchet MS"/>
                <a:ea typeface="Trebuchet MS"/>
                <a:cs typeface="Trebuchet MS"/>
                <a:sym typeface="Trebuchet MS"/>
              </a:rPr>
              <a:t>Data Trio: Midhun Jisha Manoj, Risheek Sood, Shaik Sohail Hasan</a:t>
            </a:r>
            <a:endParaRPr b="0" i="0" sz="1400" u="none" cap="none" strike="noStrike">
              <a:solidFill>
                <a:srgbClr val="000000"/>
              </a:solidFill>
              <a:latin typeface="Arial"/>
              <a:ea typeface="Arial"/>
              <a:cs typeface="Arial"/>
              <a:sym typeface="Arial"/>
            </a:endParaRPr>
          </a:p>
        </p:txBody>
      </p:sp>
      <p:grpSp>
        <p:nvGrpSpPr>
          <p:cNvPr id="88" name="Google Shape;88;p13"/>
          <p:cNvGrpSpPr/>
          <p:nvPr/>
        </p:nvGrpSpPr>
        <p:grpSpPr>
          <a:xfrm>
            <a:off x="342900" y="2971800"/>
            <a:ext cx="10287000" cy="6196200"/>
            <a:chOff x="457200" y="2971800"/>
            <a:chExt cx="13716000" cy="6196200"/>
          </a:xfrm>
        </p:grpSpPr>
        <p:sp>
          <p:nvSpPr>
            <p:cNvPr id="89" name="Google Shape;89;p13"/>
            <p:cNvSpPr txBox="1"/>
            <p:nvPr/>
          </p:nvSpPr>
          <p:spPr>
            <a:xfrm>
              <a:off x="457200" y="3657600"/>
              <a:ext cx="13716000" cy="551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p:txBody>
        </p:sp>
        <p:sp>
          <p:nvSpPr>
            <p:cNvPr id="90" name="Google Shape;90;p13"/>
            <p:cNvSpPr txBox="1"/>
            <p:nvPr/>
          </p:nvSpPr>
          <p:spPr>
            <a:xfrm>
              <a:off x="457200" y="2971800"/>
              <a:ext cx="13716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rgbClr val="CD3E3D"/>
                  </a:solidFill>
                  <a:latin typeface="Trebuchet MS"/>
                  <a:ea typeface="Trebuchet MS"/>
                  <a:cs typeface="Trebuchet MS"/>
                  <a:sym typeface="Trebuchet MS"/>
                </a:rPr>
                <a:t>Project Impact</a:t>
              </a:r>
              <a:endParaRPr b="0" i="0" sz="1400" u="none" cap="none" strike="noStrike">
                <a:solidFill>
                  <a:srgbClr val="000000"/>
                </a:solidFill>
                <a:latin typeface="Arial"/>
                <a:ea typeface="Arial"/>
                <a:cs typeface="Arial"/>
                <a:sym typeface="Arial"/>
              </a:endParaRPr>
            </a:p>
          </p:txBody>
        </p:sp>
      </p:grpSp>
      <p:grpSp>
        <p:nvGrpSpPr>
          <p:cNvPr id="91" name="Google Shape;91;p13"/>
          <p:cNvGrpSpPr/>
          <p:nvPr/>
        </p:nvGrpSpPr>
        <p:grpSpPr>
          <a:xfrm>
            <a:off x="342900" y="7280250"/>
            <a:ext cx="10287000" cy="4445100"/>
            <a:chOff x="457200" y="193650"/>
            <a:chExt cx="13716000" cy="4445100"/>
          </a:xfrm>
        </p:grpSpPr>
        <p:sp>
          <p:nvSpPr>
            <p:cNvPr id="92" name="Google Shape;92;p13"/>
            <p:cNvSpPr txBox="1"/>
            <p:nvPr/>
          </p:nvSpPr>
          <p:spPr>
            <a:xfrm>
              <a:off x="457200" y="901650"/>
              <a:ext cx="13716000" cy="3737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Drowsiness Detection: </a:t>
              </a:r>
              <a:endParaRPr b="1" sz="1600" u="sng">
                <a:solidFill>
                  <a:schemeClr val="dk1"/>
                </a:solidFill>
              </a:endParaRPr>
            </a:p>
            <a:p>
              <a:pPr indent="-330200" lvl="0" marL="457200" rtl="0" algn="just">
                <a:lnSpc>
                  <a:spcPct val="115000"/>
                </a:lnSpc>
                <a:spcBef>
                  <a:spcPts val="0"/>
                </a:spcBef>
                <a:spcAft>
                  <a:spcPts val="0"/>
                </a:spcAft>
                <a:buClr>
                  <a:schemeClr val="dk1"/>
                </a:buClr>
                <a:buSzPts val="1600"/>
                <a:buChar char="●"/>
              </a:pPr>
              <a:r>
                <a:rPr lang="en-US" sz="1600">
                  <a:solidFill>
                    <a:schemeClr val="dk1"/>
                  </a:solidFill>
                </a:rPr>
                <a:t>Currently, there's a noticeable absence of automated tools that factor in driver characteristics. This raises the question: How can we leverage machine learning algorithms to detect driver drowsiness in real-time, thereby preventing accidents caused by drowsy driving?</a:t>
              </a:r>
              <a:endParaRPr sz="3600">
                <a:solidFill>
                  <a:schemeClr val="dk1"/>
                </a:solidFill>
                <a:latin typeface="Times"/>
                <a:ea typeface="Times"/>
                <a:cs typeface="Times"/>
                <a:sym typeface="Times"/>
              </a:endParaRPr>
            </a:p>
            <a:p>
              <a:pPr indent="0" lvl="0" marL="0" marR="0" rtl="0" algn="just">
                <a:lnSpc>
                  <a:spcPct val="115000"/>
                </a:lnSpc>
                <a:spcBef>
                  <a:spcPts val="0"/>
                </a:spcBef>
                <a:spcAft>
                  <a:spcPts val="0"/>
                </a:spcAft>
                <a:buClr>
                  <a:schemeClr val="dk1"/>
                </a:buClr>
                <a:buSzPts val="1100"/>
                <a:buFont typeface="Arial"/>
                <a:buNone/>
              </a:pPr>
              <a:r>
                <a:rPr b="1" lang="en-US" sz="1600" u="sng">
                  <a:solidFill>
                    <a:schemeClr val="dk1"/>
                  </a:solidFill>
                </a:rPr>
                <a:t>License Plate Recognition:</a:t>
              </a:r>
              <a:endParaRPr b="1" sz="1600" u="sng">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US" sz="1600">
                  <a:solidFill>
                    <a:schemeClr val="dk1"/>
                  </a:solidFill>
                </a:rPr>
                <a:t>Accountability is key to ensuring safety, especially concerning vehicles. Thus, our focus is on identifying number plates to hold individuals accountable. How can we develop and implement a machine learning model to accurately recognize and extract license plate numbers from images for the automated enforcement of traffic rules and regulations?</a:t>
              </a:r>
              <a:endParaRPr sz="1600">
                <a:solidFill>
                  <a:schemeClr val="dk1"/>
                </a:solidFill>
              </a:endParaRPr>
            </a:p>
            <a:p>
              <a:pPr indent="0" lvl="0" marL="0" marR="0" rtl="0" algn="just">
                <a:lnSpc>
                  <a:spcPct val="115000"/>
                </a:lnSpc>
                <a:spcBef>
                  <a:spcPts val="0"/>
                </a:spcBef>
                <a:spcAft>
                  <a:spcPts val="0"/>
                </a:spcAft>
                <a:buNone/>
              </a:pPr>
              <a:r>
                <a:rPr b="1" lang="en-US" sz="1600" u="sng">
                  <a:solidFill>
                    <a:schemeClr val="dk1"/>
                  </a:solidFill>
                </a:rPr>
                <a:t>Ticketing Analysis:</a:t>
              </a:r>
              <a:endParaRPr b="1" sz="1600" u="sng">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US" sz="1600">
                  <a:solidFill>
                    <a:schemeClr val="dk1"/>
                  </a:solidFill>
                </a:rPr>
                <a:t>Understanding the significant factors contributing to parking infractions in Toronto is crucial. Moreover, analyzing these factors to uncover trends and patterns in parking ticket issuance can inform strategic deployment and optimization of human resources, reducing costs while enhancing performance.</a:t>
              </a:r>
              <a:endParaRPr b="0" i="0" sz="3200" u="none" cap="none" strike="noStrike">
                <a:solidFill>
                  <a:schemeClr val="dk1"/>
                </a:solidFill>
                <a:latin typeface="Times"/>
                <a:ea typeface="Times"/>
                <a:cs typeface="Times"/>
                <a:sym typeface="Times"/>
              </a:endParaRPr>
            </a:p>
          </p:txBody>
        </p:sp>
        <p:sp>
          <p:nvSpPr>
            <p:cNvPr id="93" name="Google Shape;93;p13"/>
            <p:cNvSpPr txBox="1"/>
            <p:nvPr/>
          </p:nvSpPr>
          <p:spPr>
            <a:xfrm>
              <a:off x="457200" y="193650"/>
              <a:ext cx="13716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rgbClr val="CD3E3D"/>
                  </a:solidFill>
                  <a:latin typeface="Trebuchet MS"/>
                  <a:ea typeface="Trebuchet MS"/>
                  <a:cs typeface="Trebuchet MS"/>
                  <a:sym typeface="Trebuchet MS"/>
                </a:rPr>
                <a:t>Problem Statement</a:t>
              </a:r>
              <a:endParaRPr b="0" i="0" sz="1400" u="none" cap="none" strike="noStrike">
                <a:solidFill>
                  <a:srgbClr val="000000"/>
                </a:solidFill>
                <a:latin typeface="Arial"/>
                <a:ea typeface="Arial"/>
                <a:cs typeface="Arial"/>
                <a:sym typeface="Arial"/>
              </a:endParaRPr>
            </a:p>
          </p:txBody>
        </p:sp>
      </p:grpSp>
      <p:pic>
        <p:nvPicPr>
          <p:cNvPr id="94" name="Google Shape;94;p13"/>
          <p:cNvPicPr preferRelativeResize="0"/>
          <p:nvPr/>
        </p:nvPicPr>
        <p:blipFill rotWithShape="1">
          <a:blip r:embed="rId3">
            <a:alphaModFix/>
          </a:blip>
          <a:srcRect b="0" l="0" r="0" t="0"/>
          <a:stretch/>
        </p:blipFill>
        <p:spPr>
          <a:xfrm>
            <a:off x="0" y="710497"/>
            <a:ext cx="2500654" cy="1250327"/>
          </a:xfrm>
          <a:prstGeom prst="rect">
            <a:avLst/>
          </a:prstGeom>
          <a:noFill/>
          <a:ln>
            <a:noFill/>
          </a:ln>
        </p:spPr>
      </p:pic>
      <p:pic>
        <p:nvPicPr>
          <p:cNvPr id="95" name="Google Shape;95;p13"/>
          <p:cNvPicPr preferRelativeResize="0"/>
          <p:nvPr/>
        </p:nvPicPr>
        <p:blipFill rotWithShape="1">
          <a:blip r:embed="rId4">
            <a:alphaModFix/>
          </a:blip>
          <a:srcRect b="43716" l="11379" r="10998" t="11159"/>
          <a:stretch/>
        </p:blipFill>
        <p:spPr>
          <a:xfrm>
            <a:off x="103625" y="3848325"/>
            <a:ext cx="5486399" cy="3200401"/>
          </a:xfrm>
          <a:prstGeom prst="rect">
            <a:avLst/>
          </a:prstGeom>
          <a:noFill/>
          <a:ln>
            <a:noFill/>
          </a:ln>
        </p:spPr>
      </p:pic>
      <p:pic>
        <p:nvPicPr>
          <p:cNvPr id="96" name="Google Shape;96;p13"/>
          <p:cNvPicPr preferRelativeResize="0"/>
          <p:nvPr/>
        </p:nvPicPr>
        <p:blipFill rotWithShape="1">
          <a:blip r:embed="rId4">
            <a:alphaModFix/>
          </a:blip>
          <a:srcRect b="0" l="11379" r="10998" t="54875"/>
          <a:stretch/>
        </p:blipFill>
        <p:spPr>
          <a:xfrm>
            <a:off x="5332400" y="3988400"/>
            <a:ext cx="5486399" cy="3291841"/>
          </a:xfrm>
          <a:prstGeom prst="rect">
            <a:avLst/>
          </a:prstGeom>
          <a:noFill/>
          <a:ln>
            <a:noFill/>
          </a:ln>
        </p:spPr>
      </p:pic>
      <p:sp>
        <p:nvSpPr>
          <p:cNvPr id="97" name="Google Shape;97;p13"/>
          <p:cNvSpPr txBox="1"/>
          <p:nvPr/>
        </p:nvSpPr>
        <p:spPr>
          <a:xfrm>
            <a:off x="342900" y="11753850"/>
            <a:ext cx="10287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rgbClr val="CD3E3D"/>
                </a:solidFill>
                <a:latin typeface="Trebuchet MS"/>
                <a:ea typeface="Trebuchet MS"/>
                <a:cs typeface="Trebuchet MS"/>
                <a:sym typeface="Trebuchet MS"/>
              </a:rPr>
              <a:t>Datasets</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431800" y="14057500"/>
            <a:ext cx="10287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rgbClr val="CD3E3D"/>
                </a:solidFill>
                <a:latin typeface="Trebuchet MS"/>
                <a:ea typeface="Trebuchet MS"/>
                <a:cs typeface="Trebuchet MS"/>
                <a:sym typeface="Trebuchet MS"/>
              </a:rPr>
              <a:t>Methodology and Tools</a:t>
            </a:r>
            <a:endParaRPr b="0" i="0" sz="1400" u="none" cap="none" strike="noStrike">
              <a:solidFill>
                <a:srgbClr val="000000"/>
              </a:solidFill>
              <a:latin typeface="Arial"/>
              <a:ea typeface="Arial"/>
              <a:cs typeface="Arial"/>
              <a:sym typeface="Arial"/>
            </a:endParaRPr>
          </a:p>
        </p:txBody>
      </p:sp>
      <p:sp>
        <p:nvSpPr>
          <p:cNvPr id="99" name="Google Shape;99;p13"/>
          <p:cNvSpPr txBox="1"/>
          <p:nvPr/>
        </p:nvSpPr>
        <p:spPr>
          <a:xfrm>
            <a:off x="431800" y="12523925"/>
            <a:ext cx="10287000" cy="14715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Parking Tickets: </a:t>
            </a:r>
            <a:r>
              <a:rPr lang="en-US" sz="1600">
                <a:solidFill>
                  <a:schemeClr val="accent1"/>
                </a:solidFill>
                <a:uFill>
                  <a:noFill/>
                </a:uFill>
                <a:hlinkClick r:id="rId5">
                  <a:extLst>
                    <a:ext uri="{A12FA001-AC4F-418D-AE19-62706E023703}">
                      <ahyp:hlinkClr val="tx"/>
                    </a:ext>
                  </a:extLst>
                </a:hlinkClick>
              </a:rPr>
              <a:t>https://open.toronto.ca/dataset/parking-tickets/</a:t>
            </a:r>
            <a:endParaRPr b="1" sz="1600" u="sng">
              <a:solidFill>
                <a:schemeClr val="accent1"/>
              </a:solidFill>
            </a:endParaRPr>
          </a:p>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Toronto Neighbourhoods: </a:t>
            </a:r>
            <a:r>
              <a:rPr lang="en-US" sz="1600">
                <a:solidFill>
                  <a:schemeClr val="hlink"/>
                </a:solidFill>
                <a:uFill>
                  <a:noFill/>
                </a:uFill>
                <a:hlinkClick r:id="rId6"/>
              </a:rPr>
              <a:t>https://open.toronto.ca/dataset/neighbourhoods/</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Driver Population Statistics</a:t>
            </a:r>
            <a:r>
              <a:rPr lang="en-US" sz="1600">
                <a:solidFill>
                  <a:schemeClr val="dk1"/>
                </a:solidFill>
              </a:rPr>
              <a:t>: </a:t>
            </a:r>
            <a:r>
              <a:rPr lang="en-US" sz="1600">
                <a:solidFill>
                  <a:schemeClr val="hlink"/>
                </a:solidFill>
                <a:uFill>
                  <a:noFill/>
                </a:uFill>
                <a:hlinkClick r:id="rId7"/>
              </a:rPr>
              <a:t>https://data.ontario.ca/en/dataset/driver-population-statistics</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License Plate Recognition:</a:t>
            </a:r>
            <a:r>
              <a:rPr lang="en-US" sz="1600">
                <a:solidFill>
                  <a:schemeClr val="dk1"/>
                </a:solidFill>
              </a:rPr>
              <a:t> </a:t>
            </a:r>
            <a:r>
              <a:rPr lang="en-US" sz="1600">
                <a:solidFill>
                  <a:schemeClr val="accent1"/>
                </a:solidFill>
                <a:uFill>
                  <a:noFill/>
                </a:uFill>
                <a:hlinkClick r:id="rId8">
                  <a:extLst>
                    <a:ext uri="{A12FA001-AC4F-418D-AE19-62706E023703}">
                      <ahyp:hlinkClr val="tx"/>
                    </a:ext>
                  </a:extLst>
                </a:hlinkClick>
              </a:rPr>
              <a:t>Open Images Website</a:t>
            </a:r>
            <a:endParaRPr sz="1600">
              <a:solidFill>
                <a:schemeClr val="accent1"/>
              </a:solidFill>
            </a:endParaRPr>
          </a:p>
          <a:p>
            <a:pPr indent="0" lvl="0" marL="0" rtl="0" algn="just">
              <a:lnSpc>
                <a:spcPct val="115000"/>
              </a:lnSpc>
              <a:spcBef>
                <a:spcPts val="0"/>
              </a:spcBef>
              <a:spcAft>
                <a:spcPts val="0"/>
              </a:spcAft>
              <a:buClr>
                <a:schemeClr val="dk1"/>
              </a:buClr>
              <a:buSzPts val="1100"/>
              <a:buFont typeface="Arial"/>
              <a:buNone/>
            </a:pPr>
            <a:r>
              <a:rPr b="1" lang="en-US" sz="1600" u="sng">
                <a:solidFill>
                  <a:schemeClr val="dk1"/>
                </a:solidFill>
              </a:rPr>
              <a:t>Drowsiness Detection: </a:t>
            </a:r>
            <a:r>
              <a:rPr lang="en-US" sz="1600">
                <a:solidFill>
                  <a:schemeClr val="accent1"/>
                </a:solidFill>
              </a:rPr>
              <a:t> </a:t>
            </a:r>
            <a:r>
              <a:rPr lang="en-US" sz="1600">
                <a:solidFill>
                  <a:schemeClr val="accent1"/>
                </a:solidFill>
                <a:uFill>
                  <a:noFill/>
                </a:uFill>
                <a:hlinkClick r:id="rId9">
                  <a:extLst>
                    <a:ext uri="{A12FA001-AC4F-418D-AE19-62706E023703}">
                      <ahyp:hlinkClr val="tx"/>
                    </a:ext>
                  </a:extLst>
                </a:hlinkClick>
              </a:rPr>
              <a:t>https://www.kaggle.com/datasets/dheerajperumandla/drowsiness-dataset</a:t>
            </a:r>
            <a:endParaRPr b="0" i="0" sz="3200" u="none" cap="none" strike="noStrike">
              <a:solidFill>
                <a:schemeClr val="dk1"/>
              </a:solidFill>
              <a:latin typeface="Times"/>
              <a:ea typeface="Times"/>
              <a:cs typeface="Times"/>
              <a:sym typeface="Times"/>
            </a:endParaRPr>
          </a:p>
        </p:txBody>
      </p:sp>
      <p:sp>
        <p:nvSpPr>
          <p:cNvPr id="100" name="Google Shape;100;p13"/>
          <p:cNvSpPr txBox="1"/>
          <p:nvPr/>
        </p:nvSpPr>
        <p:spPr>
          <a:xfrm>
            <a:off x="11035725" y="3056075"/>
            <a:ext cx="21579000" cy="7080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lt1"/>
                </a:solidFill>
                <a:latin typeface="Trebuchet MS"/>
                <a:ea typeface="Trebuchet MS"/>
                <a:cs typeface="Trebuchet MS"/>
                <a:sym typeface="Trebuchet MS"/>
              </a:rPr>
              <a:t>Pipeline</a:t>
            </a:r>
            <a:endParaRPr b="0" i="0" sz="1400" u="none" cap="none" strike="noStrike">
              <a:solidFill>
                <a:schemeClr val="lt1"/>
              </a:solidFill>
              <a:latin typeface="Arial"/>
              <a:ea typeface="Arial"/>
              <a:cs typeface="Arial"/>
              <a:sym typeface="Arial"/>
            </a:endParaRPr>
          </a:p>
        </p:txBody>
      </p:sp>
      <p:pic>
        <p:nvPicPr>
          <p:cNvPr id="101" name="Google Shape;101;p13"/>
          <p:cNvPicPr preferRelativeResize="0"/>
          <p:nvPr/>
        </p:nvPicPr>
        <p:blipFill rotWithShape="1">
          <a:blip r:embed="rId10">
            <a:alphaModFix/>
          </a:blip>
          <a:srcRect b="1906" l="1515" r="1340" t="4170"/>
          <a:stretch/>
        </p:blipFill>
        <p:spPr>
          <a:xfrm>
            <a:off x="11035800" y="3848325"/>
            <a:ext cx="21408977" cy="7773525"/>
          </a:xfrm>
          <a:prstGeom prst="rect">
            <a:avLst/>
          </a:prstGeom>
          <a:noFill/>
          <a:ln>
            <a:noFill/>
          </a:ln>
        </p:spPr>
      </p:pic>
      <p:sp>
        <p:nvSpPr>
          <p:cNvPr id="102" name="Google Shape;102;p13"/>
          <p:cNvSpPr txBox="1"/>
          <p:nvPr/>
        </p:nvSpPr>
        <p:spPr>
          <a:xfrm>
            <a:off x="10883400" y="11896600"/>
            <a:ext cx="21731400" cy="7080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lt1"/>
                </a:solidFill>
                <a:latin typeface="Trebuchet MS"/>
                <a:ea typeface="Trebuchet MS"/>
                <a:cs typeface="Trebuchet MS"/>
                <a:sym typeface="Trebuchet MS"/>
              </a:rPr>
              <a:t>Results</a:t>
            </a:r>
            <a:endParaRPr b="0" i="0" sz="1400" u="none" cap="none" strike="noStrike">
              <a:solidFill>
                <a:schemeClr val="lt1"/>
              </a:solidFill>
              <a:latin typeface="Arial"/>
              <a:ea typeface="Arial"/>
              <a:cs typeface="Arial"/>
              <a:sym typeface="Arial"/>
            </a:endParaRPr>
          </a:p>
        </p:txBody>
      </p:sp>
      <p:sp>
        <p:nvSpPr>
          <p:cNvPr id="103" name="Google Shape;103;p13"/>
          <p:cNvSpPr txBox="1"/>
          <p:nvPr/>
        </p:nvSpPr>
        <p:spPr>
          <a:xfrm>
            <a:off x="20818875" y="12726950"/>
            <a:ext cx="58833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License Plate Recognition:</a:t>
            </a:r>
            <a:endParaRPr b="1" sz="1600">
              <a:solidFill>
                <a:schemeClr val="lt1"/>
              </a:solidFill>
            </a:endParaRPr>
          </a:p>
        </p:txBody>
      </p:sp>
      <p:sp>
        <p:nvSpPr>
          <p:cNvPr id="104" name="Google Shape;104;p13"/>
          <p:cNvSpPr/>
          <p:nvPr/>
        </p:nvSpPr>
        <p:spPr>
          <a:xfrm>
            <a:off x="20818875" y="14233925"/>
            <a:ext cx="5883300" cy="3689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5" name="Google Shape;105;p13"/>
          <p:cNvSpPr/>
          <p:nvPr/>
        </p:nvSpPr>
        <p:spPr>
          <a:xfrm>
            <a:off x="26790775" y="14233925"/>
            <a:ext cx="5824200" cy="599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 name="Google Shape;106;p13"/>
          <p:cNvSpPr/>
          <p:nvPr/>
        </p:nvSpPr>
        <p:spPr>
          <a:xfrm>
            <a:off x="10883450" y="14233925"/>
            <a:ext cx="9846900" cy="599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7" name="Google Shape;107;p13"/>
          <p:cNvSpPr txBox="1"/>
          <p:nvPr/>
        </p:nvSpPr>
        <p:spPr>
          <a:xfrm>
            <a:off x="10883325" y="12741900"/>
            <a:ext cx="98469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Ticketing Analysis</a:t>
            </a:r>
            <a:endParaRPr b="1" sz="1600">
              <a:solidFill>
                <a:schemeClr val="lt1"/>
              </a:solidFill>
            </a:endParaRPr>
          </a:p>
        </p:txBody>
      </p:sp>
      <p:sp>
        <p:nvSpPr>
          <p:cNvPr id="108" name="Google Shape;108;p13"/>
          <p:cNvSpPr txBox="1"/>
          <p:nvPr/>
        </p:nvSpPr>
        <p:spPr>
          <a:xfrm>
            <a:off x="26790750" y="12741900"/>
            <a:ext cx="58242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Driver Drowsiness Detection</a:t>
            </a:r>
            <a:endParaRPr b="1" sz="1600">
              <a:solidFill>
                <a:schemeClr val="lt1"/>
              </a:solidFill>
            </a:endParaRPr>
          </a:p>
        </p:txBody>
      </p:sp>
      <p:pic>
        <p:nvPicPr>
          <p:cNvPr id="109" name="Google Shape;109;p13"/>
          <p:cNvPicPr preferRelativeResize="0"/>
          <p:nvPr/>
        </p:nvPicPr>
        <p:blipFill rotWithShape="1">
          <a:blip r:embed="rId11">
            <a:alphaModFix/>
          </a:blip>
          <a:srcRect b="4319" l="1429" r="0" t="4356"/>
          <a:stretch/>
        </p:blipFill>
        <p:spPr>
          <a:xfrm>
            <a:off x="15564875" y="14233925"/>
            <a:ext cx="5165400" cy="3107175"/>
          </a:xfrm>
          <a:prstGeom prst="rect">
            <a:avLst/>
          </a:prstGeom>
          <a:noFill/>
          <a:ln cap="flat" cmpd="sng" w="9525">
            <a:solidFill>
              <a:srgbClr val="595959"/>
            </a:solidFill>
            <a:prstDash val="solid"/>
            <a:round/>
            <a:headEnd len="sm" w="sm" type="none"/>
            <a:tailEnd len="sm" w="sm" type="none"/>
          </a:ln>
        </p:spPr>
      </p:pic>
      <p:pic>
        <p:nvPicPr>
          <p:cNvPr id="110" name="Google Shape;110;p13"/>
          <p:cNvPicPr preferRelativeResize="0"/>
          <p:nvPr/>
        </p:nvPicPr>
        <p:blipFill rotWithShape="1">
          <a:blip r:embed="rId12">
            <a:alphaModFix/>
          </a:blip>
          <a:srcRect b="0" l="0" r="6384" t="0"/>
          <a:stretch/>
        </p:blipFill>
        <p:spPr>
          <a:xfrm>
            <a:off x="10883450" y="14233925"/>
            <a:ext cx="4681425" cy="3107175"/>
          </a:xfrm>
          <a:prstGeom prst="rect">
            <a:avLst/>
          </a:prstGeom>
          <a:noFill/>
          <a:ln cap="flat" cmpd="sng" w="9525">
            <a:solidFill>
              <a:srgbClr val="595959"/>
            </a:solidFill>
            <a:prstDash val="solid"/>
            <a:round/>
            <a:headEnd len="sm" w="sm" type="none"/>
            <a:tailEnd len="sm" w="sm" type="none"/>
          </a:ln>
        </p:spPr>
      </p:pic>
      <p:pic>
        <p:nvPicPr>
          <p:cNvPr id="111" name="Google Shape;111;p13"/>
          <p:cNvPicPr preferRelativeResize="0"/>
          <p:nvPr/>
        </p:nvPicPr>
        <p:blipFill>
          <a:blip r:embed="rId13">
            <a:alphaModFix/>
          </a:blip>
          <a:stretch>
            <a:fillRect/>
          </a:stretch>
        </p:blipFill>
        <p:spPr>
          <a:xfrm>
            <a:off x="26928550" y="14442450"/>
            <a:ext cx="5548625" cy="2664238"/>
          </a:xfrm>
          <a:prstGeom prst="rect">
            <a:avLst/>
          </a:prstGeom>
          <a:noFill/>
          <a:ln>
            <a:noFill/>
          </a:ln>
        </p:spPr>
      </p:pic>
      <p:pic>
        <p:nvPicPr>
          <p:cNvPr id="112" name="Google Shape;112;p13"/>
          <p:cNvPicPr preferRelativeResize="0"/>
          <p:nvPr/>
        </p:nvPicPr>
        <p:blipFill>
          <a:blip r:embed="rId14">
            <a:alphaModFix/>
          </a:blip>
          <a:stretch>
            <a:fillRect/>
          </a:stretch>
        </p:blipFill>
        <p:spPr>
          <a:xfrm>
            <a:off x="26928550" y="17180200"/>
            <a:ext cx="2793550" cy="2938275"/>
          </a:xfrm>
          <a:prstGeom prst="rect">
            <a:avLst/>
          </a:prstGeom>
          <a:noFill/>
          <a:ln>
            <a:noFill/>
          </a:ln>
        </p:spPr>
      </p:pic>
      <p:pic>
        <p:nvPicPr>
          <p:cNvPr id="113" name="Google Shape;113;p13"/>
          <p:cNvPicPr preferRelativeResize="0"/>
          <p:nvPr/>
        </p:nvPicPr>
        <p:blipFill>
          <a:blip r:embed="rId15">
            <a:alphaModFix/>
          </a:blip>
          <a:stretch>
            <a:fillRect/>
          </a:stretch>
        </p:blipFill>
        <p:spPr>
          <a:xfrm>
            <a:off x="29806775" y="17180200"/>
            <a:ext cx="2670400" cy="2938274"/>
          </a:xfrm>
          <a:prstGeom prst="rect">
            <a:avLst/>
          </a:prstGeom>
          <a:noFill/>
          <a:ln>
            <a:noFill/>
          </a:ln>
        </p:spPr>
      </p:pic>
      <p:pic>
        <p:nvPicPr>
          <p:cNvPr id="114" name="Google Shape;114;p13"/>
          <p:cNvPicPr preferRelativeResize="0"/>
          <p:nvPr/>
        </p:nvPicPr>
        <p:blipFill rotWithShape="1">
          <a:blip r:embed="rId16">
            <a:alphaModFix/>
          </a:blip>
          <a:srcRect b="70277" l="0" r="39046" t="0"/>
          <a:stretch/>
        </p:blipFill>
        <p:spPr>
          <a:xfrm>
            <a:off x="20887313" y="14332050"/>
            <a:ext cx="5746500" cy="338700"/>
          </a:xfrm>
          <a:prstGeom prst="rect">
            <a:avLst/>
          </a:prstGeom>
          <a:noFill/>
          <a:ln>
            <a:noFill/>
          </a:ln>
        </p:spPr>
      </p:pic>
      <p:sp>
        <p:nvSpPr>
          <p:cNvPr id="115" name="Google Shape;115;p13"/>
          <p:cNvSpPr/>
          <p:nvPr/>
        </p:nvSpPr>
        <p:spPr>
          <a:xfrm>
            <a:off x="19785050" y="17989825"/>
            <a:ext cx="6917400" cy="226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16" name="Google Shape;116;p13"/>
          <p:cNvPicPr preferRelativeResize="0"/>
          <p:nvPr/>
        </p:nvPicPr>
        <p:blipFill>
          <a:blip r:embed="rId17">
            <a:alphaModFix/>
          </a:blip>
          <a:stretch>
            <a:fillRect/>
          </a:stretch>
        </p:blipFill>
        <p:spPr>
          <a:xfrm>
            <a:off x="20879700" y="15624550"/>
            <a:ext cx="2670400" cy="2221924"/>
          </a:xfrm>
          <a:prstGeom prst="rect">
            <a:avLst/>
          </a:prstGeom>
          <a:noFill/>
          <a:ln>
            <a:noFill/>
          </a:ln>
        </p:spPr>
      </p:pic>
      <p:pic>
        <p:nvPicPr>
          <p:cNvPr id="117" name="Google Shape;117;p13"/>
          <p:cNvPicPr preferRelativeResize="0"/>
          <p:nvPr/>
        </p:nvPicPr>
        <p:blipFill>
          <a:blip r:embed="rId18">
            <a:alphaModFix/>
          </a:blip>
          <a:stretch>
            <a:fillRect/>
          </a:stretch>
        </p:blipFill>
        <p:spPr>
          <a:xfrm>
            <a:off x="23687925" y="15624550"/>
            <a:ext cx="2938275" cy="2221929"/>
          </a:xfrm>
          <a:prstGeom prst="rect">
            <a:avLst/>
          </a:prstGeom>
          <a:noFill/>
          <a:ln>
            <a:noFill/>
          </a:ln>
        </p:spPr>
      </p:pic>
      <p:pic>
        <p:nvPicPr>
          <p:cNvPr id="118" name="Google Shape;118;p13"/>
          <p:cNvPicPr preferRelativeResize="0"/>
          <p:nvPr/>
        </p:nvPicPr>
        <p:blipFill rotWithShape="1">
          <a:blip r:embed="rId16">
            <a:alphaModFix/>
          </a:blip>
          <a:srcRect b="0" l="13424" r="27720" t="30891"/>
          <a:stretch/>
        </p:blipFill>
        <p:spPr>
          <a:xfrm>
            <a:off x="20879699" y="14779625"/>
            <a:ext cx="5746500" cy="787550"/>
          </a:xfrm>
          <a:prstGeom prst="rect">
            <a:avLst/>
          </a:prstGeom>
          <a:noFill/>
          <a:ln>
            <a:noFill/>
          </a:ln>
        </p:spPr>
      </p:pic>
      <p:pic>
        <p:nvPicPr>
          <p:cNvPr id="119" name="Google Shape;119;p13"/>
          <p:cNvPicPr preferRelativeResize="0"/>
          <p:nvPr/>
        </p:nvPicPr>
        <p:blipFill rotWithShape="1">
          <a:blip r:embed="rId19">
            <a:alphaModFix/>
          </a:blip>
          <a:srcRect b="4673" l="0" r="1883" t="4926"/>
          <a:stretch/>
        </p:blipFill>
        <p:spPr>
          <a:xfrm>
            <a:off x="10883450" y="17341100"/>
            <a:ext cx="5678799" cy="2891025"/>
          </a:xfrm>
          <a:prstGeom prst="rect">
            <a:avLst/>
          </a:prstGeom>
          <a:noFill/>
          <a:ln cap="flat" cmpd="sng" w="9525">
            <a:solidFill>
              <a:srgbClr val="595959"/>
            </a:solidFill>
            <a:prstDash val="solid"/>
            <a:round/>
            <a:headEnd len="sm" w="sm" type="none"/>
            <a:tailEnd len="sm" w="sm" type="none"/>
          </a:ln>
        </p:spPr>
      </p:pic>
      <p:pic>
        <p:nvPicPr>
          <p:cNvPr id="120" name="Google Shape;120;p13"/>
          <p:cNvPicPr preferRelativeResize="0"/>
          <p:nvPr/>
        </p:nvPicPr>
        <p:blipFill rotWithShape="1">
          <a:blip r:embed="rId20">
            <a:alphaModFix/>
          </a:blip>
          <a:srcRect b="15644" l="4260" r="1692" t="4737"/>
          <a:stretch/>
        </p:blipFill>
        <p:spPr>
          <a:xfrm>
            <a:off x="16562250" y="17341100"/>
            <a:ext cx="4168026" cy="2891025"/>
          </a:xfrm>
          <a:prstGeom prst="rect">
            <a:avLst/>
          </a:prstGeom>
          <a:noFill/>
          <a:ln cap="flat" cmpd="sng" w="9525">
            <a:solidFill>
              <a:srgbClr val="595959"/>
            </a:solidFill>
            <a:prstDash val="solid"/>
            <a:round/>
            <a:headEnd len="sm" w="sm" type="none"/>
            <a:tailEnd len="sm" w="sm" type="none"/>
          </a:ln>
        </p:spPr>
      </p:pic>
      <p:pic>
        <p:nvPicPr>
          <p:cNvPr id="121" name="Google Shape;121;p13"/>
          <p:cNvPicPr preferRelativeResize="0"/>
          <p:nvPr/>
        </p:nvPicPr>
        <p:blipFill rotWithShape="1">
          <a:blip r:embed="rId21">
            <a:alphaModFix/>
          </a:blip>
          <a:srcRect b="4616" l="0" r="8734" t="0"/>
          <a:stretch/>
        </p:blipFill>
        <p:spPr>
          <a:xfrm>
            <a:off x="20730350" y="17989825"/>
            <a:ext cx="5971024" cy="2212850"/>
          </a:xfrm>
          <a:prstGeom prst="rect">
            <a:avLst/>
          </a:prstGeom>
          <a:noFill/>
          <a:ln cap="flat" cmpd="sng" w="9525">
            <a:solidFill>
              <a:srgbClr val="595959"/>
            </a:solidFill>
            <a:prstDash val="solid"/>
            <a:round/>
            <a:headEnd len="sm" w="sm" type="none"/>
            <a:tailEnd len="sm" w="sm" type="none"/>
          </a:ln>
        </p:spPr>
      </p:pic>
      <p:sp>
        <p:nvSpPr>
          <p:cNvPr id="122" name="Google Shape;122;p13"/>
          <p:cNvSpPr/>
          <p:nvPr/>
        </p:nvSpPr>
        <p:spPr>
          <a:xfrm>
            <a:off x="0" y="20401175"/>
            <a:ext cx="32918400" cy="1544400"/>
          </a:xfrm>
          <a:prstGeom prst="rect">
            <a:avLst/>
          </a:prstGeom>
          <a:solidFill>
            <a:srgbClr val="CD3D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3600">
              <a:solidFill>
                <a:schemeClr val="dk1"/>
              </a:solidFill>
              <a:latin typeface="Times"/>
              <a:ea typeface="Times"/>
              <a:cs typeface="Times"/>
              <a:sym typeface="Times"/>
            </a:endParaRPr>
          </a:p>
        </p:txBody>
      </p:sp>
      <p:sp>
        <p:nvSpPr>
          <p:cNvPr id="123" name="Google Shape;123;p13"/>
          <p:cNvSpPr txBox="1"/>
          <p:nvPr/>
        </p:nvSpPr>
        <p:spPr>
          <a:xfrm>
            <a:off x="20818838" y="13032625"/>
            <a:ext cx="5883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Using YOLOv5, precision is perfect (1), recall is high (0.958), and mean Average </a:t>
            </a:r>
            <a:r>
              <a:rPr lang="en-US" sz="1600">
                <a:solidFill>
                  <a:schemeClr val="dk1"/>
                </a:solidFill>
              </a:rPr>
              <a:t>Precision</a:t>
            </a:r>
            <a:r>
              <a:rPr lang="en-US" sz="1600"/>
              <a:t> (mAP) at IoU 0.5 is impressively high (0.993), yet the overall mAP score (0.734) suggests challenges with overlapping or closely packed objects.</a:t>
            </a:r>
            <a:endParaRPr sz="1600"/>
          </a:p>
        </p:txBody>
      </p:sp>
      <p:sp>
        <p:nvSpPr>
          <p:cNvPr id="124" name="Google Shape;124;p13"/>
          <p:cNvSpPr txBox="1"/>
          <p:nvPr/>
        </p:nvSpPr>
        <p:spPr>
          <a:xfrm>
            <a:off x="26790700" y="13032625"/>
            <a:ext cx="5824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The accuracy and loss graphs demonstrate strong convergence, indicating balanced generalization and absence of overfitting, with both training and validation metrics closely aligned throughout training.</a:t>
            </a:r>
            <a:endParaRPr sz="1600"/>
          </a:p>
        </p:txBody>
      </p:sp>
      <p:sp>
        <p:nvSpPr>
          <p:cNvPr id="125" name="Google Shape;125;p13"/>
          <p:cNvSpPr txBox="1"/>
          <p:nvPr/>
        </p:nvSpPr>
        <p:spPr>
          <a:xfrm>
            <a:off x="10883400" y="13032625"/>
            <a:ext cx="9846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Efficiently pinpointing high-violation areas enables targeted resource allocation, promoting traffic safety and enhancing overall safety for drivers, passengers, and pedestrians.</a:t>
            </a:r>
            <a:endParaRPr sz="1600"/>
          </a:p>
        </p:txBody>
      </p:sp>
      <p:sp>
        <p:nvSpPr>
          <p:cNvPr id="126" name="Google Shape;126;p13"/>
          <p:cNvSpPr txBox="1"/>
          <p:nvPr/>
        </p:nvSpPr>
        <p:spPr>
          <a:xfrm>
            <a:off x="160775" y="20739900"/>
            <a:ext cx="3695700" cy="1205700"/>
          </a:xfrm>
          <a:prstGeom prst="rect">
            <a:avLst/>
          </a:prstGeom>
          <a:noFill/>
          <a:ln>
            <a:noFill/>
          </a:ln>
        </p:spPr>
        <p:txBody>
          <a:bodyPr anchorCtr="0" anchor="ctr" bIns="45700" lIns="91425" spcFirstLastPara="1" rIns="91425" wrap="square" tIns="45700">
            <a:noAutofit/>
          </a:bodyPr>
          <a:lstStyle/>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Data Gathering and Integration</a:t>
            </a:r>
            <a:endParaRPr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Data Cleaning</a:t>
            </a:r>
            <a:endParaRPr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Processing, and Visualization</a:t>
            </a:r>
            <a:endParaRPr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Project Management</a:t>
            </a:r>
            <a:endParaRPr sz="1600">
              <a:solidFill>
                <a:schemeClr val="lt1"/>
              </a:solidFill>
            </a:endParaRPr>
          </a:p>
        </p:txBody>
      </p:sp>
      <p:sp>
        <p:nvSpPr>
          <p:cNvPr id="127" name="Google Shape;127;p13"/>
          <p:cNvSpPr txBox="1"/>
          <p:nvPr/>
        </p:nvSpPr>
        <p:spPr>
          <a:xfrm>
            <a:off x="3799325" y="20739900"/>
            <a:ext cx="4125900" cy="12057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US" sz="1600">
                <a:solidFill>
                  <a:schemeClr val="lt1"/>
                </a:solidFill>
              </a:rPr>
              <a:t>Model Development</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Web Application Development </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Problem-Solving and Troubleshooting</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Skills Acquisition and Transferability </a:t>
            </a:r>
            <a:endParaRPr/>
          </a:p>
        </p:txBody>
      </p:sp>
      <p:sp>
        <p:nvSpPr>
          <p:cNvPr id="128" name="Google Shape;128;p13"/>
          <p:cNvSpPr txBox="1"/>
          <p:nvPr/>
        </p:nvSpPr>
        <p:spPr>
          <a:xfrm>
            <a:off x="0" y="20401200"/>
            <a:ext cx="79251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Project Learnings</a:t>
            </a:r>
            <a:endParaRPr b="1" sz="1600">
              <a:solidFill>
                <a:schemeClr val="lt1"/>
              </a:solidFill>
            </a:endParaRPr>
          </a:p>
        </p:txBody>
      </p:sp>
      <p:sp>
        <p:nvSpPr>
          <p:cNvPr id="129" name="Google Shape;129;p13"/>
          <p:cNvSpPr txBox="1"/>
          <p:nvPr/>
        </p:nvSpPr>
        <p:spPr>
          <a:xfrm>
            <a:off x="8085875" y="20775875"/>
            <a:ext cx="6917400" cy="1169700"/>
          </a:xfrm>
          <a:prstGeom prst="rect">
            <a:avLst/>
          </a:prstGeom>
          <a:noFill/>
          <a:ln>
            <a:noFill/>
          </a:ln>
        </p:spPr>
        <p:txBody>
          <a:bodyPr anchorCtr="0" anchor="ctr" bIns="45700" lIns="91425" spcFirstLastPara="1" rIns="91425" wrap="square" tIns="45700">
            <a:noAutofit/>
          </a:bodyPr>
          <a:lstStyle/>
          <a:p>
            <a:pPr indent="-330200" lvl="0" marL="457200" rtl="0" algn="l">
              <a:spcBef>
                <a:spcPts val="0"/>
              </a:spcBef>
              <a:spcAft>
                <a:spcPts val="0"/>
              </a:spcAft>
              <a:buClr>
                <a:schemeClr val="lt1"/>
              </a:buClr>
              <a:buSzPts val="1600"/>
              <a:buChar char="❖"/>
            </a:pPr>
            <a:r>
              <a:rPr lang="en-US" sz="1600">
                <a:solidFill>
                  <a:schemeClr val="lt1"/>
                </a:solidFill>
              </a:rPr>
              <a:t>Incorporating pedestrian information to analyze interactions between drivers and pedestrians for comprehensive road safety assessment.</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Dataset: https://universe.roboflow.com/vincent-huard-axo4r/dataset_0610</a:t>
            </a:r>
            <a:endParaRPr sz="1600">
              <a:solidFill>
                <a:schemeClr val="lt1"/>
              </a:solidFill>
            </a:endParaRPr>
          </a:p>
        </p:txBody>
      </p:sp>
      <p:sp>
        <p:nvSpPr>
          <p:cNvPr id="130" name="Google Shape;130;p13"/>
          <p:cNvSpPr txBox="1"/>
          <p:nvPr/>
        </p:nvSpPr>
        <p:spPr>
          <a:xfrm>
            <a:off x="8085875" y="20401175"/>
            <a:ext cx="168642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Future Scope</a:t>
            </a:r>
            <a:endParaRPr b="1" sz="1600">
              <a:solidFill>
                <a:schemeClr val="lt1"/>
              </a:solidFill>
            </a:endParaRPr>
          </a:p>
        </p:txBody>
      </p:sp>
      <p:sp>
        <p:nvSpPr>
          <p:cNvPr id="131" name="Google Shape;131;p13"/>
          <p:cNvSpPr txBox="1"/>
          <p:nvPr/>
        </p:nvSpPr>
        <p:spPr>
          <a:xfrm>
            <a:off x="14782100" y="20756325"/>
            <a:ext cx="4513200" cy="1169700"/>
          </a:xfrm>
          <a:prstGeom prst="rect">
            <a:avLst/>
          </a:prstGeom>
          <a:solidFill>
            <a:srgbClr val="CD3D3D"/>
          </a:solid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US" sz="1600">
                <a:solidFill>
                  <a:schemeClr val="lt1"/>
                </a:solidFill>
              </a:rPr>
              <a:t>Integrating weather data to provide insights into road conditions affecting safety.</a:t>
            </a:r>
            <a:endParaRPr sz="1600">
              <a:solidFill>
                <a:schemeClr val="lt1"/>
              </a:solidFill>
            </a:endParaRPr>
          </a:p>
          <a:p>
            <a:pPr indent="-330200" lvl="0" marL="457200" rtl="0" algn="l">
              <a:spcBef>
                <a:spcPts val="0"/>
              </a:spcBef>
              <a:spcAft>
                <a:spcPts val="0"/>
              </a:spcAft>
              <a:buClr>
                <a:schemeClr val="lt1"/>
              </a:buClr>
              <a:buSzPts val="1600"/>
              <a:buChar char="❖"/>
            </a:pPr>
            <a:r>
              <a:rPr lang="en-US" sz="1600">
                <a:solidFill>
                  <a:schemeClr val="lt1"/>
                </a:solidFill>
              </a:rPr>
              <a:t>Dataset: https://climatedata.ca/download/</a:t>
            </a:r>
            <a:endParaRPr sz="1600">
              <a:solidFill>
                <a:schemeClr val="lt1"/>
              </a:solidFill>
            </a:endParaRPr>
          </a:p>
        </p:txBody>
      </p:sp>
      <p:sp>
        <p:nvSpPr>
          <p:cNvPr id="132" name="Google Shape;132;p13"/>
          <p:cNvSpPr txBox="1"/>
          <p:nvPr/>
        </p:nvSpPr>
        <p:spPr>
          <a:xfrm>
            <a:off x="19066700" y="20775875"/>
            <a:ext cx="5883300" cy="1150200"/>
          </a:xfrm>
          <a:prstGeom prst="rect">
            <a:avLst/>
          </a:prstGeom>
          <a:solidFill>
            <a:srgbClr val="CD3D3D"/>
          </a:solid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en-US" sz="1600">
                <a:solidFill>
                  <a:schemeClr val="lt1"/>
                </a:solidFill>
              </a:rPr>
              <a:t>Integrate with emergency response services.</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Dataset: https://data.sfgov.org/dataset/EMSA-Emergency-Medical-Services-Response-Times-Dat/faug-73ss/data_preview</a:t>
            </a:r>
            <a:endParaRPr sz="1600">
              <a:solidFill>
                <a:schemeClr val="lt1"/>
              </a:solidFill>
            </a:endParaRPr>
          </a:p>
        </p:txBody>
      </p:sp>
      <p:sp>
        <p:nvSpPr>
          <p:cNvPr id="133" name="Google Shape;133;p13"/>
          <p:cNvSpPr txBox="1"/>
          <p:nvPr/>
        </p:nvSpPr>
        <p:spPr>
          <a:xfrm>
            <a:off x="24950000" y="20401175"/>
            <a:ext cx="7925100" cy="338700"/>
          </a:xfrm>
          <a:prstGeom prst="rect">
            <a:avLst/>
          </a:prstGeom>
          <a:solidFill>
            <a:srgbClr val="CD3E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lang="en-US" sz="1600">
                <a:solidFill>
                  <a:schemeClr val="lt1"/>
                </a:solidFill>
              </a:rPr>
              <a:t>Data Product</a:t>
            </a:r>
            <a:endParaRPr b="1" sz="1600">
              <a:solidFill>
                <a:schemeClr val="lt1"/>
              </a:solidFill>
            </a:endParaRPr>
          </a:p>
        </p:txBody>
      </p:sp>
      <p:sp>
        <p:nvSpPr>
          <p:cNvPr id="134" name="Google Shape;134;p13"/>
          <p:cNvSpPr txBox="1"/>
          <p:nvPr/>
        </p:nvSpPr>
        <p:spPr>
          <a:xfrm>
            <a:off x="24972200" y="20737125"/>
            <a:ext cx="7925100" cy="1205700"/>
          </a:xfrm>
          <a:prstGeom prst="rect">
            <a:avLst/>
          </a:prstGeom>
          <a:solidFill>
            <a:srgbClr val="CD3D3D"/>
          </a:solid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en-US" sz="1600">
                <a:solidFill>
                  <a:schemeClr val="lt1"/>
                </a:solidFill>
              </a:rPr>
              <a:t>Youtube Link: https://youtu.be/wa_gxY8OSuE</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GitHUB Link: https://github.sfu.ca/mja125/ML-Based-Enhanced-Road-Safety</a:t>
            </a:r>
            <a:endParaRPr sz="1600">
              <a:solidFill>
                <a:schemeClr val="lt1"/>
              </a:solidFill>
            </a:endParaRPr>
          </a:p>
        </p:txBody>
      </p:sp>
      <p:pic>
        <p:nvPicPr>
          <p:cNvPr id="135" name="Google Shape;135;p13"/>
          <p:cNvPicPr preferRelativeResize="0"/>
          <p:nvPr/>
        </p:nvPicPr>
        <p:blipFill>
          <a:blip r:embed="rId22">
            <a:alphaModFix/>
          </a:blip>
          <a:stretch>
            <a:fillRect/>
          </a:stretch>
        </p:blipFill>
        <p:spPr>
          <a:xfrm>
            <a:off x="431800" y="14761500"/>
            <a:ext cx="10198100" cy="5496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