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9" d="100"/>
          <a:sy n="89"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12/16/2022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9D9-2FA5-14D3-9BD3-6B9F2134AF92}"/>
              </a:ext>
            </a:extLst>
          </p:cNvPr>
          <p:cNvSpPr>
            <a:spLocks noGrp="1"/>
          </p:cNvSpPr>
          <p:nvPr>
            <p:ph type="ctrTitle"/>
          </p:nvPr>
        </p:nvSpPr>
        <p:spPr/>
        <p:txBody>
          <a:bodyPr>
            <a:normAutofit fontScale="90000"/>
          </a:bodyPr>
          <a:lstStyle/>
          <a:p>
            <a:r>
              <a:rPr lang="en-US" dirty="0"/>
              <a:t>Backend Development with Java</a:t>
            </a:r>
          </a:p>
        </p:txBody>
      </p:sp>
      <p:sp>
        <p:nvSpPr>
          <p:cNvPr id="3" name="Subtitle 2">
            <a:extLst>
              <a:ext uri="{FF2B5EF4-FFF2-40B4-BE49-F238E27FC236}">
                <a16:creationId xmlns:a16="http://schemas.microsoft.com/office/drawing/2014/main" id="{E6FAC169-6FBE-73E7-9AD5-DE9EF4093A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696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FA16-C5DB-40B9-EB9B-4E37E5FB13D0}"/>
              </a:ext>
            </a:extLst>
          </p:cNvPr>
          <p:cNvSpPr>
            <a:spLocks noGrp="1"/>
          </p:cNvSpPr>
          <p:nvPr>
            <p:ph type="title"/>
          </p:nvPr>
        </p:nvSpPr>
        <p:spPr/>
        <p:txBody>
          <a:bodyPr/>
          <a:lstStyle/>
          <a:p>
            <a:r>
              <a:rPr lang="en-US" dirty="0"/>
              <a:t>Difference between JDK, JRE, and JVM</a:t>
            </a:r>
          </a:p>
        </p:txBody>
      </p:sp>
      <p:pic>
        <p:nvPicPr>
          <p:cNvPr id="6146" name="Picture 2" descr="JDK">
            <a:extLst>
              <a:ext uri="{FF2B5EF4-FFF2-40B4-BE49-F238E27FC236}">
                <a16:creationId xmlns:a16="http://schemas.microsoft.com/office/drawing/2014/main" id="{C32E91FC-0A35-3616-1253-1C9C7152BA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3481" y="2327275"/>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51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1F7B-516C-7436-BB5E-ABF7C986897D}"/>
              </a:ext>
            </a:extLst>
          </p:cNvPr>
          <p:cNvSpPr>
            <a:spLocks noGrp="1"/>
          </p:cNvSpPr>
          <p:nvPr>
            <p:ph type="title"/>
          </p:nvPr>
        </p:nvSpPr>
        <p:spPr/>
        <p:txBody>
          <a:bodyPr/>
          <a:lstStyle/>
          <a:p>
            <a:r>
              <a:rPr lang="en-US" dirty="0"/>
              <a:t>Data Types &amp; Variables</a:t>
            </a:r>
          </a:p>
        </p:txBody>
      </p:sp>
      <p:sp>
        <p:nvSpPr>
          <p:cNvPr id="3" name="Content Placeholder 2">
            <a:extLst>
              <a:ext uri="{FF2B5EF4-FFF2-40B4-BE49-F238E27FC236}">
                <a16:creationId xmlns:a16="http://schemas.microsoft.com/office/drawing/2014/main" id="{A61E8665-18EB-65BF-1C66-73E77B3D660F}"/>
              </a:ext>
            </a:extLst>
          </p:cNvPr>
          <p:cNvSpPr>
            <a:spLocks noGrp="1"/>
          </p:cNvSpPr>
          <p:nvPr>
            <p:ph idx="1"/>
          </p:nvPr>
        </p:nvSpPr>
        <p:spPr/>
        <p:txBody>
          <a:bodyPr/>
          <a:lstStyle/>
          <a:p>
            <a:r>
              <a:rPr lang="en-US" dirty="0"/>
              <a:t>Variables are containers for storing data values.</a:t>
            </a:r>
          </a:p>
          <a:p>
            <a:r>
              <a:rPr lang="en-US" dirty="0"/>
              <a:t>Data types are divided into two groups:</a:t>
            </a:r>
          </a:p>
          <a:p>
            <a:endParaRPr lang="en-US" dirty="0"/>
          </a:p>
          <a:p>
            <a:r>
              <a:rPr lang="en-US" dirty="0"/>
              <a:t>Primitive data types - includes byte, short, int, long, float, double, </a:t>
            </a:r>
            <a:r>
              <a:rPr lang="en-US" dirty="0" err="1"/>
              <a:t>boolean</a:t>
            </a:r>
            <a:r>
              <a:rPr lang="en-US" dirty="0"/>
              <a:t> and char</a:t>
            </a:r>
          </a:p>
          <a:p>
            <a:r>
              <a:rPr lang="en-US" dirty="0"/>
              <a:t>Non-primitive data types - such as String, Arrays and Classes</a:t>
            </a:r>
          </a:p>
        </p:txBody>
      </p:sp>
    </p:spTree>
    <p:extLst>
      <p:ext uri="{BB962C8B-B14F-4D97-AF65-F5344CB8AC3E}">
        <p14:creationId xmlns:p14="http://schemas.microsoft.com/office/powerpoint/2010/main" val="369004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DCC8-D58B-6397-A241-72F195677333}"/>
              </a:ext>
            </a:extLst>
          </p:cNvPr>
          <p:cNvSpPr>
            <a:spLocks noGrp="1"/>
          </p:cNvSpPr>
          <p:nvPr>
            <p:ph type="title"/>
          </p:nvPr>
        </p:nvSpPr>
        <p:spPr/>
        <p:txBody>
          <a:bodyPr/>
          <a:lstStyle/>
          <a:p>
            <a:r>
              <a:rPr lang="en-US" dirty="0"/>
              <a:t>Primitive Data Types</a:t>
            </a:r>
          </a:p>
        </p:txBody>
      </p:sp>
      <p:sp>
        <p:nvSpPr>
          <p:cNvPr id="3" name="Content Placeholder 2">
            <a:extLst>
              <a:ext uri="{FF2B5EF4-FFF2-40B4-BE49-F238E27FC236}">
                <a16:creationId xmlns:a16="http://schemas.microsoft.com/office/drawing/2014/main" id="{36276A58-88C4-5191-B259-85E64C8CB7E0}"/>
              </a:ext>
            </a:extLst>
          </p:cNvPr>
          <p:cNvSpPr>
            <a:spLocks noGrp="1"/>
          </p:cNvSpPr>
          <p:nvPr>
            <p:ph idx="1"/>
          </p:nvPr>
        </p:nvSpPr>
        <p:spPr/>
        <p:txBody>
          <a:bodyPr/>
          <a:lstStyle/>
          <a:p>
            <a:r>
              <a:rPr lang="en-US" sz="1400" dirty="0"/>
              <a:t>A primitive data type specifies the size and type of variable values, and it has no additional methods.</a:t>
            </a:r>
          </a:p>
          <a:p>
            <a:r>
              <a:rPr lang="en-US" sz="1400" dirty="0"/>
              <a:t>There are eight primitive data types in Java:</a:t>
            </a:r>
          </a:p>
          <a:p>
            <a:endParaRPr lang="en-US" dirty="0"/>
          </a:p>
          <a:p>
            <a:endParaRPr lang="en-US" dirty="0"/>
          </a:p>
        </p:txBody>
      </p:sp>
    </p:spTree>
    <p:extLst>
      <p:ext uri="{BB962C8B-B14F-4D97-AF65-F5344CB8AC3E}">
        <p14:creationId xmlns:p14="http://schemas.microsoft.com/office/powerpoint/2010/main" val="237309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14DD-1E11-85B9-D6E4-CB7A1A0FD52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5C4739E-EED8-D5A1-A38D-93B2433064E5}"/>
              </a:ext>
            </a:extLst>
          </p:cNvPr>
          <p:cNvPicPr>
            <a:picLocks noGrp="1" noChangeAspect="1"/>
          </p:cNvPicPr>
          <p:nvPr>
            <p:ph idx="1"/>
          </p:nvPr>
        </p:nvPicPr>
        <p:blipFill>
          <a:blip r:embed="rId2"/>
          <a:stretch>
            <a:fillRect/>
          </a:stretch>
        </p:blipFill>
        <p:spPr>
          <a:xfrm>
            <a:off x="1430768" y="548641"/>
            <a:ext cx="9617336" cy="5873674"/>
          </a:xfrm>
          <a:prstGeom prst="rect">
            <a:avLst/>
          </a:prstGeom>
        </p:spPr>
      </p:pic>
    </p:spTree>
    <p:extLst>
      <p:ext uri="{BB962C8B-B14F-4D97-AF65-F5344CB8AC3E}">
        <p14:creationId xmlns:p14="http://schemas.microsoft.com/office/powerpoint/2010/main" val="67918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3D01-E615-0442-D3BD-53D01CE4D6F8}"/>
              </a:ext>
            </a:extLst>
          </p:cNvPr>
          <p:cNvSpPr>
            <a:spLocks noGrp="1"/>
          </p:cNvSpPr>
          <p:nvPr>
            <p:ph type="title"/>
          </p:nvPr>
        </p:nvSpPr>
        <p:spPr/>
        <p:txBody>
          <a:bodyPr/>
          <a:lstStyle/>
          <a:p>
            <a:r>
              <a:rPr lang="en-US" dirty="0"/>
              <a:t>Non-Primitive Data Types</a:t>
            </a:r>
          </a:p>
        </p:txBody>
      </p:sp>
      <p:sp>
        <p:nvSpPr>
          <p:cNvPr id="3" name="Content Placeholder 2">
            <a:extLst>
              <a:ext uri="{FF2B5EF4-FFF2-40B4-BE49-F238E27FC236}">
                <a16:creationId xmlns:a16="http://schemas.microsoft.com/office/drawing/2014/main" id="{D7A20E30-2301-07BD-5130-B1718430F74A}"/>
              </a:ext>
            </a:extLst>
          </p:cNvPr>
          <p:cNvSpPr>
            <a:spLocks noGrp="1"/>
          </p:cNvSpPr>
          <p:nvPr>
            <p:ph idx="1"/>
          </p:nvPr>
        </p:nvSpPr>
        <p:spPr/>
        <p:txBody>
          <a:bodyPr>
            <a:normAutofit fontScale="55000" lnSpcReduction="20000"/>
          </a:bodyPr>
          <a:lstStyle/>
          <a:p>
            <a:r>
              <a:rPr lang="en-US" dirty="0"/>
              <a:t>The main difference between primitive and non-primitive data types are:</a:t>
            </a:r>
          </a:p>
          <a:p>
            <a:endParaRPr lang="en-US" dirty="0"/>
          </a:p>
          <a:p>
            <a:r>
              <a:rPr lang="en-US" dirty="0"/>
              <a:t>Primitive types are predefined (already defined) in Java. Non-primitive types are created by the programmer and is not defined by Java (except for String).</a:t>
            </a:r>
          </a:p>
          <a:p>
            <a:r>
              <a:rPr lang="en-US" dirty="0"/>
              <a:t>Non-primitive types can be used to call methods to perform certain operations, while primitive types cannot.</a:t>
            </a:r>
          </a:p>
          <a:p>
            <a:r>
              <a:rPr lang="en-US" dirty="0"/>
              <a:t>A primitive type has always a value, while non-primitive types can be null.</a:t>
            </a:r>
          </a:p>
          <a:p>
            <a:r>
              <a:rPr lang="en-US" dirty="0"/>
              <a:t>A primitive type starts with a lowercase letter, while non-primitive types starts with an uppercase letter.</a:t>
            </a:r>
          </a:p>
          <a:p>
            <a:r>
              <a:rPr lang="en-US" dirty="0"/>
              <a:t>The size of a primitive type depends on the data type, while non-primitive types have all the same size.</a:t>
            </a:r>
          </a:p>
          <a:p>
            <a:r>
              <a:rPr lang="en-US" dirty="0"/>
              <a:t>Examples of non-primitive types are Strings, Arrays, Classes, Interface, etc. You will learn more about these in a later chapter.</a:t>
            </a:r>
          </a:p>
        </p:txBody>
      </p:sp>
    </p:spTree>
    <p:extLst>
      <p:ext uri="{BB962C8B-B14F-4D97-AF65-F5344CB8AC3E}">
        <p14:creationId xmlns:p14="http://schemas.microsoft.com/office/powerpoint/2010/main" val="129825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52BA-F576-0071-94EC-E68B7D084C38}"/>
              </a:ext>
            </a:extLst>
          </p:cNvPr>
          <p:cNvSpPr>
            <a:spLocks noGrp="1"/>
          </p:cNvSpPr>
          <p:nvPr>
            <p:ph type="title"/>
          </p:nvPr>
        </p:nvSpPr>
        <p:spPr/>
        <p:txBody>
          <a:bodyPr/>
          <a:lstStyle/>
          <a:p>
            <a:r>
              <a:rPr lang="en-US" dirty="0"/>
              <a:t>Operators &amp; Keywords</a:t>
            </a:r>
          </a:p>
        </p:txBody>
      </p:sp>
      <p:sp>
        <p:nvSpPr>
          <p:cNvPr id="3" name="Content Placeholder 2">
            <a:extLst>
              <a:ext uri="{FF2B5EF4-FFF2-40B4-BE49-F238E27FC236}">
                <a16:creationId xmlns:a16="http://schemas.microsoft.com/office/drawing/2014/main" id="{C6481B4A-CC74-D8BB-1D1F-97D5F43C668E}"/>
              </a:ext>
            </a:extLst>
          </p:cNvPr>
          <p:cNvSpPr>
            <a:spLocks noGrp="1"/>
          </p:cNvSpPr>
          <p:nvPr>
            <p:ph idx="1"/>
          </p:nvPr>
        </p:nvSpPr>
        <p:spPr/>
        <p:txBody>
          <a:bodyPr>
            <a:normAutofit fontScale="92500" lnSpcReduction="20000"/>
          </a:bodyPr>
          <a:lstStyle/>
          <a:p>
            <a:r>
              <a:rPr lang="en-US" dirty="0"/>
              <a:t>Operators are used to perform operations on variables and values.</a:t>
            </a:r>
          </a:p>
          <a:p>
            <a:r>
              <a:rPr lang="en-US" dirty="0"/>
              <a:t>Java divides the operators into the following groups:</a:t>
            </a:r>
          </a:p>
          <a:p>
            <a:endParaRPr lang="en-US" dirty="0"/>
          </a:p>
          <a:p>
            <a:r>
              <a:rPr lang="en-US" dirty="0"/>
              <a:t>Arithmetic operators</a:t>
            </a:r>
          </a:p>
          <a:p>
            <a:r>
              <a:rPr lang="en-US" dirty="0"/>
              <a:t>Assignment operators</a:t>
            </a:r>
          </a:p>
          <a:p>
            <a:r>
              <a:rPr lang="en-US" dirty="0"/>
              <a:t>Comparison operators</a:t>
            </a:r>
          </a:p>
          <a:p>
            <a:r>
              <a:rPr lang="en-US" dirty="0"/>
              <a:t>Logical operators</a:t>
            </a:r>
          </a:p>
          <a:p>
            <a:r>
              <a:rPr lang="en-US" dirty="0"/>
              <a:t>Bitwise operators</a:t>
            </a:r>
          </a:p>
        </p:txBody>
      </p:sp>
    </p:spTree>
    <p:extLst>
      <p:ext uri="{BB962C8B-B14F-4D97-AF65-F5344CB8AC3E}">
        <p14:creationId xmlns:p14="http://schemas.microsoft.com/office/powerpoint/2010/main" val="190485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B900-2D6F-2778-44D0-5E4A0ED91C63}"/>
              </a:ext>
            </a:extLst>
          </p:cNvPr>
          <p:cNvSpPr>
            <a:spLocks noGrp="1"/>
          </p:cNvSpPr>
          <p:nvPr>
            <p:ph type="title"/>
          </p:nvPr>
        </p:nvSpPr>
        <p:spPr/>
        <p:txBody>
          <a:bodyPr/>
          <a:lstStyle/>
          <a:p>
            <a:r>
              <a:rPr lang="en-US" dirty="0"/>
              <a:t>If-else Statement</a:t>
            </a:r>
          </a:p>
        </p:txBody>
      </p:sp>
      <p:sp>
        <p:nvSpPr>
          <p:cNvPr id="3" name="Content Placeholder 2">
            <a:extLst>
              <a:ext uri="{FF2B5EF4-FFF2-40B4-BE49-F238E27FC236}">
                <a16:creationId xmlns:a16="http://schemas.microsoft.com/office/drawing/2014/main" id="{DC48B524-4DAE-78D0-A692-F6CAC9B45BE4}"/>
              </a:ext>
            </a:extLst>
          </p:cNvPr>
          <p:cNvSpPr>
            <a:spLocks noGrp="1"/>
          </p:cNvSpPr>
          <p:nvPr>
            <p:ph idx="1"/>
          </p:nvPr>
        </p:nvSpPr>
        <p:spPr/>
        <p:txBody>
          <a:bodyPr>
            <a:normAutofit fontScale="85000" lnSpcReduction="20000"/>
          </a:bodyPr>
          <a:lstStyle/>
          <a:p>
            <a:r>
              <a:rPr lang="en-US" dirty="0"/>
              <a:t>You already know that Java supports the usual logical conditions from mathematics:</a:t>
            </a:r>
          </a:p>
          <a:p>
            <a:endParaRPr lang="en-US" dirty="0"/>
          </a:p>
          <a:p>
            <a:r>
              <a:rPr lang="en-US" dirty="0"/>
              <a:t>Less than: a &lt; b</a:t>
            </a:r>
          </a:p>
          <a:p>
            <a:r>
              <a:rPr lang="en-US" dirty="0"/>
              <a:t>Less than or equal to: a &lt;= b</a:t>
            </a:r>
          </a:p>
          <a:p>
            <a:r>
              <a:rPr lang="en-US" dirty="0"/>
              <a:t>Greater than: a &gt; b</a:t>
            </a:r>
          </a:p>
          <a:p>
            <a:r>
              <a:rPr lang="en-US" dirty="0"/>
              <a:t>Greater than or equal to: a &gt;= b</a:t>
            </a:r>
          </a:p>
          <a:p>
            <a:r>
              <a:rPr lang="en-US" dirty="0"/>
              <a:t>Equal to a == b</a:t>
            </a:r>
          </a:p>
          <a:p>
            <a:r>
              <a:rPr lang="en-US" dirty="0"/>
              <a:t>Not Equal to: a != b</a:t>
            </a:r>
          </a:p>
        </p:txBody>
      </p:sp>
    </p:spTree>
    <p:extLst>
      <p:ext uri="{BB962C8B-B14F-4D97-AF65-F5344CB8AC3E}">
        <p14:creationId xmlns:p14="http://schemas.microsoft.com/office/powerpoint/2010/main" val="316113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0D90-88B3-AB46-EA97-E21B949DDC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D6C2DE-DB03-929D-2627-C1F8AB4B0B1C}"/>
              </a:ext>
            </a:extLst>
          </p:cNvPr>
          <p:cNvSpPr>
            <a:spLocks noGrp="1"/>
          </p:cNvSpPr>
          <p:nvPr>
            <p:ph idx="1"/>
          </p:nvPr>
        </p:nvSpPr>
        <p:spPr/>
        <p:txBody>
          <a:bodyPr>
            <a:normAutofit fontScale="62500" lnSpcReduction="20000"/>
          </a:bodyPr>
          <a:lstStyle/>
          <a:p>
            <a:r>
              <a:rPr lang="en-US" dirty="0"/>
              <a:t>if (20 &gt; 18) {</a:t>
            </a:r>
          </a:p>
          <a:p>
            <a:r>
              <a:rPr lang="en-US" dirty="0"/>
              <a:t>  </a:t>
            </a:r>
            <a:r>
              <a:rPr lang="en-US" dirty="0" err="1"/>
              <a:t>System.out.println</a:t>
            </a:r>
            <a:r>
              <a:rPr lang="en-US" dirty="0"/>
              <a:t>("20 is greater than 18");</a:t>
            </a:r>
          </a:p>
          <a:p>
            <a:r>
              <a:rPr lang="en-US" dirty="0"/>
              <a:t>}</a:t>
            </a:r>
          </a:p>
          <a:p>
            <a:r>
              <a:rPr lang="en-US" dirty="0"/>
              <a:t>-------------------------------------------------------------------</a:t>
            </a:r>
          </a:p>
          <a:p>
            <a:r>
              <a:rPr lang="en-US" dirty="0"/>
              <a:t>int time = 20;</a:t>
            </a:r>
          </a:p>
          <a:p>
            <a:r>
              <a:rPr lang="en-US" dirty="0"/>
              <a:t>if (time &lt; 18) {</a:t>
            </a:r>
          </a:p>
          <a:p>
            <a:r>
              <a:rPr lang="en-US" dirty="0"/>
              <a:t>  </a:t>
            </a:r>
            <a:r>
              <a:rPr lang="en-US" dirty="0" err="1"/>
              <a:t>System.out.println</a:t>
            </a:r>
            <a:r>
              <a:rPr lang="en-US" dirty="0"/>
              <a:t>("Good day.");</a:t>
            </a:r>
          </a:p>
          <a:p>
            <a:r>
              <a:rPr lang="en-US" dirty="0"/>
              <a:t>} else {</a:t>
            </a:r>
          </a:p>
          <a:p>
            <a:r>
              <a:rPr lang="en-US" dirty="0"/>
              <a:t>  </a:t>
            </a:r>
            <a:r>
              <a:rPr lang="en-US" dirty="0" err="1"/>
              <a:t>System.out.println</a:t>
            </a:r>
            <a:r>
              <a:rPr lang="en-US" dirty="0"/>
              <a:t>("Good evening.");</a:t>
            </a:r>
          </a:p>
          <a:p>
            <a:r>
              <a:rPr lang="en-US" dirty="0"/>
              <a:t>}</a:t>
            </a:r>
          </a:p>
        </p:txBody>
      </p:sp>
    </p:spTree>
    <p:extLst>
      <p:ext uri="{BB962C8B-B14F-4D97-AF65-F5344CB8AC3E}">
        <p14:creationId xmlns:p14="http://schemas.microsoft.com/office/powerpoint/2010/main" val="402398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41F5-294B-83BC-6E7A-66E6C8891EEB}"/>
              </a:ext>
            </a:extLst>
          </p:cNvPr>
          <p:cNvSpPr>
            <a:spLocks noGrp="1"/>
          </p:cNvSpPr>
          <p:nvPr>
            <p:ph type="title"/>
          </p:nvPr>
        </p:nvSpPr>
        <p:spPr/>
        <p:txBody>
          <a:bodyPr/>
          <a:lstStyle/>
          <a:p>
            <a:r>
              <a:rPr lang="en-US" dirty="0"/>
              <a:t>Short Hand If...Else</a:t>
            </a:r>
          </a:p>
        </p:txBody>
      </p:sp>
      <p:sp>
        <p:nvSpPr>
          <p:cNvPr id="3" name="Content Placeholder 2">
            <a:extLst>
              <a:ext uri="{FF2B5EF4-FFF2-40B4-BE49-F238E27FC236}">
                <a16:creationId xmlns:a16="http://schemas.microsoft.com/office/drawing/2014/main" id="{0AB766A2-BEF6-3CC8-EE44-F340DC36D8A7}"/>
              </a:ext>
            </a:extLst>
          </p:cNvPr>
          <p:cNvSpPr>
            <a:spLocks noGrp="1"/>
          </p:cNvSpPr>
          <p:nvPr>
            <p:ph idx="1"/>
          </p:nvPr>
        </p:nvSpPr>
        <p:spPr/>
        <p:txBody>
          <a:bodyPr/>
          <a:lstStyle/>
          <a:p>
            <a:r>
              <a:rPr lang="en-US" dirty="0"/>
              <a:t>int time = 20;</a:t>
            </a:r>
          </a:p>
          <a:p>
            <a:r>
              <a:rPr lang="en-US" dirty="0"/>
              <a:t>String result = (time &lt; 18) ? "Good day." : "Good evening.";</a:t>
            </a:r>
          </a:p>
          <a:p>
            <a:r>
              <a:rPr lang="en-US" dirty="0" err="1"/>
              <a:t>System.out.println</a:t>
            </a:r>
            <a:r>
              <a:rPr lang="en-US" dirty="0"/>
              <a:t>(result);</a:t>
            </a:r>
          </a:p>
        </p:txBody>
      </p:sp>
    </p:spTree>
    <p:extLst>
      <p:ext uri="{BB962C8B-B14F-4D97-AF65-F5344CB8AC3E}">
        <p14:creationId xmlns:p14="http://schemas.microsoft.com/office/powerpoint/2010/main" val="278354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F0EB-5449-20F3-24FF-8F44C7109237}"/>
              </a:ext>
            </a:extLst>
          </p:cNvPr>
          <p:cNvSpPr>
            <a:spLocks noGrp="1"/>
          </p:cNvSpPr>
          <p:nvPr>
            <p:ph type="title"/>
          </p:nvPr>
        </p:nvSpPr>
        <p:spPr/>
        <p:txBody>
          <a:bodyPr/>
          <a:lstStyle/>
          <a:p>
            <a:r>
              <a:rPr lang="en-US" dirty="0"/>
              <a:t>Switch Statement</a:t>
            </a:r>
          </a:p>
        </p:txBody>
      </p:sp>
      <p:sp>
        <p:nvSpPr>
          <p:cNvPr id="3" name="Content Placeholder 2">
            <a:extLst>
              <a:ext uri="{FF2B5EF4-FFF2-40B4-BE49-F238E27FC236}">
                <a16:creationId xmlns:a16="http://schemas.microsoft.com/office/drawing/2014/main" id="{C3D75C7C-5510-CB84-FA39-0236C2F90BC6}"/>
              </a:ext>
            </a:extLst>
          </p:cNvPr>
          <p:cNvSpPr>
            <a:spLocks noGrp="1"/>
          </p:cNvSpPr>
          <p:nvPr>
            <p:ph idx="1"/>
          </p:nvPr>
        </p:nvSpPr>
        <p:spPr/>
        <p:txBody>
          <a:bodyPr>
            <a:normAutofit fontScale="55000" lnSpcReduction="20000"/>
          </a:bodyPr>
          <a:lstStyle/>
          <a:p>
            <a:r>
              <a:rPr lang="en-US" dirty="0"/>
              <a:t>int day = 4;</a:t>
            </a:r>
          </a:p>
          <a:p>
            <a:r>
              <a:rPr lang="en-US" dirty="0"/>
              <a:t>switch (day) {</a:t>
            </a:r>
          </a:p>
          <a:p>
            <a:r>
              <a:rPr lang="en-US" dirty="0"/>
              <a:t>  case 6:</a:t>
            </a:r>
          </a:p>
          <a:p>
            <a:r>
              <a:rPr lang="en-US" dirty="0"/>
              <a:t>    </a:t>
            </a:r>
            <a:r>
              <a:rPr lang="en-US" dirty="0" err="1"/>
              <a:t>System.out.println</a:t>
            </a:r>
            <a:r>
              <a:rPr lang="en-US" dirty="0"/>
              <a:t>("Today is Saturday");</a:t>
            </a:r>
          </a:p>
          <a:p>
            <a:r>
              <a:rPr lang="en-US" dirty="0"/>
              <a:t>    break;</a:t>
            </a:r>
          </a:p>
          <a:p>
            <a:r>
              <a:rPr lang="en-US" dirty="0"/>
              <a:t>  case 7:</a:t>
            </a:r>
          </a:p>
          <a:p>
            <a:r>
              <a:rPr lang="en-US" dirty="0"/>
              <a:t>    </a:t>
            </a:r>
            <a:r>
              <a:rPr lang="en-US" dirty="0" err="1"/>
              <a:t>System.out.println</a:t>
            </a:r>
            <a:r>
              <a:rPr lang="en-US" dirty="0"/>
              <a:t>("Today is Sunday");</a:t>
            </a:r>
          </a:p>
          <a:p>
            <a:r>
              <a:rPr lang="en-US" dirty="0"/>
              <a:t>    break;</a:t>
            </a:r>
          </a:p>
          <a:p>
            <a:r>
              <a:rPr lang="en-US" dirty="0"/>
              <a:t>  default:</a:t>
            </a:r>
          </a:p>
          <a:p>
            <a:r>
              <a:rPr lang="en-US" dirty="0"/>
              <a:t>    </a:t>
            </a:r>
            <a:r>
              <a:rPr lang="en-US" dirty="0" err="1"/>
              <a:t>System.out.println</a:t>
            </a:r>
            <a:r>
              <a:rPr lang="en-US" dirty="0"/>
              <a:t>("Looking forward to the Weekend");</a:t>
            </a:r>
          </a:p>
          <a:p>
            <a:r>
              <a:rPr lang="en-US" dirty="0"/>
              <a:t>}</a:t>
            </a:r>
          </a:p>
        </p:txBody>
      </p:sp>
    </p:spTree>
    <p:extLst>
      <p:ext uri="{BB962C8B-B14F-4D97-AF65-F5344CB8AC3E}">
        <p14:creationId xmlns:p14="http://schemas.microsoft.com/office/powerpoint/2010/main" val="62229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20E2-38A3-D5E1-E866-9B4C5AB7124E}"/>
              </a:ext>
            </a:extLst>
          </p:cNvPr>
          <p:cNvSpPr>
            <a:spLocks noGrp="1"/>
          </p:cNvSpPr>
          <p:nvPr>
            <p:ph type="title"/>
          </p:nvPr>
        </p:nvSpPr>
        <p:spPr/>
        <p:txBody>
          <a:bodyPr/>
          <a:lstStyle/>
          <a:p>
            <a:r>
              <a:rPr lang="en-US" dirty="0"/>
              <a:t>What is Java?</a:t>
            </a:r>
          </a:p>
        </p:txBody>
      </p:sp>
      <p:sp>
        <p:nvSpPr>
          <p:cNvPr id="3" name="Content Placeholder 2">
            <a:extLst>
              <a:ext uri="{FF2B5EF4-FFF2-40B4-BE49-F238E27FC236}">
                <a16:creationId xmlns:a16="http://schemas.microsoft.com/office/drawing/2014/main" id="{F2CD5626-6F58-B986-FEC5-D017EE417531}"/>
              </a:ext>
            </a:extLst>
          </p:cNvPr>
          <p:cNvSpPr>
            <a:spLocks noGrp="1"/>
          </p:cNvSpPr>
          <p:nvPr>
            <p:ph idx="1"/>
          </p:nvPr>
        </p:nvSpPr>
        <p:spPr/>
        <p:txBody>
          <a:bodyPr>
            <a:normAutofit fontScale="85000" lnSpcReduction="20000"/>
          </a:bodyPr>
          <a:lstStyle/>
          <a:p>
            <a:r>
              <a:rPr lang="en-US" dirty="0"/>
              <a:t>Java is a popular programming language, created in 1995.</a:t>
            </a:r>
          </a:p>
          <a:p>
            <a:r>
              <a:rPr lang="en-US" dirty="0"/>
              <a:t>It is owned by Oracle, and more than 3 billion devices run Java.</a:t>
            </a:r>
          </a:p>
          <a:p>
            <a:r>
              <a:rPr lang="en-US" dirty="0"/>
              <a:t>It is used for:</a:t>
            </a:r>
          </a:p>
          <a:p>
            <a:pPr lvl="1"/>
            <a:r>
              <a:rPr lang="en-US" dirty="0"/>
              <a:t>Mobile applications (specially Android apps)</a:t>
            </a:r>
          </a:p>
          <a:p>
            <a:pPr lvl="1"/>
            <a:r>
              <a:rPr lang="en-US" dirty="0"/>
              <a:t>Desktop applications</a:t>
            </a:r>
          </a:p>
          <a:p>
            <a:pPr lvl="1"/>
            <a:r>
              <a:rPr lang="en-US" dirty="0"/>
              <a:t>Web applications</a:t>
            </a:r>
          </a:p>
          <a:p>
            <a:pPr lvl="1"/>
            <a:r>
              <a:rPr lang="en-US" dirty="0"/>
              <a:t>Web servers and application servers</a:t>
            </a:r>
          </a:p>
          <a:p>
            <a:pPr lvl="1"/>
            <a:r>
              <a:rPr lang="en-US" dirty="0"/>
              <a:t>Games</a:t>
            </a:r>
          </a:p>
          <a:p>
            <a:pPr lvl="1"/>
            <a:r>
              <a:rPr lang="en-US" dirty="0"/>
              <a:t>Database connection</a:t>
            </a:r>
          </a:p>
          <a:p>
            <a:pPr lvl="1"/>
            <a:r>
              <a:rPr lang="en-US" dirty="0"/>
              <a:t>And much, much more!</a:t>
            </a:r>
          </a:p>
          <a:p>
            <a:pPr lvl="1"/>
            <a:endParaRPr lang="en-US" dirty="0"/>
          </a:p>
        </p:txBody>
      </p:sp>
    </p:spTree>
    <p:extLst>
      <p:ext uri="{BB962C8B-B14F-4D97-AF65-F5344CB8AC3E}">
        <p14:creationId xmlns:p14="http://schemas.microsoft.com/office/powerpoint/2010/main" val="2058999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BCD1-3D3C-3217-21A0-C15A020EE316}"/>
              </a:ext>
            </a:extLst>
          </p:cNvPr>
          <p:cNvSpPr>
            <a:spLocks noGrp="1"/>
          </p:cNvSpPr>
          <p:nvPr>
            <p:ph type="title"/>
          </p:nvPr>
        </p:nvSpPr>
        <p:spPr/>
        <p:txBody>
          <a:bodyPr/>
          <a:lstStyle/>
          <a:p>
            <a:r>
              <a:rPr lang="en-US" dirty="0"/>
              <a:t>For , While &amp; Do While Loops</a:t>
            </a:r>
          </a:p>
        </p:txBody>
      </p:sp>
      <p:sp>
        <p:nvSpPr>
          <p:cNvPr id="3" name="Content Placeholder 2">
            <a:extLst>
              <a:ext uri="{FF2B5EF4-FFF2-40B4-BE49-F238E27FC236}">
                <a16:creationId xmlns:a16="http://schemas.microsoft.com/office/drawing/2014/main" id="{8B19F4A8-E7D2-FDB7-9BA4-6CC580E05673}"/>
              </a:ext>
            </a:extLst>
          </p:cNvPr>
          <p:cNvSpPr>
            <a:spLocks noGrp="1"/>
          </p:cNvSpPr>
          <p:nvPr>
            <p:ph idx="1"/>
          </p:nvPr>
        </p:nvSpPr>
        <p:spPr/>
        <p:txBody>
          <a:bodyPr/>
          <a:lstStyle/>
          <a:p>
            <a:r>
              <a:rPr lang="en-US" dirty="0"/>
              <a:t>While loop:</a:t>
            </a:r>
          </a:p>
          <a:p>
            <a:r>
              <a:rPr lang="nn-NO" dirty="0"/>
              <a:t>int i = 0;</a:t>
            </a:r>
          </a:p>
          <a:p>
            <a:r>
              <a:rPr lang="nn-NO" dirty="0"/>
              <a:t>while (i &lt; 5) {</a:t>
            </a:r>
          </a:p>
          <a:p>
            <a:r>
              <a:rPr lang="nn-NO" dirty="0"/>
              <a:t>  System.out.println(i);</a:t>
            </a:r>
          </a:p>
          <a:p>
            <a:r>
              <a:rPr lang="nn-NO" dirty="0"/>
              <a:t>  i++;</a:t>
            </a:r>
          </a:p>
          <a:p>
            <a:r>
              <a:rPr lang="nn-NO" dirty="0"/>
              <a:t>}</a:t>
            </a:r>
            <a:endParaRPr lang="en-US" dirty="0"/>
          </a:p>
        </p:txBody>
      </p:sp>
    </p:spTree>
    <p:extLst>
      <p:ext uri="{BB962C8B-B14F-4D97-AF65-F5344CB8AC3E}">
        <p14:creationId xmlns:p14="http://schemas.microsoft.com/office/powerpoint/2010/main" val="377301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0021-566E-E2CA-B7C3-3DEB62261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CC5A4C-48D2-ABA7-EC5C-7746FEC4B6EE}"/>
              </a:ext>
            </a:extLst>
          </p:cNvPr>
          <p:cNvSpPr>
            <a:spLocks noGrp="1"/>
          </p:cNvSpPr>
          <p:nvPr>
            <p:ph idx="1"/>
          </p:nvPr>
        </p:nvSpPr>
        <p:spPr/>
        <p:txBody>
          <a:bodyPr/>
          <a:lstStyle/>
          <a:p>
            <a:pPr marL="0" indent="0">
              <a:buNone/>
            </a:pPr>
            <a:r>
              <a:rPr lang="en-US" dirty="0"/>
              <a:t>Do/While Loop</a:t>
            </a:r>
          </a:p>
          <a:p>
            <a:pPr marL="0" indent="0">
              <a:buNone/>
            </a:pPr>
            <a:r>
              <a:rPr lang="en-US" dirty="0"/>
              <a:t> int </a:t>
            </a:r>
            <a:r>
              <a:rPr lang="en-US" dirty="0" err="1"/>
              <a:t>i</a:t>
            </a:r>
            <a:r>
              <a:rPr lang="en-US" dirty="0"/>
              <a:t> = 0;</a:t>
            </a:r>
          </a:p>
          <a:p>
            <a:pPr marL="0" indent="0">
              <a:buNone/>
            </a:pPr>
            <a:r>
              <a:rPr lang="en-US" dirty="0"/>
              <a:t>do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r>
              <a:rPr lang="en-US" dirty="0"/>
              <a:t>while (</a:t>
            </a:r>
            <a:r>
              <a:rPr lang="en-US" dirty="0" err="1"/>
              <a:t>i</a:t>
            </a:r>
            <a:r>
              <a:rPr lang="en-US" dirty="0"/>
              <a:t> &lt; 5);</a:t>
            </a:r>
          </a:p>
        </p:txBody>
      </p:sp>
    </p:spTree>
    <p:extLst>
      <p:ext uri="{BB962C8B-B14F-4D97-AF65-F5344CB8AC3E}">
        <p14:creationId xmlns:p14="http://schemas.microsoft.com/office/powerpoint/2010/main" val="59383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8846-C4D3-47F5-4A17-B1C196F435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064AB4-5785-4ADA-441E-5F910937CAD5}"/>
              </a:ext>
            </a:extLst>
          </p:cNvPr>
          <p:cNvSpPr>
            <a:spLocks noGrp="1"/>
          </p:cNvSpPr>
          <p:nvPr>
            <p:ph idx="1"/>
          </p:nvPr>
        </p:nvSpPr>
        <p:spPr/>
        <p:txBody>
          <a:bodyPr/>
          <a:lstStyle/>
          <a:p>
            <a:r>
              <a:rPr lang="nn-NO" dirty="0"/>
              <a:t>For Loop:</a:t>
            </a:r>
          </a:p>
          <a:p>
            <a:r>
              <a:rPr lang="nn-NO" dirty="0"/>
              <a:t>for (int i = 0; i &lt; 5; i++) {</a:t>
            </a:r>
          </a:p>
          <a:p>
            <a:r>
              <a:rPr lang="nn-NO" dirty="0"/>
              <a:t>  System.out.println(i);</a:t>
            </a:r>
          </a:p>
          <a:p>
            <a:r>
              <a:rPr lang="nn-NO" dirty="0"/>
              <a:t>}</a:t>
            </a:r>
            <a:endParaRPr lang="en-US" dirty="0"/>
          </a:p>
        </p:txBody>
      </p:sp>
    </p:spTree>
    <p:extLst>
      <p:ext uri="{BB962C8B-B14F-4D97-AF65-F5344CB8AC3E}">
        <p14:creationId xmlns:p14="http://schemas.microsoft.com/office/powerpoint/2010/main" val="204870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D364-582C-7C87-7A16-4148D4EE7A62}"/>
              </a:ext>
            </a:extLst>
          </p:cNvPr>
          <p:cNvSpPr>
            <a:spLocks noGrp="1"/>
          </p:cNvSpPr>
          <p:nvPr>
            <p:ph type="title"/>
          </p:nvPr>
        </p:nvSpPr>
        <p:spPr/>
        <p:txBody>
          <a:bodyPr/>
          <a:lstStyle/>
          <a:p>
            <a:r>
              <a:rPr lang="en-US" dirty="0"/>
              <a:t>Classes &amp; Objects</a:t>
            </a:r>
          </a:p>
        </p:txBody>
      </p:sp>
      <p:sp>
        <p:nvSpPr>
          <p:cNvPr id="3" name="Content Placeholder 2">
            <a:extLst>
              <a:ext uri="{FF2B5EF4-FFF2-40B4-BE49-F238E27FC236}">
                <a16:creationId xmlns:a16="http://schemas.microsoft.com/office/drawing/2014/main" id="{890AEC53-24BD-A8CF-5C98-DB6E8E1CC871}"/>
              </a:ext>
            </a:extLst>
          </p:cNvPr>
          <p:cNvSpPr>
            <a:spLocks noGrp="1"/>
          </p:cNvSpPr>
          <p:nvPr>
            <p:ph idx="1"/>
          </p:nvPr>
        </p:nvSpPr>
        <p:spPr/>
        <p:txBody>
          <a:bodyPr>
            <a:normAutofit lnSpcReduction="10000"/>
          </a:bodyPr>
          <a:lstStyle/>
          <a:p>
            <a:r>
              <a:rPr lang="en-US" dirty="0"/>
              <a:t>Java is an object-oriented programming language.</a:t>
            </a:r>
          </a:p>
          <a:p>
            <a:endParaRPr lang="en-US" dirty="0"/>
          </a:p>
          <a:p>
            <a:r>
              <a:rPr lang="en-US" dirty="0"/>
              <a:t>Everything in Java is associated with classes and objects, along with its attributes and methods. For example: in real life, a car is an object. The car has attributes, such as weight and color, and methods, such as drive and brake.</a:t>
            </a:r>
          </a:p>
          <a:p>
            <a:endParaRPr lang="en-US" dirty="0"/>
          </a:p>
          <a:p>
            <a:r>
              <a:rPr lang="en-US" dirty="0"/>
              <a:t>A Class is like an object constructor, or a "blueprint" for creating objects.</a:t>
            </a:r>
          </a:p>
        </p:txBody>
      </p:sp>
    </p:spTree>
    <p:extLst>
      <p:ext uri="{BB962C8B-B14F-4D97-AF65-F5344CB8AC3E}">
        <p14:creationId xmlns:p14="http://schemas.microsoft.com/office/powerpoint/2010/main" val="416753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E7EF-DA10-F4D4-C79B-A6FBABE6A792}"/>
              </a:ext>
            </a:extLst>
          </p:cNvPr>
          <p:cNvSpPr>
            <a:spLocks noGrp="1"/>
          </p:cNvSpPr>
          <p:nvPr>
            <p:ph type="title"/>
          </p:nvPr>
        </p:nvSpPr>
        <p:spPr/>
        <p:txBody>
          <a:bodyPr/>
          <a:lstStyle/>
          <a:p>
            <a:r>
              <a:rPr lang="en-US" dirty="0"/>
              <a:t>Create a Class</a:t>
            </a:r>
          </a:p>
        </p:txBody>
      </p:sp>
      <p:sp>
        <p:nvSpPr>
          <p:cNvPr id="3" name="Content Placeholder 2">
            <a:extLst>
              <a:ext uri="{FF2B5EF4-FFF2-40B4-BE49-F238E27FC236}">
                <a16:creationId xmlns:a16="http://schemas.microsoft.com/office/drawing/2014/main" id="{7D868864-1975-1FAA-3F54-6972CFE610F4}"/>
              </a:ext>
            </a:extLst>
          </p:cNvPr>
          <p:cNvSpPr>
            <a:spLocks noGrp="1"/>
          </p:cNvSpPr>
          <p:nvPr>
            <p:ph idx="1"/>
          </p:nvPr>
        </p:nvSpPr>
        <p:spPr/>
        <p:txBody>
          <a:bodyPr/>
          <a:lstStyle/>
          <a:p>
            <a:r>
              <a:rPr lang="en-US" dirty="0"/>
              <a:t>class Main {</a:t>
            </a:r>
          </a:p>
          <a:p>
            <a:r>
              <a:rPr lang="en-US" dirty="0"/>
              <a:t>}</a:t>
            </a:r>
          </a:p>
        </p:txBody>
      </p:sp>
    </p:spTree>
    <p:extLst>
      <p:ext uri="{BB962C8B-B14F-4D97-AF65-F5344CB8AC3E}">
        <p14:creationId xmlns:p14="http://schemas.microsoft.com/office/powerpoint/2010/main" val="1923689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33BC-FE56-E078-5118-4C6D24775B81}"/>
              </a:ext>
            </a:extLst>
          </p:cNvPr>
          <p:cNvSpPr>
            <a:spLocks noGrp="1"/>
          </p:cNvSpPr>
          <p:nvPr>
            <p:ph type="title"/>
          </p:nvPr>
        </p:nvSpPr>
        <p:spPr/>
        <p:txBody>
          <a:bodyPr/>
          <a:lstStyle/>
          <a:p>
            <a:r>
              <a:rPr lang="en-US" dirty="0"/>
              <a:t>Create an Object</a:t>
            </a:r>
          </a:p>
        </p:txBody>
      </p:sp>
      <p:sp>
        <p:nvSpPr>
          <p:cNvPr id="3" name="Content Placeholder 2">
            <a:extLst>
              <a:ext uri="{FF2B5EF4-FFF2-40B4-BE49-F238E27FC236}">
                <a16:creationId xmlns:a16="http://schemas.microsoft.com/office/drawing/2014/main" id="{7AFD8401-426E-6F5D-C6E8-44C5F3CA95D6}"/>
              </a:ext>
            </a:extLst>
          </p:cNvPr>
          <p:cNvSpPr>
            <a:spLocks noGrp="1"/>
          </p:cNvSpPr>
          <p:nvPr>
            <p:ph idx="1"/>
          </p:nvPr>
        </p:nvSpPr>
        <p:spPr/>
        <p:txBody>
          <a:bodyPr/>
          <a:lstStyle/>
          <a:p>
            <a:r>
              <a:rPr lang="en-US" dirty="0"/>
              <a:t> Main </a:t>
            </a:r>
            <a:r>
              <a:rPr lang="en-US" dirty="0" err="1"/>
              <a:t>myObj</a:t>
            </a:r>
            <a:r>
              <a:rPr lang="en-US" dirty="0"/>
              <a:t> = new Main();</a:t>
            </a:r>
          </a:p>
        </p:txBody>
      </p:sp>
    </p:spTree>
    <p:extLst>
      <p:ext uri="{BB962C8B-B14F-4D97-AF65-F5344CB8AC3E}">
        <p14:creationId xmlns:p14="http://schemas.microsoft.com/office/powerpoint/2010/main" val="37231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F65-BFFD-4003-8CF0-E15F2C7BC5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0E6FFFE-DCD4-8265-641B-0CF5451A9466}"/>
              </a:ext>
            </a:extLst>
          </p:cNvPr>
          <p:cNvSpPr>
            <a:spLocks noGrp="1"/>
          </p:cNvSpPr>
          <p:nvPr>
            <p:ph idx="1"/>
          </p:nvPr>
        </p:nvSpPr>
        <p:spPr/>
        <p:txBody>
          <a:bodyPr>
            <a:normAutofit fontScale="92500" lnSpcReduction="20000"/>
          </a:bodyPr>
          <a:lstStyle/>
          <a:p>
            <a:r>
              <a:rPr lang="en-US" dirty="0"/>
              <a:t>A method is a block of code which only runs when it is called.</a:t>
            </a:r>
          </a:p>
          <a:p>
            <a:endParaRPr lang="en-US" dirty="0"/>
          </a:p>
          <a:p>
            <a:r>
              <a:rPr lang="en-US" dirty="0"/>
              <a:t>You can pass data, known as parameters, into a method.</a:t>
            </a:r>
          </a:p>
          <a:p>
            <a:endParaRPr lang="en-US" dirty="0"/>
          </a:p>
          <a:p>
            <a:r>
              <a:rPr lang="en-US" dirty="0"/>
              <a:t>Methods are used to perform certain actions, and they are also known as functions.</a:t>
            </a:r>
          </a:p>
          <a:p>
            <a:endParaRPr lang="en-US" dirty="0"/>
          </a:p>
          <a:p>
            <a:r>
              <a:rPr lang="en-US" dirty="0"/>
              <a:t>Why use methods? To reuse code: define the code once, and use it many times.</a:t>
            </a:r>
          </a:p>
          <a:p>
            <a:endParaRPr lang="en-US" dirty="0"/>
          </a:p>
          <a:p>
            <a:endParaRPr lang="en-US" dirty="0"/>
          </a:p>
        </p:txBody>
      </p:sp>
    </p:spTree>
    <p:extLst>
      <p:ext uri="{BB962C8B-B14F-4D97-AF65-F5344CB8AC3E}">
        <p14:creationId xmlns:p14="http://schemas.microsoft.com/office/powerpoint/2010/main" val="72314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6222-42AD-8D69-E76B-A6CF34C46B9F}"/>
              </a:ext>
            </a:extLst>
          </p:cNvPr>
          <p:cNvSpPr>
            <a:spLocks noGrp="1"/>
          </p:cNvSpPr>
          <p:nvPr>
            <p:ph type="title"/>
          </p:nvPr>
        </p:nvSpPr>
        <p:spPr/>
        <p:txBody>
          <a:bodyPr/>
          <a:lstStyle/>
          <a:p>
            <a:r>
              <a:rPr lang="en-US" dirty="0"/>
              <a:t>Create a Method</a:t>
            </a:r>
          </a:p>
        </p:txBody>
      </p:sp>
      <p:sp>
        <p:nvSpPr>
          <p:cNvPr id="3" name="Content Placeholder 2">
            <a:extLst>
              <a:ext uri="{FF2B5EF4-FFF2-40B4-BE49-F238E27FC236}">
                <a16:creationId xmlns:a16="http://schemas.microsoft.com/office/drawing/2014/main" id="{C189C918-4B47-4471-8584-24DA5555ED0E}"/>
              </a:ext>
            </a:extLst>
          </p:cNvPr>
          <p:cNvSpPr>
            <a:spLocks noGrp="1"/>
          </p:cNvSpPr>
          <p:nvPr>
            <p:ph idx="1"/>
          </p:nvPr>
        </p:nvSpPr>
        <p:spPr/>
        <p:txBody>
          <a:bodyPr/>
          <a:lstStyle/>
          <a:p>
            <a:r>
              <a:rPr lang="en-US" dirty="0"/>
              <a:t>public class Main {</a:t>
            </a:r>
          </a:p>
          <a:p>
            <a:r>
              <a:rPr lang="en-US" dirty="0"/>
              <a:t>   void </a:t>
            </a:r>
            <a:r>
              <a:rPr lang="en-US" dirty="0" err="1"/>
              <a:t>myMethod</a:t>
            </a:r>
            <a:r>
              <a:rPr lang="en-US" dirty="0"/>
              <a:t>() {</a:t>
            </a:r>
          </a:p>
          <a:p>
            <a:r>
              <a:rPr lang="en-US" dirty="0"/>
              <a:t>    // code to be executed</a:t>
            </a:r>
          </a:p>
          <a:p>
            <a:r>
              <a:rPr lang="en-US" dirty="0"/>
              <a:t>  }</a:t>
            </a:r>
          </a:p>
          <a:p>
            <a:r>
              <a:rPr lang="en-US" dirty="0"/>
              <a:t>}</a:t>
            </a:r>
          </a:p>
          <a:p>
            <a:endParaRPr lang="en-US" dirty="0"/>
          </a:p>
          <a:p>
            <a:endParaRPr lang="en-US" dirty="0"/>
          </a:p>
        </p:txBody>
      </p:sp>
    </p:spTree>
    <p:extLst>
      <p:ext uri="{BB962C8B-B14F-4D97-AF65-F5344CB8AC3E}">
        <p14:creationId xmlns:p14="http://schemas.microsoft.com/office/powerpoint/2010/main" val="248158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4C38-DA31-23E9-D6AE-B2504AFC2D1D}"/>
              </a:ext>
            </a:extLst>
          </p:cNvPr>
          <p:cNvSpPr>
            <a:spLocks noGrp="1"/>
          </p:cNvSpPr>
          <p:nvPr>
            <p:ph type="title"/>
          </p:nvPr>
        </p:nvSpPr>
        <p:spPr/>
        <p:txBody>
          <a:bodyPr/>
          <a:lstStyle/>
          <a:p>
            <a:r>
              <a:rPr lang="en-US" dirty="0"/>
              <a:t>Call a Method</a:t>
            </a:r>
          </a:p>
        </p:txBody>
      </p:sp>
      <p:sp>
        <p:nvSpPr>
          <p:cNvPr id="3" name="Content Placeholder 2">
            <a:extLst>
              <a:ext uri="{FF2B5EF4-FFF2-40B4-BE49-F238E27FC236}">
                <a16:creationId xmlns:a16="http://schemas.microsoft.com/office/drawing/2014/main" id="{7B72F11C-C796-22EA-AD0C-745CFE839D55}"/>
              </a:ext>
            </a:extLst>
          </p:cNvPr>
          <p:cNvSpPr>
            <a:spLocks noGrp="1"/>
          </p:cNvSpPr>
          <p:nvPr>
            <p:ph idx="1"/>
          </p:nvPr>
        </p:nvSpPr>
        <p:spPr/>
        <p:txBody>
          <a:bodyPr/>
          <a:lstStyle/>
          <a:p>
            <a:r>
              <a:rPr lang="en-US" dirty="0" err="1"/>
              <a:t>myMethod</a:t>
            </a:r>
            <a:r>
              <a:rPr lang="en-US" dirty="0"/>
              <a:t>();</a:t>
            </a:r>
          </a:p>
        </p:txBody>
      </p:sp>
    </p:spTree>
    <p:extLst>
      <p:ext uri="{BB962C8B-B14F-4D97-AF65-F5344CB8AC3E}">
        <p14:creationId xmlns:p14="http://schemas.microsoft.com/office/powerpoint/2010/main" val="185145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9A55-4410-597D-D952-814D40762DFB}"/>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0C65906B-A717-FC83-01DB-63C55C73B472}"/>
              </a:ext>
            </a:extLst>
          </p:cNvPr>
          <p:cNvSpPr>
            <a:spLocks noGrp="1"/>
          </p:cNvSpPr>
          <p:nvPr>
            <p:ph idx="1"/>
          </p:nvPr>
        </p:nvSpPr>
        <p:spPr/>
        <p:txBody>
          <a:bodyPr>
            <a:normAutofit/>
          </a:bodyPr>
          <a:lstStyle/>
          <a:p>
            <a:r>
              <a:rPr lang="en-US" dirty="0"/>
              <a:t>Information can be passed to methods as parameter. Parameters act as variables inside the method.</a:t>
            </a:r>
          </a:p>
          <a:p>
            <a:endParaRPr lang="en-US" dirty="0"/>
          </a:p>
          <a:p>
            <a:r>
              <a:rPr lang="en-US" dirty="0"/>
              <a:t>Parameters are specified after the method name, inside the parentheses. You can add as many parameters as you want, just separate them with a comma.</a:t>
            </a:r>
          </a:p>
          <a:p>
            <a:endParaRPr lang="en-US" dirty="0"/>
          </a:p>
        </p:txBody>
      </p:sp>
    </p:spTree>
    <p:extLst>
      <p:ext uri="{BB962C8B-B14F-4D97-AF65-F5344CB8AC3E}">
        <p14:creationId xmlns:p14="http://schemas.microsoft.com/office/powerpoint/2010/main" val="336086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4538-80F6-3CBF-51C8-524FC3B905EA}"/>
              </a:ext>
            </a:extLst>
          </p:cNvPr>
          <p:cNvSpPr>
            <a:spLocks noGrp="1"/>
          </p:cNvSpPr>
          <p:nvPr>
            <p:ph type="title"/>
          </p:nvPr>
        </p:nvSpPr>
        <p:spPr/>
        <p:txBody>
          <a:bodyPr/>
          <a:lstStyle/>
          <a:p>
            <a:r>
              <a:rPr lang="en-US" dirty="0"/>
              <a:t>Features of Java</a:t>
            </a:r>
          </a:p>
        </p:txBody>
      </p:sp>
      <p:sp>
        <p:nvSpPr>
          <p:cNvPr id="3" name="Content Placeholder 2">
            <a:extLst>
              <a:ext uri="{FF2B5EF4-FFF2-40B4-BE49-F238E27FC236}">
                <a16:creationId xmlns:a16="http://schemas.microsoft.com/office/drawing/2014/main" id="{FEEA65B0-7126-1EE1-6F1D-7B3B0229A05C}"/>
              </a:ext>
            </a:extLst>
          </p:cNvPr>
          <p:cNvSpPr>
            <a:spLocks noGrp="1"/>
          </p:cNvSpPr>
          <p:nvPr>
            <p:ph idx="1"/>
          </p:nvPr>
        </p:nvSpPr>
        <p:spPr/>
        <p:txBody>
          <a:bodyPr>
            <a:normAutofit fontScale="62500" lnSpcReduction="20000"/>
          </a:bodyPr>
          <a:lstStyle/>
          <a:p>
            <a:r>
              <a:rPr lang="en-US" dirty="0"/>
              <a:t>Java works on different platforms (Windows, Mac, Linux, Raspberry Pi, etc.)</a:t>
            </a:r>
          </a:p>
          <a:p>
            <a:r>
              <a:rPr lang="en-US" dirty="0"/>
              <a:t>It is one of the most popular programming language in the world</a:t>
            </a:r>
          </a:p>
          <a:p>
            <a:r>
              <a:rPr lang="en-US" dirty="0"/>
              <a:t>It has a large demand in the current job market</a:t>
            </a:r>
          </a:p>
          <a:p>
            <a:r>
              <a:rPr lang="en-US" dirty="0"/>
              <a:t>It is easy to learn and simple to use</a:t>
            </a:r>
          </a:p>
          <a:p>
            <a:r>
              <a:rPr lang="en-US" dirty="0"/>
              <a:t>It is open-source and free</a:t>
            </a:r>
          </a:p>
          <a:p>
            <a:r>
              <a:rPr lang="en-US" dirty="0"/>
              <a:t>It is secure, fast and powerful</a:t>
            </a:r>
          </a:p>
          <a:p>
            <a:r>
              <a:rPr lang="en-US" dirty="0"/>
              <a:t>It has a huge community support (tens of millions of developers)</a:t>
            </a:r>
          </a:p>
          <a:p>
            <a:r>
              <a:rPr lang="en-US" dirty="0"/>
              <a:t>Java is an object oriented language which gives a clear structure to programs and allows code to be reused, lowering development costs</a:t>
            </a:r>
          </a:p>
          <a:p>
            <a:r>
              <a:rPr lang="en-US" dirty="0"/>
              <a:t>As Java is close to C++ and C#, it makes it easy for programmers to switch to Java or vice versa</a:t>
            </a:r>
          </a:p>
        </p:txBody>
      </p:sp>
    </p:spTree>
    <p:extLst>
      <p:ext uri="{BB962C8B-B14F-4D97-AF65-F5344CB8AC3E}">
        <p14:creationId xmlns:p14="http://schemas.microsoft.com/office/powerpoint/2010/main" val="1419345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5ACE-4028-51E5-FC30-5F5F410A25DE}"/>
              </a:ext>
            </a:extLst>
          </p:cNvPr>
          <p:cNvSpPr>
            <a:spLocks noGrp="1"/>
          </p:cNvSpPr>
          <p:nvPr>
            <p:ph type="title"/>
          </p:nvPr>
        </p:nvSpPr>
        <p:spPr/>
        <p:txBody>
          <a:bodyPr/>
          <a:lstStyle/>
          <a:p>
            <a:r>
              <a:rPr lang="en-US" dirty="0"/>
              <a:t>Java Class Attributes</a:t>
            </a:r>
          </a:p>
        </p:txBody>
      </p:sp>
      <p:sp>
        <p:nvSpPr>
          <p:cNvPr id="3" name="Content Placeholder 2">
            <a:extLst>
              <a:ext uri="{FF2B5EF4-FFF2-40B4-BE49-F238E27FC236}">
                <a16:creationId xmlns:a16="http://schemas.microsoft.com/office/drawing/2014/main" id="{CBCB2AF8-18C0-37C0-1D77-DFAAAD44AE86}"/>
              </a:ext>
            </a:extLst>
          </p:cNvPr>
          <p:cNvSpPr>
            <a:spLocks noGrp="1"/>
          </p:cNvSpPr>
          <p:nvPr>
            <p:ph idx="1"/>
          </p:nvPr>
        </p:nvSpPr>
        <p:spPr/>
        <p:txBody>
          <a:bodyPr/>
          <a:lstStyle/>
          <a:p>
            <a:r>
              <a:rPr lang="en-US" dirty="0"/>
              <a:t>Accessing Attributes</a:t>
            </a:r>
          </a:p>
          <a:p>
            <a:r>
              <a:rPr lang="en-US" dirty="0"/>
              <a:t>Modify Attributes</a:t>
            </a:r>
          </a:p>
        </p:txBody>
      </p:sp>
    </p:spTree>
    <p:extLst>
      <p:ext uri="{BB962C8B-B14F-4D97-AF65-F5344CB8AC3E}">
        <p14:creationId xmlns:p14="http://schemas.microsoft.com/office/powerpoint/2010/main" val="3326660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F53-FC42-28B0-25DC-CD291497AE20}"/>
              </a:ext>
            </a:extLst>
          </p:cNvPr>
          <p:cNvSpPr>
            <a:spLocks noGrp="1"/>
          </p:cNvSpPr>
          <p:nvPr>
            <p:ph type="title"/>
          </p:nvPr>
        </p:nvSpPr>
        <p:spPr/>
        <p:txBody>
          <a:bodyPr/>
          <a:lstStyle/>
          <a:p>
            <a:r>
              <a:rPr lang="en-US" dirty="0"/>
              <a:t>Java Constructors</a:t>
            </a:r>
          </a:p>
        </p:txBody>
      </p:sp>
      <p:sp>
        <p:nvSpPr>
          <p:cNvPr id="3" name="Content Placeholder 2">
            <a:extLst>
              <a:ext uri="{FF2B5EF4-FFF2-40B4-BE49-F238E27FC236}">
                <a16:creationId xmlns:a16="http://schemas.microsoft.com/office/drawing/2014/main" id="{812C25A7-4E35-0C43-FB42-EC35B2523F95}"/>
              </a:ext>
            </a:extLst>
          </p:cNvPr>
          <p:cNvSpPr>
            <a:spLocks noGrp="1"/>
          </p:cNvSpPr>
          <p:nvPr>
            <p:ph idx="1"/>
          </p:nvPr>
        </p:nvSpPr>
        <p:spPr/>
        <p:txBody>
          <a:bodyPr/>
          <a:lstStyle/>
          <a:p>
            <a:r>
              <a:rPr lang="en-US" dirty="0"/>
              <a:t>A constructor in Java is a special method that is used to initialize objects. The constructor is called when an object of a class is created. It can be used to set initial values for object attributes:</a:t>
            </a:r>
          </a:p>
          <a:p>
            <a:endParaRPr lang="en-US" dirty="0"/>
          </a:p>
        </p:txBody>
      </p:sp>
    </p:spTree>
    <p:extLst>
      <p:ext uri="{BB962C8B-B14F-4D97-AF65-F5344CB8AC3E}">
        <p14:creationId xmlns:p14="http://schemas.microsoft.com/office/powerpoint/2010/main" val="323118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B385-E744-8C2E-48AE-9699FC5AFF14}"/>
              </a:ext>
            </a:extLst>
          </p:cNvPr>
          <p:cNvSpPr>
            <a:spLocks noGrp="1"/>
          </p:cNvSpPr>
          <p:nvPr>
            <p:ph type="title"/>
          </p:nvPr>
        </p:nvSpPr>
        <p:spPr/>
        <p:txBody>
          <a:bodyPr/>
          <a:lstStyle/>
          <a:p>
            <a:r>
              <a:rPr lang="en-US" dirty="0"/>
              <a:t>Static , This &amp; Final Keywords</a:t>
            </a:r>
          </a:p>
        </p:txBody>
      </p:sp>
      <p:sp>
        <p:nvSpPr>
          <p:cNvPr id="3" name="Content Placeholder 2">
            <a:extLst>
              <a:ext uri="{FF2B5EF4-FFF2-40B4-BE49-F238E27FC236}">
                <a16:creationId xmlns:a16="http://schemas.microsoft.com/office/drawing/2014/main" id="{737CD0BE-8D23-AE5A-1949-9BBF6ACEF86C}"/>
              </a:ext>
            </a:extLst>
          </p:cNvPr>
          <p:cNvSpPr>
            <a:spLocks noGrp="1"/>
          </p:cNvSpPr>
          <p:nvPr>
            <p:ph idx="1"/>
          </p:nvPr>
        </p:nvSpPr>
        <p:spPr/>
        <p:txBody>
          <a:bodyPr/>
          <a:lstStyle/>
          <a:p>
            <a:r>
              <a:rPr lang="en-US" dirty="0"/>
              <a:t>The static keyword means the value is the same for every instance of the class. The final keyword means once the variable is assigned a value it can never be changed.</a:t>
            </a:r>
          </a:p>
          <a:p>
            <a:r>
              <a:rPr lang="en-US" dirty="0"/>
              <a:t>The this keyword can be used to refer current class instance variable. If there is ambiguity between the instance variables and parameters</a:t>
            </a:r>
          </a:p>
        </p:txBody>
      </p:sp>
    </p:spTree>
    <p:extLst>
      <p:ext uri="{BB962C8B-B14F-4D97-AF65-F5344CB8AC3E}">
        <p14:creationId xmlns:p14="http://schemas.microsoft.com/office/powerpoint/2010/main" val="48732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4816-555F-6B81-160E-98CB2026022B}"/>
              </a:ext>
            </a:extLst>
          </p:cNvPr>
          <p:cNvSpPr>
            <a:spLocks noGrp="1"/>
          </p:cNvSpPr>
          <p:nvPr>
            <p:ph type="title"/>
          </p:nvPr>
        </p:nvSpPr>
        <p:spPr/>
        <p:txBody>
          <a:bodyPr/>
          <a:lstStyle/>
          <a:p>
            <a:r>
              <a:rPr lang="en-US" dirty="0"/>
              <a:t>Inheritance</a:t>
            </a:r>
          </a:p>
        </p:txBody>
      </p:sp>
      <p:pic>
        <p:nvPicPr>
          <p:cNvPr id="22530" name="Picture 2" descr="Inheritance in Java - Javatpoint">
            <a:extLst>
              <a:ext uri="{FF2B5EF4-FFF2-40B4-BE49-F238E27FC236}">
                <a16:creationId xmlns:a16="http://schemas.microsoft.com/office/drawing/2014/main" id="{574589B4-71AC-BCCC-2557-9C0649B0A6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160" y="2155825"/>
            <a:ext cx="491624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Types of Inheritance in Java - Javatpoint">
            <a:extLst>
              <a:ext uri="{FF2B5EF4-FFF2-40B4-BE49-F238E27FC236}">
                <a16:creationId xmlns:a16="http://schemas.microsoft.com/office/drawing/2014/main" id="{CD6EF8F8-E451-0173-C726-E8C0EF1BF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067" y="1688952"/>
            <a:ext cx="4829175" cy="436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76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7A60-2E7B-E5A0-20B7-2B93F2672E3E}"/>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33E17DE-6F33-89B6-2003-E46F36F489C5}"/>
              </a:ext>
            </a:extLst>
          </p:cNvPr>
          <p:cNvSpPr>
            <a:spLocks noGrp="1"/>
          </p:cNvSpPr>
          <p:nvPr>
            <p:ph idx="1"/>
          </p:nvPr>
        </p:nvSpPr>
        <p:spPr/>
        <p:txBody>
          <a:bodyPr>
            <a:normAutofit/>
          </a:bodyPr>
          <a:lstStyle/>
          <a:p>
            <a:r>
              <a:rPr lang="en-US" dirty="0"/>
              <a:t>Polymorphism means "many forms", and it occurs when we have many classes that are related to each other by inheritance.</a:t>
            </a:r>
          </a:p>
          <a:p>
            <a:endParaRPr lang="en-US" dirty="0"/>
          </a:p>
        </p:txBody>
      </p:sp>
    </p:spTree>
    <p:extLst>
      <p:ext uri="{BB962C8B-B14F-4D97-AF65-F5344CB8AC3E}">
        <p14:creationId xmlns:p14="http://schemas.microsoft.com/office/powerpoint/2010/main" val="2484101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8B7-0A63-3045-31E8-E0665F018365}"/>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99A8B290-7CD9-6C41-004D-5233C5100B89}"/>
              </a:ext>
            </a:extLst>
          </p:cNvPr>
          <p:cNvSpPr>
            <a:spLocks noGrp="1"/>
          </p:cNvSpPr>
          <p:nvPr>
            <p:ph idx="1"/>
          </p:nvPr>
        </p:nvSpPr>
        <p:spPr/>
        <p:txBody>
          <a:bodyPr/>
          <a:lstStyle/>
          <a:p>
            <a:r>
              <a:rPr lang="en-US" dirty="0"/>
              <a:t>If subclass (child class) has the same method as declared in the parent class, it is known as method overriding in Java. </a:t>
            </a:r>
          </a:p>
        </p:txBody>
      </p:sp>
    </p:spTree>
    <p:extLst>
      <p:ext uri="{BB962C8B-B14F-4D97-AF65-F5344CB8AC3E}">
        <p14:creationId xmlns:p14="http://schemas.microsoft.com/office/powerpoint/2010/main" val="2857233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B192-CC37-36AE-9DF4-376053DAB2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2A3DE4-0BF0-5DCB-BDA0-DBB665E9EFCD}"/>
              </a:ext>
            </a:extLst>
          </p:cNvPr>
          <p:cNvSpPr>
            <a:spLocks noGrp="1"/>
          </p:cNvSpPr>
          <p:nvPr>
            <p:ph idx="1"/>
          </p:nvPr>
        </p:nvSpPr>
        <p:spPr/>
        <p:txBody>
          <a:bodyPr/>
          <a:lstStyle/>
          <a:p>
            <a:r>
              <a:rPr lang="en-US" dirty="0"/>
              <a:t>If a class has multiple methods having same name but different in parameters, it is known as Method Overloading</a:t>
            </a:r>
          </a:p>
        </p:txBody>
      </p:sp>
    </p:spTree>
    <p:extLst>
      <p:ext uri="{BB962C8B-B14F-4D97-AF65-F5344CB8AC3E}">
        <p14:creationId xmlns:p14="http://schemas.microsoft.com/office/powerpoint/2010/main" val="2014256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B817-5ABD-8652-E7C9-47A10842EBAA}"/>
              </a:ext>
            </a:extLst>
          </p:cNvPr>
          <p:cNvSpPr>
            <a:spLocks noGrp="1"/>
          </p:cNvSpPr>
          <p:nvPr>
            <p:ph type="title"/>
          </p:nvPr>
        </p:nvSpPr>
        <p:spPr/>
        <p:txBody>
          <a:bodyPr/>
          <a:lstStyle/>
          <a:p>
            <a:r>
              <a:rPr lang="en-US" dirty="0"/>
              <a:t>Abstraction &amp; Encapsulation</a:t>
            </a:r>
          </a:p>
        </p:txBody>
      </p:sp>
      <p:sp>
        <p:nvSpPr>
          <p:cNvPr id="3" name="Content Placeholder 2">
            <a:extLst>
              <a:ext uri="{FF2B5EF4-FFF2-40B4-BE49-F238E27FC236}">
                <a16:creationId xmlns:a16="http://schemas.microsoft.com/office/drawing/2014/main" id="{B57CAB9F-822A-395A-C059-287D4A4D90BD}"/>
              </a:ext>
            </a:extLst>
          </p:cNvPr>
          <p:cNvSpPr>
            <a:spLocks noGrp="1"/>
          </p:cNvSpPr>
          <p:nvPr>
            <p:ph idx="1"/>
          </p:nvPr>
        </p:nvSpPr>
        <p:spPr/>
        <p:txBody>
          <a:bodyPr>
            <a:normAutofit fontScale="92500" lnSpcReduction="10000"/>
          </a:bodyPr>
          <a:lstStyle/>
          <a:p>
            <a:r>
              <a:rPr lang="en-US" dirty="0"/>
              <a:t>Encapsulation is defined as the wrapping up of data under a single unit. It is the mechanism that binds together code and the data it manipulates. Another way to think about encapsulation is, that it is a protective shield that prevents the data from being accessed by the code outside this shield. Technically in encapsulation, the variables or data of a class is hidden from any other class and can be accessed only through any member function of its own class in which they are declared. As in encapsulation, the data in a class is hidden from other classes, so it is also known as data-hiding. Encapsulation can be achieved by Declaring all the variables in the class as private and writing public methods in the class to set and get the values of variables.</a:t>
            </a:r>
          </a:p>
        </p:txBody>
      </p:sp>
    </p:spTree>
    <p:extLst>
      <p:ext uri="{BB962C8B-B14F-4D97-AF65-F5344CB8AC3E}">
        <p14:creationId xmlns:p14="http://schemas.microsoft.com/office/powerpoint/2010/main" val="4115932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191F-AE31-D6C0-14CC-3F54D8FAAF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48E3C6-4CEC-0C7B-8991-4E2B5481DB89}"/>
              </a:ext>
            </a:extLst>
          </p:cNvPr>
          <p:cNvSpPr>
            <a:spLocks noGrp="1"/>
          </p:cNvSpPr>
          <p:nvPr>
            <p:ph idx="1"/>
          </p:nvPr>
        </p:nvSpPr>
        <p:spPr/>
        <p:txBody>
          <a:bodyPr/>
          <a:lstStyle/>
          <a:p>
            <a:r>
              <a:rPr lang="en-US" dirty="0"/>
              <a:t>Data abstraction is the process of hiding certain details and showing only essential information to the user.</a:t>
            </a:r>
          </a:p>
          <a:p>
            <a:r>
              <a:rPr lang="en-US" dirty="0"/>
              <a:t>Abstraction can be achieved with either abstract classes or interfaces</a:t>
            </a:r>
          </a:p>
          <a:p>
            <a:r>
              <a:rPr lang="en-US" dirty="0"/>
              <a:t>Abstract class: is a restricted class that cannot be used to create objects (to access it, it must be inherited from another class).</a:t>
            </a:r>
          </a:p>
        </p:txBody>
      </p:sp>
    </p:spTree>
    <p:extLst>
      <p:ext uri="{BB962C8B-B14F-4D97-AF65-F5344CB8AC3E}">
        <p14:creationId xmlns:p14="http://schemas.microsoft.com/office/powerpoint/2010/main" val="2792357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4C6F-F8DA-1E81-4E36-3F72BDC7249A}"/>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CC80632D-0E2B-4CD6-7EEE-164064A3BF7A}"/>
              </a:ext>
            </a:extLst>
          </p:cNvPr>
          <p:cNvSpPr>
            <a:spLocks noGrp="1"/>
          </p:cNvSpPr>
          <p:nvPr>
            <p:ph idx="1"/>
          </p:nvPr>
        </p:nvSpPr>
        <p:spPr/>
        <p:txBody>
          <a:bodyPr/>
          <a:lstStyle/>
          <a:p>
            <a:r>
              <a:rPr lang="en-US" dirty="0"/>
              <a:t>Another way to achieve abstraction in Java, is with interfaces.</a:t>
            </a:r>
          </a:p>
          <a:p>
            <a:endParaRPr lang="en-US" dirty="0"/>
          </a:p>
          <a:p>
            <a:r>
              <a:rPr lang="en-US" dirty="0"/>
              <a:t>An interface is a completely "abstract class" that is used to group related methods with empty bodies:</a:t>
            </a:r>
          </a:p>
        </p:txBody>
      </p:sp>
    </p:spTree>
    <p:extLst>
      <p:ext uri="{BB962C8B-B14F-4D97-AF65-F5344CB8AC3E}">
        <p14:creationId xmlns:p14="http://schemas.microsoft.com/office/powerpoint/2010/main" val="176042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F37-E0D6-8BA4-EA90-62E35C828BD1}"/>
              </a:ext>
            </a:extLst>
          </p:cNvPr>
          <p:cNvSpPr>
            <a:spLocks noGrp="1"/>
          </p:cNvSpPr>
          <p:nvPr>
            <p:ph type="title"/>
          </p:nvPr>
        </p:nvSpPr>
        <p:spPr/>
        <p:txBody>
          <a:bodyPr/>
          <a:lstStyle/>
          <a:p>
            <a:r>
              <a:rPr lang="en-US" dirty="0"/>
              <a:t>First Java Program | Hello World Example</a:t>
            </a:r>
          </a:p>
        </p:txBody>
      </p:sp>
      <p:sp>
        <p:nvSpPr>
          <p:cNvPr id="3" name="Content Placeholder 2">
            <a:extLst>
              <a:ext uri="{FF2B5EF4-FFF2-40B4-BE49-F238E27FC236}">
                <a16:creationId xmlns:a16="http://schemas.microsoft.com/office/drawing/2014/main" id="{AB737678-81FD-14EC-41AA-21BD1F29D3D4}"/>
              </a:ext>
            </a:extLst>
          </p:cNvPr>
          <p:cNvSpPr>
            <a:spLocks noGrp="1"/>
          </p:cNvSpPr>
          <p:nvPr>
            <p:ph idx="1"/>
          </p:nvPr>
        </p:nvSpPr>
        <p:spPr/>
        <p:txBody>
          <a:bodyPr/>
          <a:lstStyle/>
          <a:p>
            <a:r>
              <a:rPr lang="en-US" dirty="0"/>
              <a:t>// Your First Program</a:t>
            </a:r>
          </a:p>
          <a:p>
            <a:endParaRPr lang="en-US" dirty="0"/>
          </a:p>
          <a:p>
            <a:r>
              <a:rPr lang="en-US" dirty="0"/>
              <a:t>class HelloWorld {</a:t>
            </a:r>
          </a:p>
          <a:p>
            <a:r>
              <a:rPr lang="en-US" dirty="0"/>
              <a:t>    public static void main(String[] </a:t>
            </a:r>
            <a:r>
              <a:rPr lang="en-US" dirty="0" err="1"/>
              <a:t>args</a:t>
            </a:r>
            <a:r>
              <a:rPr lang="en-US" dirty="0"/>
              <a:t>) {</a:t>
            </a:r>
          </a:p>
          <a:p>
            <a:r>
              <a:rPr lang="en-US" dirty="0"/>
              <a:t>        </a:t>
            </a:r>
            <a:r>
              <a:rPr lang="en-US" dirty="0" err="1"/>
              <a:t>System.out.println</a:t>
            </a:r>
            <a:r>
              <a:rPr lang="en-US" dirty="0"/>
              <a:t>("Hello, World!"); </a:t>
            </a:r>
          </a:p>
          <a:p>
            <a:r>
              <a:rPr lang="en-US" dirty="0"/>
              <a:t>    }</a:t>
            </a:r>
          </a:p>
          <a:p>
            <a:r>
              <a:rPr lang="en-US" dirty="0"/>
              <a:t>}</a:t>
            </a:r>
          </a:p>
        </p:txBody>
      </p:sp>
    </p:spTree>
    <p:extLst>
      <p:ext uri="{BB962C8B-B14F-4D97-AF65-F5344CB8AC3E}">
        <p14:creationId xmlns:p14="http://schemas.microsoft.com/office/powerpoint/2010/main" val="142890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255F-C37A-30C5-9531-69CA6DDD35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C35A8C-F801-4B8F-CC1F-B52DC96C8712}"/>
              </a:ext>
            </a:extLst>
          </p:cNvPr>
          <p:cNvSpPr>
            <a:spLocks noGrp="1"/>
          </p:cNvSpPr>
          <p:nvPr>
            <p:ph idx="1"/>
          </p:nvPr>
        </p:nvSpPr>
        <p:spPr/>
        <p:txBody>
          <a:bodyPr>
            <a:normAutofit fontScale="85000" lnSpcReduction="10000"/>
          </a:bodyPr>
          <a:lstStyle/>
          <a:p>
            <a:r>
              <a:rPr lang="en-US" dirty="0"/>
              <a:t>Like abstract classes, interfaces cannot be used to create objects (in the example above, it is not possible to create an "Animal" object in the </a:t>
            </a:r>
            <a:r>
              <a:rPr lang="en-US" dirty="0" err="1"/>
              <a:t>MyMainClass</a:t>
            </a:r>
            <a:r>
              <a:rPr lang="en-US" dirty="0"/>
              <a:t>)</a:t>
            </a:r>
          </a:p>
          <a:p>
            <a:r>
              <a:rPr lang="en-US" dirty="0"/>
              <a:t>Interface methods do not have a body - the body is provided by the "implement" class</a:t>
            </a:r>
          </a:p>
          <a:p>
            <a:r>
              <a:rPr lang="en-US" dirty="0"/>
              <a:t>On implementation of an interface, you must override all of its methods</a:t>
            </a:r>
          </a:p>
          <a:p>
            <a:r>
              <a:rPr lang="en-US" dirty="0"/>
              <a:t>Interface methods are by default abstract and public</a:t>
            </a:r>
          </a:p>
          <a:p>
            <a:r>
              <a:rPr lang="en-US" dirty="0"/>
              <a:t>Interface attributes are by default public, static and final</a:t>
            </a:r>
          </a:p>
          <a:p>
            <a:r>
              <a:rPr lang="en-US" dirty="0"/>
              <a:t>An interface cannot contain a constructor (as it cannot be used to create objects)</a:t>
            </a:r>
          </a:p>
        </p:txBody>
      </p:sp>
    </p:spTree>
    <p:extLst>
      <p:ext uri="{BB962C8B-B14F-4D97-AF65-F5344CB8AC3E}">
        <p14:creationId xmlns:p14="http://schemas.microsoft.com/office/powerpoint/2010/main" val="276351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83AF-53B1-8E81-8B4A-08CDD44F79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02491-460C-4EE8-A0E1-B325F4CD4A1C}"/>
              </a:ext>
            </a:extLst>
          </p:cNvPr>
          <p:cNvSpPr>
            <a:spLocks noGrp="1"/>
          </p:cNvSpPr>
          <p:nvPr>
            <p:ph idx="1"/>
          </p:nvPr>
        </p:nvSpPr>
        <p:spPr/>
        <p:txBody>
          <a:bodyPr/>
          <a:lstStyle/>
          <a:p>
            <a:r>
              <a:rPr lang="en-US" dirty="0"/>
              <a:t>Why And When To Use Interfaces?</a:t>
            </a:r>
          </a:p>
          <a:p>
            <a:r>
              <a:rPr lang="en-US" dirty="0"/>
              <a:t>1) To achieve security - hide certain details and only show the important details of an object (interface).</a:t>
            </a:r>
          </a:p>
          <a:p>
            <a:endParaRPr lang="en-US" dirty="0"/>
          </a:p>
          <a:p>
            <a:r>
              <a:rPr lang="en-US" dirty="0"/>
              <a:t>2) Java does not support "multiple inheritance" (a class can only inherit from one superclass). However, it can be achieved with interfaces, because the class can implement multiple interfaces. Note: To implement multiple interfaces, separate them with a comma (see example below).</a:t>
            </a:r>
          </a:p>
        </p:txBody>
      </p:sp>
    </p:spTree>
    <p:extLst>
      <p:ext uri="{BB962C8B-B14F-4D97-AF65-F5344CB8AC3E}">
        <p14:creationId xmlns:p14="http://schemas.microsoft.com/office/powerpoint/2010/main" val="751769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B771-CF38-7EB5-6874-0B15FCD6CE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6DCE73-4B87-4349-CA53-4795B7FD1F75}"/>
              </a:ext>
            </a:extLst>
          </p:cNvPr>
          <p:cNvSpPr>
            <a:spLocks noGrp="1"/>
          </p:cNvSpPr>
          <p:nvPr>
            <p:ph idx="1"/>
          </p:nvPr>
        </p:nvSpPr>
        <p:spPr>
          <a:xfrm>
            <a:off x="1525712" y="2052116"/>
            <a:ext cx="7796540" cy="3997828"/>
          </a:xfrm>
        </p:spPr>
        <p:txBody>
          <a:bodyPr/>
          <a:lstStyle/>
          <a:p>
            <a:r>
              <a:rPr lang="en-US" dirty="0"/>
              <a:t>Thank you</a:t>
            </a:r>
          </a:p>
        </p:txBody>
      </p:sp>
    </p:spTree>
    <p:extLst>
      <p:ext uri="{BB962C8B-B14F-4D97-AF65-F5344CB8AC3E}">
        <p14:creationId xmlns:p14="http://schemas.microsoft.com/office/powerpoint/2010/main" val="387590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AFE6-7C0E-64ED-3754-59BC715DD5FC}"/>
              </a:ext>
            </a:extLst>
          </p:cNvPr>
          <p:cNvSpPr>
            <a:spLocks noGrp="1"/>
          </p:cNvSpPr>
          <p:nvPr>
            <p:ph type="title"/>
          </p:nvPr>
        </p:nvSpPr>
        <p:spPr/>
        <p:txBody>
          <a:bodyPr/>
          <a:lstStyle/>
          <a:p>
            <a:r>
              <a:rPr lang="en-US" dirty="0"/>
              <a:t>Internal Details of Hello Java Program</a:t>
            </a:r>
          </a:p>
        </p:txBody>
      </p:sp>
      <p:sp>
        <p:nvSpPr>
          <p:cNvPr id="3" name="Content Placeholder 2">
            <a:extLst>
              <a:ext uri="{FF2B5EF4-FFF2-40B4-BE49-F238E27FC236}">
                <a16:creationId xmlns:a16="http://schemas.microsoft.com/office/drawing/2014/main" id="{E96953DB-AC1D-7BBA-034D-A4655CAD60A3}"/>
              </a:ext>
            </a:extLst>
          </p:cNvPr>
          <p:cNvSpPr>
            <a:spLocks noGrp="1"/>
          </p:cNvSpPr>
          <p:nvPr>
            <p:ph idx="1"/>
          </p:nvPr>
        </p:nvSpPr>
        <p:spPr/>
        <p:txBody>
          <a:bodyPr/>
          <a:lstStyle/>
          <a:p>
            <a:r>
              <a:rPr lang="en-US" dirty="0"/>
              <a:t>// Your First Program</a:t>
            </a:r>
          </a:p>
          <a:p>
            <a:endParaRPr lang="en-US" dirty="0"/>
          </a:p>
          <a:p>
            <a:r>
              <a:rPr lang="en-US" dirty="0"/>
              <a:t>In Java, any line starting with // is a comment. Comments are intended for users reading the code to understand the intent and functionality of the program. It is completely ignored by the Java compiler (an application that translates Java program to Java bytecode that computer can execute). To learn more, visit Java comments.</a:t>
            </a:r>
          </a:p>
        </p:txBody>
      </p:sp>
    </p:spTree>
    <p:extLst>
      <p:ext uri="{BB962C8B-B14F-4D97-AF65-F5344CB8AC3E}">
        <p14:creationId xmlns:p14="http://schemas.microsoft.com/office/powerpoint/2010/main" val="97885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93BD-A06B-1FA1-9AC1-FB7A78D194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3090D8-DB2F-5F70-85F3-AE459D91C6BC}"/>
              </a:ext>
            </a:extLst>
          </p:cNvPr>
          <p:cNvSpPr>
            <a:spLocks noGrp="1"/>
          </p:cNvSpPr>
          <p:nvPr>
            <p:ph idx="1"/>
          </p:nvPr>
        </p:nvSpPr>
        <p:spPr/>
        <p:txBody>
          <a:bodyPr>
            <a:normAutofit fontScale="92500" lnSpcReduction="10000"/>
          </a:bodyPr>
          <a:lstStyle/>
          <a:p>
            <a:r>
              <a:rPr lang="en-US" dirty="0"/>
              <a:t>class HelloWorld {   </a:t>
            </a:r>
          </a:p>
          <a:p>
            <a:pPr lvl="2"/>
            <a:r>
              <a:rPr lang="en-US" dirty="0"/>
              <a:t>// Your Code</a:t>
            </a:r>
          </a:p>
          <a:p>
            <a:r>
              <a:rPr lang="en-US" dirty="0"/>
              <a:t>}</a:t>
            </a:r>
          </a:p>
          <a:p>
            <a:endParaRPr lang="en-US" dirty="0"/>
          </a:p>
          <a:p>
            <a:r>
              <a:rPr lang="en-US" dirty="0"/>
              <a:t>In Java, every application begins with a class definition. In the program, HelloWorld is the name of the class, and the class definition is:</a:t>
            </a:r>
          </a:p>
          <a:p>
            <a:r>
              <a:rPr lang="en-US" b="0" i="0" dirty="0">
                <a:effectLst/>
                <a:latin typeface="euclid_circular_a"/>
              </a:rPr>
              <a:t>For now, just remember that every Java application has a class definition, and the name of the class should match the filename in Java.</a:t>
            </a:r>
            <a:endParaRPr lang="en-US" dirty="0"/>
          </a:p>
        </p:txBody>
      </p:sp>
    </p:spTree>
    <p:extLst>
      <p:ext uri="{BB962C8B-B14F-4D97-AF65-F5344CB8AC3E}">
        <p14:creationId xmlns:p14="http://schemas.microsoft.com/office/powerpoint/2010/main" val="309877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107C-0DDA-0655-311C-39A826E8B6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70BD14-F7CE-44DD-A441-B87B50909D71}"/>
              </a:ext>
            </a:extLst>
          </p:cNvPr>
          <p:cNvSpPr>
            <a:spLocks noGrp="1"/>
          </p:cNvSpPr>
          <p:nvPr>
            <p:ph idx="1"/>
          </p:nvPr>
        </p:nvSpPr>
        <p:spPr/>
        <p:txBody>
          <a:bodyPr>
            <a:normAutofit fontScale="77500" lnSpcReduction="20000"/>
          </a:bodyPr>
          <a:lstStyle/>
          <a:p>
            <a:r>
              <a:rPr lang="en-US" dirty="0"/>
              <a:t>public static void main(String[] </a:t>
            </a:r>
            <a:r>
              <a:rPr lang="en-US" dirty="0" err="1"/>
              <a:t>args</a:t>
            </a:r>
            <a:r>
              <a:rPr lang="en-US" dirty="0"/>
              <a:t>) { </a:t>
            </a:r>
          </a:p>
          <a:p>
            <a:pPr lvl="1"/>
            <a:r>
              <a:rPr lang="en-US" dirty="0"/>
              <a:t>// Statements</a:t>
            </a:r>
          </a:p>
          <a:p>
            <a:r>
              <a:rPr lang="en-US" dirty="0"/>
              <a:t>}</a:t>
            </a:r>
          </a:p>
          <a:p>
            <a:r>
              <a:rPr lang="en-US" dirty="0"/>
              <a:t>This is the main method. Every application in Java must contain the main method. The Java compiler starts executing the code from the main method.</a:t>
            </a:r>
          </a:p>
          <a:p>
            <a:r>
              <a:rPr lang="en-US" dirty="0"/>
              <a:t>How does it work? Good question. However, we will not discuss it in this article. After all, it's a basic program to introduce Java programming language to a newbie. We will learn the meaning of public, static, void, and how methods work? in later chapters.</a:t>
            </a:r>
          </a:p>
          <a:p>
            <a:r>
              <a:rPr lang="en-US" dirty="0"/>
              <a:t>For now, just remember that the main function is the entry point of your Java application, and it's mandatory in a Java program. The signature of the main method in Java is:</a:t>
            </a:r>
          </a:p>
        </p:txBody>
      </p:sp>
    </p:spTree>
    <p:extLst>
      <p:ext uri="{BB962C8B-B14F-4D97-AF65-F5344CB8AC3E}">
        <p14:creationId xmlns:p14="http://schemas.microsoft.com/office/powerpoint/2010/main" val="302772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BF7B-FD0F-7AE0-C50A-3F96B7EB37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ACA54-594D-6436-6C88-63048B04163F}"/>
              </a:ext>
            </a:extLst>
          </p:cNvPr>
          <p:cNvSpPr>
            <a:spLocks noGrp="1"/>
          </p:cNvSpPr>
          <p:nvPr>
            <p:ph idx="1"/>
          </p:nvPr>
        </p:nvSpPr>
        <p:spPr/>
        <p:txBody>
          <a:bodyPr/>
          <a:lstStyle/>
          <a:p>
            <a:r>
              <a:rPr lang="en-US" dirty="0" err="1"/>
              <a:t>System.out.println</a:t>
            </a:r>
            <a:r>
              <a:rPr lang="en-US" dirty="0"/>
              <a:t>("Hello, World!");</a:t>
            </a:r>
          </a:p>
          <a:p>
            <a:endParaRPr lang="en-US" dirty="0"/>
          </a:p>
          <a:p>
            <a:endParaRPr lang="en-US" dirty="0"/>
          </a:p>
          <a:p>
            <a:r>
              <a:rPr lang="en-US" dirty="0"/>
              <a:t>The code above is a print statement. It prints the text Hello, World! to standard output (your screen). The text inside the quotation marks is called String in Java.</a:t>
            </a:r>
          </a:p>
          <a:p>
            <a:r>
              <a:rPr lang="en-US" dirty="0"/>
              <a:t>Notice the print statement is inside the main function, which is inside the class definition.</a:t>
            </a:r>
          </a:p>
        </p:txBody>
      </p:sp>
    </p:spTree>
    <p:extLst>
      <p:ext uri="{BB962C8B-B14F-4D97-AF65-F5344CB8AC3E}">
        <p14:creationId xmlns:p14="http://schemas.microsoft.com/office/powerpoint/2010/main" val="205919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F1E7-E71F-B593-3334-503C2E642C2F}"/>
              </a:ext>
            </a:extLst>
          </p:cNvPr>
          <p:cNvSpPr>
            <a:spLocks noGrp="1"/>
          </p:cNvSpPr>
          <p:nvPr>
            <p:ph type="title"/>
          </p:nvPr>
        </p:nvSpPr>
        <p:spPr/>
        <p:txBody>
          <a:bodyPr/>
          <a:lstStyle/>
          <a:p>
            <a:r>
              <a:rPr lang="en-US" dirty="0"/>
              <a:t>Things to take away</a:t>
            </a:r>
          </a:p>
        </p:txBody>
      </p:sp>
      <p:sp>
        <p:nvSpPr>
          <p:cNvPr id="3" name="Content Placeholder 2">
            <a:extLst>
              <a:ext uri="{FF2B5EF4-FFF2-40B4-BE49-F238E27FC236}">
                <a16:creationId xmlns:a16="http://schemas.microsoft.com/office/drawing/2014/main" id="{7A4249FE-3BD6-BCBE-F81A-098D64EFB4D7}"/>
              </a:ext>
            </a:extLst>
          </p:cNvPr>
          <p:cNvSpPr>
            <a:spLocks noGrp="1"/>
          </p:cNvSpPr>
          <p:nvPr>
            <p:ph idx="1"/>
          </p:nvPr>
        </p:nvSpPr>
        <p:spPr/>
        <p:txBody>
          <a:bodyPr/>
          <a:lstStyle/>
          <a:p>
            <a:r>
              <a:rPr lang="en-US" dirty="0"/>
              <a:t>Every valid Java Application must have a class definition that matches the filename (class name and file name should be same).</a:t>
            </a:r>
          </a:p>
          <a:p>
            <a:r>
              <a:rPr lang="en-US" dirty="0"/>
              <a:t>The main method must be inside the class definition.</a:t>
            </a:r>
          </a:p>
          <a:p>
            <a:r>
              <a:rPr lang="en-US" dirty="0"/>
              <a:t>The compiler executes the codes starting from the main function.</a:t>
            </a:r>
          </a:p>
        </p:txBody>
      </p:sp>
    </p:spTree>
    <p:extLst>
      <p:ext uri="{BB962C8B-B14F-4D97-AF65-F5344CB8AC3E}">
        <p14:creationId xmlns:p14="http://schemas.microsoft.com/office/powerpoint/2010/main" val="3400481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51</TotalTime>
  <Words>2010</Words>
  <Application>Microsoft Office PowerPoint</Application>
  <PresentationFormat>Widescreen</PresentationFormat>
  <Paragraphs>201</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euclid_circular_a</vt:lpstr>
      <vt:lpstr>MS Shell Dlg 2</vt:lpstr>
      <vt:lpstr>Wingdings</vt:lpstr>
      <vt:lpstr>Wingdings 3</vt:lpstr>
      <vt:lpstr>Madison</vt:lpstr>
      <vt:lpstr>Backend Development with Java</vt:lpstr>
      <vt:lpstr>What is Java?</vt:lpstr>
      <vt:lpstr>Features of Java</vt:lpstr>
      <vt:lpstr>First Java Program | Hello World Example</vt:lpstr>
      <vt:lpstr>Internal Details of Hello Java Program</vt:lpstr>
      <vt:lpstr>PowerPoint Presentation</vt:lpstr>
      <vt:lpstr>PowerPoint Presentation</vt:lpstr>
      <vt:lpstr>PowerPoint Presentation</vt:lpstr>
      <vt:lpstr>Things to take away</vt:lpstr>
      <vt:lpstr>Difference between JDK, JRE, and JVM</vt:lpstr>
      <vt:lpstr>Data Types &amp; Variables</vt:lpstr>
      <vt:lpstr>Primitive Data Types</vt:lpstr>
      <vt:lpstr>PowerPoint Presentation</vt:lpstr>
      <vt:lpstr>Non-Primitive Data Types</vt:lpstr>
      <vt:lpstr>Operators &amp; Keywords</vt:lpstr>
      <vt:lpstr>If-else Statement</vt:lpstr>
      <vt:lpstr>PowerPoint Presentation</vt:lpstr>
      <vt:lpstr>Short Hand If...Else</vt:lpstr>
      <vt:lpstr>Switch Statement</vt:lpstr>
      <vt:lpstr>For , While &amp; Do While Loops</vt:lpstr>
      <vt:lpstr>PowerPoint Presentation</vt:lpstr>
      <vt:lpstr>PowerPoint Presentation</vt:lpstr>
      <vt:lpstr>Classes &amp; Objects</vt:lpstr>
      <vt:lpstr>Create a Class</vt:lpstr>
      <vt:lpstr>Create an Object</vt:lpstr>
      <vt:lpstr>Methods</vt:lpstr>
      <vt:lpstr>Create a Method</vt:lpstr>
      <vt:lpstr>Call a Method</vt:lpstr>
      <vt:lpstr>Parameters and Arguments</vt:lpstr>
      <vt:lpstr>Java Class Attributes</vt:lpstr>
      <vt:lpstr>Java Constructors</vt:lpstr>
      <vt:lpstr>Static , This &amp; Final Keywords</vt:lpstr>
      <vt:lpstr>Inheritance</vt:lpstr>
      <vt:lpstr>Polymorphism</vt:lpstr>
      <vt:lpstr>Method Overriding</vt:lpstr>
      <vt:lpstr>PowerPoint Presentation</vt:lpstr>
      <vt:lpstr>Abstraction &amp; Encapsulation</vt:lpstr>
      <vt:lpstr>PowerPoint Presentation</vt:lpstr>
      <vt:lpstr>Interfaces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 with Java</dc:title>
  <dc:creator>Sohail Ustad</dc:creator>
  <cp:lastModifiedBy>Sohail Ustad</cp:lastModifiedBy>
  <cp:revision>1</cp:revision>
  <dcterms:created xsi:type="dcterms:W3CDTF">2022-12-16T16:07:03Z</dcterms:created>
  <dcterms:modified xsi:type="dcterms:W3CDTF">2022-12-16T16:58:20Z</dcterms:modified>
</cp:coreProperties>
</file>