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Introduction</a:t>
          </a:r>
          <a:endParaRPr lang="en-US" dirty="0">
            <a:solidFill>
              <a:schemeClr val="tx1"/>
            </a:solidFill>
            <a:latin typeface="+mj-lt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Objective and tools used</a:t>
          </a:r>
          <a:endParaRPr lang="en-US" sz="19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Manual testing</a:t>
          </a:r>
          <a:endParaRPr lang="en-US" dirty="0">
            <a:solidFill>
              <a:schemeClr val="tx1"/>
            </a:solidFill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Automation testing</a:t>
          </a:r>
          <a:endParaRPr lang="en-US" dirty="0">
            <a:solidFill>
              <a:schemeClr val="tx1"/>
            </a:solidFill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Postman for API and Selenium for UI</a:t>
          </a:r>
          <a:endParaRPr lang="en-US" sz="19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Test </a:t>
          </a:r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case design, </a:t>
          </a:r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test execution and </a:t>
          </a:r>
          <a:r>
            <a:rPr lang="en-US" sz="19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defect logging</a:t>
          </a:r>
          <a:endParaRPr lang="en-US" sz="19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Objective and tools used</a:t>
          </a:r>
          <a:endParaRPr lang="en-US" sz="1900" kern="12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imes New Roman" panose="02020603050405020304" pitchFamily="18" charset="0"/>
            </a:rPr>
            <a:t>Introduction</a:t>
          </a:r>
          <a:endParaRPr lang="en-US" sz="2700" kern="1200" dirty="0">
            <a:solidFill>
              <a:schemeClr val="tx1"/>
            </a:solidFill>
            <a:latin typeface="+mj-lt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Test </a:t>
          </a: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case design, </a:t>
          </a: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test execution and </a:t>
          </a: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defect logging</a:t>
          </a:r>
          <a:endParaRPr lang="en-US" sz="1900" kern="12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Manual testing</a:t>
          </a:r>
          <a:endParaRPr lang="en-US" sz="2700" kern="1200" dirty="0">
            <a:solidFill>
              <a:schemeClr val="tx1"/>
            </a:solidFill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Postman for API and Selenium for UI</a:t>
          </a:r>
          <a:endParaRPr lang="en-US" sz="1900" kern="12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>
              <a:solidFill>
                <a:schemeClr val="tx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Automation testing</a:t>
          </a:r>
          <a:endParaRPr lang="en-US" sz="2700" kern="1200" dirty="0">
            <a:solidFill>
              <a:schemeClr val="tx1"/>
            </a:solidFill>
            <a:latin typeface="+mj-lt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-12334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Parabank </a:t>
            </a:r>
            <a:r>
              <a:rPr lang="en-US" sz="5400" dirty="0" smtClean="0">
                <a:latin typeface="Rockwell" panose="02060603020205020403" pitchFamily="18" charset="0"/>
              </a:rPr>
              <a:t>Testing</a:t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1400" dirty="0">
                <a:latin typeface="Rockwell" panose="02060603020205020403" pitchFamily="18" charset="0"/>
              </a:rPr>
              <a:t/>
            </a:r>
            <a:br>
              <a:rPr lang="en-US" sz="1400" dirty="0">
                <a:latin typeface="Rockwell" panose="02060603020205020403" pitchFamily="18" charset="0"/>
              </a:rPr>
            </a:br>
            <a:r>
              <a:rPr lang="en-US" sz="1400" dirty="0">
                <a:latin typeface="Rockwell" panose="02060603020205020403" pitchFamily="18" charset="0"/>
              </a:rPr>
              <a:t>https://parabank.parasoft.com/parabank/index.htm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946" y="2674383"/>
            <a:ext cx="8791575" cy="2440955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Presented by:</a:t>
            </a:r>
            <a:r>
              <a:rPr lang="en-US" sz="2500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cap="none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Group 6</a:t>
            </a:r>
          </a:p>
          <a:p>
            <a:r>
              <a:rPr lang="en-US" sz="25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</a:t>
            </a:r>
            <a:r>
              <a:rPr lang="en-US" sz="2500" cap="none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Abdelrahman Mohamed (Team Leader)</a:t>
            </a:r>
          </a:p>
          <a:p>
            <a:r>
              <a:rPr lang="en-US" sz="2500" cap="none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-Sohaila Ahmed Gouda</a:t>
            </a:r>
          </a:p>
          <a:p>
            <a:r>
              <a:rPr lang="en-US" sz="2500" cap="none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-Raghad </a:t>
            </a:r>
            <a:r>
              <a:rPr lang="en-US" sz="2500" cap="none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Tarek</a:t>
            </a:r>
          </a:p>
          <a:p>
            <a:endParaRPr lang="en-US" sz="2500" u="sng" cap="none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500" cap="none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sz="2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API Automation Testing 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8" y="1865174"/>
            <a:ext cx="10138687" cy="4472729"/>
          </a:xfrm>
        </p:spPr>
      </p:pic>
    </p:spTree>
    <p:extLst>
      <p:ext uri="{BB962C8B-B14F-4D97-AF65-F5344CB8AC3E}">
        <p14:creationId xmlns:p14="http://schemas.microsoft.com/office/powerpoint/2010/main" val="31551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Automation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653135"/>
            <a:ext cx="9447074" cy="4976151"/>
          </a:xfrm>
        </p:spPr>
      </p:pic>
    </p:spTree>
    <p:extLst>
      <p:ext uri="{BB962C8B-B14F-4D97-AF65-F5344CB8AC3E}">
        <p14:creationId xmlns:p14="http://schemas.microsoft.com/office/powerpoint/2010/main" val="98508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Automation Testing (test file)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89" y="1572645"/>
            <a:ext cx="9583476" cy="5026937"/>
          </a:xfrm>
        </p:spPr>
      </p:pic>
    </p:spTree>
    <p:extLst>
      <p:ext uri="{BB962C8B-B14F-4D97-AF65-F5344CB8AC3E}">
        <p14:creationId xmlns:p14="http://schemas.microsoft.com/office/powerpoint/2010/main" val="3228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Automation Testing (</a:t>
            </a:r>
            <a:r>
              <a:rPr lang="en-US" dirty="0" err="1" smtClean="0"/>
              <a:t>ExtentReport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68" y="1603513"/>
            <a:ext cx="9408398" cy="4969565"/>
          </a:xfrm>
        </p:spPr>
      </p:pic>
    </p:spTree>
    <p:extLst>
      <p:ext uri="{BB962C8B-B14F-4D97-AF65-F5344CB8AC3E}">
        <p14:creationId xmlns:p14="http://schemas.microsoft.com/office/powerpoint/2010/main" val="39467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Automation Testing (POM file)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7" y="1709530"/>
            <a:ext cx="9396346" cy="4956314"/>
          </a:xfrm>
        </p:spPr>
      </p:pic>
    </p:spTree>
    <p:extLst>
      <p:ext uri="{BB962C8B-B14F-4D97-AF65-F5344CB8AC3E}">
        <p14:creationId xmlns:p14="http://schemas.microsoft.com/office/powerpoint/2010/main" val="11344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66322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latin typeface="Algerian" panose="04020705040A02060702" pitchFamily="82" charset="0"/>
              </a:rPr>
              <a:t>THANK YOU!</a:t>
            </a:r>
            <a:endParaRPr lang="en-US" sz="5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26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Table of contents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94846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Introduction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End-to-end testing of Parabank web application using both manual and automated techniques.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 used: </a:t>
            </a:r>
          </a:p>
          <a:p>
            <a:pPr lvl="1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Selenium, TestNG, Postman, JIRA, Maven and ExtentReports.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Manual Testing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manual testing?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software testing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 where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testers manually execute test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 without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use of automation tools or scripts.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involves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intervention to perform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 testing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activities, such as test case design,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execution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defect reporting.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498173"/>
            <a:ext cx="5827254" cy="30443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Test Case design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00" y="1762539"/>
            <a:ext cx="9127128" cy="4820996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Test execution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77" y="2249488"/>
            <a:ext cx="8013271" cy="3541712"/>
          </a:xfr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Defect logging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9" y="1904930"/>
            <a:ext cx="9991794" cy="4378757"/>
          </a:xfr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Automation Testing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automation testing?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process of using tools and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scripts to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test cases automatically, compare results,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generate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reports – instead of doing it manually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speed up testing, increase accuracy, and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human effort.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449338"/>
            <a:ext cx="5585796" cy="3142010"/>
          </a:xfrm>
        </p:spPr>
      </p:pic>
    </p:spTree>
    <p:extLst>
      <p:ext uri="{BB962C8B-B14F-4D97-AF65-F5344CB8AC3E}">
        <p14:creationId xmlns:p14="http://schemas.microsoft.com/office/powerpoint/2010/main" val="155066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API Automation Testing 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5" y="1654807"/>
            <a:ext cx="9289773" cy="4893295"/>
          </a:xfrm>
        </p:spPr>
      </p:pic>
    </p:spTree>
    <p:extLst>
      <p:ext uri="{BB962C8B-B14F-4D97-AF65-F5344CB8AC3E}">
        <p14:creationId xmlns:p14="http://schemas.microsoft.com/office/powerpoint/2010/main" val="11905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216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Calibri</vt:lpstr>
      <vt:lpstr>Rockwell</vt:lpstr>
      <vt:lpstr>Tahoma</vt:lpstr>
      <vt:lpstr>Times New Roman</vt:lpstr>
      <vt:lpstr>Trebuchet MS</vt:lpstr>
      <vt:lpstr>Tw Cen MT</vt:lpstr>
      <vt:lpstr>Circuit</vt:lpstr>
      <vt:lpstr>Parabank Testing  https://parabank.parasoft.com/parabank/index.htm</vt:lpstr>
      <vt:lpstr>Table of contents</vt:lpstr>
      <vt:lpstr>Introduction</vt:lpstr>
      <vt:lpstr>Manual Testing</vt:lpstr>
      <vt:lpstr>Test Case design</vt:lpstr>
      <vt:lpstr>Test execution</vt:lpstr>
      <vt:lpstr>Defect logging</vt:lpstr>
      <vt:lpstr>Automation Testing</vt:lpstr>
      <vt:lpstr>API Automation Testing </vt:lpstr>
      <vt:lpstr>API Automation Testing </vt:lpstr>
      <vt:lpstr>UI Automation Testing</vt:lpstr>
      <vt:lpstr>UI Automation Testing (test file)</vt:lpstr>
      <vt:lpstr>UI Automation Testing (ExtentReport )</vt:lpstr>
      <vt:lpstr>UI Automation Testing (POM file)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2025-04-30T12:30:26Z</dcterms:created>
  <dcterms:modified xsi:type="dcterms:W3CDTF">2025-05-10T06:55:53Z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