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1pPr>
    <a:lvl2pPr marL="0" marR="0" indent="4572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2pPr>
    <a:lvl3pPr marL="0" marR="0" indent="9144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3pPr>
    <a:lvl4pPr marL="0" marR="0" indent="13716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4pPr>
    <a:lvl5pPr marL="0" marR="0" indent="18288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5pPr>
    <a:lvl6pPr marL="0" marR="0" indent="22860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6pPr>
    <a:lvl7pPr marL="0" marR="0" indent="27432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7pPr>
    <a:lvl8pPr marL="0" marR="0" indent="32004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8pPr>
    <a:lvl9pPr marL="0" marR="0" indent="365760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4" d="100"/>
          <a:sy n="34" d="100"/>
        </p:scale>
        <p:origin x="-756" y="-9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93956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039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View of beach and sea from a grassy sand dune"/>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View of beach and sea from a grassy sand dune"/>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Heron flying low over a beach with a short fence in the foreground"/>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lgn="ctr">
              <a:defRPr sz="8400">
                <a:latin typeface="+mn-lt"/>
                <a:ea typeface="+mn-ea"/>
                <a:cs typeface="+mn-cs"/>
                <a:sym typeface="Helvetica Neue Medium"/>
              </a:defRPr>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andy path between two hills leading to the ocean"/>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andy path between two hills leading to the ocean"/>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Heron flying low over a beach with a short fence in the foreground"/>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View of beach and sea from a grassy sand dune"/>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1pPr>
      <a:lvl2pPr marL="0" marR="0" indent="4572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2pPr>
      <a:lvl3pPr marL="0" marR="0" indent="9144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3pPr>
      <a:lvl4pPr marL="0" marR="0" indent="13716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4pPr>
      <a:lvl5pPr marL="0" marR="0" indent="18288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5pPr>
      <a:lvl6pPr marL="0" marR="0" indent="22860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6pPr>
      <a:lvl7pPr marL="0" marR="0" indent="27432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7pPr>
      <a:lvl8pPr marL="0" marR="0" indent="32004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8pPr>
      <a:lvl9pPr marL="0" marR="0" indent="3657600" algn="l"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j-lt"/>
          <a:ea typeface="+mj-ea"/>
          <a:cs typeface="+mj-cs"/>
          <a:sym typeface="Calibri Light"/>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Medical Science's true beauty emerges when approached from the right Angle…"/>
          <p:cNvSpPr txBox="1">
            <a:spLocks noGrp="1"/>
          </p:cNvSpPr>
          <p:nvPr>
            <p:ph type="ctrTitle"/>
          </p:nvPr>
        </p:nvSpPr>
        <p:spPr>
          <a:xfrm>
            <a:off x="1706909" y="4153109"/>
            <a:ext cx="17513789" cy="5409782"/>
          </a:xfrm>
          <a:prstGeom prst="rect">
            <a:avLst/>
          </a:prstGeom>
        </p:spPr>
        <p:txBody>
          <a:bodyPr/>
          <a:lstStyle/>
          <a:p>
            <a:r>
              <a:rPr dirty="0"/>
              <a:t>Medical Science's true beauty emerges when approached from the right </a:t>
            </a:r>
            <a:r>
              <a:rPr b="1" dirty="0">
                <a:solidFill>
                  <a:schemeClr val="accent4">
                    <a:hueOff val="-1081314"/>
                    <a:satOff val="4338"/>
                    <a:lumOff val="-8931"/>
                  </a:schemeClr>
                </a:solidFill>
                <a:latin typeface="Calibri"/>
                <a:ea typeface="Calibri"/>
                <a:cs typeface="Calibri"/>
                <a:sym typeface="Calibri"/>
              </a:rPr>
              <a:t>Angle</a:t>
            </a:r>
            <a:r>
              <a:rPr dirty="0"/>
              <a:t>…</a:t>
            </a:r>
          </a:p>
        </p:txBody>
      </p:sp>
      <p:grpSp>
        <p:nvGrpSpPr>
          <p:cNvPr id="122" name="Group"/>
          <p:cNvGrpSpPr/>
          <p:nvPr/>
        </p:nvGrpSpPr>
        <p:grpSpPr>
          <a:xfrm>
            <a:off x="13054879" y="8145338"/>
            <a:ext cx="408981" cy="402716"/>
            <a:chOff x="0" y="0"/>
            <a:chExt cx="408980" cy="402714"/>
          </a:xfrm>
        </p:grpSpPr>
        <p:sp>
          <p:nvSpPr>
            <p:cNvPr id="120" name="Line"/>
            <p:cNvSpPr/>
            <p:nvPr/>
          </p:nvSpPr>
          <p:spPr>
            <a:xfrm>
              <a:off x="0" y="29800"/>
              <a:ext cx="408981" cy="1"/>
            </a:xfrm>
            <a:prstGeom prst="line">
              <a:avLst/>
            </a:prstGeom>
            <a:noFill/>
            <a:ln w="63500" cap="flat">
              <a:solidFill>
                <a:schemeClr val="accent5">
                  <a:lumOff val="-29866"/>
                </a:schemeClr>
              </a:solidFill>
              <a:prstDash val="solid"/>
              <a:miter lim="400000"/>
            </a:ln>
            <a:effectLst/>
          </p:spPr>
          <p:txBody>
            <a:bodyPr wrap="square" lIns="50800" tIns="50800" rIns="50800" bIns="50800" numCol="1" anchor="ctr">
              <a:noAutofit/>
            </a:bodyPr>
            <a:lstStyle/>
            <a:p>
              <a:endParaRPr/>
            </a:p>
          </p:txBody>
        </p:sp>
        <p:sp>
          <p:nvSpPr>
            <p:cNvPr id="121" name="Line"/>
            <p:cNvSpPr/>
            <p:nvPr/>
          </p:nvSpPr>
          <p:spPr>
            <a:xfrm flipH="1">
              <a:off x="386456" y="0"/>
              <a:ext cx="1" cy="402715"/>
            </a:xfrm>
            <a:prstGeom prst="line">
              <a:avLst/>
            </a:prstGeom>
            <a:noFill/>
            <a:ln w="63500" cap="flat">
              <a:solidFill>
                <a:schemeClr val="accent5">
                  <a:lumOff val="-29866"/>
                </a:schemeClr>
              </a:solidFill>
              <a:prstDash val="solid"/>
              <a:miter lim="400000"/>
            </a:ln>
            <a:effectLst/>
          </p:spPr>
          <p:txBody>
            <a:bodyPr wrap="square" lIns="50800" tIns="50800" rIns="50800" bIns="50800" numCol="1" anchor="ctr">
              <a:noAutofit/>
            </a:bodyPr>
            <a:lstStyle/>
            <a:p>
              <a:endParaRPr/>
            </a:p>
          </p:txBody>
        </p:sp>
      </p:grpSp>
      <p:sp>
        <p:nvSpPr>
          <p:cNvPr id="6" name="Rectangle 5"/>
          <p:cNvSpPr/>
          <p:nvPr/>
        </p:nvSpPr>
        <p:spPr>
          <a:xfrm>
            <a:off x="20760952" y="953344"/>
            <a:ext cx="2253155" cy="2448272"/>
          </a:xfrm>
          <a:prstGeom prst="rect">
            <a:avLst/>
          </a:prstGeom>
          <a:solidFill>
            <a:srgbClr val="FFFF0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4" name="Continued Medical Education &amp; Power point presentations"/>
          <p:cNvSpPr txBox="1">
            <a:spLocks noGrp="1"/>
          </p:cNvSpPr>
          <p:nvPr>
            <p:ph type="title" idx="4294967295"/>
          </p:nvPr>
        </p:nvSpPr>
        <p:spPr>
          <a:xfrm>
            <a:off x="1469510" y="1044194"/>
            <a:ext cx="7412470" cy="1376308"/>
          </a:xfrm>
          <a:prstGeom prst="rect">
            <a:avLst/>
          </a:prstGeom>
        </p:spPr>
        <p:txBody>
          <a:bodyPr anchor="b">
            <a:normAutofit fontScale="90000"/>
          </a:bodyPr>
          <a:lstStyle>
            <a:lvl1pPr defTabSz="594360">
              <a:defRPr sz="4464">
                <a:solidFill>
                  <a:schemeClr val="accent4">
                    <a:hueOff val="-1081314"/>
                    <a:satOff val="4338"/>
                    <a:lumOff val="-8931"/>
                  </a:schemeClr>
                </a:solidFill>
              </a:defRPr>
            </a:lvl1pPr>
          </a:lstStyle>
          <a:p>
            <a:r>
              <a:t>Continued Medical Education &amp; Power point presentations </a:t>
            </a:r>
          </a:p>
        </p:txBody>
      </p:sp>
      <p:sp>
        <p:nvSpPr>
          <p:cNvPr id="165" name="PowerPoint presentations are at the heart of communication. They are needed for education, CME marketing and sales. We create high-quality PPT content following thoroughly searching the medical literature. The content tone is tailor-made to the specified"/>
          <p:cNvSpPr txBox="1"/>
          <p:nvPr/>
        </p:nvSpPr>
        <p:spPr>
          <a:xfrm>
            <a:off x="1500971" y="3219069"/>
            <a:ext cx="8093435" cy="54602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r>
              <a:t>PowerPoint presentations are at the heart of communication. They are needed for education, CME marketing and sales. We create high-quality PPT content following thoroughly searching the medical literature. The content tone is tailor-made to the specified target audience. We prefer data to speak as much as possible over text. The captive flow and creative infographics are at the heart of our presentations.</a:t>
            </a:r>
          </a:p>
          <a:p>
            <a:pPr algn="l"/>
            <a:endParaRPr/>
          </a:p>
          <a:p>
            <a:pPr algn="l"/>
            <a:r>
              <a:t>See more</a:t>
            </a:r>
          </a:p>
        </p:txBody>
      </p:sp>
      <p:pic>
        <p:nvPicPr>
          <p:cNvPr id="166" name="EPI and Diabetes_CME_V1.001.png" descr="EPI and Diabetes_CME_V1.001.png"/>
          <p:cNvPicPr>
            <a:picLocks noChangeAspect="1"/>
          </p:cNvPicPr>
          <p:nvPr/>
        </p:nvPicPr>
        <p:blipFill>
          <a:blip r:embed="rId2">
            <a:extLst/>
          </a:blip>
          <a:stretch>
            <a:fillRect/>
          </a:stretch>
        </p:blipFill>
        <p:spPr>
          <a:xfrm>
            <a:off x="11582400" y="3721843"/>
            <a:ext cx="11150780" cy="6272314"/>
          </a:xfrm>
          <a:prstGeom prst="rect">
            <a:avLst/>
          </a:prstGeom>
          <a:ln w="12700">
            <a:miter lim="400000"/>
          </a:ln>
        </p:spPr>
      </p:pic>
      <p:sp>
        <p:nvSpPr>
          <p:cNvPr id="167" name="Triangle"/>
          <p:cNvSpPr/>
          <p:nvPr/>
        </p:nvSpPr>
        <p:spPr>
          <a:xfrm rot="13493513">
            <a:off x="22554964" y="6591499"/>
            <a:ext cx="533003" cy="533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solidFill>
          <a:ln w="12700">
            <a:miter lim="400000"/>
          </a:ln>
        </p:spPr>
        <p:txBody>
          <a:bodyPr lIns="0" tIns="0" rIns="0" bIns="0" anchor="ctr"/>
          <a:lstStyle/>
          <a:p>
            <a:pPr>
              <a:defRPr>
                <a:latin typeface="+mn-lt"/>
                <a:ea typeface="+mn-ea"/>
                <a:cs typeface="+mn-cs"/>
                <a:sym typeface="Helvetica Neue Medium"/>
              </a:defRPr>
            </a:pPr>
            <a:endParaRPr/>
          </a:p>
        </p:txBody>
      </p:sp>
      <p:sp>
        <p:nvSpPr>
          <p:cNvPr id="168" name="Triangle"/>
          <p:cNvSpPr/>
          <p:nvPr/>
        </p:nvSpPr>
        <p:spPr>
          <a:xfrm rot="2752476">
            <a:off x="11197171" y="6591499"/>
            <a:ext cx="533003" cy="533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solidFill>
          <a:ln w="12700">
            <a:miter lim="400000"/>
          </a:ln>
        </p:spPr>
        <p:txBody>
          <a:bodyPr lIns="0" tIns="0" rIns="0" bIns="0" anchor="ctr"/>
          <a:lstStyle/>
          <a:p>
            <a:pPr>
              <a:defRPr>
                <a:latin typeface="+mn-lt"/>
                <a:ea typeface="+mn-ea"/>
                <a:cs typeface="+mn-cs"/>
                <a:sym typeface="Helvetica Neue Medium"/>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0" name="Patient education content"/>
          <p:cNvSpPr txBox="1">
            <a:spLocks noGrp="1"/>
          </p:cNvSpPr>
          <p:nvPr>
            <p:ph type="title" idx="4294967295"/>
          </p:nvPr>
        </p:nvSpPr>
        <p:spPr>
          <a:xfrm>
            <a:off x="1469510" y="1044194"/>
            <a:ext cx="7479118" cy="920001"/>
          </a:xfrm>
          <a:prstGeom prst="rect">
            <a:avLst/>
          </a:prstGeom>
        </p:spPr>
        <p:txBody>
          <a:bodyPr anchor="b">
            <a:normAutofit fontScale="90000"/>
          </a:bodyPr>
          <a:lstStyle>
            <a:lvl1pPr defTabSz="742950">
              <a:defRPr sz="5580">
                <a:solidFill>
                  <a:schemeClr val="accent4">
                    <a:hueOff val="-1081314"/>
                    <a:satOff val="4338"/>
                    <a:lumOff val="-8931"/>
                  </a:schemeClr>
                </a:solidFill>
              </a:defRPr>
            </a:lvl1pPr>
          </a:lstStyle>
          <a:p>
            <a:r>
              <a:t>Patient education content</a:t>
            </a:r>
          </a:p>
        </p:txBody>
      </p:sp>
      <p:sp>
        <p:nvSpPr>
          <p:cNvPr id="171" name="We understand that Patients are very important partners in healthcare. Our content is written in the simplest possible language, with images and infographics. Highschool students can even understand our content. Our patient education content is demanded "/>
          <p:cNvSpPr txBox="1"/>
          <p:nvPr/>
        </p:nvSpPr>
        <p:spPr>
          <a:xfrm>
            <a:off x="1429881" y="2666538"/>
            <a:ext cx="7754182" cy="4469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r>
              <a:t>We understand that Patients are very important partners in healthcare. Our content is written in the simplest possible language, with images and infographics. Highschool students can even understand our content. Our patient education content is demanded by doctors and printed again and again. </a:t>
            </a:r>
          </a:p>
          <a:p>
            <a:pPr algn="l"/>
            <a:endParaRPr/>
          </a:p>
          <a:p>
            <a:pPr algn="l"/>
            <a:r>
              <a:t>See more</a:t>
            </a:r>
          </a:p>
        </p:txBody>
      </p:sp>
      <p:pic>
        <p:nvPicPr>
          <p:cNvPr id="172" name="Asthma PE_V5_Page_01.jpg" descr="Asthma PE_V5_Page_01.jpg"/>
          <p:cNvPicPr>
            <a:picLocks noChangeAspect="1"/>
          </p:cNvPicPr>
          <p:nvPr/>
        </p:nvPicPr>
        <p:blipFill>
          <a:blip r:embed="rId2">
            <a:extLst/>
          </a:blip>
          <a:srcRect l="5460" t="3636" r="6752" b="4423"/>
          <a:stretch>
            <a:fillRect/>
          </a:stretch>
        </p:blipFill>
        <p:spPr>
          <a:xfrm>
            <a:off x="13984160" y="2669381"/>
            <a:ext cx="5768252" cy="8377271"/>
          </a:xfrm>
          <a:prstGeom prst="rect">
            <a:avLst/>
          </a:prstGeom>
          <a:ln w="12700">
            <a:miter lim="400000"/>
          </a:ln>
        </p:spPr>
      </p:pic>
      <p:sp>
        <p:nvSpPr>
          <p:cNvPr id="173" name="Triangle"/>
          <p:cNvSpPr/>
          <p:nvPr/>
        </p:nvSpPr>
        <p:spPr>
          <a:xfrm rot="13493513">
            <a:off x="19562884" y="6591499"/>
            <a:ext cx="533003" cy="533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solidFill>
          <a:ln w="12700">
            <a:miter lim="400000"/>
          </a:ln>
        </p:spPr>
        <p:txBody>
          <a:bodyPr lIns="0" tIns="0" rIns="0" bIns="0" anchor="ctr"/>
          <a:lstStyle/>
          <a:p>
            <a:pPr>
              <a:defRPr>
                <a:latin typeface="+mn-lt"/>
                <a:ea typeface="+mn-ea"/>
                <a:cs typeface="+mn-cs"/>
                <a:sym typeface="Helvetica Neue Medium"/>
              </a:defRPr>
            </a:pPr>
            <a:endParaRPr/>
          </a:p>
        </p:txBody>
      </p:sp>
      <p:sp>
        <p:nvSpPr>
          <p:cNvPr id="174" name="Triangle"/>
          <p:cNvSpPr/>
          <p:nvPr/>
        </p:nvSpPr>
        <p:spPr>
          <a:xfrm rot="2752476">
            <a:off x="13635570" y="6591499"/>
            <a:ext cx="533003" cy="533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solidFill>
          <a:ln w="12700">
            <a:miter lim="400000"/>
          </a:ln>
        </p:spPr>
        <p:txBody>
          <a:bodyPr lIns="0" tIns="0" rIns="0" bIns="0" anchor="ctr"/>
          <a:lstStyle/>
          <a:p>
            <a:pPr>
              <a:defRPr>
                <a:latin typeface="+mn-lt"/>
                <a:ea typeface="+mn-ea"/>
                <a:cs typeface="+mn-cs"/>
                <a:sym typeface="Helvetica Neue Medium"/>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6" name="KOL Management"/>
          <p:cNvSpPr txBox="1">
            <a:spLocks noGrp="1"/>
          </p:cNvSpPr>
          <p:nvPr>
            <p:ph type="title" idx="4294967295"/>
          </p:nvPr>
        </p:nvSpPr>
        <p:spPr>
          <a:xfrm>
            <a:off x="1469510" y="1044194"/>
            <a:ext cx="4833037" cy="920001"/>
          </a:xfrm>
          <a:prstGeom prst="rect">
            <a:avLst/>
          </a:prstGeom>
        </p:spPr>
        <p:txBody>
          <a:bodyPr anchor="b">
            <a:normAutofit fontScale="90000"/>
          </a:bodyPr>
          <a:lstStyle>
            <a:lvl1pPr defTabSz="693419">
              <a:defRPr sz="5208">
                <a:solidFill>
                  <a:schemeClr val="accent4">
                    <a:hueOff val="-1081314"/>
                    <a:satOff val="4338"/>
                    <a:lumOff val="-8931"/>
                  </a:schemeClr>
                </a:solidFill>
              </a:defRPr>
            </a:lvl1pPr>
          </a:lstStyle>
          <a:p>
            <a:r>
              <a:t>KOL Management</a:t>
            </a:r>
          </a:p>
        </p:txBody>
      </p:sp>
      <p:sp>
        <p:nvSpPr>
          <p:cNvPr id="177" name="Case reports, clinical opinions, CMEs and whatnot, KOL opinion is very important and useful in medical communication. We interact with KOLs of almost all medical specialties in India. We try our best to get what KOLs requires in the minimum possible time"/>
          <p:cNvSpPr txBox="1"/>
          <p:nvPr/>
        </p:nvSpPr>
        <p:spPr>
          <a:xfrm>
            <a:off x="1482638" y="2670568"/>
            <a:ext cx="7579418" cy="3974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r>
              <a:t>Case reports, clinical opinions, CMEs and whatnot, KOL opinion is very important and useful in medical communication. We interact with KOLs of almost all medical specialties in India. We try our best to get what KOLs requires in the minimum possible time. </a:t>
            </a:r>
          </a:p>
          <a:p>
            <a:pPr algn="l"/>
            <a:endParaRPr/>
          </a:p>
          <a:p>
            <a:pPr algn="l"/>
            <a:r>
              <a:t>See more</a:t>
            </a:r>
          </a:p>
        </p:txBody>
      </p:sp>
      <p:pic>
        <p:nvPicPr>
          <p:cNvPr id="178" name="Grofact Opinion_Issue 1_Ver2_Page_1.jpg" descr="Grofact Opinion_Issue 1_Ver2_Page_1.jpg"/>
          <p:cNvPicPr>
            <a:picLocks noChangeAspect="1"/>
          </p:cNvPicPr>
          <p:nvPr/>
        </p:nvPicPr>
        <p:blipFill>
          <a:blip r:embed="rId2">
            <a:extLst/>
          </a:blip>
          <a:stretch>
            <a:fillRect/>
          </a:stretch>
        </p:blipFill>
        <p:spPr>
          <a:xfrm rot="715406">
            <a:off x="10073671" y="3624039"/>
            <a:ext cx="5574677" cy="7214289"/>
          </a:xfrm>
          <a:prstGeom prst="rect">
            <a:avLst/>
          </a:prstGeom>
          <a:ln w="12700">
            <a:miter lim="400000"/>
          </a:ln>
        </p:spPr>
      </p:pic>
      <p:pic>
        <p:nvPicPr>
          <p:cNvPr id="179" name="Grofact Opinion_Issue 1_Ver2_Page_3.jpg" descr="Grofact Opinion_Issue 1_Ver2_Page_3.jpg"/>
          <p:cNvPicPr>
            <a:picLocks noChangeAspect="1"/>
          </p:cNvPicPr>
          <p:nvPr/>
        </p:nvPicPr>
        <p:blipFill>
          <a:blip r:embed="rId3">
            <a:extLst/>
          </a:blip>
          <a:stretch>
            <a:fillRect/>
          </a:stretch>
        </p:blipFill>
        <p:spPr>
          <a:xfrm>
            <a:off x="14155703" y="4056530"/>
            <a:ext cx="5571939" cy="7210744"/>
          </a:xfrm>
          <a:prstGeom prst="rect">
            <a:avLst/>
          </a:prstGeom>
          <a:ln w="12700">
            <a:miter lim="400000"/>
          </a:ln>
        </p:spPr>
      </p:pic>
      <p:sp>
        <p:nvSpPr>
          <p:cNvPr id="180" name="Line"/>
          <p:cNvSpPr/>
          <p:nvPr/>
        </p:nvSpPr>
        <p:spPr>
          <a:xfrm flipH="1">
            <a:off x="15942609" y="2290201"/>
            <a:ext cx="1191319" cy="1"/>
          </a:xfrm>
          <a:prstGeom prst="line">
            <a:avLst/>
          </a:prstGeom>
          <a:ln w="25400">
            <a:solidFill>
              <a:srgbClr val="FFFFFF"/>
            </a:solidFill>
            <a:miter lim="400000"/>
          </a:ln>
        </p:spPr>
        <p:txBody>
          <a:bodyPr lIns="50800" tIns="50800" rIns="50800" bIns="50800" anchor="ctr"/>
          <a:lstStyle/>
          <a:p>
            <a:endParaRPr/>
          </a:p>
        </p:txBody>
      </p:sp>
      <p:sp>
        <p:nvSpPr>
          <p:cNvPr id="181" name="Line"/>
          <p:cNvSpPr/>
          <p:nvPr/>
        </p:nvSpPr>
        <p:spPr>
          <a:xfrm>
            <a:off x="15940906" y="4034877"/>
            <a:ext cx="1" cy="1245689"/>
          </a:xfrm>
          <a:prstGeom prst="line">
            <a:avLst/>
          </a:prstGeom>
          <a:ln w="25400">
            <a:solidFill>
              <a:srgbClr val="000000"/>
            </a:solidFill>
            <a:miter lim="400000"/>
            <a:tailEnd type="triangle"/>
          </a:ln>
        </p:spPr>
        <p:txBody>
          <a:bodyPr lIns="50800" tIns="50800" rIns="50800" bIns="50800" anchor="ctr"/>
          <a:lstStyle/>
          <a:p>
            <a:endParaRPr/>
          </a:p>
        </p:txBody>
      </p:sp>
      <p:sp>
        <p:nvSpPr>
          <p:cNvPr id="182" name="Treatment presented effectively as infographic"/>
          <p:cNvSpPr txBox="1"/>
          <p:nvPr/>
        </p:nvSpPr>
        <p:spPr>
          <a:xfrm>
            <a:off x="17383621" y="1788948"/>
            <a:ext cx="4153721" cy="10025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Treatment presented effectively as infographic</a:t>
            </a:r>
          </a:p>
        </p:txBody>
      </p:sp>
      <p:sp>
        <p:nvSpPr>
          <p:cNvPr id="183" name="Line"/>
          <p:cNvSpPr/>
          <p:nvPr/>
        </p:nvSpPr>
        <p:spPr>
          <a:xfrm>
            <a:off x="16720923" y="4986499"/>
            <a:ext cx="1" cy="2743353"/>
          </a:xfrm>
          <a:prstGeom prst="line">
            <a:avLst/>
          </a:prstGeom>
          <a:ln w="25400">
            <a:solidFill>
              <a:srgbClr val="000000"/>
            </a:solidFill>
            <a:miter lim="400000"/>
            <a:tailEnd type="triangle"/>
          </a:ln>
        </p:spPr>
        <p:txBody>
          <a:bodyPr lIns="50800" tIns="50800" rIns="50800" bIns="50800" anchor="ctr"/>
          <a:lstStyle/>
          <a:p>
            <a:endParaRPr/>
          </a:p>
        </p:txBody>
      </p:sp>
      <p:sp>
        <p:nvSpPr>
          <p:cNvPr id="184" name="Line"/>
          <p:cNvSpPr/>
          <p:nvPr/>
        </p:nvSpPr>
        <p:spPr>
          <a:xfrm flipH="1" flipV="1">
            <a:off x="16736164" y="4997577"/>
            <a:ext cx="2961179" cy="1"/>
          </a:xfrm>
          <a:prstGeom prst="line">
            <a:avLst/>
          </a:prstGeom>
          <a:ln w="25400">
            <a:solidFill>
              <a:srgbClr val="000000"/>
            </a:solidFill>
            <a:miter lim="400000"/>
          </a:ln>
        </p:spPr>
        <p:txBody>
          <a:bodyPr lIns="50800" tIns="50800" rIns="50800" bIns="50800" anchor="ctr"/>
          <a:lstStyle/>
          <a:p>
            <a:endParaRPr/>
          </a:p>
        </p:txBody>
      </p:sp>
      <p:sp>
        <p:nvSpPr>
          <p:cNvPr id="185" name="Line"/>
          <p:cNvSpPr/>
          <p:nvPr/>
        </p:nvSpPr>
        <p:spPr>
          <a:xfrm flipV="1">
            <a:off x="15947550" y="2300808"/>
            <a:ext cx="1" cy="1757816"/>
          </a:xfrm>
          <a:prstGeom prst="line">
            <a:avLst/>
          </a:prstGeom>
          <a:ln w="25400">
            <a:solidFill>
              <a:srgbClr val="FFFFFF"/>
            </a:solidFill>
            <a:miter lim="400000"/>
          </a:ln>
        </p:spPr>
        <p:txBody>
          <a:bodyPr lIns="50800" tIns="50800" rIns="50800" bIns="50800" anchor="ctr"/>
          <a:lstStyle/>
          <a:p>
            <a:endParaRPr/>
          </a:p>
        </p:txBody>
      </p:sp>
      <p:sp>
        <p:nvSpPr>
          <p:cNvPr id="186" name="Line"/>
          <p:cNvSpPr/>
          <p:nvPr/>
        </p:nvSpPr>
        <p:spPr>
          <a:xfrm flipH="1">
            <a:off x="19712516" y="9371051"/>
            <a:ext cx="1191318" cy="1"/>
          </a:xfrm>
          <a:prstGeom prst="line">
            <a:avLst/>
          </a:prstGeom>
          <a:ln w="25400">
            <a:solidFill>
              <a:srgbClr val="FFFFFF"/>
            </a:solidFill>
            <a:miter lim="400000"/>
          </a:ln>
        </p:spPr>
        <p:txBody>
          <a:bodyPr lIns="50800" tIns="50800" rIns="50800" bIns="50800" anchor="ctr"/>
          <a:lstStyle/>
          <a:p>
            <a:endParaRPr/>
          </a:p>
        </p:txBody>
      </p:sp>
      <p:sp>
        <p:nvSpPr>
          <p:cNvPr id="187" name="The case presented with clinical image"/>
          <p:cNvSpPr txBox="1"/>
          <p:nvPr/>
        </p:nvSpPr>
        <p:spPr>
          <a:xfrm>
            <a:off x="21193188" y="4001024"/>
            <a:ext cx="2441160" cy="1993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The case presented with clinical image</a:t>
            </a:r>
          </a:p>
        </p:txBody>
      </p:sp>
      <p:sp>
        <p:nvSpPr>
          <p:cNvPr id="188" name="Line"/>
          <p:cNvSpPr/>
          <p:nvPr/>
        </p:nvSpPr>
        <p:spPr>
          <a:xfrm flipH="1">
            <a:off x="17890444" y="9371051"/>
            <a:ext cx="1813032" cy="1"/>
          </a:xfrm>
          <a:prstGeom prst="line">
            <a:avLst/>
          </a:prstGeom>
          <a:ln w="25400">
            <a:solidFill>
              <a:srgbClr val="000000"/>
            </a:solidFill>
            <a:miter lim="400000"/>
            <a:tailEnd type="triangle"/>
          </a:ln>
        </p:spPr>
        <p:txBody>
          <a:bodyPr lIns="50800" tIns="50800" rIns="50800" bIns="50800" anchor="ctr"/>
          <a:lstStyle/>
          <a:p>
            <a:endParaRPr/>
          </a:p>
        </p:txBody>
      </p:sp>
      <p:sp>
        <p:nvSpPr>
          <p:cNvPr id="189" name="Line"/>
          <p:cNvSpPr/>
          <p:nvPr/>
        </p:nvSpPr>
        <p:spPr>
          <a:xfrm flipH="1">
            <a:off x="19712516" y="5010277"/>
            <a:ext cx="1191318" cy="1"/>
          </a:xfrm>
          <a:prstGeom prst="line">
            <a:avLst/>
          </a:prstGeom>
          <a:ln w="25400">
            <a:solidFill>
              <a:srgbClr val="FFFFFF"/>
            </a:solidFill>
            <a:miter lim="400000"/>
          </a:ln>
        </p:spPr>
        <p:txBody>
          <a:bodyPr lIns="50800" tIns="50800" rIns="50800" bIns="50800" anchor="ctr"/>
          <a:lstStyle/>
          <a:p>
            <a:endParaRPr/>
          </a:p>
        </p:txBody>
      </p:sp>
      <p:sp>
        <p:nvSpPr>
          <p:cNvPr id="190" name="Complemented by expert opinion"/>
          <p:cNvSpPr txBox="1"/>
          <p:nvPr/>
        </p:nvSpPr>
        <p:spPr>
          <a:xfrm>
            <a:off x="21014756" y="8622148"/>
            <a:ext cx="2759346" cy="1497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Complemented by expert opinion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2" name="Manuscript writing"/>
          <p:cNvSpPr txBox="1">
            <a:spLocks noGrp="1"/>
          </p:cNvSpPr>
          <p:nvPr>
            <p:ph type="title" idx="4294967295"/>
          </p:nvPr>
        </p:nvSpPr>
        <p:spPr>
          <a:xfrm>
            <a:off x="1469510" y="1044194"/>
            <a:ext cx="5091851" cy="920001"/>
          </a:xfrm>
          <a:prstGeom prst="rect">
            <a:avLst/>
          </a:prstGeom>
        </p:spPr>
        <p:txBody>
          <a:bodyPr anchor="b"/>
          <a:lstStyle>
            <a:lvl1pPr defTabSz="685165">
              <a:defRPr sz="5146">
                <a:solidFill>
                  <a:schemeClr val="accent4">
                    <a:hueOff val="-1081314"/>
                    <a:satOff val="4338"/>
                    <a:lumOff val="-8931"/>
                  </a:schemeClr>
                </a:solidFill>
              </a:defRPr>
            </a:lvl1pPr>
          </a:lstStyle>
          <a:p>
            <a:r>
              <a:t>Manuscript writing</a:t>
            </a:r>
          </a:p>
        </p:txBody>
      </p:sp>
      <p:sp>
        <p:nvSpPr>
          <p:cNvPr id="193" name="We provide manuscript writing, editorial support, including data fact check, statistical analysis, case study/case study series, book chapters, post-Marketing surveys, and medical data management."/>
          <p:cNvSpPr txBox="1"/>
          <p:nvPr/>
        </p:nvSpPr>
        <p:spPr>
          <a:xfrm>
            <a:off x="1482636" y="2666538"/>
            <a:ext cx="7619777" cy="2488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stStyle>
          <a:p>
            <a:r>
              <a:t>We provide manuscript writing, editorial support, including data fact check, statistical analysis, case study/case study series, book chapters, post-Marketing surveys, and medical data management.</a:t>
            </a:r>
          </a:p>
        </p:txBody>
      </p:sp>
      <p:pic>
        <p:nvPicPr>
          <p:cNvPr id="194" name="stock-photo-monterey-park-ca-usa-may-website-homepage-of-the-new-england-journal-of-medicine-nejm-2193332805.jpg" descr="stock-photo-monterey-park-ca-usa-may-website-homepage-of-the-new-england-journal-of-medicine-nejm-2193332805.jpg"/>
          <p:cNvPicPr>
            <a:picLocks noChangeAspect="1"/>
          </p:cNvPicPr>
          <p:nvPr/>
        </p:nvPicPr>
        <p:blipFill>
          <a:blip r:embed="rId2">
            <a:extLst/>
          </a:blip>
          <a:srcRect l="10679" r="15753" b="9459"/>
          <a:stretch>
            <a:fillRect/>
          </a:stretch>
        </p:blipFill>
        <p:spPr>
          <a:xfrm>
            <a:off x="9232203" y="59729"/>
            <a:ext cx="15078667" cy="1359665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6" name="Our clients"/>
          <p:cNvSpPr txBox="1">
            <a:spLocks noGrp="1"/>
          </p:cNvSpPr>
          <p:nvPr>
            <p:ph type="title" idx="4294967295"/>
          </p:nvPr>
        </p:nvSpPr>
        <p:spPr>
          <a:xfrm>
            <a:off x="1469510" y="1044194"/>
            <a:ext cx="15022843" cy="920001"/>
          </a:xfrm>
          <a:prstGeom prst="rect">
            <a:avLst/>
          </a:prstGeom>
        </p:spPr>
        <p:txBody>
          <a:bodyPr anchor="b">
            <a:normAutofit fontScale="90000"/>
          </a:bodyPr>
          <a:lstStyle>
            <a:lvl1pPr>
              <a:defRPr sz="6200">
                <a:solidFill>
                  <a:schemeClr val="accent4">
                    <a:hueOff val="-1081314"/>
                    <a:satOff val="4338"/>
                    <a:lumOff val="-8931"/>
                  </a:schemeClr>
                </a:solidFill>
              </a:defRPr>
            </a:lvl1pPr>
          </a:lstStyle>
          <a:p>
            <a:r>
              <a:t>Our clients </a:t>
            </a:r>
          </a:p>
        </p:txBody>
      </p:sp>
      <p:sp>
        <p:nvSpPr>
          <p:cNvPr id="197" name="Alcon…"/>
          <p:cNvSpPr txBox="1"/>
          <p:nvPr/>
        </p:nvSpPr>
        <p:spPr>
          <a:xfrm>
            <a:off x="1482636" y="2666538"/>
            <a:ext cx="17589092" cy="5211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879454"/>
          <a:lstStyle/>
          <a:p>
            <a:pPr algn="l"/>
            <a:r>
              <a:t>Alcon</a:t>
            </a:r>
          </a:p>
          <a:p>
            <a:pPr algn="l"/>
            <a:r>
              <a:t>Zydus</a:t>
            </a:r>
          </a:p>
          <a:p>
            <a:pPr algn="l"/>
            <a:r>
              <a:t>Dr. Reddy’s Laboratories</a:t>
            </a:r>
          </a:p>
          <a:p>
            <a:pPr algn="l"/>
            <a:r>
              <a:t>Allergan</a:t>
            </a:r>
          </a:p>
          <a:p>
            <a:pPr algn="l"/>
            <a:r>
              <a:t>Glenmark </a:t>
            </a:r>
          </a:p>
          <a:p>
            <a:pPr algn="l"/>
            <a:r>
              <a:t>Zuventus </a:t>
            </a:r>
          </a:p>
          <a:p>
            <a:pPr algn="l"/>
            <a:r>
              <a:t>McLeods </a:t>
            </a:r>
          </a:p>
          <a:p>
            <a:pPr algn="l"/>
            <a:r>
              <a:t>Sun Pharma</a:t>
            </a:r>
          </a:p>
          <a:p>
            <a:pPr algn="l"/>
            <a:r>
              <a:t>Natural Remedies </a:t>
            </a:r>
          </a:p>
          <a:p>
            <a:pPr algn="l"/>
            <a:r>
              <a:t>Abbott</a:t>
            </a:r>
          </a:p>
          <a:p>
            <a:pPr algn="l"/>
            <a:r>
              <a:t>Sanofi</a:t>
            </a:r>
          </a:p>
          <a:p>
            <a:pPr algn="l"/>
            <a:r>
              <a:t>Cipla</a:t>
            </a:r>
          </a:p>
          <a:p>
            <a:pPr algn="l"/>
            <a:r>
              <a:t>Alkem</a:t>
            </a:r>
          </a:p>
          <a:p>
            <a:pPr algn="l"/>
            <a:r>
              <a:t>Unichem </a:t>
            </a:r>
          </a:p>
          <a:p>
            <a:pPr algn="l"/>
            <a:r>
              <a:t>Fourrts</a:t>
            </a:r>
          </a:p>
          <a:p>
            <a:pPr algn="l"/>
            <a:r>
              <a:t>Hetero </a:t>
            </a:r>
          </a:p>
          <a:p>
            <a:pPr algn="l"/>
            <a:r>
              <a:t>Emcure</a:t>
            </a:r>
          </a:p>
          <a:p>
            <a:pPr algn="l"/>
            <a:r>
              <a:t>USV</a:t>
            </a:r>
          </a:p>
          <a:p>
            <a:pPr algn="l"/>
            <a:r>
              <a:t>Unichem </a:t>
            </a:r>
          </a:p>
          <a:p>
            <a:pPr algn="l"/>
            <a:r>
              <a:t>Lupin </a:t>
            </a:r>
          </a:p>
          <a:p>
            <a:pPr algn="l"/>
            <a:r>
              <a:t>Wockhardt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9" name="Contact us"/>
          <p:cNvSpPr txBox="1">
            <a:spLocks noGrp="1"/>
          </p:cNvSpPr>
          <p:nvPr>
            <p:ph type="title" idx="4294967295"/>
          </p:nvPr>
        </p:nvSpPr>
        <p:spPr>
          <a:xfrm>
            <a:off x="1469510" y="1044194"/>
            <a:ext cx="15022843" cy="920001"/>
          </a:xfrm>
          <a:prstGeom prst="rect">
            <a:avLst/>
          </a:prstGeom>
        </p:spPr>
        <p:txBody>
          <a:bodyPr anchor="b"/>
          <a:lstStyle>
            <a:lvl1pPr>
              <a:defRPr sz="6200">
                <a:solidFill>
                  <a:schemeClr val="accent4">
                    <a:hueOff val="-1081314"/>
                    <a:satOff val="4338"/>
                    <a:lumOff val="-8931"/>
                  </a:schemeClr>
                </a:solidFill>
              </a:defRPr>
            </a:lvl1pPr>
          </a:lstStyle>
          <a:p>
            <a:r>
              <a:t>Contact us</a:t>
            </a:r>
          </a:p>
        </p:txBody>
      </p:sp>
      <p:sp>
        <p:nvSpPr>
          <p:cNvPr id="200" name="Contact information"/>
          <p:cNvSpPr txBox="1"/>
          <p:nvPr/>
        </p:nvSpPr>
        <p:spPr>
          <a:xfrm>
            <a:off x="1429881" y="2640161"/>
            <a:ext cx="17589092" cy="52111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879454"/>
          <a:lstStyle>
            <a:lvl1pPr algn="l"/>
          </a:lstStyle>
          <a:p>
            <a:r>
              <a:t>Contact information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cientific Angle  is a medical writing company that approaches Science"/>
          <p:cNvSpPr txBox="1">
            <a:spLocks noGrp="1"/>
          </p:cNvSpPr>
          <p:nvPr>
            <p:ph type="ctrTitle"/>
          </p:nvPr>
        </p:nvSpPr>
        <p:spPr>
          <a:xfrm>
            <a:off x="1812420" y="4938362"/>
            <a:ext cx="15022844" cy="3839276"/>
          </a:xfrm>
          <a:prstGeom prst="rect">
            <a:avLst/>
          </a:prstGeom>
        </p:spPr>
        <p:txBody>
          <a:bodyPr>
            <a:normAutofit fontScale="90000"/>
          </a:bodyPr>
          <a:lstStyle/>
          <a:p>
            <a:pPr defTabSz="627379">
              <a:defRPr sz="8512"/>
            </a:pPr>
            <a:r>
              <a:rPr b="1" dirty="0">
                <a:solidFill>
                  <a:schemeClr val="accent4">
                    <a:hueOff val="-1081314"/>
                    <a:satOff val="4338"/>
                    <a:lumOff val="-8931"/>
                  </a:schemeClr>
                </a:solidFill>
                <a:latin typeface="Calibri"/>
                <a:ea typeface="Calibri"/>
                <a:cs typeface="Calibri"/>
                <a:sym typeface="Calibri"/>
              </a:rPr>
              <a:t>Scientific Angle</a:t>
            </a:r>
            <a:r>
              <a:rPr dirty="0">
                <a:solidFill>
                  <a:schemeClr val="accent4">
                    <a:hueOff val="-1081314"/>
                    <a:satOff val="4338"/>
                    <a:lumOff val="-8931"/>
                  </a:schemeClr>
                </a:solidFill>
              </a:rPr>
              <a:t> </a:t>
            </a:r>
            <a:br>
              <a:rPr dirty="0">
                <a:solidFill>
                  <a:schemeClr val="accent4">
                    <a:hueOff val="-1081314"/>
                    <a:satOff val="4338"/>
                    <a:lumOff val="-8931"/>
                  </a:schemeClr>
                </a:solidFill>
              </a:rPr>
            </a:br>
            <a:r>
              <a:rPr dirty="0"/>
              <a:t>is a medical writing company that approaches Science</a:t>
            </a:r>
          </a:p>
        </p:txBody>
      </p:sp>
      <p:grpSp>
        <p:nvGrpSpPr>
          <p:cNvPr id="127" name="Group"/>
          <p:cNvGrpSpPr/>
          <p:nvPr/>
        </p:nvGrpSpPr>
        <p:grpSpPr>
          <a:xfrm>
            <a:off x="8405562" y="4965353"/>
            <a:ext cx="408981" cy="402716"/>
            <a:chOff x="0" y="0"/>
            <a:chExt cx="408980" cy="402714"/>
          </a:xfrm>
        </p:grpSpPr>
        <p:sp>
          <p:nvSpPr>
            <p:cNvPr id="125" name="Line"/>
            <p:cNvSpPr/>
            <p:nvPr/>
          </p:nvSpPr>
          <p:spPr>
            <a:xfrm>
              <a:off x="0" y="29800"/>
              <a:ext cx="408981" cy="1"/>
            </a:xfrm>
            <a:prstGeom prst="line">
              <a:avLst/>
            </a:prstGeom>
            <a:noFill/>
            <a:ln w="63500" cap="flat">
              <a:solidFill>
                <a:schemeClr val="accent5">
                  <a:lumOff val="-29866"/>
                </a:schemeClr>
              </a:solidFill>
              <a:prstDash val="solid"/>
              <a:miter lim="400000"/>
            </a:ln>
            <a:effectLst/>
          </p:spPr>
          <p:txBody>
            <a:bodyPr wrap="square" lIns="50800" tIns="50800" rIns="50800" bIns="50800" numCol="1" anchor="ctr">
              <a:noAutofit/>
            </a:bodyPr>
            <a:lstStyle/>
            <a:p>
              <a:endParaRPr/>
            </a:p>
          </p:txBody>
        </p:sp>
        <p:sp>
          <p:nvSpPr>
            <p:cNvPr id="126" name="Line"/>
            <p:cNvSpPr/>
            <p:nvPr/>
          </p:nvSpPr>
          <p:spPr>
            <a:xfrm flipH="1">
              <a:off x="386456" y="0"/>
              <a:ext cx="1" cy="402715"/>
            </a:xfrm>
            <a:prstGeom prst="line">
              <a:avLst/>
            </a:prstGeom>
            <a:noFill/>
            <a:ln w="63500" cap="flat">
              <a:solidFill>
                <a:schemeClr val="accent5">
                  <a:lumOff val="-29866"/>
                </a:schemeClr>
              </a:solidFill>
              <a:prstDash val="solid"/>
              <a:miter lim="400000"/>
            </a:ln>
            <a:effectLst/>
          </p:spPr>
          <p:txBody>
            <a:bodyPr wrap="square" lIns="50800" tIns="50800" rIns="50800" bIns="50800" numCol="1" anchor="ctr">
              <a:noAutofit/>
            </a:bodyPr>
            <a:lstStyle/>
            <a:p>
              <a:endParaRPr/>
            </a:p>
          </p:txBody>
        </p:sp>
      </p:grpSp>
      <p:sp>
        <p:nvSpPr>
          <p:cNvPr id="6" name="Rectangle 5"/>
          <p:cNvSpPr/>
          <p:nvPr/>
        </p:nvSpPr>
        <p:spPr>
          <a:xfrm>
            <a:off x="20760952" y="953344"/>
            <a:ext cx="2253155" cy="2448272"/>
          </a:xfrm>
          <a:prstGeom prst="rect">
            <a:avLst/>
          </a:prstGeom>
          <a:solidFill>
            <a:srgbClr val="00206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horoughly"/>
          <p:cNvSpPr txBox="1">
            <a:spLocks noGrp="1"/>
          </p:cNvSpPr>
          <p:nvPr>
            <p:ph type="ctrTitle"/>
          </p:nvPr>
        </p:nvSpPr>
        <p:spPr>
          <a:xfrm>
            <a:off x="1759665" y="5987650"/>
            <a:ext cx="15022843" cy="1740700"/>
          </a:xfrm>
          <a:prstGeom prst="rect">
            <a:avLst/>
          </a:prstGeom>
        </p:spPr>
        <p:txBody>
          <a:bodyPr>
            <a:normAutofit fontScale="90000"/>
          </a:bodyPr>
          <a:lstStyle/>
          <a:p>
            <a:r>
              <a:rPr dirty="0"/>
              <a:t>Thoroughly</a:t>
            </a:r>
          </a:p>
        </p:txBody>
      </p:sp>
      <p:sp>
        <p:nvSpPr>
          <p:cNvPr id="3" name="Rectangle 2"/>
          <p:cNvSpPr/>
          <p:nvPr/>
        </p:nvSpPr>
        <p:spPr>
          <a:xfrm>
            <a:off x="20760952" y="953344"/>
            <a:ext cx="2253155" cy="2448272"/>
          </a:xfrm>
          <a:prstGeom prst="rect">
            <a:avLst/>
          </a:prstGeom>
          <a:solidFill>
            <a:srgbClr val="FFFF0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Methodically"/>
          <p:cNvSpPr txBox="1">
            <a:spLocks noGrp="1"/>
          </p:cNvSpPr>
          <p:nvPr>
            <p:ph type="ctrTitle"/>
          </p:nvPr>
        </p:nvSpPr>
        <p:spPr>
          <a:xfrm>
            <a:off x="1759665" y="5987650"/>
            <a:ext cx="15022843" cy="1740700"/>
          </a:xfrm>
          <a:prstGeom prst="rect">
            <a:avLst/>
          </a:prstGeom>
        </p:spPr>
        <p:txBody>
          <a:bodyPr>
            <a:normAutofit fontScale="90000"/>
          </a:bodyPr>
          <a:lstStyle/>
          <a:p>
            <a:r>
              <a:rPr dirty="0"/>
              <a:t>Methodically </a:t>
            </a:r>
          </a:p>
        </p:txBody>
      </p:sp>
      <p:sp>
        <p:nvSpPr>
          <p:cNvPr id="3" name="Rectangle 2"/>
          <p:cNvSpPr/>
          <p:nvPr/>
        </p:nvSpPr>
        <p:spPr>
          <a:xfrm>
            <a:off x="20760952" y="953344"/>
            <a:ext cx="2253155" cy="2448272"/>
          </a:xfrm>
          <a:prstGeom prst="rect">
            <a:avLst/>
          </a:prstGeom>
          <a:solidFill>
            <a:srgbClr val="00206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Intently"/>
          <p:cNvSpPr txBox="1">
            <a:spLocks noGrp="1"/>
          </p:cNvSpPr>
          <p:nvPr>
            <p:ph type="ctrTitle"/>
          </p:nvPr>
        </p:nvSpPr>
        <p:spPr>
          <a:xfrm>
            <a:off x="1759665" y="5987650"/>
            <a:ext cx="15022843" cy="1740700"/>
          </a:xfrm>
          <a:prstGeom prst="rect">
            <a:avLst/>
          </a:prstGeom>
        </p:spPr>
        <p:txBody>
          <a:bodyPr>
            <a:normAutofit fontScale="90000"/>
          </a:bodyPr>
          <a:lstStyle/>
          <a:p>
            <a:r>
              <a:rPr dirty="0"/>
              <a:t>Intently </a:t>
            </a:r>
          </a:p>
        </p:txBody>
      </p:sp>
      <p:sp>
        <p:nvSpPr>
          <p:cNvPr id="3" name="Rectangle 2"/>
          <p:cNvSpPr/>
          <p:nvPr/>
        </p:nvSpPr>
        <p:spPr>
          <a:xfrm>
            <a:off x="20760952" y="953344"/>
            <a:ext cx="2253155" cy="2448272"/>
          </a:xfrm>
          <a:prstGeom prst="rect">
            <a:avLst/>
          </a:prstGeom>
          <a:solidFill>
            <a:srgbClr val="FFFF0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o create what we call…"/>
          <p:cNvSpPr txBox="1">
            <a:spLocks noGrp="1"/>
          </p:cNvSpPr>
          <p:nvPr>
            <p:ph type="ctrTitle"/>
          </p:nvPr>
        </p:nvSpPr>
        <p:spPr>
          <a:xfrm>
            <a:off x="1733287" y="4616008"/>
            <a:ext cx="15022844" cy="3546956"/>
          </a:xfrm>
          <a:prstGeom prst="rect">
            <a:avLst/>
          </a:prstGeom>
        </p:spPr>
        <p:txBody>
          <a:bodyPr/>
          <a:lstStyle/>
          <a:p>
            <a:r>
              <a:rPr dirty="0"/>
              <a:t>To create what we call</a:t>
            </a:r>
          </a:p>
          <a:p>
            <a:pPr>
              <a:defRPr b="1">
                <a:solidFill>
                  <a:schemeClr val="accent4">
                    <a:hueOff val="-1081314"/>
                    <a:satOff val="4338"/>
                    <a:lumOff val="-8931"/>
                  </a:schemeClr>
                </a:solidFill>
                <a:latin typeface="Calibri"/>
                <a:ea typeface="Calibri"/>
                <a:cs typeface="Calibri"/>
                <a:sym typeface="Calibri"/>
              </a:defRPr>
            </a:pPr>
            <a:r>
              <a:rPr dirty="0"/>
              <a:t>ELOQUENT TEXT </a:t>
            </a:r>
          </a:p>
        </p:txBody>
      </p:sp>
      <p:sp>
        <p:nvSpPr>
          <p:cNvPr id="3" name="Rectangle 2"/>
          <p:cNvSpPr/>
          <p:nvPr/>
        </p:nvSpPr>
        <p:spPr>
          <a:xfrm>
            <a:off x="20760952" y="953344"/>
            <a:ext cx="2253155" cy="2448272"/>
          </a:xfrm>
          <a:prstGeom prst="rect">
            <a:avLst/>
          </a:prstGeom>
          <a:solidFill>
            <a:srgbClr val="00206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ELOQUENT TEXT"/>
          <p:cNvSpPr txBox="1">
            <a:spLocks noGrp="1"/>
          </p:cNvSpPr>
          <p:nvPr>
            <p:ph type="title" idx="4294967295"/>
          </p:nvPr>
        </p:nvSpPr>
        <p:spPr>
          <a:xfrm>
            <a:off x="1369893" y="5830960"/>
            <a:ext cx="21631087" cy="920001"/>
          </a:xfrm>
          <a:prstGeom prst="rect">
            <a:avLst/>
          </a:prstGeom>
        </p:spPr>
        <p:txBody>
          <a:bodyPr anchor="b">
            <a:normAutofit fontScale="90000"/>
          </a:bodyPr>
          <a:lstStyle>
            <a:lvl1pPr algn="ctr">
              <a:defRPr sz="6200">
                <a:solidFill>
                  <a:schemeClr val="accent4">
                    <a:hueOff val="-1081314"/>
                    <a:satOff val="4338"/>
                    <a:lumOff val="-8931"/>
                  </a:schemeClr>
                </a:solidFill>
              </a:defRPr>
            </a:lvl1pPr>
          </a:lstStyle>
          <a:p>
            <a:r>
              <a:rPr dirty="0"/>
              <a:t>ELOQUENT TEXT </a:t>
            </a:r>
          </a:p>
        </p:txBody>
      </p:sp>
      <p:sp>
        <p:nvSpPr>
          <p:cNvPr id="138" name="Eloquent text is the content in which the doctors find merit, and the sponsor finds value."/>
          <p:cNvSpPr txBox="1"/>
          <p:nvPr/>
        </p:nvSpPr>
        <p:spPr>
          <a:xfrm>
            <a:off x="1383020" y="7299928"/>
            <a:ext cx="21631087" cy="5072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r>
              <a:rPr dirty="0"/>
              <a:t>Eloquent text is the content in which the doctors find </a:t>
            </a:r>
            <a:r>
              <a:rPr b="1" dirty="0">
                <a:solidFill>
                  <a:schemeClr val="accent4">
                    <a:hueOff val="-1081314"/>
                    <a:satOff val="4338"/>
                    <a:lumOff val="-8931"/>
                  </a:schemeClr>
                </a:solidFill>
                <a:latin typeface="Calibri"/>
                <a:ea typeface="Calibri"/>
                <a:cs typeface="Calibri"/>
                <a:sym typeface="Calibri"/>
              </a:rPr>
              <a:t>merit</a:t>
            </a:r>
            <a:r>
              <a:rPr dirty="0"/>
              <a:t>, and the sponsor finds </a:t>
            </a:r>
            <a:r>
              <a:rPr b="1" dirty="0">
                <a:solidFill>
                  <a:schemeClr val="accent4">
                    <a:hueOff val="-1081314"/>
                    <a:satOff val="4338"/>
                    <a:lumOff val="-8931"/>
                  </a:schemeClr>
                </a:solidFill>
                <a:latin typeface="Calibri"/>
                <a:ea typeface="Calibri"/>
                <a:cs typeface="Calibri"/>
                <a:sym typeface="Calibri"/>
              </a:rPr>
              <a:t>value</a:t>
            </a:r>
            <a:r>
              <a:rPr dirty="0"/>
              <a:t>.</a:t>
            </a:r>
          </a:p>
        </p:txBody>
      </p:sp>
      <p:sp>
        <p:nvSpPr>
          <p:cNvPr id="2" name="Rectangle 1"/>
          <p:cNvSpPr/>
          <p:nvPr/>
        </p:nvSpPr>
        <p:spPr>
          <a:xfrm>
            <a:off x="20760952" y="953344"/>
            <a:ext cx="2253155" cy="2448272"/>
          </a:xfrm>
          <a:prstGeom prst="rect">
            <a:avLst/>
          </a:prstGeom>
          <a:solidFill>
            <a:srgbClr val="FFFF0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0" name="Scientific Angle"/>
          <p:cNvSpPr txBox="1">
            <a:spLocks noGrp="1"/>
          </p:cNvSpPr>
          <p:nvPr>
            <p:ph type="title" idx="4294967295"/>
          </p:nvPr>
        </p:nvSpPr>
        <p:spPr>
          <a:xfrm>
            <a:off x="1469510" y="1044194"/>
            <a:ext cx="15022843" cy="920001"/>
          </a:xfrm>
          <a:prstGeom prst="rect">
            <a:avLst/>
          </a:prstGeom>
        </p:spPr>
        <p:txBody>
          <a:bodyPr anchor="b">
            <a:normAutofit fontScale="90000"/>
          </a:bodyPr>
          <a:lstStyle>
            <a:lvl1pPr>
              <a:defRPr sz="6200">
                <a:solidFill>
                  <a:schemeClr val="accent4">
                    <a:hueOff val="-1081314"/>
                    <a:satOff val="4338"/>
                    <a:lumOff val="-8931"/>
                  </a:schemeClr>
                </a:solidFill>
              </a:defRPr>
            </a:lvl1pPr>
          </a:lstStyle>
          <a:p>
            <a:r>
              <a:t>Scientific Angle</a:t>
            </a:r>
          </a:p>
        </p:txBody>
      </p:sp>
      <p:sp>
        <p:nvSpPr>
          <p:cNvPr id="141" name="Welcome to Scientific Angle, where the language of medicine converges with the art of communication. We meticulously gather the strands of biomedical information and weave them into a tapestry of medically relevant and captivating communication. With utm"/>
          <p:cNvSpPr txBox="1"/>
          <p:nvPr/>
        </p:nvSpPr>
        <p:spPr>
          <a:xfrm>
            <a:off x="1456259" y="2539539"/>
            <a:ext cx="17589091" cy="2488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stStyle>
          <a:p>
            <a:r>
              <a:t>Welcome to Scientific Angle, where the language of medicine converges with the art of communication. We meticulously gather the strands of biomedical information and weave them into a tapestry of medically relevant and captivating communication. With utmost care, we craft high-quality content tailored to your unique needs, ensuring that it aligns with established guidelines. Let us be your partners to fulfill your medical communication needs. </a:t>
            </a:r>
          </a:p>
        </p:txBody>
      </p:sp>
      <p:sp>
        <p:nvSpPr>
          <p:cNvPr id="142" name="Our work"/>
          <p:cNvSpPr txBox="1"/>
          <p:nvPr/>
        </p:nvSpPr>
        <p:spPr>
          <a:xfrm>
            <a:off x="1469510" y="5840054"/>
            <a:ext cx="15022843" cy="92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fontScale="92500" lnSpcReduction="10000"/>
          </a:bodyPr>
          <a:lstStyle>
            <a:lvl1pPr algn="l">
              <a:defRPr sz="6200">
                <a:solidFill>
                  <a:schemeClr val="accent4">
                    <a:hueOff val="-1081314"/>
                    <a:satOff val="4338"/>
                    <a:lumOff val="-8931"/>
                  </a:schemeClr>
                </a:solidFill>
              </a:defRPr>
            </a:lvl1pPr>
          </a:lstStyle>
          <a:p>
            <a:r>
              <a:t>Our work</a:t>
            </a:r>
          </a:p>
        </p:txBody>
      </p:sp>
      <p:sp>
        <p:nvSpPr>
          <p:cNvPr id="143" name="We support you in:…"/>
          <p:cNvSpPr txBox="1"/>
          <p:nvPr/>
        </p:nvSpPr>
        <p:spPr>
          <a:xfrm>
            <a:off x="1456259" y="7229888"/>
            <a:ext cx="17589091" cy="34790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r>
              <a:t>We support you in:</a:t>
            </a:r>
          </a:p>
          <a:p>
            <a:pPr algn="l"/>
            <a:endParaRPr/>
          </a:p>
          <a:p>
            <a:pPr marL="423333" indent="-423333" algn="l">
              <a:buSzPct val="50000"/>
              <a:buBlip>
                <a:blip r:embed="rId2"/>
              </a:buBlip>
            </a:pPr>
            <a:r>
              <a:t>Medico-marketing communication </a:t>
            </a:r>
          </a:p>
          <a:p>
            <a:pPr marL="423333" indent="-423333" algn="l">
              <a:buSzPct val="50000"/>
              <a:buBlip>
                <a:blip r:embed="rId2"/>
              </a:buBlip>
            </a:pPr>
            <a:r>
              <a:t>Continued medical education writing and elegant PPTs</a:t>
            </a:r>
          </a:p>
          <a:p>
            <a:pPr marL="423333" indent="-423333" algn="l">
              <a:buSzPct val="50000"/>
              <a:buBlip>
                <a:blip r:embed="rId2"/>
              </a:buBlip>
            </a:pPr>
            <a:r>
              <a:t>Patient education content </a:t>
            </a:r>
          </a:p>
          <a:p>
            <a:pPr marL="423333" indent="-423333" algn="l">
              <a:buSzPct val="50000"/>
              <a:buBlip>
                <a:blip r:embed="rId2"/>
              </a:buBlip>
            </a:pPr>
            <a:r>
              <a:t>Key opinion leader management </a:t>
            </a:r>
          </a:p>
          <a:p>
            <a:pPr marL="423333" indent="-423333" algn="l">
              <a:buSzPct val="50000"/>
              <a:buBlip>
                <a:blip r:embed="rId2"/>
              </a:buBlip>
            </a:pPr>
            <a:r>
              <a:t>Manuscript writing for publications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5" name="Medico-marketing communication"/>
          <p:cNvSpPr txBox="1">
            <a:spLocks noGrp="1"/>
          </p:cNvSpPr>
          <p:nvPr>
            <p:ph type="title" idx="4294967295"/>
          </p:nvPr>
        </p:nvSpPr>
        <p:spPr>
          <a:xfrm>
            <a:off x="1469510" y="1044194"/>
            <a:ext cx="7419536" cy="920001"/>
          </a:xfrm>
          <a:prstGeom prst="rect">
            <a:avLst/>
          </a:prstGeom>
        </p:spPr>
        <p:txBody>
          <a:bodyPr anchor="b">
            <a:normAutofit fontScale="90000"/>
          </a:bodyPr>
          <a:lstStyle>
            <a:lvl1pPr defTabSz="553084">
              <a:defRPr sz="4154">
                <a:solidFill>
                  <a:schemeClr val="accent4">
                    <a:hueOff val="-1081314"/>
                    <a:satOff val="4338"/>
                    <a:lumOff val="-8931"/>
                  </a:schemeClr>
                </a:solidFill>
              </a:defRPr>
            </a:lvl1pPr>
          </a:lstStyle>
          <a:p>
            <a:r>
              <a:t>Medico-marketing communication</a:t>
            </a:r>
          </a:p>
        </p:txBody>
      </p:sp>
      <p:sp>
        <p:nvSpPr>
          <p:cNvPr id="146" name="We give a very strong rationale for writing a product. The rationale is not just based on the clinical efficacy data points but also based on strong scientific fundamentals for the use of the drug. The content is written by selecting the right words, usi"/>
          <p:cNvSpPr txBox="1"/>
          <p:nvPr/>
        </p:nvSpPr>
        <p:spPr>
          <a:xfrm>
            <a:off x="1429881" y="2666538"/>
            <a:ext cx="7498794" cy="4469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r>
              <a:t>We give a very strong rationale for writing a product. The rationale is not just based on the clinical efficacy data points but also based on strong scientific fundamentals for the use of the drug. The content is written by selecting the right words, using the right infographics, and using the right data.  </a:t>
            </a:r>
          </a:p>
          <a:p>
            <a:pPr algn="l"/>
            <a:endParaRPr/>
          </a:p>
          <a:p>
            <a:pPr algn="l"/>
            <a:r>
              <a:t>See more</a:t>
            </a:r>
          </a:p>
        </p:txBody>
      </p:sp>
      <p:pic>
        <p:nvPicPr>
          <p:cNvPr id="147" name="Systane Hydration_LBL_Issue 1_Unsubscribe_Page_2.jpg" descr="Systane Hydration_LBL_Issue 1_Unsubscribe_Page_2.jpg"/>
          <p:cNvPicPr>
            <a:picLocks noChangeAspect="1"/>
          </p:cNvPicPr>
          <p:nvPr/>
        </p:nvPicPr>
        <p:blipFill>
          <a:blip r:embed="rId2">
            <a:extLst/>
          </a:blip>
          <a:stretch>
            <a:fillRect/>
          </a:stretch>
        </p:blipFill>
        <p:spPr>
          <a:xfrm>
            <a:off x="11185465" y="3650577"/>
            <a:ext cx="4795575" cy="6800361"/>
          </a:xfrm>
          <a:prstGeom prst="rect">
            <a:avLst/>
          </a:prstGeom>
          <a:ln w="12700">
            <a:miter lim="400000"/>
          </a:ln>
        </p:spPr>
      </p:pic>
      <p:pic>
        <p:nvPicPr>
          <p:cNvPr id="148" name="Systane Hydration_LBL_Issue 1_Unsubscribe_Page_3.jpg" descr="Systane Hydration_LBL_Issue 1_Unsubscribe_Page_3.jpg"/>
          <p:cNvPicPr>
            <a:picLocks noChangeAspect="1"/>
          </p:cNvPicPr>
          <p:nvPr/>
        </p:nvPicPr>
        <p:blipFill>
          <a:blip r:embed="rId3">
            <a:extLst/>
          </a:blip>
          <a:stretch>
            <a:fillRect/>
          </a:stretch>
        </p:blipFill>
        <p:spPr>
          <a:xfrm>
            <a:off x="15984005" y="3650577"/>
            <a:ext cx="4847975" cy="6800361"/>
          </a:xfrm>
          <a:prstGeom prst="rect">
            <a:avLst/>
          </a:prstGeom>
          <a:ln w="12700">
            <a:miter lim="400000"/>
          </a:ln>
        </p:spPr>
      </p:pic>
      <p:sp>
        <p:nvSpPr>
          <p:cNvPr id="149" name="Line"/>
          <p:cNvSpPr/>
          <p:nvPr/>
        </p:nvSpPr>
        <p:spPr>
          <a:xfrm flipH="1">
            <a:off x="12553968" y="1859599"/>
            <a:ext cx="1191318" cy="1"/>
          </a:xfrm>
          <a:prstGeom prst="line">
            <a:avLst/>
          </a:prstGeom>
          <a:ln w="25400">
            <a:solidFill>
              <a:srgbClr val="FFFFFF"/>
            </a:solidFill>
            <a:miter lim="400000"/>
          </a:ln>
        </p:spPr>
        <p:txBody>
          <a:bodyPr lIns="50800" tIns="50800" rIns="50800" bIns="50800" anchor="ctr"/>
          <a:lstStyle/>
          <a:p>
            <a:endParaRPr/>
          </a:p>
        </p:txBody>
      </p:sp>
      <p:sp>
        <p:nvSpPr>
          <p:cNvPr id="150" name="Strong presentation of rationale for writing content and identification of gaps"/>
          <p:cNvSpPr txBox="1"/>
          <p:nvPr/>
        </p:nvSpPr>
        <p:spPr>
          <a:xfrm>
            <a:off x="13994979" y="1110696"/>
            <a:ext cx="4847975" cy="1497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Strong presentation of rationale for writing content and identification of gaps</a:t>
            </a:r>
          </a:p>
        </p:txBody>
      </p:sp>
      <p:sp>
        <p:nvSpPr>
          <p:cNvPr id="151" name="Line"/>
          <p:cNvSpPr/>
          <p:nvPr/>
        </p:nvSpPr>
        <p:spPr>
          <a:xfrm flipV="1">
            <a:off x="12558908" y="1870206"/>
            <a:ext cx="1" cy="1757816"/>
          </a:xfrm>
          <a:prstGeom prst="line">
            <a:avLst/>
          </a:prstGeom>
          <a:ln w="25400">
            <a:solidFill>
              <a:srgbClr val="FFFFFF"/>
            </a:solidFill>
            <a:miter lim="400000"/>
          </a:ln>
        </p:spPr>
        <p:txBody>
          <a:bodyPr lIns="50800" tIns="50800" rIns="50800" bIns="50800" anchor="ctr"/>
          <a:lstStyle/>
          <a:p>
            <a:endParaRPr/>
          </a:p>
        </p:txBody>
      </p:sp>
      <p:sp>
        <p:nvSpPr>
          <p:cNvPr id="152" name="Line"/>
          <p:cNvSpPr/>
          <p:nvPr/>
        </p:nvSpPr>
        <p:spPr>
          <a:xfrm>
            <a:off x="12558908" y="3646434"/>
            <a:ext cx="1" cy="1245690"/>
          </a:xfrm>
          <a:prstGeom prst="line">
            <a:avLst/>
          </a:prstGeom>
          <a:ln w="25400">
            <a:solidFill>
              <a:srgbClr val="000000"/>
            </a:solidFill>
            <a:miter lim="400000"/>
            <a:tailEnd type="triangle"/>
          </a:ln>
        </p:spPr>
        <p:txBody>
          <a:bodyPr lIns="50800" tIns="50800" rIns="50800" bIns="50800" anchor="ctr"/>
          <a:lstStyle/>
          <a:p>
            <a:endParaRPr/>
          </a:p>
        </p:txBody>
      </p:sp>
      <p:sp>
        <p:nvSpPr>
          <p:cNvPr id="153" name="Line"/>
          <p:cNvSpPr/>
          <p:nvPr/>
        </p:nvSpPr>
        <p:spPr>
          <a:xfrm>
            <a:off x="11185426" y="7990211"/>
            <a:ext cx="1373483" cy="1"/>
          </a:xfrm>
          <a:prstGeom prst="line">
            <a:avLst/>
          </a:prstGeom>
          <a:ln w="25400">
            <a:solidFill>
              <a:srgbClr val="000000"/>
            </a:solidFill>
            <a:miter lim="400000"/>
            <a:tailEnd type="triangle"/>
          </a:ln>
        </p:spPr>
        <p:txBody>
          <a:bodyPr lIns="50800" tIns="50800" rIns="50800" bIns="50800" anchor="ctr"/>
          <a:lstStyle/>
          <a:p>
            <a:endParaRPr/>
          </a:p>
        </p:txBody>
      </p:sp>
      <p:sp>
        <p:nvSpPr>
          <p:cNvPr id="154" name="Line"/>
          <p:cNvSpPr/>
          <p:nvPr/>
        </p:nvSpPr>
        <p:spPr>
          <a:xfrm flipH="1">
            <a:off x="10478424" y="7990211"/>
            <a:ext cx="692287" cy="1"/>
          </a:xfrm>
          <a:prstGeom prst="line">
            <a:avLst/>
          </a:prstGeom>
          <a:ln w="25400">
            <a:solidFill>
              <a:srgbClr val="FFFFFF"/>
            </a:solidFill>
            <a:miter lim="400000"/>
          </a:ln>
        </p:spPr>
        <p:txBody>
          <a:bodyPr lIns="50800" tIns="50800" rIns="50800" bIns="50800" anchor="ctr"/>
          <a:lstStyle/>
          <a:p>
            <a:endParaRPr/>
          </a:p>
        </p:txBody>
      </p:sp>
      <p:sp>
        <p:nvSpPr>
          <p:cNvPr id="155" name="Line"/>
          <p:cNvSpPr/>
          <p:nvPr/>
        </p:nvSpPr>
        <p:spPr>
          <a:xfrm flipV="1">
            <a:off x="10480127" y="7990212"/>
            <a:ext cx="1" cy="4049977"/>
          </a:xfrm>
          <a:prstGeom prst="line">
            <a:avLst/>
          </a:prstGeom>
          <a:ln w="25400">
            <a:solidFill>
              <a:srgbClr val="FFFFFF"/>
            </a:solidFill>
            <a:miter lim="400000"/>
          </a:ln>
        </p:spPr>
        <p:txBody>
          <a:bodyPr lIns="50800" tIns="50800" rIns="50800" bIns="50800" anchor="ctr"/>
          <a:lstStyle/>
          <a:p>
            <a:endParaRPr/>
          </a:p>
        </p:txBody>
      </p:sp>
      <p:sp>
        <p:nvSpPr>
          <p:cNvPr id="156" name="Line"/>
          <p:cNvSpPr/>
          <p:nvPr/>
        </p:nvSpPr>
        <p:spPr>
          <a:xfrm flipH="1">
            <a:off x="10450386" y="12024220"/>
            <a:ext cx="1191318" cy="1"/>
          </a:xfrm>
          <a:prstGeom prst="line">
            <a:avLst/>
          </a:prstGeom>
          <a:ln w="25400">
            <a:solidFill>
              <a:srgbClr val="FFFFFF"/>
            </a:solidFill>
            <a:miter lim="400000"/>
          </a:ln>
        </p:spPr>
        <p:txBody>
          <a:bodyPr lIns="50800" tIns="50800" rIns="50800" bIns="50800" anchor="ctr"/>
          <a:lstStyle/>
          <a:p>
            <a:endParaRPr/>
          </a:p>
        </p:txBody>
      </p:sp>
      <p:sp>
        <p:nvSpPr>
          <p:cNvPr id="157" name="Presenting the patients’ perspective/benefit to patient"/>
          <p:cNvSpPr txBox="1"/>
          <p:nvPr/>
        </p:nvSpPr>
        <p:spPr>
          <a:xfrm>
            <a:off x="11811195" y="11275317"/>
            <a:ext cx="4110734" cy="1497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stStyle>
          <a:p>
            <a:r>
              <a:t>Presenting the patients’ perspective/benefit to patient</a:t>
            </a:r>
          </a:p>
        </p:txBody>
      </p:sp>
      <p:sp>
        <p:nvSpPr>
          <p:cNvPr id="158" name="Line"/>
          <p:cNvSpPr/>
          <p:nvPr/>
        </p:nvSpPr>
        <p:spPr>
          <a:xfrm flipH="1">
            <a:off x="20119740" y="6263011"/>
            <a:ext cx="692287" cy="1"/>
          </a:xfrm>
          <a:prstGeom prst="line">
            <a:avLst/>
          </a:prstGeom>
          <a:ln w="25400">
            <a:solidFill>
              <a:srgbClr val="000000"/>
            </a:solidFill>
            <a:miter lim="400000"/>
            <a:tailEnd type="triangle"/>
          </a:ln>
        </p:spPr>
        <p:txBody>
          <a:bodyPr lIns="50800" tIns="50800" rIns="50800" bIns="50800" anchor="ctr"/>
          <a:lstStyle/>
          <a:p>
            <a:endParaRPr/>
          </a:p>
        </p:txBody>
      </p:sp>
      <p:sp>
        <p:nvSpPr>
          <p:cNvPr id="159" name="Line"/>
          <p:cNvSpPr/>
          <p:nvPr/>
        </p:nvSpPr>
        <p:spPr>
          <a:xfrm flipH="1">
            <a:off x="20859768" y="6263011"/>
            <a:ext cx="2334412" cy="1"/>
          </a:xfrm>
          <a:prstGeom prst="line">
            <a:avLst/>
          </a:prstGeom>
          <a:ln w="25400">
            <a:solidFill>
              <a:srgbClr val="FFFFFF"/>
            </a:solidFill>
            <a:miter lim="400000"/>
          </a:ln>
        </p:spPr>
        <p:txBody>
          <a:bodyPr lIns="50800" tIns="50800" rIns="50800" bIns="50800" anchor="ctr"/>
          <a:lstStyle/>
          <a:p>
            <a:endParaRPr/>
          </a:p>
        </p:txBody>
      </p:sp>
      <p:sp>
        <p:nvSpPr>
          <p:cNvPr id="160" name="Line"/>
          <p:cNvSpPr/>
          <p:nvPr/>
        </p:nvSpPr>
        <p:spPr>
          <a:xfrm flipV="1">
            <a:off x="23234668" y="6263011"/>
            <a:ext cx="1" cy="5703312"/>
          </a:xfrm>
          <a:prstGeom prst="line">
            <a:avLst/>
          </a:prstGeom>
          <a:ln w="25400">
            <a:solidFill>
              <a:srgbClr val="FFFFFF"/>
            </a:solidFill>
            <a:miter lim="400000"/>
          </a:ln>
        </p:spPr>
        <p:txBody>
          <a:bodyPr lIns="50800" tIns="50800" rIns="50800" bIns="50800" anchor="ctr"/>
          <a:lstStyle/>
          <a:p>
            <a:endParaRPr/>
          </a:p>
        </p:txBody>
      </p:sp>
      <p:sp>
        <p:nvSpPr>
          <p:cNvPr id="161" name="Line"/>
          <p:cNvSpPr/>
          <p:nvPr/>
        </p:nvSpPr>
        <p:spPr>
          <a:xfrm flipH="1">
            <a:off x="22040868" y="11998820"/>
            <a:ext cx="1191318" cy="1"/>
          </a:xfrm>
          <a:prstGeom prst="line">
            <a:avLst/>
          </a:prstGeom>
          <a:ln w="25400">
            <a:solidFill>
              <a:srgbClr val="FFFFFF"/>
            </a:solidFill>
            <a:miter lim="400000"/>
          </a:ln>
        </p:spPr>
        <p:txBody>
          <a:bodyPr lIns="50800" tIns="50800" rIns="50800" bIns="50800" anchor="ctr"/>
          <a:lstStyle/>
          <a:p>
            <a:endParaRPr/>
          </a:p>
        </p:txBody>
      </p:sp>
      <p:sp>
        <p:nvSpPr>
          <p:cNvPr id="162" name="Capturing data effectively to get quick attention of the reader"/>
          <p:cNvSpPr txBox="1"/>
          <p:nvPr/>
        </p:nvSpPr>
        <p:spPr>
          <a:xfrm>
            <a:off x="17826034" y="11249917"/>
            <a:ext cx="4110734" cy="1497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stStyle>
          <a:p>
            <a:r>
              <a:t>Capturing data effectively to get quick attention of the reader </a:t>
            </a:r>
          </a:p>
        </p:txBody>
      </p:sp>
    </p:spTree>
  </p:cSld>
  <p:clrMapOvr>
    <a:masterClrMapping/>
  </p:clrMapOvr>
  <p:transition spd="med"/>
</p:sld>
</file>

<file path=ppt/theme/theme1.xml><?xml version="1.0" encoding="utf-8"?>
<a:theme xmlns:a="http://schemas.openxmlformats.org/drawingml/2006/main" name="White">
  <a:themeElements>
    <a:clrScheme name="White">
      <a:dk1>
        <a:srgbClr val="FFFFFF"/>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alibri Light"/>
        <a:ea typeface="Calibri Light"/>
        <a:cs typeface="Calibri Light"/>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alibri Light"/>
        <a:ea typeface="Calibri Light"/>
        <a:cs typeface="Calibri Light"/>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Calibr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208</TotalTime>
  <Words>499</Words>
  <Application>Microsoft Office PowerPoint</Application>
  <PresentationFormat>Custom</PresentationFormat>
  <Paragraphs>67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White</vt:lpstr>
      <vt:lpstr>Medical Science's true beauty emerges when approached from the right Angle…</vt:lpstr>
      <vt:lpstr>Scientific Angle  is a medical writing company that approaches Science</vt:lpstr>
      <vt:lpstr>Thoroughly</vt:lpstr>
      <vt:lpstr>Methodically </vt:lpstr>
      <vt:lpstr>Intently </vt:lpstr>
      <vt:lpstr>To create what we call ELOQUENT TEXT </vt:lpstr>
      <vt:lpstr>ELOQUENT TEXT </vt:lpstr>
      <vt:lpstr>Scientific Angle</vt:lpstr>
      <vt:lpstr>Medico-marketing communication</vt:lpstr>
      <vt:lpstr>Continued Medical Education &amp; Power point presentations </vt:lpstr>
      <vt:lpstr>Patient education content</vt:lpstr>
      <vt:lpstr>KOL Management</vt:lpstr>
      <vt:lpstr>Manuscript writing</vt:lpstr>
      <vt:lpstr>Our clients </vt:lpstr>
      <vt:lpstr>Contact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Science's true beauty emerges when approached from the right Angle…</dc:title>
  <cp:lastModifiedBy>PC1</cp:lastModifiedBy>
  <cp:revision>4</cp:revision>
  <dcterms:modified xsi:type="dcterms:W3CDTF">2023-07-17T09:43:11Z</dcterms:modified>
</cp:coreProperties>
</file>